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0" r:id="rId2"/>
    <p:sldId id="266" r:id="rId3"/>
    <p:sldId id="268" r:id="rId4"/>
    <p:sldId id="269" r:id="rId5"/>
    <p:sldId id="263" r:id="rId6"/>
    <p:sldId id="270" r:id="rId7"/>
    <p:sldId id="271" r:id="rId8"/>
    <p:sldId id="272" r:id="rId9"/>
    <p:sldId id="27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0" y="4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9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145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D6AC-1ECB-4A5C-815E-E70B0E33ED23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02D-F909-41CB-AF3F-03813038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3100" y="1740357"/>
            <a:ext cx="2032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pc="-150">
                <a:latin typeface="나눔명조 옛한글"/>
                <a:ea typeface="나눔명조 옛한글"/>
              </a:defRPr>
            </a:lvl1pPr>
          </a:lstStyle>
          <a:p>
            <a:pPr algn="l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1403349" y="2245718"/>
            <a:ext cx="4497916" cy="13242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ko-KR" altLang="en-US" sz="4500" b="1">
                <a:solidFill>
                  <a:srgbClr val="6f4b15"/>
                </a:solidFill>
              </a:rPr>
              <a:t>데이터 시각화 </a:t>
            </a:r>
            <a:endParaRPr lang="ko-KR" altLang="en-US" sz="3600">
              <a:solidFill>
                <a:srgbClr val="6f4b15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rgbClr val="6f4b15"/>
                </a:solidFill>
              </a:rPr>
              <a:t>서울시 미세먼지</a:t>
            </a:r>
            <a:r>
              <a:rPr lang="ko-KR" altLang="en-US" sz="3600">
                <a:solidFill>
                  <a:srgbClr val="6f4b15"/>
                </a:solidFill>
              </a:rPr>
              <a:t>  </a:t>
            </a:r>
            <a:endParaRPr lang="ko-KR" altLang="en-US" sz="3600">
              <a:solidFill>
                <a:srgbClr val="6f4b15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7651750" y="4883241"/>
            <a:ext cx="3314700" cy="1039404"/>
            <a:chOff x="6673850" y="4009286"/>
            <a:chExt cx="3314700" cy="1039404"/>
          </a:xfrm>
          <a:scene3d>
            <a:camera prst="obliqueTopLeft"/>
            <a:lightRig rig="threePt" dir="t"/>
          </a:scene3d>
        </p:grpSpPr>
        <p:sp>
          <p:nvSpPr>
            <p:cNvPr id="9" name="타원 8"/>
            <p:cNvSpPr/>
            <p:nvPr/>
          </p:nvSpPr>
          <p:spPr>
            <a:xfrm>
              <a:off x="7369618" y="4009286"/>
              <a:ext cx="387350" cy="387350"/>
            </a:xfrm>
            <a:prstGeom prst="ellipse">
              <a:avLst/>
            </a:prstGeom>
            <a:solidFill>
              <a:srgbClr val="6a5602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3850" y="4146724"/>
              <a:ext cx="3314700" cy="901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algn="ctr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20170688</a:t>
              </a:r>
              <a:r>
                <a:rPr lang="ko-KR" altLang="en-US" b="1">
                  <a:solidFill>
                    <a:srgbClr val="6f4b15"/>
                  </a:solidFill>
                </a:rPr>
                <a:t> 금준호</a:t>
              </a:r>
              <a:endParaRPr lang="ko-KR" altLang="en-US" b="1">
                <a:solidFill>
                  <a:srgbClr val="6f4b15"/>
                </a:solidFill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20190708</a:t>
              </a:r>
              <a:r>
                <a:rPr lang="ko-KR" altLang="en-US" b="1">
                  <a:solidFill>
                    <a:srgbClr val="6f4b15"/>
                  </a:solidFill>
                </a:rPr>
                <a:t> 문지영</a:t>
              </a:r>
              <a:endParaRPr lang="ko-KR" altLang="en-US" b="1">
                <a:solidFill>
                  <a:srgbClr val="6f4b15"/>
                </a:solidFill>
              </a:endParaRPr>
            </a:p>
            <a:p>
              <a:pPr algn="ctr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20190713</a:t>
              </a:r>
              <a:r>
                <a:rPr lang="ko-KR" altLang="en-US" b="1">
                  <a:solidFill>
                    <a:srgbClr val="6f4b15"/>
                  </a:solidFill>
                </a:rPr>
                <a:t> 이지은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326466" y="3005560"/>
            <a:ext cx="3454400" cy="850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-150" normalizeH="0" baseline="0" mc:Ignorable="hp" hp:hslEmbossed="0">
                <a:solidFill>
                  <a:srgbClr val="523914"/>
                </a:solidFill>
                <a:latin typeface="나눔명조 옛한글"/>
                <a:ea typeface="나눔명조 옛한글"/>
                <a:cs typeface="맑은 고딕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-150" normalizeH="0" baseline="0" mc:Ignorable="hp" hp:hslEmbossed="0">
                <a:solidFill>
                  <a:srgbClr val="523914"/>
                </a:solidFill>
                <a:latin typeface="나눔명조 옛한글"/>
                <a:ea typeface="나눔명조 옛한글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-150" normalizeH="0" baseline="0" mc:Ignorable="hp" hp:hslEmbossed="0">
              <a:solidFill>
                <a:srgbClr val="523914"/>
              </a:solidFill>
              <a:latin typeface="나눔명조 옛한글"/>
              <a:ea typeface="나눔명조 옛한글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 rot="0">
            <a:off x="742950" y="2922266"/>
            <a:ext cx="2247900" cy="1964710"/>
            <a:chOff x="1292225" y="2167235"/>
            <a:chExt cx="2247900" cy="1964710"/>
          </a:xfrm>
          <a:scene3d>
            <a:camera prst="obliqueTopLeft"/>
            <a:lightRig rig="threePt" dir="t"/>
          </a:scene3d>
        </p:grpSpPr>
        <p:sp>
          <p:nvSpPr>
            <p:cNvPr id="2" name="TextBox 1"/>
            <p:cNvSpPr txBox="1"/>
            <p:nvPr/>
          </p:nvSpPr>
          <p:spPr>
            <a:xfrm>
              <a:off x="1292225" y="2167235"/>
              <a:ext cx="1409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1.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2225" y="2687935"/>
              <a:ext cx="1905000" cy="44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서론</a:t>
              </a:r>
              <a:endParaRPr lang="ko-KR" altLang="en-US" sz="2400" b="1">
                <a:solidFill>
                  <a:srgbClr val="6f4b15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2225" y="3767435"/>
              <a:ext cx="2247900" cy="364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349375" y="3272135"/>
              <a:ext cx="1619250" cy="0"/>
            </a:xfrm>
            <a:prstGeom prst="line">
              <a:avLst/>
            </a:prstGeom>
            <a:ln>
              <a:solidFill>
                <a:srgbClr val="3d3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0">
            <a:off x="2751666" y="2922266"/>
            <a:ext cx="2247900" cy="1964710"/>
            <a:chOff x="3745441" y="2167235"/>
            <a:chExt cx="2247900" cy="1964710"/>
          </a:xfrm>
          <a:scene3d>
            <a:camera prst="obliqueTopLeft"/>
            <a:lightRig rig="threePt" dir="t"/>
          </a:scene3d>
        </p:grpSpPr>
        <p:sp>
          <p:nvSpPr>
            <p:cNvPr id="13" name="TextBox 12"/>
            <p:cNvSpPr txBox="1"/>
            <p:nvPr/>
          </p:nvSpPr>
          <p:spPr>
            <a:xfrm>
              <a:off x="3745441" y="3767435"/>
              <a:ext cx="2247900" cy="364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5442" y="2167235"/>
              <a:ext cx="1409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2.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5441" y="2476268"/>
              <a:ext cx="1905000" cy="817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관련 현황 및 사례조사</a:t>
              </a:r>
              <a:endParaRPr lang="ko-KR" altLang="en-US" sz="2400" b="1">
                <a:solidFill>
                  <a:srgbClr val="6f4b15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802592" y="3272135"/>
              <a:ext cx="161925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 rot="0">
            <a:off x="4972050" y="2922266"/>
            <a:ext cx="2247900" cy="1964710"/>
            <a:chOff x="6198659" y="2167235"/>
            <a:chExt cx="2247900" cy="1964710"/>
          </a:xfrm>
          <a:scene3d>
            <a:camera prst="obliqueTopLeft"/>
            <a:lightRig rig="threePt" dir="t"/>
          </a:scene3d>
        </p:grpSpPr>
        <p:sp>
          <p:nvSpPr>
            <p:cNvPr id="16" name="TextBox 15"/>
            <p:cNvSpPr txBox="1"/>
            <p:nvPr/>
          </p:nvSpPr>
          <p:spPr>
            <a:xfrm>
              <a:off x="6198659" y="2167235"/>
              <a:ext cx="1409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3.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19825" y="2444518"/>
              <a:ext cx="2127249" cy="815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사용 기법 및</a:t>
              </a:r>
              <a:endParaRPr lang="ko-KR" altLang="en-US" sz="2400" b="1">
                <a:solidFill>
                  <a:srgbClr val="6f4b15"/>
                </a:solidFill>
              </a:endParaRPr>
            </a:p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수행 방안 제시</a:t>
              </a:r>
              <a:endParaRPr lang="ko-KR" altLang="en-US" sz="2400" b="1">
                <a:solidFill>
                  <a:srgbClr val="6f4b15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8659" y="3767435"/>
              <a:ext cx="2247900" cy="364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255809" y="3272135"/>
              <a:ext cx="1619250" cy="0"/>
            </a:xfrm>
            <a:prstGeom prst="line">
              <a:avLst/>
            </a:prstGeom>
            <a:ln>
              <a:solidFill>
                <a:srgbClr val="3d3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 rot="0">
            <a:off x="7282522" y="2922266"/>
            <a:ext cx="2247900" cy="1964710"/>
            <a:chOff x="8651875" y="2167235"/>
            <a:chExt cx="2247900" cy="1964710"/>
          </a:xfrm>
          <a:scene3d>
            <a:camera prst="obliqueTopLeft"/>
            <a:lightRig rig="threePt" dir="t"/>
          </a:scene3d>
        </p:grpSpPr>
        <p:sp>
          <p:nvSpPr>
            <p:cNvPr id="21" name="TextBox 20"/>
            <p:cNvSpPr txBox="1"/>
            <p:nvPr/>
          </p:nvSpPr>
          <p:spPr>
            <a:xfrm>
              <a:off x="8651875" y="2167235"/>
              <a:ext cx="1409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en-US" altLang="ko-KR" b="1">
                  <a:solidFill>
                    <a:srgbClr val="6f4b15"/>
                  </a:solidFill>
                </a:rPr>
                <a:t>4.</a:t>
              </a:r>
              <a:endParaRPr lang="ko-KR" altLang="en-US" b="1">
                <a:solidFill>
                  <a:srgbClr val="6f4b1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1875" y="2687935"/>
              <a:ext cx="1905000" cy="450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결과</a:t>
              </a:r>
              <a:endParaRPr lang="ko-KR" altLang="en-US" sz="2400" b="1">
                <a:solidFill>
                  <a:srgbClr val="6f4b15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51875" y="3767435"/>
              <a:ext cx="2247900" cy="364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pc="-150">
                  <a:latin typeface="나눔명조 옛한글"/>
                  <a:ea typeface="나눔명조 옛한글"/>
                </a:defRPr>
              </a:lvl1pPr>
            </a:lstStyle>
            <a:p>
              <a:pPr lvl="0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8709025" y="3272135"/>
              <a:ext cx="1619250" cy="0"/>
            </a:xfrm>
            <a:prstGeom prst="line">
              <a:avLst/>
            </a:prstGeom>
            <a:ln>
              <a:solidFill>
                <a:srgbClr val="3d3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74700" y="431800"/>
            <a:ext cx="17399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소개장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0" name="그룹 48"/>
          <p:cNvGrpSpPr/>
          <p:nvPr/>
        </p:nvGrpSpPr>
        <p:grpSpPr>
          <a:xfrm rot="0">
            <a:off x="9514160" y="2922266"/>
            <a:ext cx="2299938" cy="1964710"/>
            <a:chOff x="8651875" y="2167235"/>
            <a:chExt cx="2299938" cy="1964710"/>
          </a:xfrm>
          <a:scene3d>
            <a:camera prst="obliqueTopLeft"/>
            <a:lightRig rig="threePt" dir="t"/>
          </a:scene3d>
        </p:grpSpPr>
        <p:sp>
          <p:nvSpPr>
            <p:cNvPr id="51" name="TextBox 20"/>
            <p:cNvSpPr txBox="1"/>
            <p:nvPr/>
          </p:nvSpPr>
          <p:spPr>
            <a:xfrm>
              <a:off x="8651875" y="2167235"/>
              <a:ext cx="1409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0">
                  <a:solidFill>
                    <a:srgbClr val="6f4b15"/>
                  </a:solidFill>
                </a:rPr>
                <a:t>5.</a:t>
              </a:r>
              <a:endParaRPr lang="en-US" altLang="ko-KR" b="1" i="0">
                <a:solidFill>
                  <a:srgbClr val="6f4b15"/>
                </a:solidFill>
              </a:endParaRPr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8651875" y="2687935"/>
              <a:ext cx="2299938" cy="44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6f4b15"/>
                  </a:solidFill>
                </a:rPr>
                <a:t>논의 및 시사점</a:t>
              </a:r>
              <a:endParaRPr lang="ko-KR" altLang="en-US" sz="2400" b="1">
                <a:solidFill>
                  <a:srgbClr val="6f4b15"/>
                </a:solidFill>
              </a:endParaRPr>
            </a:p>
          </p:txBody>
        </p:sp>
        <p:sp>
          <p:nvSpPr>
            <p:cNvPr id="53" name="TextBox 22"/>
            <p:cNvSpPr txBox="1"/>
            <p:nvPr/>
          </p:nvSpPr>
          <p:spPr>
            <a:xfrm>
              <a:off x="8651875" y="3767435"/>
              <a:ext cx="2247900" cy="364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  <p:cxnSp>
          <p:nvCxnSpPr>
            <p:cNvPr id="54" name="직선 연결선 23"/>
            <p:cNvCxnSpPr/>
            <p:nvPr/>
          </p:nvCxnSpPr>
          <p:spPr>
            <a:xfrm>
              <a:off x="8709025" y="3272135"/>
              <a:ext cx="1619250" cy="0"/>
            </a:xfrm>
            <a:prstGeom prst="line">
              <a:avLst/>
            </a:prstGeom>
            <a:ln>
              <a:solidFill>
                <a:srgbClr val="3d3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74700" y="431800"/>
            <a:ext cx="17399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1.</a:t>
            </a:r>
            <a:r>
              <a:rPr lang="ko-KR" altLang="en-US" sz="1600">
                <a:solidFill>
                  <a:srgbClr val="523914"/>
                </a:solidFill>
              </a:rPr>
              <a:t> 서론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740833" y="1006368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150" normalizeH="0" baseline="0" mc:Ignorable="hp" hp:hslEmbossed="0">
                <a:solidFill>
                  <a:srgbClr val="6f4b15"/>
                </a:solidFill>
                <a:latin typeface="나눔명조 옛한글"/>
                <a:ea typeface="나눔명조 옛한글"/>
                <a:cs typeface="맑은 고딕"/>
              </a:rPr>
              <a:t>주제 선정 이유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930" y="1828734"/>
            <a:ext cx="9142140" cy="4717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699" y="431800"/>
            <a:ext cx="2745317" cy="3378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2.</a:t>
            </a:r>
            <a:r>
              <a:rPr lang="ko-KR" altLang="en-US" sz="1600">
                <a:solidFill>
                  <a:srgbClr val="523914"/>
                </a:solidFill>
              </a:rPr>
              <a:t> 관련 현황 및 사례 조사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88458" y="978958"/>
            <a:ext cx="10615084" cy="20068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</a:t>
            </a:r>
            <a:r>
              <a:rPr lang="en-US" altLang="ko-KR" b="1">
                <a:solidFill>
                  <a:srgbClr val="523914"/>
                </a:solidFill>
              </a:rPr>
              <a:t>import pandas as pd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 df_dash1 = pd.read_excel('/content/서울시 대기질 자료 제공_2016-2019.xlsx',na_values='..')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 df_dash2 = pd.read_excel('/content/서울시 대기질 자료 제공_2020-2021.xlsx',na_values='..')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 df_dash = pd.concat([df_dash1, df_dash2])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 df_dash </a:t>
            </a:r>
            <a:endParaRPr lang="en-US" altLang="ko-KR" b="1">
              <a:solidFill>
                <a:srgbClr val="523914"/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659" y="3092295"/>
            <a:ext cx="6466602" cy="3532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700" y="431800"/>
            <a:ext cx="39835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3. </a:t>
            </a:r>
            <a:r>
              <a:rPr lang="ko-KR" altLang="en-US" sz="1600">
                <a:solidFill>
                  <a:srgbClr val="523914"/>
                </a:solidFill>
              </a:rPr>
              <a:t>사용 기법 소개 및 프로젝트 수행 방안 제시 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51957" y="1050819"/>
            <a:ext cx="10953753" cy="47575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df_newdash =df_dash.drop(['ultrafine dust'],axis = 1)         </a:t>
            </a:r>
            <a:r>
              <a:rPr lang="ko-KR" altLang="en-US">
                <a:solidFill>
                  <a:srgbClr val="523914"/>
                </a:solidFill>
              </a:rPr>
              <a:t>#초미세먼지 컬럼 삭제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df_newdash['구분'].unique() # 서울시 행정구역 별로 출력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agg = ['평균', '강남구', '강동구', '강북구', '강서구', '관악구', '광진구', '구로구', '금천구',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   '노원구', '도봉구', '동대문구', '동작구', '마포구', '서대문구', '서초구', '성동구', '성북구',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   '송파구', '양천구', '영등포구', '용산구', '은평구', '종로구', '중구', '중랑구']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df_agg = df_newdash[df_newdash['구분'].isin(agg)]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df_nonagg = df_newdash[df_newdash['구분'].isin(agg)]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df_nonagg.head()                                                       </a:t>
            </a:r>
            <a:r>
              <a:rPr lang="ko-KR" altLang="en-US">
                <a:solidFill>
                  <a:srgbClr val="523914"/>
                </a:solidFill>
              </a:rPr>
              <a:t># 포함 안 된 것 없음 확인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 = df_nonagg.melt(id_vars=["일시","구분"],            </a:t>
            </a:r>
            <a:r>
              <a:rPr lang="ko-KR" altLang="en-US">
                <a:solidFill>
                  <a:srgbClr val="523914"/>
                </a:solidFill>
              </a:rPr>
              <a:t>#데이터 형태 wide to long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var_name = "dust",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value_name = "value")</a:t>
            </a:r>
            <a:endParaRPr lang="ko-KR" altLang="en-US" b="1"/>
          </a:p>
          <a:p>
            <a:pPr>
              <a:defRPr/>
            </a:pPr>
            <a:r>
              <a:rPr lang="ko-KR" altLang="en-US" b="1"/>
              <a:t> 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700" y="431800"/>
            <a:ext cx="39835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3. </a:t>
            </a:r>
            <a:r>
              <a:rPr lang="ko-KR" altLang="en-US" sz="1600">
                <a:solidFill>
                  <a:srgbClr val="523914"/>
                </a:solidFill>
              </a:rPr>
              <a:t>사용 기법 소개 및 프로젝트 수행 방안 제시 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83707" y="1602687"/>
            <a:ext cx="10953753" cy="36526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df_flat.shape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523914"/>
                </a:solidFill>
              </a:rPr>
              <a:t>   (1234146, 4)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df_flat[['dust','NA']] = df_flat.dust.str.split(" ", expand=True)   </a:t>
            </a:r>
            <a:r>
              <a:rPr lang="ko-KR" altLang="en-US">
                <a:solidFill>
                  <a:srgbClr val="523914"/>
                </a:solidFill>
              </a:rPr>
              <a:t>#공백 기준으로 컬럼 분리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import datetime as dt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df_flat['일시'] = df_flat['일시'].dt.strftime('%d%m%Y')           </a:t>
            </a:r>
            <a:r>
              <a:rPr lang="ko-KR" altLang="en-US">
                <a:solidFill>
                  <a:srgbClr val="523914"/>
                </a:solidFill>
              </a:rPr>
              <a:t> # 일시 값을 object로 변경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df_flat['일시'] = pd.to_numeric(df_flat['일시'])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df_flat=df_flat.dropna(axis=0, subset = ['value'])                  </a:t>
            </a:r>
            <a:r>
              <a:rPr lang="ko-KR" altLang="en-US">
                <a:solidFill>
                  <a:srgbClr val="523914"/>
                </a:solidFill>
              </a:rPr>
              <a:t>#결측치 행 제거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 = df_flat.groupby(['일시', '구분'], as_index=False).mean()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df_flat  </a:t>
            </a:r>
            <a:endParaRPr lang="ko-KR" altLang="en-US" b="1">
              <a:solidFill>
                <a:srgbClr val="5239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700" y="431800"/>
            <a:ext cx="39835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3. </a:t>
            </a:r>
            <a:r>
              <a:rPr lang="ko-KR" altLang="en-US" sz="1600">
                <a:solidFill>
                  <a:srgbClr val="523914"/>
                </a:solidFill>
              </a:rPr>
              <a:t>사용 기법 소개 및 프로젝트 수행 방안 제시 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51955" y="867513"/>
            <a:ext cx="10953753" cy="61272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m = folium.Map(location=[37.562225, 126.978555], tiles="OpenStreetMap", zoom_start=11) 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523914"/>
                </a:solidFill>
              </a:rPr>
              <a:t># 서울시 좌표 설정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state_geo = 'https://raw.githubusercontent.com/southkorea/seoulmaps/master/kostat/2013/json/seoul_municipalities_geo_simple.json'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523914"/>
                </a:solidFill>
              </a:rPr>
              <a:t># github에서 서울지도 자료 불러오기</a:t>
            </a: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m.choropleth(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geo_data=state_geo,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name='dust',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data=df_flat,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columns=['구분','value'],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key_on='feature.properties.name',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fill_color='Reds',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fill_opacity=0.7,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line_opacity=0.3,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color = 'gray',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rgbClr val="523914"/>
                </a:solidFill>
              </a:rPr>
              <a:t>    legend_name = 'income')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m.save('kr_incode.html')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700" y="431800"/>
            <a:ext cx="39835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4.</a:t>
            </a:r>
            <a:r>
              <a:rPr lang="ko-KR" altLang="en-US" sz="1600">
                <a:solidFill>
                  <a:srgbClr val="523914"/>
                </a:solidFill>
              </a:rPr>
              <a:t> 결과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51957" y="1050818"/>
            <a:ext cx="10953753" cy="3665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&gt;</a:t>
            </a:r>
            <a:r>
              <a:rPr lang="ko-KR" altLang="en-US" b="1">
                <a:solidFill>
                  <a:srgbClr val="523914"/>
                </a:solidFill>
              </a:rPr>
              <a:t> </a:t>
            </a:r>
            <a:r>
              <a:rPr lang="en-US" altLang="ko-KR" b="1">
                <a:solidFill>
                  <a:srgbClr val="523914"/>
                </a:solidFill>
              </a:rPr>
              <a:t>m</a:t>
            </a:r>
            <a:endParaRPr lang="en-US" altLang="ko-KR" b="1">
              <a:solidFill>
                <a:srgbClr val="523914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1679" y="1284714"/>
            <a:ext cx="7594891" cy="5243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4700" y="431800"/>
            <a:ext cx="39835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3600" spc="-150">
                <a:latin typeface="나눔명조 옛한글"/>
                <a:ea typeface="나눔명조 옛한글"/>
              </a:defRPr>
            </a:lvl1pPr>
          </a:lstStyle>
          <a:p>
            <a:pPr lvl="0">
              <a:defRPr/>
            </a:pPr>
            <a:r>
              <a:rPr lang="en-US" altLang="ko-KR" sz="1600">
                <a:solidFill>
                  <a:srgbClr val="523914"/>
                </a:solidFill>
              </a:rPr>
              <a:t>5.</a:t>
            </a:r>
            <a:r>
              <a:rPr lang="ko-KR" altLang="en-US" sz="1600">
                <a:solidFill>
                  <a:srgbClr val="523914"/>
                </a:solidFill>
              </a:rPr>
              <a:t> 논의 및 시사점</a:t>
            </a:r>
            <a:endParaRPr lang="ko-KR" altLang="en-US" sz="1600">
              <a:solidFill>
                <a:srgbClr val="523914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62540" y="1601151"/>
            <a:ext cx="10953753" cy="36452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1.</a:t>
            </a:r>
            <a:r>
              <a:rPr lang="ko-KR" altLang="en-US" b="1">
                <a:solidFill>
                  <a:srgbClr val="523914"/>
                </a:solidFill>
              </a:rPr>
              <a:t> 미세먼지에 대한 관심이 증가하지만 정보 제공이 매우 취약 하다</a:t>
            </a: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endParaRPr lang="ko-KR" altLang="en-US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2.</a:t>
            </a:r>
            <a:r>
              <a:rPr lang="ko-KR" altLang="en-US" b="1">
                <a:solidFill>
                  <a:srgbClr val="523914"/>
                </a:solidFill>
              </a:rPr>
              <a:t> 정보가 있는 경우에도 직관적으로 알기 어렵다</a:t>
            </a:r>
            <a:r>
              <a:rPr lang="en-US" altLang="ko-KR" b="1">
                <a:solidFill>
                  <a:srgbClr val="523914"/>
                </a:solidFill>
              </a:rPr>
              <a:t>.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3.</a:t>
            </a:r>
            <a:r>
              <a:rPr lang="ko-KR" altLang="en-US" b="1">
                <a:solidFill>
                  <a:srgbClr val="523914"/>
                </a:solidFill>
              </a:rPr>
              <a:t> 방대한 자료가 원시자료 형태로 제시 되어있기에 이해하기 어렵다</a:t>
            </a:r>
            <a:r>
              <a:rPr lang="en-US" altLang="ko-KR" b="1">
                <a:solidFill>
                  <a:srgbClr val="523914"/>
                </a:solidFill>
              </a:rPr>
              <a:t>.</a:t>
            </a: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endParaRPr lang="en-US" altLang="ko-KR" b="1">
              <a:solidFill>
                <a:srgbClr val="523914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523914"/>
                </a:solidFill>
              </a:rPr>
              <a:t>=&gt;</a:t>
            </a:r>
            <a:r>
              <a:rPr lang="ko-KR" altLang="en-US" b="1">
                <a:solidFill>
                  <a:srgbClr val="523914"/>
                </a:solidFill>
              </a:rPr>
              <a:t> 미세먼지에 대한 연구와 실증자료 수집 및 분석에 집중하고 그 결과를 잘 알려야 한다</a:t>
            </a:r>
            <a:endParaRPr lang="ko-KR" altLang="en-US" b="1">
              <a:solidFill>
                <a:srgbClr val="52391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287</ep:Words>
  <ep:PresentationFormat>와이드스크린</ep:PresentationFormat>
  <ep:Paragraphs>59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2017-06-30T16:37:24.000</dcterms:created>
  <dc:creator>hyeeun kim</dc:creator>
  <cp:lastModifiedBy>이지은</cp:lastModifiedBy>
  <dcterms:modified xsi:type="dcterms:W3CDTF">2022-12-18T16:15:58.648</dcterms:modified>
  <cp:revision>78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