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000" b="1"/>
            </a:pPr>
            <a:r>
              <a:t>Telecom Churn Prediction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>
              <a:defRPr sz="1800" b="0">
                <a:latin typeface="Calibri"/>
              </a:defRPr>
            </a:pPr>
            <a:r>
              <a:rPr dirty="0"/>
              <a:t>Capstone Project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2800" b="1">
                <a:latin typeface="Calibri"/>
              </a:defRPr>
            </a:pPr>
            <a:r>
              <a:t>Business Problem &amp;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1600" b="0">
                <a:latin typeface="Calibri"/>
              </a:defRPr>
            </a:pPr>
            <a:r>
              <a:t>In the competitive telecom industry, churn rates reach 15–25% annually. Retaining high-value customers is critical since acquiring new ones costs 5–10x more.</a:t>
            </a:r>
          </a:p>
          <a:p>
            <a:pPr algn="l">
              <a:defRPr sz="1600" b="0">
                <a:latin typeface="Calibri"/>
              </a:defRPr>
            </a:pPr>
            <a:endParaRPr/>
          </a:p>
          <a:p>
            <a:pPr algn="l">
              <a:defRPr sz="1600" b="0">
                <a:latin typeface="Calibri"/>
              </a:defRPr>
            </a:pPr>
            <a:r>
              <a:t>Objective: Predict churn among high-value prepaid customers and identify key drivers, enabling targeted retention strategies.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2800" b="1">
                <a:latin typeface="Calibri"/>
              </a:defRPr>
            </a:pPr>
            <a:r>
              <a:t>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1600" b="0">
                <a:latin typeface="Calibri"/>
              </a:defRPr>
            </a:pPr>
            <a:r>
              <a:t>1. Data Preparation:</a:t>
            </a:r>
          </a:p>
          <a:p>
            <a:pPr algn="l">
              <a:defRPr sz="1600" b="0">
                <a:latin typeface="Calibri"/>
              </a:defRPr>
            </a:pPr>
            <a:r>
              <a:t>   • Filtered high-value customers (top 30% by recharge amount)</a:t>
            </a:r>
          </a:p>
          <a:p>
            <a:pPr algn="l">
              <a:defRPr sz="1600" b="0">
                <a:latin typeface="Calibri"/>
              </a:defRPr>
            </a:pPr>
            <a:r>
              <a:t>   • Defined churn using zero usage in month 9 (calls &amp; data)</a:t>
            </a:r>
          </a:p>
          <a:p>
            <a:pPr algn="l">
              <a:defRPr sz="1600" b="0">
                <a:latin typeface="Calibri"/>
              </a:defRPr>
            </a:pPr>
            <a:r>
              <a:t>   • Removed churn phase features</a:t>
            </a:r>
          </a:p>
          <a:p>
            <a:pPr algn="l">
              <a:defRPr sz="1600" b="0">
                <a:latin typeface="Calibri"/>
              </a:defRPr>
            </a:pPr>
            <a:endParaRPr/>
          </a:p>
          <a:p>
            <a:pPr algn="l">
              <a:defRPr sz="1600" b="0">
                <a:latin typeface="Calibri"/>
              </a:defRPr>
            </a:pPr>
            <a:r>
              <a:t>2. Exploratory Data Analysis (EDA):</a:t>
            </a:r>
          </a:p>
          <a:p>
            <a:pPr algn="l">
              <a:defRPr sz="1600" b="0">
                <a:latin typeface="Calibri"/>
              </a:defRPr>
            </a:pPr>
            <a:r>
              <a:t>   • Univariate and bivariate analysis</a:t>
            </a:r>
          </a:p>
          <a:p>
            <a:pPr algn="l">
              <a:defRPr sz="1600" b="0">
                <a:latin typeface="Calibri"/>
              </a:defRPr>
            </a:pPr>
            <a:r>
              <a:t>   • Identified churn rate and key patterns</a:t>
            </a:r>
          </a:p>
          <a:p>
            <a:pPr algn="l">
              <a:defRPr sz="1600" b="0">
                <a:latin typeface="Calibri"/>
              </a:defRPr>
            </a:pPr>
            <a:endParaRPr/>
          </a:p>
          <a:p>
            <a:pPr algn="l">
              <a:defRPr sz="1600" b="0">
                <a:latin typeface="Calibri"/>
              </a:defRPr>
            </a:pPr>
            <a:r>
              <a:t>3. Modeling:</a:t>
            </a:r>
          </a:p>
          <a:p>
            <a:pPr algn="l">
              <a:defRPr sz="1600" b="0">
                <a:latin typeface="Calibri"/>
              </a:defRPr>
            </a:pPr>
            <a:r>
              <a:t>   • Logistic Regression with multicollinearity handling</a:t>
            </a:r>
          </a:p>
          <a:p>
            <a:pPr algn="l">
              <a:defRPr sz="1600" b="0">
                <a:latin typeface="Calibri"/>
              </a:defRPr>
            </a:pPr>
            <a:r>
              <a:t>   • Feature importance analysis</a:t>
            </a:r>
          </a:p>
          <a:p>
            <a:pPr algn="l">
              <a:defRPr sz="1600" b="0">
                <a:latin typeface="Calibri"/>
              </a:defRPr>
            </a:pPr>
            <a:endParaRPr/>
          </a:p>
          <a:p>
            <a:pPr algn="l">
              <a:defRPr sz="1600" b="0">
                <a:latin typeface="Calibri"/>
              </a:defRPr>
            </a:pPr>
            <a:r>
              <a:t>4. Insights &amp; Recommendations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2800" b="1">
                <a:latin typeface="Calibri"/>
              </a:defRPr>
            </a:pPr>
            <a:r>
              <a:t>Churn Rate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churn_ra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45720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2800" b="1">
                <a:latin typeface="Calibri"/>
              </a:defRPr>
            </a:pPr>
            <a:r>
              <a:t>Top Predictors of Churn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feature_importanc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2800" b="1">
                <a:latin typeface="Calibri"/>
              </a:defRPr>
            </a:pPr>
            <a:r>
              <a:t>Conclusion &amp;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1600" b="0">
                <a:latin typeface="Calibri"/>
              </a:defRPr>
            </a:pPr>
            <a:r>
              <a:t>• Churn rate among high-value customers is significant, requiring proactive retention.</a:t>
            </a:r>
          </a:p>
          <a:p>
            <a:pPr algn="l">
              <a:defRPr sz="1600" b="0">
                <a:latin typeface="Calibri"/>
              </a:defRPr>
            </a:pPr>
            <a:r>
              <a:t>• Key churn predictors: drop in usage (IC/OG minutes, 2G/3G data), lower recharge amounts.</a:t>
            </a:r>
          </a:p>
          <a:p>
            <a:pPr algn="l">
              <a:defRPr sz="1600" b="0">
                <a:latin typeface="Calibri"/>
              </a:defRPr>
            </a:pPr>
            <a:r>
              <a:t>• Recommendations:</a:t>
            </a:r>
          </a:p>
          <a:p>
            <a:pPr algn="l">
              <a:defRPr sz="1600" b="0">
                <a:latin typeface="Calibri"/>
              </a:defRPr>
            </a:pPr>
            <a:r>
              <a:t>   – Target at-risk customers in 'action' phase with offers and improved service.</a:t>
            </a:r>
          </a:p>
          <a:p>
            <a:pPr algn="l">
              <a:defRPr sz="1600" b="0">
                <a:latin typeface="Calibri"/>
              </a:defRPr>
            </a:pPr>
            <a:r>
              <a:t>   – Monitor usage patterns for early warning.</a:t>
            </a:r>
          </a:p>
          <a:p>
            <a:pPr algn="l">
              <a:defRPr sz="1600" b="0">
                <a:latin typeface="Calibri"/>
              </a:defRPr>
            </a:pPr>
            <a:r>
              <a:t>   – Invest in customer experience to reduce churn.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219</Words>
  <Application>Microsoft Office PowerPoint</Application>
  <PresentationFormat>On-screen Show (4:3)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Telecom Churn Prediction</vt:lpstr>
      <vt:lpstr>Business Problem &amp; Objective</vt:lpstr>
      <vt:lpstr>Approach</vt:lpstr>
      <vt:lpstr>Churn Rate Distribution</vt:lpstr>
      <vt:lpstr>Top Predictors of Churn</vt:lpstr>
      <vt:lpstr>Conclusion &amp; Recommendations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Jaspreet Singh Juneja</cp:lastModifiedBy>
  <cp:revision>2</cp:revision>
  <dcterms:created xsi:type="dcterms:W3CDTF">2013-01-27T09:14:16Z</dcterms:created>
  <dcterms:modified xsi:type="dcterms:W3CDTF">2025-08-08T12:10:23Z</dcterms:modified>
  <cp:category/>
</cp:coreProperties>
</file>