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z="2800" b="1" dirty="0">
                <a:solidFill>
                  <a:srgbClr val="000000"/>
                </a:solidFill>
                <a:latin typeface="Calibri"/>
              </a:rPr>
              <a:t>Credit Risk Analyzer – EDA Project</a:t>
            </a:r>
          </a:p>
        </p:txBody>
      </p:sp>
      <p:sp>
        <p:nvSpPr>
          <p:cNvPr id="3" name="Subtitle 2"/>
          <p:cNvSpPr>
            <a:spLocks noGrp="1"/>
          </p:cNvSpPr>
          <p:nvPr>
            <p:ph type="subTitle" idx="1"/>
          </p:nvPr>
        </p:nvSpPr>
        <p:spPr/>
        <p:txBody>
          <a:bodyPr/>
          <a:lstStyle/>
          <a:p>
            <a:endParaRPr sz="1800" b="0" dirty="0">
              <a:solidFill>
                <a:srgbClr val="000000"/>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800" b="1">
                <a:solidFill>
                  <a:srgbClr val="000000"/>
                </a:solidFill>
                <a:latin typeface="Calibri"/>
              </a:rPr>
              <a:t>Outlier Detection</a:t>
            </a:r>
          </a:p>
        </p:txBody>
      </p:sp>
      <p:pic>
        <p:nvPicPr>
          <p:cNvPr id="3" name="Picture 2" descr="page13_img1.jpg"/>
          <p:cNvPicPr>
            <a:picLocks noChangeAspect="1"/>
          </p:cNvPicPr>
          <p:nvPr/>
        </p:nvPicPr>
        <p:blipFill>
          <a:blip r:embed="rId2"/>
          <a:stretch>
            <a:fillRect/>
          </a:stretch>
        </p:blipFill>
        <p:spPr>
          <a:xfrm>
            <a:off x="457200" y="1097280"/>
            <a:ext cx="5961010" cy="4114800"/>
          </a:xfrm>
          <a:prstGeom prst="rect">
            <a:avLst/>
          </a:prstGeom>
        </p:spPr>
      </p:pic>
      <p:sp>
        <p:nvSpPr>
          <p:cNvPr id="4" name="TextBox 3"/>
          <p:cNvSpPr txBox="1"/>
          <p:nvPr/>
        </p:nvSpPr>
        <p:spPr>
          <a:xfrm>
            <a:off x="457200" y="5486400"/>
            <a:ext cx="7315200" cy="914400"/>
          </a:xfrm>
          <a:prstGeom prst="rect">
            <a:avLst/>
          </a:prstGeom>
          <a:noFill/>
        </p:spPr>
        <p:txBody>
          <a:bodyPr wrap="none">
            <a:spAutoFit/>
          </a:bodyPr>
          <a:lstStyle/>
          <a:p>
            <a:r>
              <a:rPr sz="1800" b="0">
                <a:solidFill>
                  <a:srgbClr val="000000"/>
                </a:solidFill>
                <a:latin typeface="Calibri"/>
              </a:rPr>
              <a:t>Detection of unusual patterns in financial attributes.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800" b="1">
                <a:solidFill>
                  <a:srgbClr val="000000"/>
                </a:solidFill>
                <a:latin typeface="Calibri"/>
              </a:rPr>
              <a:t>Correlation Analysis</a:t>
            </a:r>
          </a:p>
        </p:txBody>
      </p:sp>
      <p:pic>
        <p:nvPicPr>
          <p:cNvPr id="3" name="Picture 2" descr="page17_img1.jpg"/>
          <p:cNvPicPr>
            <a:picLocks noChangeAspect="1"/>
          </p:cNvPicPr>
          <p:nvPr/>
        </p:nvPicPr>
        <p:blipFill>
          <a:blip r:embed="rId2"/>
          <a:stretch>
            <a:fillRect/>
          </a:stretch>
        </p:blipFill>
        <p:spPr>
          <a:xfrm>
            <a:off x="457200" y="1097280"/>
            <a:ext cx="5362080" cy="4114800"/>
          </a:xfrm>
          <a:prstGeom prst="rect">
            <a:avLst/>
          </a:prstGeom>
        </p:spPr>
      </p:pic>
      <p:sp>
        <p:nvSpPr>
          <p:cNvPr id="4" name="TextBox 3"/>
          <p:cNvSpPr txBox="1"/>
          <p:nvPr/>
        </p:nvSpPr>
        <p:spPr>
          <a:xfrm>
            <a:off x="457200" y="5486400"/>
            <a:ext cx="7315200" cy="914400"/>
          </a:xfrm>
          <a:prstGeom prst="rect">
            <a:avLst/>
          </a:prstGeom>
          <a:noFill/>
        </p:spPr>
        <p:txBody>
          <a:bodyPr wrap="none">
            <a:spAutoFit/>
          </a:bodyPr>
          <a:lstStyle/>
          <a:p>
            <a:r>
              <a:rPr sz="1800" b="0">
                <a:solidFill>
                  <a:srgbClr val="000000"/>
                </a:solidFill>
                <a:latin typeface="Calibri"/>
              </a:rPr>
              <a:t>Correlation heatmap reveals variables most related to default risk.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800" b="1">
                <a:solidFill>
                  <a:srgbClr val="000000"/>
                </a:solidFill>
                <a:latin typeface="Calibri"/>
              </a:rPr>
              <a:t>Key Insights</a:t>
            </a:r>
          </a:p>
        </p:txBody>
      </p:sp>
      <p:sp>
        <p:nvSpPr>
          <p:cNvPr id="3" name="Content Placeholder 2"/>
          <p:cNvSpPr>
            <a:spLocks noGrp="1"/>
          </p:cNvSpPr>
          <p:nvPr>
            <p:ph idx="1"/>
          </p:nvPr>
        </p:nvSpPr>
        <p:spPr/>
        <p:txBody>
          <a:bodyPr/>
          <a:lstStyle/>
          <a:p>
            <a:r>
              <a:rPr sz="1800" b="0">
                <a:solidFill>
                  <a:srgbClr val="000000"/>
                </a:solidFill>
                <a:latin typeface="Calibri"/>
              </a:rPr>
              <a:t>- Clients with payment difficulties often have lower income levels.</a:t>
            </a:r>
          </a:p>
          <a:p>
            <a:r>
              <a:rPr sz="1800" b="0">
                <a:solidFill>
                  <a:srgbClr val="000000"/>
                </a:solidFill>
                <a:latin typeface="Calibri"/>
              </a:rPr>
              <a:t>- Previous loan rejections are a strong indicator of future default risk.</a:t>
            </a:r>
          </a:p>
          <a:p>
            <a:r>
              <a:rPr sz="1800" b="0">
                <a:solidFill>
                  <a:srgbClr val="000000"/>
                </a:solidFill>
                <a:latin typeface="Calibri"/>
              </a:rPr>
              <a:t>- Higher loan amounts with low repayment capacity increase default likelihood.</a:t>
            </a:r>
          </a:p>
          <a:p>
            <a:r>
              <a:rPr sz="1800" b="0">
                <a:solidFill>
                  <a:srgbClr val="000000"/>
                </a:solidFill>
                <a:latin typeface="Calibri"/>
              </a:rPr>
              <a:t>- Employment type and age also show correlation with repayment behaviour.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800" b="1">
                <a:solidFill>
                  <a:srgbClr val="000000"/>
                </a:solidFill>
                <a:latin typeface="Calibri"/>
              </a:rPr>
              <a:t>Recommendations</a:t>
            </a:r>
          </a:p>
        </p:txBody>
      </p:sp>
      <p:sp>
        <p:nvSpPr>
          <p:cNvPr id="3" name="Content Placeholder 2"/>
          <p:cNvSpPr>
            <a:spLocks noGrp="1"/>
          </p:cNvSpPr>
          <p:nvPr>
            <p:ph idx="1"/>
          </p:nvPr>
        </p:nvSpPr>
        <p:spPr/>
        <p:txBody>
          <a:bodyPr/>
          <a:lstStyle/>
          <a:p>
            <a:r>
              <a:rPr sz="1800" b="0">
                <a:solidFill>
                  <a:srgbClr val="000000"/>
                </a:solidFill>
                <a:latin typeface="Calibri"/>
              </a:rPr>
              <a:t>1. Implement stricter screening for clients with poor repayment history.</a:t>
            </a:r>
          </a:p>
          <a:p>
            <a:r>
              <a:rPr sz="1800" b="0">
                <a:solidFill>
                  <a:srgbClr val="000000"/>
                </a:solidFill>
                <a:latin typeface="Calibri"/>
              </a:rPr>
              <a:t>2. Adjust loan terms or interest rates for higher-risk applicants.</a:t>
            </a:r>
          </a:p>
          <a:p>
            <a:r>
              <a:rPr sz="1800" b="0">
                <a:solidFill>
                  <a:srgbClr val="000000"/>
                </a:solidFill>
                <a:latin typeface="Calibri"/>
              </a:rPr>
              <a:t>3. Reduce loan amounts for low-income, high-risk profiles.</a:t>
            </a:r>
          </a:p>
          <a:p>
            <a:r>
              <a:rPr sz="1800" b="0">
                <a:solidFill>
                  <a:srgbClr val="000000"/>
                </a:solidFill>
                <a:latin typeface="Calibri"/>
              </a:rPr>
              <a:t>4. Incorporate key correlated variables into predictive risk models.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800" b="1">
                <a:solidFill>
                  <a:srgbClr val="000000"/>
                </a:solidFill>
                <a:latin typeface="Calibri"/>
              </a:rPr>
              <a:t>Conclusion</a:t>
            </a:r>
          </a:p>
        </p:txBody>
      </p:sp>
      <p:sp>
        <p:nvSpPr>
          <p:cNvPr id="3" name="Content Placeholder 2"/>
          <p:cNvSpPr>
            <a:spLocks noGrp="1"/>
          </p:cNvSpPr>
          <p:nvPr>
            <p:ph idx="1"/>
          </p:nvPr>
        </p:nvSpPr>
        <p:spPr/>
        <p:txBody>
          <a:bodyPr/>
          <a:lstStyle/>
          <a:p>
            <a:r>
              <a:rPr sz="1800" b="0">
                <a:solidFill>
                  <a:srgbClr val="000000"/>
                </a:solidFill>
                <a:latin typeface="Calibri"/>
              </a:rPr>
              <a:t>Through detailed EDA, the analysis identified clear patterns that can help the company reduce financial losses from loan defaults. By leveraging these insights, lending decisions can be made more strategically, ensuring profitability while still approving creditworthy clients.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800" b="1">
                <a:solidFill>
                  <a:srgbClr val="000000"/>
                </a:solidFill>
                <a:latin typeface="Calibri"/>
              </a:rPr>
              <a:t>Business Objective</a:t>
            </a:r>
          </a:p>
        </p:txBody>
      </p:sp>
      <p:sp>
        <p:nvSpPr>
          <p:cNvPr id="3" name="Content Placeholder 2"/>
          <p:cNvSpPr>
            <a:spLocks noGrp="1"/>
          </p:cNvSpPr>
          <p:nvPr>
            <p:ph idx="1"/>
          </p:nvPr>
        </p:nvSpPr>
        <p:spPr/>
        <p:txBody>
          <a:bodyPr/>
          <a:lstStyle/>
          <a:p>
            <a:r>
              <a:rPr sz="1800" b="0">
                <a:solidFill>
                  <a:srgbClr val="000000"/>
                </a:solidFill>
                <a:latin typeface="Calibri"/>
              </a:rPr>
              <a:t>To identify patterns and key factors that indicate the likelihood of clients defaulting on loan repayments, using Exploratory Data Analysis (EDA). The aim is to help the company make informed lending decisions, minimise financial risk, and ensure creditworthy clients are not rejected.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800" b="1">
                <a:solidFill>
                  <a:srgbClr val="000000"/>
                </a:solidFill>
                <a:latin typeface="Calibri"/>
              </a:rPr>
              <a:t>Data Sources</a:t>
            </a:r>
          </a:p>
        </p:txBody>
      </p:sp>
      <p:sp>
        <p:nvSpPr>
          <p:cNvPr id="3" name="Content Placeholder 2"/>
          <p:cNvSpPr>
            <a:spLocks noGrp="1"/>
          </p:cNvSpPr>
          <p:nvPr>
            <p:ph idx="1"/>
          </p:nvPr>
        </p:nvSpPr>
        <p:spPr/>
        <p:txBody>
          <a:bodyPr/>
          <a:lstStyle/>
          <a:p>
            <a:r>
              <a:rPr sz="1800" b="0">
                <a:solidFill>
                  <a:srgbClr val="000000"/>
                </a:solidFill>
                <a:latin typeface="Calibri"/>
              </a:rPr>
              <a:t>The analysis is based on three datasets:</a:t>
            </a:r>
          </a:p>
          <a:p>
            <a:r>
              <a:rPr sz="1800" b="0">
                <a:solidFill>
                  <a:srgbClr val="000000"/>
                </a:solidFill>
                <a:latin typeface="Calibri"/>
              </a:rPr>
              <a:t>1. application_data.csv – Client information at loan application time.</a:t>
            </a:r>
          </a:p>
          <a:p>
            <a:r>
              <a:rPr sz="1800" b="0">
                <a:solidFill>
                  <a:srgbClr val="000000"/>
                </a:solidFill>
                <a:latin typeface="Calibri"/>
              </a:rPr>
              <a:t>2. previous_application.csv – Details of clients’ previous loan applications.</a:t>
            </a:r>
          </a:p>
          <a:p>
            <a:r>
              <a:rPr sz="1800" b="0">
                <a:solidFill>
                  <a:srgbClr val="000000"/>
                </a:solidFill>
                <a:latin typeface="Calibri"/>
              </a:rPr>
              <a:t>3. columns_description.csv – Data dictionary describing variable meanings.</a:t>
            </a:r>
          </a:p>
          <a:p>
            <a:endParaRPr sz="1800" b="0">
              <a:solidFill>
                <a:srgbClr val="000000"/>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800" b="1">
                <a:solidFill>
                  <a:srgbClr val="000000"/>
                </a:solidFill>
                <a:latin typeface="Calibri"/>
              </a:rPr>
              <a:t>Analysis Approach</a:t>
            </a:r>
          </a:p>
        </p:txBody>
      </p:sp>
      <p:sp>
        <p:nvSpPr>
          <p:cNvPr id="3" name="Content Placeholder 2"/>
          <p:cNvSpPr>
            <a:spLocks noGrp="1"/>
          </p:cNvSpPr>
          <p:nvPr>
            <p:ph idx="1"/>
          </p:nvPr>
        </p:nvSpPr>
        <p:spPr/>
        <p:txBody>
          <a:bodyPr/>
          <a:lstStyle/>
          <a:p>
            <a:r>
              <a:rPr sz="1800" b="0">
                <a:solidFill>
                  <a:srgbClr val="000000"/>
                </a:solidFill>
                <a:latin typeface="Calibri"/>
              </a:rPr>
              <a:t>1. Data loading and inspection.</a:t>
            </a:r>
          </a:p>
          <a:p>
            <a:r>
              <a:rPr sz="1800" b="0">
                <a:solidFill>
                  <a:srgbClr val="000000"/>
                </a:solidFill>
                <a:latin typeface="Calibri"/>
              </a:rPr>
              <a:t>2. Handling missing values – removed high-null columns, imputed others.</a:t>
            </a:r>
          </a:p>
          <a:p>
            <a:r>
              <a:rPr sz="1800" b="0">
                <a:solidFill>
                  <a:srgbClr val="000000"/>
                </a:solidFill>
                <a:latin typeface="Calibri"/>
              </a:rPr>
              <a:t>3. Outlier detection and review.</a:t>
            </a:r>
          </a:p>
          <a:p>
            <a:r>
              <a:rPr sz="1800" b="0">
                <a:solidFill>
                  <a:srgbClr val="000000"/>
                </a:solidFill>
                <a:latin typeface="Calibri"/>
              </a:rPr>
              <a:t>4. Univariate and bivariate analysis to identify risk indicators.</a:t>
            </a:r>
          </a:p>
          <a:p>
            <a:r>
              <a:rPr sz="1800" b="0">
                <a:solidFill>
                  <a:srgbClr val="000000"/>
                </a:solidFill>
                <a:latin typeface="Calibri"/>
              </a:rPr>
              <a:t>5. Correlation analysis to find strong relationships between variables.</a:t>
            </a:r>
          </a:p>
          <a:p>
            <a:r>
              <a:rPr sz="1800" b="0">
                <a:solidFill>
                  <a:srgbClr val="000000"/>
                </a:solidFill>
                <a:latin typeface="Calibri"/>
              </a:rPr>
              <a:t>6. Insights and recommendations for business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800" b="1">
                <a:solidFill>
                  <a:srgbClr val="000000"/>
                </a:solidFill>
                <a:latin typeface="Calibri"/>
              </a:rPr>
              <a:t>Dataset Overview</a:t>
            </a:r>
          </a:p>
        </p:txBody>
      </p:sp>
      <p:pic>
        <p:nvPicPr>
          <p:cNvPr id="3" name="Picture 2" descr="page6_img1.jpg"/>
          <p:cNvPicPr>
            <a:picLocks noChangeAspect="1"/>
          </p:cNvPicPr>
          <p:nvPr/>
        </p:nvPicPr>
        <p:blipFill>
          <a:blip r:embed="rId2"/>
          <a:stretch>
            <a:fillRect/>
          </a:stretch>
        </p:blipFill>
        <p:spPr>
          <a:xfrm>
            <a:off x="457200" y="1097280"/>
            <a:ext cx="8382000" cy="4114800"/>
          </a:xfrm>
          <a:prstGeom prst="rect">
            <a:avLst/>
          </a:prstGeom>
        </p:spPr>
      </p:pic>
      <p:sp>
        <p:nvSpPr>
          <p:cNvPr id="4" name="TextBox 3"/>
          <p:cNvSpPr txBox="1"/>
          <p:nvPr/>
        </p:nvSpPr>
        <p:spPr>
          <a:xfrm>
            <a:off x="457200" y="5486400"/>
            <a:ext cx="7315200" cy="914400"/>
          </a:xfrm>
          <a:prstGeom prst="rect">
            <a:avLst/>
          </a:prstGeom>
          <a:noFill/>
        </p:spPr>
        <p:txBody>
          <a:bodyPr wrap="none">
            <a:spAutoFit/>
          </a:bodyPr>
          <a:lstStyle/>
          <a:p>
            <a:r>
              <a:rPr sz="1800" b="0">
                <a:solidFill>
                  <a:srgbClr val="000000"/>
                </a:solidFill>
                <a:latin typeface="Calibri"/>
              </a:rPr>
              <a:t>Snapshot of the datasets, showing key features used for EDA.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800" b="1">
                <a:solidFill>
                  <a:srgbClr val="000000"/>
                </a:solidFill>
                <a:latin typeface="Calibri"/>
              </a:rPr>
              <a:t>Missing Values Summary</a:t>
            </a:r>
          </a:p>
        </p:txBody>
      </p:sp>
      <p:pic>
        <p:nvPicPr>
          <p:cNvPr id="3" name="Picture 2" descr="page7_img1.jpg"/>
          <p:cNvPicPr>
            <a:picLocks noChangeAspect="1"/>
          </p:cNvPicPr>
          <p:nvPr/>
        </p:nvPicPr>
        <p:blipFill>
          <a:blip r:embed="rId2"/>
          <a:stretch>
            <a:fillRect/>
          </a:stretch>
        </p:blipFill>
        <p:spPr>
          <a:xfrm>
            <a:off x="457200" y="1097280"/>
            <a:ext cx="5961010" cy="4114800"/>
          </a:xfrm>
          <a:prstGeom prst="rect">
            <a:avLst/>
          </a:prstGeom>
        </p:spPr>
      </p:pic>
      <p:sp>
        <p:nvSpPr>
          <p:cNvPr id="4" name="TextBox 3"/>
          <p:cNvSpPr txBox="1"/>
          <p:nvPr/>
        </p:nvSpPr>
        <p:spPr>
          <a:xfrm>
            <a:off x="457200" y="5486400"/>
            <a:ext cx="7315200" cy="914400"/>
          </a:xfrm>
          <a:prstGeom prst="rect">
            <a:avLst/>
          </a:prstGeom>
          <a:noFill/>
        </p:spPr>
        <p:txBody>
          <a:bodyPr wrap="none">
            <a:spAutoFit/>
          </a:bodyPr>
          <a:lstStyle/>
          <a:p>
            <a:r>
              <a:rPr sz="1800" b="0">
                <a:solidFill>
                  <a:srgbClr val="000000"/>
                </a:solidFill>
                <a:latin typeface="Calibri"/>
              </a:rPr>
              <a:t>Features with high missing values were removed or imputed appropriately.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800" b="1">
                <a:solidFill>
                  <a:srgbClr val="000000"/>
                </a:solidFill>
                <a:latin typeface="Calibri"/>
              </a:rPr>
              <a:t>Target Variable Distribution</a:t>
            </a:r>
          </a:p>
        </p:txBody>
      </p:sp>
      <p:pic>
        <p:nvPicPr>
          <p:cNvPr id="3" name="Picture 2" descr="page9_img1.jpg"/>
          <p:cNvPicPr>
            <a:picLocks noChangeAspect="1"/>
          </p:cNvPicPr>
          <p:nvPr/>
        </p:nvPicPr>
        <p:blipFill>
          <a:blip r:embed="rId2"/>
          <a:stretch>
            <a:fillRect/>
          </a:stretch>
        </p:blipFill>
        <p:spPr>
          <a:xfrm>
            <a:off x="457200" y="1097280"/>
            <a:ext cx="5863925" cy="4114800"/>
          </a:xfrm>
          <a:prstGeom prst="rect">
            <a:avLst/>
          </a:prstGeom>
        </p:spPr>
      </p:pic>
      <p:sp>
        <p:nvSpPr>
          <p:cNvPr id="4" name="TextBox 3"/>
          <p:cNvSpPr txBox="1"/>
          <p:nvPr/>
        </p:nvSpPr>
        <p:spPr>
          <a:xfrm>
            <a:off x="457200" y="5486400"/>
            <a:ext cx="7315200" cy="914400"/>
          </a:xfrm>
          <a:prstGeom prst="rect">
            <a:avLst/>
          </a:prstGeom>
          <a:noFill/>
        </p:spPr>
        <p:txBody>
          <a:bodyPr wrap="none">
            <a:spAutoFit/>
          </a:bodyPr>
          <a:lstStyle/>
          <a:p>
            <a:r>
              <a:rPr sz="1800" b="0">
                <a:solidFill>
                  <a:srgbClr val="000000"/>
                </a:solidFill>
                <a:latin typeface="Calibri"/>
              </a:rPr>
              <a:t>Class imbalance observed – far fewer clients with payment difficulties.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800" b="1">
                <a:solidFill>
                  <a:srgbClr val="000000"/>
                </a:solidFill>
                <a:latin typeface="Calibri"/>
              </a:rPr>
              <a:t>Univariate Analysis</a:t>
            </a:r>
          </a:p>
        </p:txBody>
      </p:sp>
      <p:pic>
        <p:nvPicPr>
          <p:cNvPr id="3" name="Picture 2" descr="page11_img1.jpg"/>
          <p:cNvPicPr>
            <a:picLocks noChangeAspect="1"/>
          </p:cNvPicPr>
          <p:nvPr/>
        </p:nvPicPr>
        <p:blipFill>
          <a:blip r:embed="rId2"/>
          <a:stretch>
            <a:fillRect/>
          </a:stretch>
        </p:blipFill>
        <p:spPr>
          <a:xfrm>
            <a:off x="457200" y="1097280"/>
            <a:ext cx="5961010" cy="4114800"/>
          </a:xfrm>
          <a:prstGeom prst="rect">
            <a:avLst/>
          </a:prstGeom>
        </p:spPr>
      </p:pic>
      <p:sp>
        <p:nvSpPr>
          <p:cNvPr id="4" name="TextBox 3"/>
          <p:cNvSpPr txBox="1"/>
          <p:nvPr/>
        </p:nvSpPr>
        <p:spPr>
          <a:xfrm>
            <a:off x="457200" y="5486400"/>
            <a:ext cx="7315200" cy="914400"/>
          </a:xfrm>
          <a:prstGeom prst="rect">
            <a:avLst/>
          </a:prstGeom>
          <a:noFill/>
        </p:spPr>
        <p:txBody>
          <a:bodyPr wrap="none">
            <a:spAutoFit/>
          </a:bodyPr>
          <a:lstStyle/>
          <a:p>
            <a:r>
              <a:rPr sz="1800" b="0">
                <a:solidFill>
                  <a:srgbClr val="000000"/>
                </a:solidFill>
                <a:latin typeface="Calibri"/>
              </a:rPr>
              <a:t>Distribution of key numerical variables across the dataset.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800" b="1">
                <a:solidFill>
                  <a:srgbClr val="000000"/>
                </a:solidFill>
                <a:latin typeface="Calibri"/>
              </a:rPr>
              <a:t>Bivariate Analysis</a:t>
            </a:r>
          </a:p>
        </p:txBody>
      </p:sp>
      <p:pic>
        <p:nvPicPr>
          <p:cNvPr id="3" name="Picture 2" descr="page12_img1.jpg"/>
          <p:cNvPicPr>
            <a:picLocks noChangeAspect="1"/>
          </p:cNvPicPr>
          <p:nvPr/>
        </p:nvPicPr>
        <p:blipFill>
          <a:blip r:embed="rId2"/>
          <a:stretch>
            <a:fillRect/>
          </a:stretch>
        </p:blipFill>
        <p:spPr>
          <a:xfrm>
            <a:off x="457200" y="1097280"/>
            <a:ext cx="5961010" cy="4114800"/>
          </a:xfrm>
          <a:prstGeom prst="rect">
            <a:avLst/>
          </a:prstGeom>
        </p:spPr>
      </p:pic>
      <p:sp>
        <p:nvSpPr>
          <p:cNvPr id="4" name="TextBox 3"/>
          <p:cNvSpPr txBox="1"/>
          <p:nvPr/>
        </p:nvSpPr>
        <p:spPr>
          <a:xfrm>
            <a:off x="457200" y="5486400"/>
            <a:ext cx="7315200" cy="914400"/>
          </a:xfrm>
          <a:prstGeom prst="rect">
            <a:avLst/>
          </a:prstGeom>
          <a:noFill/>
        </p:spPr>
        <p:txBody>
          <a:bodyPr wrap="none">
            <a:spAutoFit/>
          </a:bodyPr>
          <a:lstStyle/>
          <a:p>
            <a:r>
              <a:rPr sz="1800" b="0">
                <a:solidFill>
                  <a:srgbClr val="000000"/>
                </a:solidFill>
                <a:latin typeface="Calibri"/>
              </a:rPr>
              <a:t>Income vs repayment behaviour shows significant trends.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396</Words>
  <Application>Microsoft Office PowerPoint</Application>
  <PresentationFormat>On-screen Show (4:3)</PresentationFormat>
  <Paragraphs>41</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Credit Risk Analyzer – EDA Project</vt:lpstr>
      <vt:lpstr>Business Objective</vt:lpstr>
      <vt:lpstr>Data Sources</vt:lpstr>
      <vt:lpstr>Analysis Approach</vt:lpstr>
      <vt:lpstr>Dataset Overview</vt:lpstr>
      <vt:lpstr>Missing Values Summary</vt:lpstr>
      <vt:lpstr>Target Variable Distribution</vt:lpstr>
      <vt:lpstr>Univariate Analysis</vt:lpstr>
      <vt:lpstr>Bivariate Analysis</vt:lpstr>
      <vt:lpstr>Outlier Detection</vt:lpstr>
      <vt:lpstr>Correlation Analysis</vt:lpstr>
      <vt:lpstr>Key Insights</vt:lpstr>
      <vt:lpstr>Recommendations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Jaspreet Singh Juneja</cp:lastModifiedBy>
  <cp:revision>2</cp:revision>
  <dcterms:created xsi:type="dcterms:W3CDTF">2013-01-27T09:14:16Z</dcterms:created>
  <dcterms:modified xsi:type="dcterms:W3CDTF">2025-08-08T09:29:27Z</dcterms:modified>
  <cp:category/>
</cp:coreProperties>
</file>