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junejakapish/stegnoapp.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860585"/>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Kapish Juneja</a:t>
            </a:r>
          </a:p>
          <a:p>
            <a:r>
              <a:rPr lang="en-US" sz="2000" b="1" dirty="0">
                <a:solidFill>
                  <a:schemeClr val="accent1">
                    <a:lumMod val="75000"/>
                  </a:schemeClr>
                </a:solidFill>
                <a:latin typeface="Arial"/>
                <a:cs typeface="Arial"/>
              </a:rPr>
              <a:t>Student Name : Kapish Juneja</a:t>
            </a:r>
          </a:p>
          <a:p>
            <a:r>
              <a:rPr lang="en-US" sz="2000" b="1" dirty="0">
                <a:solidFill>
                  <a:schemeClr val="accent1">
                    <a:lumMod val="75000"/>
                  </a:schemeClr>
                </a:solidFill>
                <a:latin typeface="Arial"/>
                <a:cs typeface="Arial"/>
              </a:rPr>
              <a:t>College Name &amp; Department : Lovely Professional University (MCA)</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7" name="Rectangle 4">
            <a:extLst>
              <a:ext uri="{FF2B5EF4-FFF2-40B4-BE49-F238E27FC236}">
                <a16:creationId xmlns:a16="http://schemas.microsoft.com/office/drawing/2014/main" id="{7AFC615B-AD0B-58EA-0701-E5E312966666}"/>
              </a:ext>
            </a:extLst>
          </p:cNvPr>
          <p:cNvSpPr>
            <a:spLocks noGrp="1" noChangeArrowheads="1"/>
          </p:cNvSpPr>
          <p:nvPr>
            <p:ph idx="1"/>
          </p:nvPr>
        </p:nvSpPr>
        <p:spPr bwMode="auto">
          <a:xfrm>
            <a:off x="452439" y="1866099"/>
            <a:ext cx="1027347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In today's hyper-connected world, sharing sensitive information via text or messaging apps has become a routine part of daily life, yet it carries significant risks of data leaks. Whether it's personal </a:t>
            </a:r>
            <a:r>
              <a:rPr lang="en-US" altLang="en-US" sz="2400" dirty="0">
                <a:solidFill>
                  <a:schemeClr val="tx1"/>
                </a:solidFill>
                <a:latin typeface="+mj-lt"/>
              </a:rPr>
              <a:t> </a:t>
            </a:r>
            <a:r>
              <a:rPr kumimoji="0" lang="en-US" altLang="en-US" sz="2400" b="0" i="0" u="none" strike="noStrike" cap="none" normalizeH="0" baseline="0" dirty="0">
                <a:ln>
                  <a:noFill/>
                </a:ln>
                <a:solidFill>
                  <a:schemeClr val="tx1"/>
                </a:solidFill>
                <a:effectLst/>
                <a:latin typeface="+mj-lt"/>
              </a:rPr>
              <a:t>details or confidential business communications, the potential for unauthorized access and exposure is ever-present.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The convenience of instant messaging often overshadows the lurking threat of breaches, leaving individuals and organizations vulnerable. Addressing this problem requires innovative approaches to enhance security and protect our digital conversations from prying eyes. </a:t>
            </a:r>
            <a:endParaRPr kumimoji="0" lang="en-US" altLang="en-US" sz="4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673352"/>
            <a:ext cx="11613485" cy="4977999"/>
          </a:xfrm>
        </p:spPr>
        <p:txBody>
          <a:bodyPr vert="horz" lIns="91440" tIns="45720" rIns="91440" bIns="45720" rtlCol="0" anchor="ctr">
            <a:noAutofit/>
          </a:bodyPr>
          <a:lstStyle/>
          <a:p>
            <a:pPr marL="0" indent="0">
              <a:buNone/>
            </a:pPr>
            <a:r>
              <a:rPr lang="en-IN" dirty="0"/>
              <a:t>Platforms Supported/Used:</a:t>
            </a:r>
          </a:p>
          <a:p>
            <a:r>
              <a:rPr lang="en-IN" dirty="0"/>
              <a:t>Windows/MacOS/Linux</a:t>
            </a:r>
          </a:p>
          <a:p>
            <a:pPr>
              <a:lnSpc>
                <a:spcPct val="100000"/>
              </a:lnSpc>
            </a:pPr>
            <a:endParaRPr lang="en-IN" dirty="0"/>
          </a:p>
          <a:p>
            <a:pPr marL="0" indent="0">
              <a:buNone/>
            </a:pPr>
            <a:r>
              <a:rPr lang="en-IN" dirty="0"/>
              <a:t>Requirements: </a:t>
            </a:r>
          </a:p>
          <a:p>
            <a:r>
              <a:rPr lang="en-IN" dirty="0"/>
              <a:t>Python 3.x</a:t>
            </a:r>
          </a:p>
          <a:p>
            <a:r>
              <a:rPr lang="en-IN" dirty="0"/>
              <a:t>Tkinter</a:t>
            </a:r>
          </a:p>
          <a:p>
            <a:r>
              <a:rPr lang="en-IN" dirty="0"/>
              <a:t>PIL</a:t>
            </a:r>
          </a:p>
          <a:p>
            <a:pPr>
              <a:lnSpc>
                <a:spcPct val="100000"/>
              </a:lnSpc>
            </a:pPr>
            <a:endParaRPr lang="en-IN" dirty="0"/>
          </a:p>
          <a:p>
            <a:pPr marL="0" indent="0">
              <a:buNone/>
            </a:pPr>
            <a:r>
              <a:rPr lang="en-IN" dirty="0"/>
              <a:t>Libraries used:</a:t>
            </a:r>
          </a:p>
          <a:p>
            <a:r>
              <a:rPr lang="en-IN" dirty="0"/>
              <a:t>Tkinter (tk)</a:t>
            </a:r>
          </a:p>
          <a:p>
            <a:r>
              <a:rPr lang="en-IN" dirty="0"/>
              <a:t>Pillow from PIL (Python Image Library)</a:t>
            </a:r>
          </a:p>
          <a:p>
            <a:r>
              <a:rPr lang="en-IN" dirty="0"/>
              <a:t>Filedialog</a:t>
            </a:r>
          </a:p>
          <a:p>
            <a:r>
              <a:rPr lang="en-IN" dirty="0"/>
              <a:t>Messagebox</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B6B9A4DE-4406-B536-00B5-47AABC500B37}"/>
              </a:ext>
            </a:extLst>
          </p:cNvPr>
          <p:cNvSpPr>
            <a:spLocks noGrp="1" noChangeArrowheads="1"/>
          </p:cNvSpPr>
          <p:nvPr>
            <p:ph idx="1"/>
          </p:nvPr>
        </p:nvSpPr>
        <p:spPr bwMode="auto">
          <a:xfrm>
            <a:off x="248411" y="1306966"/>
            <a:ext cx="11695175"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Multi-Format Support</a:t>
            </a:r>
            <a:r>
              <a:rPr kumimoji="0" lang="en-US" altLang="en-US" sz="1600" b="0" i="0" u="none" strike="noStrike" cap="none" normalizeH="0" baseline="0" dirty="0">
                <a:ln>
                  <a:noFill/>
                </a:ln>
                <a:solidFill>
                  <a:schemeClr val="tx1"/>
                </a:solidFill>
                <a:effectLst/>
                <a:latin typeface="Arial" panose="020B0604020202020204" pitchFamily="34" charset="0"/>
              </a:rPr>
              <a:t>: While many steganography projects focus on images, extending support to other media types like audio or video can significantly enhance the project's appeal. This versatility shows a more comprehensive understanding of data hiding methods.</a:t>
            </a:r>
          </a:p>
          <a:p>
            <a:pPr defTabSz="914400" eaLnBrk="0" fontAlgn="base" hangingPunct="0">
              <a:lnSpc>
                <a:spcPct val="10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Robust Encryption</a:t>
            </a:r>
            <a:r>
              <a:rPr kumimoji="0" lang="en-US" altLang="en-US" sz="1600" b="0" i="0" u="none" strike="noStrike" cap="none" normalizeH="0" baseline="0" dirty="0">
                <a:ln>
                  <a:noFill/>
                </a:ln>
                <a:solidFill>
                  <a:schemeClr val="tx1"/>
                </a:solidFill>
                <a:effectLst/>
                <a:latin typeface="Arial" panose="020B0604020202020204" pitchFamily="34" charset="0"/>
              </a:rPr>
              <a:t>: Adding an encryption layer before embedding data can increase security. Combining steganography with encryption ensures that even if someone detects the hidden data, they can't easily decipher it.</a:t>
            </a:r>
          </a:p>
          <a:p>
            <a:pPr defTabSz="914400" eaLnBrk="0" fontAlgn="base" hangingPunct="0">
              <a:lnSpc>
                <a:spcPct val="10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1600" b="0" i="0" u="none" strike="noStrike" cap="none" normalizeH="0" baseline="0" dirty="0">
                <a:ln>
                  <a:noFill/>
                </a:ln>
                <a:solidFill>
                  <a:schemeClr val="tx1"/>
                </a:solidFill>
                <a:effectLst/>
                <a:latin typeface="Arial" panose="020B0604020202020204" pitchFamily="34" charset="0"/>
              </a:rPr>
              <a:t>: Designing a sleek, intuitive user interface, perhaps using frameworks like Tkinter or PyQt, can make your project accessible to those without technical expertise. This could involve drag-and-drop functionality for files, making it appealing and easy to use.</a:t>
            </a:r>
          </a:p>
          <a:p>
            <a:pPr defTabSz="914400" eaLnBrk="0" fontAlgn="base" hangingPunct="0">
              <a:lnSpc>
                <a:spcPct val="10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Real-Time Processing</a:t>
            </a:r>
            <a:r>
              <a:rPr kumimoji="0" lang="en-US" altLang="en-US" sz="1600" b="0" i="0" u="none" strike="noStrike" cap="none" normalizeH="0" baseline="0" dirty="0">
                <a:ln>
                  <a:noFill/>
                </a:ln>
                <a:solidFill>
                  <a:schemeClr val="tx1"/>
                </a:solidFill>
                <a:effectLst/>
                <a:latin typeface="Arial" panose="020B0604020202020204" pitchFamily="34" charset="0"/>
              </a:rPr>
              <a:t>: Implementing real-time data hiding and extraction can make your project stand out. Users can see instantaneous results, which can be particularly impressive with video or audio files.</a:t>
            </a:r>
          </a:p>
          <a:p>
            <a:pPr defTabSz="914400" eaLnBrk="0" fontAlgn="base" hangingPunct="0">
              <a:lnSpc>
                <a:spcPct val="10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Error Detection and Correction</a:t>
            </a:r>
            <a:r>
              <a:rPr kumimoji="0" lang="en-US" altLang="en-US" sz="1600" b="0" i="0" u="none" strike="noStrike" cap="none" normalizeH="0" baseline="0" dirty="0">
                <a:ln>
                  <a:noFill/>
                </a:ln>
                <a:solidFill>
                  <a:schemeClr val="tx1"/>
                </a:solidFill>
                <a:effectLst/>
                <a:latin typeface="Arial" panose="020B0604020202020204" pitchFamily="34" charset="0"/>
              </a:rPr>
              <a:t>: Introducing features for detecting and correcting errors in the embedded data can make your project more robust. This ensures data integrity even if the carrier file undergoes slight modifications.</a:t>
            </a:r>
          </a:p>
          <a:p>
            <a:pPr defTabSz="914400" eaLnBrk="0" fontAlgn="base" hangingPunct="0">
              <a:lnSpc>
                <a:spcPct val="10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Steganalysis Resistance</a:t>
            </a:r>
            <a:r>
              <a:rPr kumimoji="0" lang="en-US" altLang="en-US" sz="1600" b="0" i="0" u="none" strike="noStrike" cap="none" normalizeH="0" baseline="0" dirty="0">
                <a:ln>
                  <a:noFill/>
                </a:ln>
                <a:solidFill>
                  <a:schemeClr val="tx1"/>
                </a:solidFill>
                <a:effectLst/>
                <a:latin typeface="Arial" panose="020B0604020202020204" pitchFamily="34" charset="0"/>
              </a:rPr>
              <a:t>: Developing techniques to resist common steganalysis methods, which are used to detect hidden messages, can elevate your project. This involves disguising patterns that might otherwise reveal the presence of concealed data.</a:t>
            </a:r>
          </a:p>
          <a:p>
            <a:pPr defTabSz="914400" eaLnBrk="0" fontAlgn="base" hangingPunct="0">
              <a:lnSpc>
                <a:spcPct val="10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Educational Integration</a:t>
            </a:r>
            <a:r>
              <a:rPr kumimoji="0" lang="en-US" altLang="en-US" sz="1600" b="0" i="0" u="none" strike="noStrike" cap="none" normalizeH="0" baseline="0" dirty="0">
                <a:ln>
                  <a:noFill/>
                </a:ln>
                <a:solidFill>
                  <a:schemeClr val="tx1"/>
                </a:solidFill>
                <a:effectLst/>
                <a:latin typeface="Arial" panose="020B0604020202020204" pitchFamily="34" charset="0"/>
              </a:rPr>
              <a:t>: Including educational components like interactive tutorials or detailed documentation can set your project apart. This aspect can be valuable for students and educators looking to understand the concepts behind steganography.</a:t>
            </a:r>
          </a:p>
          <a:p>
            <a:pPr defTabSz="914400" eaLnBrk="0" fontAlgn="base" hangingPunct="0">
              <a:lnSpc>
                <a:spcPct val="10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Cross-Platform Compatibility</a:t>
            </a:r>
            <a:r>
              <a:rPr kumimoji="0" lang="en-US" altLang="en-US" sz="1600" b="0" i="0" u="none" strike="noStrike" cap="none" normalizeH="0" baseline="0" dirty="0">
                <a:ln>
                  <a:noFill/>
                </a:ln>
                <a:solidFill>
                  <a:schemeClr val="tx1"/>
                </a:solidFill>
                <a:effectLst/>
                <a:latin typeface="Arial" panose="020B0604020202020204" pitchFamily="34" charset="0"/>
              </a:rPr>
              <a:t>: Ensuring that your project runs smoothly on different operating systems (Windows, macOS, Linux) can broaden its usability and appeal.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AD5F94D4-67CB-5725-812A-AA771B7DCFF2}"/>
              </a:ext>
            </a:extLst>
          </p:cNvPr>
          <p:cNvSpPr>
            <a:spLocks noGrp="1" noChangeArrowheads="1"/>
          </p:cNvSpPr>
          <p:nvPr>
            <p:ph idx="1"/>
          </p:nvPr>
        </p:nvSpPr>
        <p:spPr bwMode="auto">
          <a:xfrm>
            <a:off x="581192" y="1378986"/>
            <a:ext cx="11145752"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Cybersecurity Professionals</a:t>
            </a:r>
            <a:r>
              <a:rPr kumimoji="0" lang="en-US" altLang="en-US" sz="1600" b="0" i="0" u="none" strike="noStrike" cap="none" normalizeH="0" baseline="0" dirty="0">
                <a:ln>
                  <a:noFill/>
                </a:ln>
                <a:solidFill>
                  <a:schemeClr val="tx1"/>
                </a:solidFill>
                <a:effectLst/>
                <a:latin typeface="Arial" panose="020B0604020202020204" pitchFamily="34" charset="0"/>
              </a:rPr>
              <a:t>: They can use steganography for secure communication, ensuring sensitive information is hidden within innocuous files to prevent interception by unauthorized parties.</a:t>
            </a:r>
          </a:p>
          <a:p>
            <a:pPr defTabSz="914400" eaLnBrk="0" fontAlgn="base" hangingPunct="0">
              <a:lnSpc>
                <a:spcPct val="10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Journalists and Whistleblowers</a:t>
            </a:r>
            <a:r>
              <a:rPr kumimoji="0" lang="en-US" altLang="en-US" sz="1600" b="0" i="0" u="none" strike="noStrike" cap="none" normalizeH="0" baseline="0" dirty="0">
                <a:ln>
                  <a:noFill/>
                </a:ln>
                <a:solidFill>
                  <a:schemeClr val="tx1"/>
                </a:solidFill>
                <a:effectLst/>
                <a:latin typeface="Arial" panose="020B0604020202020204" pitchFamily="34" charset="0"/>
              </a:rPr>
              <a:t>: This technology can help in securely transmitting sensitive information without raising suspicion, especially in regions with strict censorship.</a:t>
            </a:r>
          </a:p>
          <a:p>
            <a:pPr defTabSz="914400" eaLnBrk="0" fontAlgn="base" hangingPunct="0">
              <a:lnSpc>
                <a:spcPct val="10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Law Enforcement and Intelligence Agencies</a:t>
            </a:r>
            <a:r>
              <a:rPr kumimoji="0" lang="en-US" altLang="en-US" sz="1600" b="0" i="0" u="none" strike="noStrike" cap="none" normalizeH="0" baseline="0" dirty="0">
                <a:ln>
                  <a:noFill/>
                </a:ln>
                <a:solidFill>
                  <a:schemeClr val="tx1"/>
                </a:solidFill>
                <a:effectLst/>
                <a:latin typeface="Arial" panose="020B0604020202020204" pitchFamily="34" charset="0"/>
              </a:rPr>
              <a:t>: These organizations might use steganography for covert communication in intelligence operations, ensuring messages remain hidden from adversaries.</a:t>
            </a:r>
          </a:p>
          <a:p>
            <a:pPr defTabSz="914400" eaLnBrk="0" fontAlgn="base" hangingPunct="0">
              <a:lnSpc>
                <a:spcPct val="10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Artists and Digital Creators</a:t>
            </a:r>
            <a:r>
              <a:rPr kumimoji="0" lang="en-US" altLang="en-US" sz="1600" b="0" i="0" u="none" strike="noStrike" cap="none" normalizeH="0" baseline="0" dirty="0">
                <a:ln>
                  <a:noFill/>
                </a:ln>
                <a:solidFill>
                  <a:schemeClr val="tx1"/>
                </a:solidFill>
                <a:effectLst/>
                <a:latin typeface="Arial" panose="020B0604020202020204" pitchFamily="34" charset="0"/>
              </a:rPr>
              <a:t>: Artists can embed metadata or copyright information within their digital works, protecting intellectual property without affecting the visible content.</a:t>
            </a:r>
          </a:p>
          <a:p>
            <a:pPr defTabSz="914400" eaLnBrk="0" fontAlgn="base" hangingPunct="0">
              <a:lnSpc>
                <a:spcPct val="10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Educators and Students</a:t>
            </a:r>
            <a:r>
              <a:rPr kumimoji="0" lang="en-US" altLang="en-US" sz="1600" b="0" i="0" u="none" strike="noStrike" cap="none" normalizeH="0" baseline="0" dirty="0">
                <a:ln>
                  <a:noFill/>
                </a:ln>
                <a:solidFill>
                  <a:schemeClr val="tx1"/>
                </a:solidFill>
                <a:effectLst/>
                <a:latin typeface="Arial" panose="020B0604020202020204" pitchFamily="34" charset="0"/>
              </a:rPr>
              <a:t>: Those in academic settings can use steganography projects to learn about data security, cryptography, and information hiding techniques as part of their curriculum.</a:t>
            </a:r>
          </a:p>
          <a:p>
            <a:pPr defTabSz="914400" eaLnBrk="0" fontAlgn="base" hangingPunct="0">
              <a:lnSpc>
                <a:spcPct val="10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Software Developers</a:t>
            </a:r>
            <a:r>
              <a:rPr kumimoji="0" lang="en-US" altLang="en-US" sz="1600" b="0" i="0" u="none" strike="noStrike" cap="none" normalizeH="0" baseline="0" dirty="0">
                <a:ln>
                  <a:noFill/>
                </a:ln>
                <a:solidFill>
                  <a:schemeClr val="tx1"/>
                </a:solidFill>
                <a:effectLst/>
                <a:latin typeface="Arial" panose="020B0604020202020204" pitchFamily="34" charset="0"/>
              </a:rPr>
              <a:t>: Developers can integrate steganography into applications requiring secure data transmission, such as secure messaging apps or digital watermarking tools.</a:t>
            </a:r>
          </a:p>
          <a:p>
            <a:pPr defTabSz="914400" eaLnBrk="0" fontAlgn="base" hangingPunct="0">
              <a:lnSpc>
                <a:spcPct val="10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Corporate and Business Communications</a:t>
            </a:r>
            <a:r>
              <a:rPr kumimoji="0" lang="en-US" altLang="en-US" sz="1600" b="0" i="0" u="none" strike="noStrike" cap="none" normalizeH="0" baseline="0" dirty="0">
                <a:ln>
                  <a:noFill/>
                </a:ln>
                <a:solidFill>
                  <a:schemeClr val="tx1"/>
                </a:solidFill>
                <a:effectLst/>
                <a:latin typeface="Arial" panose="020B0604020202020204" pitchFamily="34" charset="0"/>
              </a:rPr>
              <a:t>: Companies can use steganography to protect sensitive business communications, ensuring that trade secrets or confidential documents are not easily accessible.</a:t>
            </a:r>
          </a:p>
          <a:p>
            <a:pPr defTabSz="914400" eaLnBrk="0" fontAlgn="base" hangingPunct="0">
              <a:lnSpc>
                <a:spcPct val="10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Gaming Industry</a:t>
            </a:r>
            <a:r>
              <a:rPr kumimoji="0" lang="en-US" altLang="en-US" sz="1600" b="0" i="0" u="none" strike="noStrike" cap="none" normalizeH="0" baseline="0" dirty="0">
                <a:ln>
                  <a:noFill/>
                </a:ln>
                <a:solidFill>
                  <a:schemeClr val="tx1"/>
                </a:solidFill>
                <a:effectLst/>
                <a:latin typeface="Arial" panose="020B0604020202020204" pitchFamily="34" charset="0"/>
              </a:rPr>
              <a:t>: Game developers can use steganography to embed cheat codes or hidden features within games, offering players an additional layer of engagement.</a:t>
            </a:r>
          </a:p>
          <a:p>
            <a:pPr defTabSz="914400" eaLnBrk="0" fontAlgn="base" hangingPunct="0">
              <a:lnSpc>
                <a:spcPct val="10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Digital Forensics Experts</a:t>
            </a:r>
            <a:r>
              <a:rPr kumimoji="0" lang="en-US" altLang="en-US" sz="1600" b="0" i="0" u="none" strike="noStrike" cap="none" normalizeH="0" baseline="0" dirty="0">
                <a:ln>
                  <a:noFill/>
                </a:ln>
                <a:solidFill>
                  <a:schemeClr val="tx1"/>
                </a:solidFill>
                <a:effectLst/>
                <a:latin typeface="Arial" panose="020B0604020202020204" pitchFamily="34" charset="0"/>
              </a:rPr>
              <a:t>: These professionals might use steganography to uncover hidden data within digital files during investigations, or to securely store sensitive information gathered during forensic analyses.</a:t>
            </a:r>
          </a:p>
          <a:p>
            <a:pPr defTabSz="914400" eaLnBrk="0" fontAlgn="base" hangingPunct="0">
              <a:lnSpc>
                <a:spcPct val="10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Cultural Preservationists</a:t>
            </a:r>
            <a:r>
              <a:rPr kumimoji="0" lang="en-US" altLang="en-US" sz="1600" b="0" i="0" u="none" strike="noStrike" cap="none" normalizeH="0" baseline="0" dirty="0">
                <a:ln>
                  <a:noFill/>
                </a:ln>
                <a:solidFill>
                  <a:schemeClr val="tx1"/>
                </a:solidFill>
                <a:effectLst/>
                <a:latin typeface="Arial" panose="020B0604020202020204" pitchFamily="34" charset="0"/>
              </a:rPr>
              <a:t>: Organizations focused on preserving cultural artifacts might embed historical or contextual information within digital reproductions of artwork or documents, maintaining a record for future generations.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41EAC59-915C-C3C2-79F4-30D07590A37A}"/>
              </a:ext>
            </a:extLst>
          </p:cNvPr>
          <p:cNvPicPr>
            <a:picLocks noChangeAspect="1"/>
          </p:cNvPicPr>
          <p:nvPr/>
        </p:nvPicPr>
        <p:blipFill>
          <a:blip r:embed="rId2"/>
          <a:stretch>
            <a:fillRect/>
          </a:stretch>
        </p:blipFill>
        <p:spPr>
          <a:xfrm>
            <a:off x="4876113" y="4248694"/>
            <a:ext cx="4141230" cy="2333272"/>
          </a:xfrm>
          <a:prstGeom prst="rect">
            <a:avLst/>
          </a:prstGeom>
        </p:spPr>
      </p:pic>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E968E1BC-C47A-7137-3ACC-E45FEC0FE3E0}"/>
              </a:ext>
            </a:extLst>
          </p:cNvPr>
          <p:cNvPicPr>
            <a:picLocks noChangeAspect="1"/>
          </p:cNvPicPr>
          <p:nvPr/>
        </p:nvPicPr>
        <p:blipFill>
          <a:blip r:embed="rId3"/>
          <a:stretch>
            <a:fillRect/>
          </a:stretch>
        </p:blipFill>
        <p:spPr>
          <a:xfrm>
            <a:off x="581193" y="1302026"/>
            <a:ext cx="2835776" cy="4853818"/>
          </a:xfrm>
          <a:prstGeom prst="rect">
            <a:avLst/>
          </a:prstGeom>
        </p:spPr>
      </p:pic>
      <p:pic>
        <p:nvPicPr>
          <p:cNvPr id="7" name="Picture 6">
            <a:extLst>
              <a:ext uri="{FF2B5EF4-FFF2-40B4-BE49-F238E27FC236}">
                <a16:creationId xmlns:a16="http://schemas.microsoft.com/office/drawing/2014/main" id="{0B9C1CC4-DFF7-F73D-720E-C90C65C54D05}"/>
              </a:ext>
            </a:extLst>
          </p:cNvPr>
          <p:cNvPicPr>
            <a:picLocks noChangeAspect="1"/>
          </p:cNvPicPr>
          <p:nvPr/>
        </p:nvPicPr>
        <p:blipFill>
          <a:blip r:embed="rId4"/>
          <a:stretch>
            <a:fillRect/>
          </a:stretch>
        </p:blipFill>
        <p:spPr>
          <a:xfrm>
            <a:off x="3508409" y="702156"/>
            <a:ext cx="4141229" cy="2333272"/>
          </a:xfrm>
          <a:prstGeom prst="rect">
            <a:avLst/>
          </a:prstGeom>
        </p:spPr>
      </p:pic>
      <p:pic>
        <p:nvPicPr>
          <p:cNvPr id="11" name="Picture 10">
            <a:extLst>
              <a:ext uri="{FF2B5EF4-FFF2-40B4-BE49-F238E27FC236}">
                <a16:creationId xmlns:a16="http://schemas.microsoft.com/office/drawing/2014/main" id="{EA141A6A-1704-D9E2-5D1F-E11B0351758D}"/>
              </a:ext>
            </a:extLst>
          </p:cNvPr>
          <p:cNvPicPr>
            <a:picLocks noChangeAspect="1"/>
          </p:cNvPicPr>
          <p:nvPr/>
        </p:nvPicPr>
        <p:blipFill>
          <a:blip r:embed="rId5"/>
          <a:stretch>
            <a:fillRect/>
          </a:stretch>
        </p:blipFill>
        <p:spPr>
          <a:xfrm>
            <a:off x="9099550" y="1492601"/>
            <a:ext cx="2835776" cy="4853818"/>
          </a:xfrm>
          <a:prstGeom prst="rect">
            <a:avLst/>
          </a:prstGeom>
        </p:spPr>
      </p:pic>
      <p:sp>
        <p:nvSpPr>
          <p:cNvPr id="14" name="Oval 13">
            <a:extLst>
              <a:ext uri="{FF2B5EF4-FFF2-40B4-BE49-F238E27FC236}">
                <a16:creationId xmlns:a16="http://schemas.microsoft.com/office/drawing/2014/main" id="{80E042F8-8FF7-D538-2BBD-06F47C068201}"/>
              </a:ext>
            </a:extLst>
          </p:cNvPr>
          <p:cNvSpPr/>
          <p:nvPr/>
        </p:nvSpPr>
        <p:spPr>
          <a:xfrm>
            <a:off x="5292451" y="4358800"/>
            <a:ext cx="904775" cy="914400"/>
          </a:xfrm>
          <a:prstGeom prst="ellipse">
            <a:avLst/>
          </a:prstGeom>
          <a:noFill/>
          <a:ln>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EAC2A866-E6A6-047A-D26A-AC17722A17C9}"/>
              </a:ext>
            </a:extLst>
          </p:cNvPr>
          <p:cNvSpPr/>
          <p:nvPr/>
        </p:nvSpPr>
        <p:spPr>
          <a:xfrm>
            <a:off x="4045819" y="1202134"/>
            <a:ext cx="904775" cy="914400"/>
          </a:xfrm>
          <a:prstGeom prst="ellipse">
            <a:avLst/>
          </a:prstGeom>
          <a:noFill/>
          <a:ln>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2739B98D-8D72-63AF-AD62-F1E8308F4429}"/>
              </a:ext>
            </a:extLst>
          </p:cNvPr>
          <p:cNvSpPr>
            <a:spLocks noGrp="1" noChangeArrowheads="1"/>
          </p:cNvSpPr>
          <p:nvPr>
            <p:ph idx="1"/>
          </p:nvPr>
        </p:nvSpPr>
        <p:spPr bwMode="auto">
          <a:xfrm>
            <a:off x="581192" y="1571026"/>
            <a:ext cx="1087237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steganography project, grounded in the problem statement of ensuring secure and discreet communication in an increasingly digital world, addresses the vital need for privacy and data protection. In today’s technology growing world, where data breaches and unauthorized surveillance are rampant, the ability to hide sensitive information within ordinary media files provides an additional layer of security beyond traditional encryption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Steganography is essential in contemporary times because it allows for the covert transfer of information without drawing attention. This capability is crucial for individuals and organizations operating under restrictive regimes, journalists safeguarding their sources, and any entity handling sensitive data. By embedding information invisibly within digital files, steganography complements encryption, making it significantly harder for adversaries to detect or extract confidential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conclusion, th</a:t>
            </a:r>
            <a:r>
              <a:rPr lang="en-US" altLang="en-US" sz="1800" dirty="0">
                <a:solidFill>
                  <a:schemeClr val="tx1"/>
                </a:solidFill>
                <a:latin typeface="Arial" panose="020B0604020202020204" pitchFamily="34" charset="0"/>
              </a:rPr>
              <a:t>e</a:t>
            </a:r>
            <a:r>
              <a:rPr kumimoji="0" lang="en-US" altLang="en-US" sz="1800" b="0" i="0" u="none" strike="noStrike" cap="none" normalizeH="0" baseline="0" dirty="0">
                <a:ln>
                  <a:noFill/>
                </a:ln>
                <a:solidFill>
                  <a:schemeClr val="tx1"/>
                </a:solidFill>
                <a:effectLst/>
                <a:latin typeface="Arial" panose="020B0604020202020204" pitchFamily="34" charset="0"/>
              </a:rPr>
              <a:t> steganography project not only advances the field of secure communication but also empowers users with the tools to protect their privacy and maintain the integrity of their information. As digital communication continues to evolve, the importance of such technologies cannot be overstated, reinforcing the need for innovative and accessible solutions to address the challenges of modern data security.</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https://github.com/junejakapish/stegnoapp.git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86</TotalTime>
  <Words>952</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Kapish Juneja</cp:lastModifiedBy>
  <cp:revision>27</cp:revision>
  <dcterms:created xsi:type="dcterms:W3CDTF">2021-05-26T16:50:10Z</dcterms:created>
  <dcterms:modified xsi:type="dcterms:W3CDTF">2025-02-13T11:56:40Z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