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22B74DA-DC8C-48FD-845A-559343D8C82A}">
  <a:tblStyle styleId="{722B74DA-DC8C-48FD-845A-559343D8C8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19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a84bcfbf1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a84bcfbf1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a84bcfbf1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a84bcfbf1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a84bcfbf1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a84bcfbf1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a84bcfbf1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a84bcfbf1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a84bcfbf1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a84bcfbf1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a84bcfbf1_1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a84bcfbf1_1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a84bcfbf1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7a84bcfbf1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a84bcfbf1_1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a84bcfbf1_1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a84bcfbf1_1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a84bcfbf1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43e7bcbf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643e7bcbf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43e7bcbf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43e7bcbf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43e7bcbf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43e7bcbf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a84bcfb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a84bcfb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a84bcfbf1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a84bcfbf1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a84bcfbf1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a84bcfbf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a84bcfbf1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a84bcfbf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a84bcfbf1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a84bcfbf1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a84bcfbf1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a84bcfbf1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2778900" y="813650"/>
            <a:ext cx="5660100" cy="15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Music Genre Classification</a:t>
            </a:r>
            <a:endParaRPr b="1"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86525" y="4550850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CSE465</a:t>
            </a:r>
            <a:r>
              <a:rPr b="1" lang="en" sz="24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.2</a:t>
            </a:r>
            <a:endParaRPr b="1" sz="13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36" name="Google Shape;136;p13"/>
          <p:cNvGraphicFramePr/>
          <p:nvPr/>
        </p:nvGraphicFramePr>
        <p:xfrm>
          <a:off x="5116075" y="424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{722B74DA-DC8C-48FD-845A-559343D8C82A}</a:tableStyleId>
              </a:tblPr>
              <a:tblGrid>
                <a:gridCol w="1960000"/>
                <a:gridCol w="1960000"/>
              </a:tblGrid>
              <a:tr h="381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C78D8"/>
                          </a:solidFill>
                        </a:rPr>
                        <a:t>Name</a:t>
                      </a:r>
                      <a:endParaRPr b="1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C78D8"/>
                          </a:solidFill>
                        </a:rPr>
                        <a:t>ID</a:t>
                      </a:r>
                      <a:endParaRPr b="1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7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AA84F"/>
                          </a:solidFill>
                        </a:rPr>
                        <a:t>M. J. Darad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AA84F"/>
                          </a:solidFill>
                        </a:rPr>
                        <a:t>162 0520 042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Qualifying song genres</a:t>
            </a:r>
            <a:endParaRPr/>
          </a:p>
        </p:txBody>
      </p:sp>
      <p:sp>
        <p:nvSpPr>
          <p:cNvPr id="259" name="Google Shape;259;p22"/>
          <p:cNvSpPr txBox="1"/>
          <p:nvPr>
            <p:ph idx="1" type="body"/>
          </p:nvPr>
        </p:nvSpPr>
        <p:spPr>
          <a:xfrm>
            <a:off x="1297500" y="1237725"/>
            <a:ext cx="7038900" cy="30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librosa to get MFCC value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these values may be between negative 250 to positive 150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they are not good for a neural network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need to feed in values near negative 1 and </a:t>
            </a:r>
            <a:r>
              <a:rPr lang="en" sz="1400"/>
              <a:t>positive </a:t>
            </a:r>
            <a:r>
              <a:rPr lang="en" sz="1400"/>
              <a:t>1 or from 0 to 1</a:t>
            </a:r>
            <a:endParaRPr sz="1400"/>
          </a:p>
        </p:txBody>
      </p:sp>
      <p:pic>
        <p:nvPicPr>
          <p:cNvPr id="260" name="Google Shape;2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975" y="2608550"/>
            <a:ext cx="4993750" cy="228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Qualifying songs to get MFCC values and class names</a:t>
            </a:r>
            <a:endParaRPr/>
          </a:p>
        </p:txBody>
      </p:sp>
      <p:sp>
        <p:nvSpPr>
          <p:cNvPr id="267" name="Google Shape;267;p23"/>
          <p:cNvSpPr txBox="1"/>
          <p:nvPr>
            <p:ph idx="1" type="body"/>
          </p:nvPr>
        </p:nvSpPr>
        <p:spPr>
          <a:xfrm>
            <a:off x="1234850" y="1348300"/>
            <a:ext cx="7038900" cy="32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function called </a:t>
            </a:r>
            <a:r>
              <a:rPr lang="en" sz="1400">
                <a:solidFill>
                  <a:srgbClr val="6AA84F"/>
                </a:solidFill>
              </a:rPr>
              <a:t>generate _features_and_labels()</a:t>
            </a:r>
            <a:r>
              <a:rPr lang="en" sz="1400"/>
              <a:t>,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go through all the different genres 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go through all the songs in the dataset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produce the MFCC values and the class names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are 100 songs each for each file (10 genre)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put those features in the </a:t>
            </a:r>
            <a:r>
              <a:rPr lang="en" sz="1400">
                <a:solidFill>
                  <a:srgbClr val="6AA84F"/>
                </a:solidFill>
              </a:rPr>
              <a:t>all_features.append(features)</a:t>
            </a:r>
            <a:r>
              <a:rPr lang="en" sz="1400"/>
              <a:t> list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name of the genre for that song needs to be put in a list as well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all features will have 1,000 entries 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all labels will have 1,000 entries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the case of all features, each of those 1,000 entries will have 25,000 entries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So its a </a:t>
            </a:r>
            <a:r>
              <a:rPr lang="en" sz="1400">
                <a:solidFill>
                  <a:srgbClr val="6AA84F"/>
                </a:solidFill>
              </a:rPr>
              <a:t>1,000 x 25,000 matrix</a:t>
            </a:r>
            <a:endParaRPr sz="1400">
              <a:solidFill>
                <a:srgbClr val="6AA84F"/>
              </a:solidFill>
            </a:endParaRPr>
          </a:p>
        </p:txBody>
      </p:sp>
      <p:sp>
        <p:nvSpPr>
          <p:cNvPr id="268" name="Google Shape;26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Qualifying songs to get MFCC values and class names (cont.)</a:t>
            </a:r>
            <a:endParaRPr/>
          </a:p>
        </p:txBody>
      </p:sp>
      <p:pic>
        <p:nvPicPr>
          <p:cNvPr id="274" name="Google Shape;2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325" y="1752949"/>
            <a:ext cx="7038899" cy="287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print the shape of the features and the labels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</a:t>
            </a:r>
            <a:r>
              <a:rPr lang="en">
                <a:solidFill>
                  <a:srgbClr val="6AA84F"/>
                </a:solidFill>
              </a:rPr>
              <a:t>1,000 x 25,000</a:t>
            </a:r>
            <a:r>
              <a:rPr lang="en"/>
              <a:t> for the features and </a:t>
            </a:r>
            <a:r>
              <a:rPr lang="en">
                <a:solidFill>
                  <a:srgbClr val="6AA84F"/>
                </a:solidFill>
              </a:rPr>
              <a:t>1,000 x 10</a:t>
            </a:r>
            <a:r>
              <a:rPr lang="en"/>
              <a:t> for the labels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split the dataset into a train and test split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Decide the 80% mark defined as </a:t>
            </a:r>
            <a:r>
              <a:rPr lang="en">
                <a:solidFill>
                  <a:srgbClr val="6AA84F"/>
                </a:solidFill>
              </a:rPr>
              <a:t>training_split= 0.8</a:t>
            </a:r>
            <a:r>
              <a:rPr lang="en"/>
              <a:t> to perform a split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25" y="2492050"/>
            <a:ext cx="4807999" cy="236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8775" y="2521625"/>
            <a:ext cx="2623325" cy="233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Neural Network</a:t>
            </a:r>
            <a:endParaRPr b="1"/>
          </a:p>
        </p:txBody>
      </p:sp>
      <p:sp>
        <p:nvSpPr>
          <p:cNvPr id="290" name="Google Shape;290;p26"/>
          <p:cNvSpPr/>
          <p:nvPr/>
        </p:nvSpPr>
        <p:spPr>
          <a:xfrm>
            <a:off x="2985225" y="1478002"/>
            <a:ext cx="424500" cy="4089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6"/>
          <p:cNvSpPr/>
          <p:nvPr/>
        </p:nvSpPr>
        <p:spPr>
          <a:xfrm>
            <a:off x="2985225" y="2158023"/>
            <a:ext cx="424500" cy="4089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6"/>
          <p:cNvSpPr/>
          <p:nvPr/>
        </p:nvSpPr>
        <p:spPr>
          <a:xfrm>
            <a:off x="2985225" y="2838044"/>
            <a:ext cx="424500" cy="4089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4290599" y="1886919"/>
            <a:ext cx="424500" cy="4089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4290599" y="2566940"/>
            <a:ext cx="424500" cy="4089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4290599" y="3246961"/>
            <a:ext cx="424500" cy="4089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4290599" y="3926982"/>
            <a:ext cx="424500" cy="4089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5595973" y="2158023"/>
            <a:ext cx="424500" cy="4089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6"/>
          <p:cNvSpPr/>
          <p:nvPr/>
        </p:nvSpPr>
        <p:spPr>
          <a:xfrm>
            <a:off x="5595973" y="2838044"/>
            <a:ext cx="424500" cy="4089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6"/>
          <p:cNvSpPr/>
          <p:nvPr/>
        </p:nvSpPr>
        <p:spPr>
          <a:xfrm>
            <a:off x="5595973" y="3518065"/>
            <a:ext cx="424500" cy="4089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985225" y="3518065"/>
            <a:ext cx="424500" cy="4089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985225" y="4198086"/>
            <a:ext cx="424500" cy="4089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2" name="Google Shape;302;p26"/>
          <p:cNvCxnSpPr>
            <a:stCxn id="290" idx="6"/>
            <a:endCxn id="293" idx="2"/>
          </p:cNvCxnSpPr>
          <p:nvPr/>
        </p:nvCxnSpPr>
        <p:spPr>
          <a:xfrm>
            <a:off x="3409725" y="1682452"/>
            <a:ext cx="880800" cy="408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26"/>
          <p:cNvCxnSpPr>
            <a:stCxn id="291" idx="6"/>
            <a:endCxn id="294" idx="2"/>
          </p:cNvCxnSpPr>
          <p:nvPr/>
        </p:nvCxnSpPr>
        <p:spPr>
          <a:xfrm>
            <a:off x="3409725" y="2362473"/>
            <a:ext cx="880800" cy="408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26"/>
          <p:cNvCxnSpPr>
            <a:stCxn id="290" idx="6"/>
            <a:endCxn id="294" idx="2"/>
          </p:cNvCxnSpPr>
          <p:nvPr/>
        </p:nvCxnSpPr>
        <p:spPr>
          <a:xfrm>
            <a:off x="3409725" y="1682452"/>
            <a:ext cx="880800" cy="1089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6"/>
          <p:cNvCxnSpPr>
            <a:stCxn id="290" idx="6"/>
            <a:endCxn id="295" idx="2"/>
          </p:cNvCxnSpPr>
          <p:nvPr/>
        </p:nvCxnSpPr>
        <p:spPr>
          <a:xfrm>
            <a:off x="3409725" y="1682452"/>
            <a:ext cx="880800" cy="1769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26"/>
          <p:cNvCxnSpPr>
            <a:stCxn id="290" idx="6"/>
            <a:endCxn id="296" idx="2"/>
          </p:cNvCxnSpPr>
          <p:nvPr/>
        </p:nvCxnSpPr>
        <p:spPr>
          <a:xfrm>
            <a:off x="3409725" y="1682452"/>
            <a:ext cx="880800" cy="2448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26"/>
          <p:cNvCxnSpPr>
            <a:stCxn id="291" idx="6"/>
            <a:endCxn id="293" idx="2"/>
          </p:cNvCxnSpPr>
          <p:nvPr/>
        </p:nvCxnSpPr>
        <p:spPr>
          <a:xfrm flipH="1" rot="10800000">
            <a:off x="3409725" y="2091273"/>
            <a:ext cx="880800" cy="271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26"/>
          <p:cNvCxnSpPr>
            <a:stCxn id="291" idx="6"/>
            <a:endCxn id="295" idx="2"/>
          </p:cNvCxnSpPr>
          <p:nvPr/>
        </p:nvCxnSpPr>
        <p:spPr>
          <a:xfrm>
            <a:off x="3409725" y="2362473"/>
            <a:ext cx="880800" cy="1089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26"/>
          <p:cNvCxnSpPr>
            <a:stCxn id="291" idx="6"/>
            <a:endCxn id="296" idx="3"/>
          </p:cNvCxnSpPr>
          <p:nvPr/>
        </p:nvCxnSpPr>
        <p:spPr>
          <a:xfrm>
            <a:off x="3409725" y="2362473"/>
            <a:ext cx="942900" cy="191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26"/>
          <p:cNvCxnSpPr>
            <a:stCxn id="292" idx="6"/>
            <a:endCxn id="293" idx="2"/>
          </p:cNvCxnSpPr>
          <p:nvPr/>
        </p:nvCxnSpPr>
        <p:spPr>
          <a:xfrm flipH="1" rot="10800000">
            <a:off x="3409725" y="2091494"/>
            <a:ext cx="880800" cy="95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26"/>
          <p:cNvCxnSpPr>
            <a:stCxn id="292" idx="6"/>
            <a:endCxn id="294" idx="2"/>
          </p:cNvCxnSpPr>
          <p:nvPr/>
        </p:nvCxnSpPr>
        <p:spPr>
          <a:xfrm flipH="1" rot="10800000">
            <a:off x="3409725" y="2771294"/>
            <a:ext cx="880800" cy="271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26"/>
          <p:cNvCxnSpPr>
            <a:stCxn id="292" idx="6"/>
            <a:endCxn id="295" idx="2"/>
          </p:cNvCxnSpPr>
          <p:nvPr/>
        </p:nvCxnSpPr>
        <p:spPr>
          <a:xfrm>
            <a:off x="3409725" y="3042494"/>
            <a:ext cx="880800" cy="408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26"/>
          <p:cNvCxnSpPr>
            <a:stCxn id="292" idx="6"/>
            <a:endCxn id="296" idx="2"/>
          </p:cNvCxnSpPr>
          <p:nvPr/>
        </p:nvCxnSpPr>
        <p:spPr>
          <a:xfrm>
            <a:off x="3409725" y="3042494"/>
            <a:ext cx="880800" cy="1089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26"/>
          <p:cNvCxnSpPr>
            <a:endCxn id="293" idx="2"/>
          </p:cNvCxnSpPr>
          <p:nvPr/>
        </p:nvCxnSpPr>
        <p:spPr>
          <a:xfrm flipH="1" rot="10800000">
            <a:off x="3410099" y="2091369"/>
            <a:ext cx="880500" cy="1631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6"/>
          <p:cNvCxnSpPr>
            <a:stCxn id="300" idx="6"/>
            <a:endCxn id="294" idx="2"/>
          </p:cNvCxnSpPr>
          <p:nvPr/>
        </p:nvCxnSpPr>
        <p:spPr>
          <a:xfrm flipH="1" rot="10800000">
            <a:off x="3409725" y="2771515"/>
            <a:ext cx="880800" cy="95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6"/>
          <p:cNvCxnSpPr>
            <a:stCxn id="300" idx="6"/>
            <a:endCxn id="295" idx="2"/>
          </p:cNvCxnSpPr>
          <p:nvPr/>
        </p:nvCxnSpPr>
        <p:spPr>
          <a:xfrm flipH="1" rot="10800000">
            <a:off x="3409725" y="3451315"/>
            <a:ext cx="880800" cy="271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26"/>
          <p:cNvCxnSpPr>
            <a:stCxn id="300" idx="6"/>
            <a:endCxn id="296" idx="2"/>
          </p:cNvCxnSpPr>
          <p:nvPr/>
        </p:nvCxnSpPr>
        <p:spPr>
          <a:xfrm>
            <a:off x="3409725" y="3722515"/>
            <a:ext cx="880800" cy="408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6"/>
          <p:cNvCxnSpPr>
            <a:stCxn id="301" idx="6"/>
            <a:endCxn id="293" idx="2"/>
          </p:cNvCxnSpPr>
          <p:nvPr/>
        </p:nvCxnSpPr>
        <p:spPr>
          <a:xfrm flipH="1" rot="10800000">
            <a:off x="3409725" y="2091336"/>
            <a:ext cx="880800" cy="2311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6"/>
          <p:cNvCxnSpPr>
            <a:stCxn id="301" idx="6"/>
            <a:endCxn id="294" idx="2"/>
          </p:cNvCxnSpPr>
          <p:nvPr/>
        </p:nvCxnSpPr>
        <p:spPr>
          <a:xfrm flipH="1" rot="10800000">
            <a:off x="3409725" y="2771436"/>
            <a:ext cx="880800" cy="1631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6"/>
          <p:cNvCxnSpPr>
            <a:stCxn id="301" idx="6"/>
            <a:endCxn id="295" idx="2"/>
          </p:cNvCxnSpPr>
          <p:nvPr/>
        </p:nvCxnSpPr>
        <p:spPr>
          <a:xfrm flipH="1" rot="10800000">
            <a:off x="3409725" y="3451536"/>
            <a:ext cx="880800" cy="95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6"/>
          <p:cNvCxnSpPr>
            <a:stCxn id="301" idx="6"/>
            <a:endCxn id="296" idx="2"/>
          </p:cNvCxnSpPr>
          <p:nvPr/>
        </p:nvCxnSpPr>
        <p:spPr>
          <a:xfrm flipH="1" rot="10800000">
            <a:off x="3409725" y="4131336"/>
            <a:ext cx="880800" cy="271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6"/>
          <p:cNvCxnSpPr>
            <a:stCxn id="293" idx="6"/>
            <a:endCxn id="297" idx="2"/>
          </p:cNvCxnSpPr>
          <p:nvPr/>
        </p:nvCxnSpPr>
        <p:spPr>
          <a:xfrm>
            <a:off x="4715099" y="2091369"/>
            <a:ext cx="880800" cy="271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6"/>
          <p:cNvCxnSpPr>
            <a:stCxn id="293" idx="6"/>
            <a:endCxn id="298" idx="2"/>
          </p:cNvCxnSpPr>
          <p:nvPr/>
        </p:nvCxnSpPr>
        <p:spPr>
          <a:xfrm>
            <a:off x="4715099" y="2091369"/>
            <a:ext cx="880800" cy="95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26"/>
          <p:cNvCxnSpPr>
            <a:stCxn id="293" idx="6"/>
            <a:endCxn id="299" idx="3"/>
          </p:cNvCxnSpPr>
          <p:nvPr/>
        </p:nvCxnSpPr>
        <p:spPr>
          <a:xfrm>
            <a:off x="4715099" y="2091369"/>
            <a:ext cx="942900" cy="177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26"/>
          <p:cNvCxnSpPr>
            <a:stCxn id="294" idx="6"/>
            <a:endCxn id="297" idx="2"/>
          </p:cNvCxnSpPr>
          <p:nvPr/>
        </p:nvCxnSpPr>
        <p:spPr>
          <a:xfrm flipH="1" rot="10800000">
            <a:off x="4715099" y="2362490"/>
            <a:ext cx="880800" cy="408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26"/>
          <p:cNvCxnSpPr>
            <a:endCxn id="298" idx="2"/>
          </p:cNvCxnSpPr>
          <p:nvPr/>
        </p:nvCxnSpPr>
        <p:spPr>
          <a:xfrm>
            <a:off x="4715473" y="2771294"/>
            <a:ext cx="880500" cy="271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26"/>
          <p:cNvCxnSpPr>
            <a:stCxn id="294" idx="6"/>
            <a:endCxn id="299" idx="2"/>
          </p:cNvCxnSpPr>
          <p:nvPr/>
        </p:nvCxnSpPr>
        <p:spPr>
          <a:xfrm>
            <a:off x="4715099" y="2771390"/>
            <a:ext cx="880800" cy="95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6"/>
          <p:cNvCxnSpPr>
            <a:stCxn id="295" idx="6"/>
            <a:endCxn id="297" idx="2"/>
          </p:cNvCxnSpPr>
          <p:nvPr/>
        </p:nvCxnSpPr>
        <p:spPr>
          <a:xfrm flipH="1" rot="10800000">
            <a:off x="4715099" y="2362411"/>
            <a:ext cx="880800" cy="1089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26"/>
          <p:cNvCxnSpPr>
            <a:endCxn id="298" idx="2"/>
          </p:cNvCxnSpPr>
          <p:nvPr/>
        </p:nvCxnSpPr>
        <p:spPr>
          <a:xfrm flipH="1" rot="10800000">
            <a:off x="4715473" y="3042494"/>
            <a:ext cx="880500" cy="408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26"/>
          <p:cNvCxnSpPr>
            <a:stCxn id="295" idx="6"/>
            <a:endCxn id="299" idx="2"/>
          </p:cNvCxnSpPr>
          <p:nvPr/>
        </p:nvCxnSpPr>
        <p:spPr>
          <a:xfrm>
            <a:off x="4715099" y="3451411"/>
            <a:ext cx="880800" cy="271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26"/>
          <p:cNvCxnSpPr>
            <a:stCxn id="296" idx="6"/>
            <a:endCxn id="297" idx="2"/>
          </p:cNvCxnSpPr>
          <p:nvPr/>
        </p:nvCxnSpPr>
        <p:spPr>
          <a:xfrm flipH="1" rot="10800000">
            <a:off x="4715099" y="2362332"/>
            <a:ext cx="880800" cy="1769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26"/>
          <p:cNvCxnSpPr>
            <a:stCxn id="296" idx="6"/>
            <a:endCxn id="298" idx="2"/>
          </p:cNvCxnSpPr>
          <p:nvPr/>
        </p:nvCxnSpPr>
        <p:spPr>
          <a:xfrm flipH="1" rot="10800000">
            <a:off x="4715099" y="3042432"/>
            <a:ext cx="880800" cy="1089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26"/>
          <p:cNvCxnSpPr>
            <a:stCxn id="296" idx="6"/>
            <a:endCxn id="299" idx="2"/>
          </p:cNvCxnSpPr>
          <p:nvPr/>
        </p:nvCxnSpPr>
        <p:spPr>
          <a:xfrm flipH="1" rot="10800000">
            <a:off x="4715099" y="3722532"/>
            <a:ext cx="880800" cy="408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Neural Network</a:t>
            </a:r>
            <a:endParaRPr/>
          </a:p>
        </p:txBody>
      </p:sp>
      <p:sp>
        <p:nvSpPr>
          <p:cNvPr id="340" name="Google Shape;340;p27"/>
          <p:cNvSpPr txBox="1"/>
          <p:nvPr>
            <p:ph idx="1" type="body"/>
          </p:nvPr>
        </p:nvSpPr>
        <p:spPr>
          <a:xfrm>
            <a:off x="1297500" y="1567550"/>
            <a:ext cx="7648800" cy="30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</a:t>
            </a:r>
            <a:r>
              <a:rPr lang="en"/>
              <a:t> a sequential neural 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</a:t>
            </a:r>
            <a:r>
              <a:rPr lang="en">
                <a:solidFill>
                  <a:srgbClr val="6AA84F"/>
                </a:solidFill>
              </a:rPr>
              <a:t>first layer</a:t>
            </a:r>
            <a:r>
              <a:rPr lang="en"/>
              <a:t> is a dense layer of </a:t>
            </a:r>
            <a:r>
              <a:rPr lang="en">
                <a:solidFill>
                  <a:srgbClr val="6AA84F"/>
                </a:solidFill>
              </a:rPr>
              <a:t>100 neurons</a:t>
            </a:r>
            <a:endParaRPr>
              <a:solidFill>
                <a:srgbClr val="6AA84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rgbClr val="FFFFFF"/>
                </a:solidFill>
              </a:rPr>
              <a:t>25,000 values are going to connect to the 100 in the first layer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The first layer will do the </a:t>
            </a:r>
            <a:r>
              <a:rPr lang="en">
                <a:solidFill>
                  <a:srgbClr val="6AA84F"/>
                </a:solidFill>
              </a:rPr>
              <a:t>weighted sum of its inputs</a:t>
            </a:r>
            <a:r>
              <a:rPr lang="en">
                <a:solidFill>
                  <a:srgbClr val="FFFFFF"/>
                </a:solidFill>
              </a:rPr>
              <a:t>, its </a:t>
            </a:r>
            <a:r>
              <a:rPr lang="en">
                <a:solidFill>
                  <a:srgbClr val="6AA84F"/>
                </a:solidFill>
              </a:rPr>
              <a:t>weights</a:t>
            </a:r>
            <a:r>
              <a:rPr lang="en">
                <a:solidFill>
                  <a:srgbClr val="FFFFFF"/>
                </a:solidFill>
              </a:rPr>
              <a:t>, and </a:t>
            </a:r>
            <a:r>
              <a:rPr lang="en">
                <a:solidFill>
                  <a:srgbClr val="6AA84F"/>
                </a:solidFill>
              </a:rPr>
              <a:t>bias term</a:t>
            </a:r>
            <a:endParaRPr>
              <a:solidFill>
                <a:srgbClr val="6AA84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then run the </a:t>
            </a:r>
            <a:r>
              <a:rPr b="1" lang="en">
                <a:solidFill>
                  <a:srgbClr val="6AA84F"/>
                </a:solidFill>
              </a:rPr>
              <a:t>ReLU</a:t>
            </a:r>
            <a:r>
              <a:rPr lang="en">
                <a:solidFill>
                  <a:srgbClr val="6AA84F"/>
                </a:solidFill>
              </a:rPr>
              <a:t> activation function</a:t>
            </a:r>
            <a:endParaRPr>
              <a:solidFill>
                <a:srgbClr val="6AA84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>
                <a:solidFill>
                  <a:srgbClr val="FFFFFF"/>
                </a:solidFill>
              </a:rPr>
              <a:t>relu states that anything less than 0 will turn out to be a 0</a:t>
            </a:r>
            <a:endParaRPr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>
                <a:solidFill>
                  <a:srgbClr val="FFFFFF"/>
                </a:solidFill>
              </a:rPr>
              <a:t>anything higher than 0 will just be the value itself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These 100 will then connect to 10 more and that will be the output layer</a:t>
            </a:r>
            <a:endParaRPr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>
                <a:solidFill>
                  <a:srgbClr val="FFFFFF"/>
                </a:solidFill>
              </a:rPr>
              <a:t>It is10 because we have done </a:t>
            </a:r>
            <a:r>
              <a:rPr lang="en">
                <a:solidFill>
                  <a:srgbClr val="6AA84F"/>
                </a:solidFill>
              </a:rPr>
              <a:t>one-hot encoding</a:t>
            </a:r>
            <a:r>
              <a:rPr lang="en">
                <a:solidFill>
                  <a:srgbClr val="FFFFFF"/>
                </a:solidFill>
              </a:rPr>
              <a:t> and have 10 binary numbers in that encoding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The </a:t>
            </a:r>
            <a:r>
              <a:rPr lang="en">
                <a:solidFill>
                  <a:srgbClr val="6AA84F"/>
                </a:solidFill>
              </a:rPr>
              <a:t>activation function</a:t>
            </a:r>
            <a:r>
              <a:rPr lang="en">
                <a:solidFill>
                  <a:srgbClr val="FFFFFF"/>
                </a:solidFill>
              </a:rPr>
              <a:t> used is </a:t>
            </a:r>
            <a:r>
              <a:rPr b="1" lang="en">
                <a:solidFill>
                  <a:srgbClr val="6AA84F"/>
                </a:solidFill>
              </a:rPr>
              <a:t>softmax</a:t>
            </a:r>
            <a:endParaRPr b="1"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>
                <a:solidFill>
                  <a:srgbClr val="FFFFFF"/>
                </a:solidFill>
              </a:rPr>
              <a:t> take the output of the 10 and normalize them so that they add up to 1.</a:t>
            </a:r>
            <a:endParaRPr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>
                <a:solidFill>
                  <a:srgbClr val="FFFFFF"/>
                </a:solidFill>
              </a:rPr>
              <a:t>That way, they end up being </a:t>
            </a:r>
            <a:r>
              <a:rPr lang="en">
                <a:solidFill>
                  <a:srgbClr val="6AA84F"/>
                </a:solidFill>
              </a:rPr>
              <a:t>probabilities</a:t>
            </a:r>
            <a:endParaRPr>
              <a:solidFill>
                <a:srgbClr val="6AA84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Now consider the highest scoring or the highest probability out of the 10 as the 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1" name="Google Shape;34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Neural Network</a:t>
            </a:r>
            <a:endParaRPr/>
          </a:p>
        </p:txBody>
      </p:sp>
      <p:pic>
        <p:nvPicPr>
          <p:cNvPr id="347" name="Google Shape;3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325" y="1416400"/>
            <a:ext cx="6613338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Done</a:t>
            </a:r>
            <a:endParaRPr/>
          </a:p>
        </p:txBody>
      </p:sp>
      <p:sp>
        <p:nvSpPr>
          <p:cNvPr id="354" name="Google Shape;354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Found the GTZAN dataset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</a:t>
            </a:r>
            <a:r>
              <a:rPr lang="en" sz="1400"/>
              <a:t>re-process data using </a:t>
            </a:r>
            <a:r>
              <a:rPr lang="en" sz="1400">
                <a:solidFill>
                  <a:srgbClr val="6AA84F"/>
                </a:solidFill>
              </a:rPr>
              <a:t>MFCC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analysis by plotting graphs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Splitting the dataset into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Training dataset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Testing dataset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Used valina neural network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Training the model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61" name="Google Shape;361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Tune the model to to improve the performance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To find best number of hidden layers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suitable number of nodes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other types of neural networks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convolutional neural network (</a:t>
            </a:r>
            <a:r>
              <a:rPr lang="en" sz="1400">
                <a:solidFill>
                  <a:srgbClr val="6AA84F"/>
                </a:solidFill>
              </a:rPr>
              <a:t>CNN</a:t>
            </a:r>
            <a:r>
              <a:rPr lang="en" sz="1400"/>
              <a:t>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Evaluation of the Trained Model with the Test Dataset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</a:t>
            </a:r>
            <a:r>
              <a:rPr lang="en" sz="1400">
                <a:solidFill>
                  <a:srgbClr val="6AA84F"/>
                </a:solidFill>
              </a:rPr>
              <a:t>Confusion Matrix</a:t>
            </a:r>
            <a:endParaRPr sz="1400">
              <a:solidFill>
                <a:srgbClr val="6AA84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Check Accuracy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Find the best model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/>
          <p:nvPr/>
        </p:nvSpPr>
        <p:spPr>
          <a:xfrm>
            <a:off x="311700" y="909225"/>
            <a:ext cx="8520600" cy="3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Thank you!!</a:t>
            </a:r>
            <a:endParaRPr sz="8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4A86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388075"/>
            <a:ext cx="7648800" cy="3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Extract </a:t>
            </a:r>
            <a:r>
              <a:rPr lang="en" sz="1800"/>
              <a:t>meaningful</a:t>
            </a:r>
            <a:r>
              <a:rPr lang="en" sz="1800"/>
              <a:t> information from songs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Application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Copyright monitoring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Identify song mood/emotions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Music </a:t>
            </a:r>
            <a:r>
              <a:rPr lang="en" sz="1800"/>
              <a:t>recommendation</a:t>
            </a:r>
            <a:r>
              <a:rPr lang="en" sz="1800"/>
              <a:t> system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Playlist generation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Optimize song search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Current </a:t>
            </a:r>
            <a:r>
              <a:rPr lang="en" sz="1800"/>
              <a:t>approaches rely on user input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Unscalable, tedious, highly subjective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More than 75k albums released every year in the US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So, automatic techniques for genre classification are required</a:t>
            </a:r>
            <a:endParaRPr sz="1800"/>
          </a:p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799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Tzanetakis and Cook (2002) addressed this problem with </a:t>
            </a:r>
            <a:r>
              <a:rPr lang="en" sz="1800">
                <a:solidFill>
                  <a:srgbClr val="6AA84F"/>
                </a:solidFill>
              </a:rPr>
              <a:t>Supervised Machine Learning</a:t>
            </a:r>
            <a:r>
              <a:rPr lang="en" sz="1800"/>
              <a:t> approaches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Gaussian Mixture Model </a:t>
            </a:r>
            <a:r>
              <a:rPr lang="en" sz="1800"/>
              <a:t>classifiers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k-nearest neighbour (KNNs) classifiers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Scaringella and Zoia (2005); Soltau et al. (1998) uses </a:t>
            </a:r>
            <a:r>
              <a:rPr lang="en" sz="1800">
                <a:solidFill>
                  <a:srgbClr val="6AA84F"/>
                </a:solidFill>
              </a:rPr>
              <a:t>Hidden Markov Models</a:t>
            </a:r>
            <a:r>
              <a:rPr lang="en" sz="1800"/>
              <a:t> (HMMs)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Mandel and Ellis (2005) </a:t>
            </a:r>
            <a:r>
              <a:rPr lang="en" sz="1800"/>
              <a:t> addressed this problem with </a:t>
            </a:r>
            <a:r>
              <a:rPr lang="en" sz="1800">
                <a:solidFill>
                  <a:srgbClr val="6AA84F"/>
                </a:solidFill>
              </a:rPr>
              <a:t>Support Vector Machines</a:t>
            </a:r>
            <a:r>
              <a:rPr lang="en" sz="1800"/>
              <a:t> (SVMs)</a:t>
            </a:r>
            <a:endParaRPr sz="1800"/>
          </a:p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/>
          <p:nvPr/>
        </p:nvSpPr>
        <p:spPr>
          <a:xfrm>
            <a:off x="1253275" y="617900"/>
            <a:ext cx="1227925" cy="946000"/>
          </a:xfrm>
          <a:prstGeom prst="flowChartMagneticDisk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Song </a:t>
            </a:r>
            <a:r>
              <a:rPr b="1" lang="en">
                <a:solidFill>
                  <a:srgbClr val="FFFFFF"/>
                </a:solidFill>
              </a:rPr>
              <a:t>Dataset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2527850" y="1073050"/>
            <a:ext cx="8547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3453100" y="705550"/>
            <a:ext cx="1880400" cy="7707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Feature Extraction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445650" y="451750"/>
            <a:ext cx="1253700" cy="495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Training</a:t>
            </a:r>
            <a:r>
              <a:rPr b="1" lang="en">
                <a:solidFill>
                  <a:srgbClr val="FFFFFF"/>
                </a:solidFill>
              </a:rPr>
              <a:t> Set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6445650" y="1235050"/>
            <a:ext cx="1253700" cy="495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Testing Set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5425050" y="1010950"/>
            <a:ext cx="5013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5999450" y="617025"/>
            <a:ext cx="375900" cy="288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 flipH="1" rot="10800000">
            <a:off x="5999450" y="1275600"/>
            <a:ext cx="375900" cy="288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6445650" y="3346100"/>
            <a:ext cx="1253700" cy="495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Classifiers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7968975" y="582650"/>
            <a:ext cx="895800" cy="3215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3567938" y="2659300"/>
            <a:ext cx="250500" cy="2442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3567938" y="3065400"/>
            <a:ext cx="250500" cy="2442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3567938" y="3471500"/>
            <a:ext cx="250500" cy="2442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4338175" y="2903500"/>
            <a:ext cx="250500" cy="2442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4338175" y="3309600"/>
            <a:ext cx="250500" cy="2442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4338175" y="3715700"/>
            <a:ext cx="250500" cy="2442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4338175" y="4121800"/>
            <a:ext cx="250500" cy="2442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5108413" y="3065400"/>
            <a:ext cx="250500" cy="2442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5108413" y="3471500"/>
            <a:ext cx="250500" cy="2442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5108413" y="3877600"/>
            <a:ext cx="250500" cy="2442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3567938" y="3877600"/>
            <a:ext cx="250500" cy="2442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3567938" y="4283700"/>
            <a:ext cx="250500" cy="2442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16"/>
          <p:cNvCxnSpPr>
            <a:stCxn id="165" idx="6"/>
            <a:endCxn id="168" idx="2"/>
          </p:cNvCxnSpPr>
          <p:nvPr/>
        </p:nvCxnSpPr>
        <p:spPr>
          <a:xfrm>
            <a:off x="3818438" y="2781400"/>
            <a:ext cx="519600" cy="244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6"/>
          <p:cNvCxnSpPr>
            <a:stCxn id="166" idx="6"/>
            <a:endCxn id="169" idx="2"/>
          </p:cNvCxnSpPr>
          <p:nvPr/>
        </p:nvCxnSpPr>
        <p:spPr>
          <a:xfrm>
            <a:off x="3818438" y="3187500"/>
            <a:ext cx="519600" cy="244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6"/>
          <p:cNvCxnSpPr>
            <a:stCxn id="165" idx="6"/>
            <a:endCxn id="169" idx="2"/>
          </p:cNvCxnSpPr>
          <p:nvPr/>
        </p:nvCxnSpPr>
        <p:spPr>
          <a:xfrm>
            <a:off x="3818438" y="2781400"/>
            <a:ext cx="519600" cy="650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6"/>
          <p:cNvCxnSpPr>
            <a:stCxn id="165" idx="6"/>
            <a:endCxn id="170" idx="2"/>
          </p:cNvCxnSpPr>
          <p:nvPr/>
        </p:nvCxnSpPr>
        <p:spPr>
          <a:xfrm>
            <a:off x="3818438" y="2781400"/>
            <a:ext cx="519600" cy="105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6"/>
          <p:cNvCxnSpPr>
            <a:stCxn id="165" idx="6"/>
            <a:endCxn id="171" idx="2"/>
          </p:cNvCxnSpPr>
          <p:nvPr/>
        </p:nvCxnSpPr>
        <p:spPr>
          <a:xfrm>
            <a:off x="3818438" y="2781400"/>
            <a:ext cx="519600" cy="146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6"/>
          <p:cNvCxnSpPr>
            <a:stCxn id="166" idx="6"/>
            <a:endCxn id="168" idx="2"/>
          </p:cNvCxnSpPr>
          <p:nvPr/>
        </p:nvCxnSpPr>
        <p:spPr>
          <a:xfrm flipH="1" rot="10800000">
            <a:off x="3818438" y="3025500"/>
            <a:ext cx="519600" cy="1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6"/>
          <p:cNvCxnSpPr>
            <a:stCxn id="166" idx="6"/>
            <a:endCxn id="170" idx="2"/>
          </p:cNvCxnSpPr>
          <p:nvPr/>
        </p:nvCxnSpPr>
        <p:spPr>
          <a:xfrm>
            <a:off x="3818438" y="3187500"/>
            <a:ext cx="519600" cy="650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6"/>
          <p:cNvCxnSpPr>
            <a:stCxn id="166" idx="6"/>
            <a:endCxn id="171" idx="3"/>
          </p:cNvCxnSpPr>
          <p:nvPr/>
        </p:nvCxnSpPr>
        <p:spPr>
          <a:xfrm>
            <a:off x="3818438" y="3187500"/>
            <a:ext cx="556500" cy="1142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6"/>
          <p:cNvCxnSpPr>
            <a:stCxn id="167" idx="6"/>
            <a:endCxn id="168" idx="2"/>
          </p:cNvCxnSpPr>
          <p:nvPr/>
        </p:nvCxnSpPr>
        <p:spPr>
          <a:xfrm flipH="1" rot="10800000">
            <a:off x="3818438" y="3025700"/>
            <a:ext cx="519600" cy="567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6"/>
          <p:cNvCxnSpPr>
            <a:stCxn id="167" idx="6"/>
            <a:endCxn id="169" idx="2"/>
          </p:cNvCxnSpPr>
          <p:nvPr/>
        </p:nvCxnSpPr>
        <p:spPr>
          <a:xfrm flipH="1" rot="10800000">
            <a:off x="3818438" y="3431600"/>
            <a:ext cx="519600" cy="1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6"/>
          <p:cNvCxnSpPr>
            <a:stCxn id="167" idx="6"/>
            <a:endCxn id="170" idx="2"/>
          </p:cNvCxnSpPr>
          <p:nvPr/>
        </p:nvCxnSpPr>
        <p:spPr>
          <a:xfrm>
            <a:off x="3818438" y="3593600"/>
            <a:ext cx="519600" cy="244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16"/>
          <p:cNvCxnSpPr>
            <a:stCxn id="167" idx="6"/>
            <a:endCxn id="171" idx="2"/>
          </p:cNvCxnSpPr>
          <p:nvPr/>
        </p:nvCxnSpPr>
        <p:spPr>
          <a:xfrm>
            <a:off x="3818438" y="3593600"/>
            <a:ext cx="519600" cy="650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16"/>
          <p:cNvCxnSpPr>
            <a:endCxn id="168" idx="2"/>
          </p:cNvCxnSpPr>
          <p:nvPr/>
        </p:nvCxnSpPr>
        <p:spPr>
          <a:xfrm flipH="1" rot="10800000">
            <a:off x="3818575" y="3025600"/>
            <a:ext cx="519600" cy="974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16"/>
          <p:cNvCxnSpPr>
            <a:stCxn id="175" idx="6"/>
            <a:endCxn id="169" idx="2"/>
          </p:cNvCxnSpPr>
          <p:nvPr/>
        </p:nvCxnSpPr>
        <p:spPr>
          <a:xfrm flipH="1" rot="10800000">
            <a:off x="3818438" y="3431800"/>
            <a:ext cx="519600" cy="567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16"/>
          <p:cNvCxnSpPr>
            <a:stCxn id="175" idx="6"/>
            <a:endCxn id="170" idx="2"/>
          </p:cNvCxnSpPr>
          <p:nvPr/>
        </p:nvCxnSpPr>
        <p:spPr>
          <a:xfrm flipH="1" rot="10800000">
            <a:off x="3818438" y="3837700"/>
            <a:ext cx="519600" cy="1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6"/>
          <p:cNvCxnSpPr>
            <a:stCxn id="175" idx="6"/>
            <a:endCxn id="171" idx="2"/>
          </p:cNvCxnSpPr>
          <p:nvPr/>
        </p:nvCxnSpPr>
        <p:spPr>
          <a:xfrm>
            <a:off x="3818438" y="3999700"/>
            <a:ext cx="519600" cy="244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6"/>
          <p:cNvCxnSpPr>
            <a:stCxn id="176" idx="6"/>
            <a:endCxn id="168" idx="2"/>
          </p:cNvCxnSpPr>
          <p:nvPr/>
        </p:nvCxnSpPr>
        <p:spPr>
          <a:xfrm flipH="1" rot="10800000">
            <a:off x="3818438" y="3025500"/>
            <a:ext cx="519600" cy="1380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6"/>
          <p:cNvCxnSpPr>
            <a:stCxn id="176" idx="6"/>
            <a:endCxn id="169" idx="2"/>
          </p:cNvCxnSpPr>
          <p:nvPr/>
        </p:nvCxnSpPr>
        <p:spPr>
          <a:xfrm flipH="1" rot="10800000">
            <a:off x="3818438" y="3431700"/>
            <a:ext cx="519600" cy="974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6"/>
          <p:cNvCxnSpPr>
            <a:stCxn id="176" idx="6"/>
            <a:endCxn id="170" idx="2"/>
          </p:cNvCxnSpPr>
          <p:nvPr/>
        </p:nvCxnSpPr>
        <p:spPr>
          <a:xfrm flipH="1" rot="10800000">
            <a:off x="3818438" y="3837900"/>
            <a:ext cx="519600" cy="567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6"/>
          <p:cNvCxnSpPr>
            <a:stCxn id="176" idx="6"/>
            <a:endCxn id="171" idx="2"/>
          </p:cNvCxnSpPr>
          <p:nvPr/>
        </p:nvCxnSpPr>
        <p:spPr>
          <a:xfrm flipH="1" rot="10800000">
            <a:off x="3818438" y="4243800"/>
            <a:ext cx="519600" cy="1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6"/>
          <p:cNvCxnSpPr>
            <a:stCxn id="168" idx="6"/>
            <a:endCxn id="172" idx="2"/>
          </p:cNvCxnSpPr>
          <p:nvPr/>
        </p:nvCxnSpPr>
        <p:spPr>
          <a:xfrm>
            <a:off x="4588675" y="3025600"/>
            <a:ext cx="519600" cy="1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16"/>
          <p:cNvCxnSpPr>
            <a:stCxn id="168" idx="6"/>
            <a:endCxn id="173" idx="2"/>
          </p:cNvCxnSpPr>
          <p:nvPr/>
        </p:nvCxnSpPr>
        <p:spPr>
          <a:xfrm>
            <a:off x="4588675" y="3025600"/>
            <a:ext cx="519600" cy="567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16"/>
          <p:cNvCxnSpPr>
            <a:stCxn id="168" idx="6"/>
            <a:endCxn id="174" idx="3"/>
          </p:cNvCxnSpPr>
          <p:nvPr/>
        </p:nvCxnSpPr>
        <p:spPr>
          <a:xfrm>
            <a:off x="4588675" y="3025600"/>
            <a:ext cx="556500" cy="1060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16"/>
          <p:cNvCxnSpPr>
            <a:stCxn id="169" idx="6"/>
            <a:endCxn id="172" idx="2"/>
          </p:cNvCxnSpPr>
          <p:nvPr/>
        </p:nvCxnSpPr>
        <p:spPr>
          <a:xfrm flipH="1" rot="10800000">
            <a:off x="4588675" y="3187500"/>
            <a:ext cx="519600" cy="244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16"/>
          <p:cNvCxnSpPr>
            <a:endCxn id="173" idx="2"/>
          </p:cNvCxnSpPr>
          <p:nvPr/>
        </p:nvCxnSpPr>
        <p:spPr>
          <a:xfrm>
            <a:off x="4588813" y="3431600"/>
            <a:ext cx="519600" cy="1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6"/>
          <p:cNvCxnSpPr>
            <a:stCxn id="169" idx="6"/>
            <a:endCxn id="174" idx="2"/>
          </p:cNvCxnSpPr>
          <p:nvPr/>
        </p:nvCxnSpPr>
        <p:spPr>
          <a:xfrm>
            <a:off x="4588675" y="3431700"/>
            <a:ext cx="519600" cy="567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16"/>
          <p:cNvCxnSpPr>
            <a:stCxn id="170" idx="6"/>
            <a:endCxn id="172" idx="2"/>
          </p:cNvCxnSpPr>
          <p:nvPr/>
        </p:nvCxnSpPr>
        <p:spPr>
          <a:xfrm flipH="1" rot="10800000">
            <a:off x="4588675" y="3187400"/>
            <a:ext cx="519600" cy="650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16"/>
          <p:cNvCxnSpPr>
            <a:endCxn id="173" idx="2"/>
          </p:cNvCxnSpPr>
          <p:nvPr/>
        </p:nvCxnSpPr>
        <p:spPr>
          <a:xfrm flipH="1" rot="10800000">
            <a:off x="4588813" y="3593600"/>
            <a:ext cx="519600" cy="244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6"/>
          <p:cNvCxnSpPr>
            <a:stCxn id="170" idx="6"/>
            <a:endCxn id="174" idx="2"/>
          </p:cNvCxnSpPr>
          <p:nvPr/>
        </p:nvCxnSpPr>
        <p:spPr>
          <a:xfrm>
            <a:off x="4588675" y="3837800"/>
            <a:ext cx="519600" cy="1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16"/>
          <p:cNvCxnSpPr>
            <a:stCxn id="171" idx="6"/>
            <a:endCxn id="172" idx="2"/>
          </p:cNvCxnSpPr>
          <p:nvPr/>
        </p:nvCxnSpPr>
        <p:spPr>
          <a:xfrm flipH="1" rot="10800000">
            <a:off x="4588675" y="3187600"/>
            <a:ext cx="519600" cy="105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6"/>
          <p:cNvCxnSpPr>
            <a:stCxn id="171" idx="6"/>
            <a:endCxn id="173" idx="2"/>
          </p:cNvCxnSpPr>
          <p:nvPr/>
        </p:nvCxnSpPr>
        <p:spPr>
          <a:xfrm flipH="1" rot="10800000">
            <a:off x="4588675" y="3593500"/>
            <a:ext cx="519600" cy="650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16"/>
          <p:cNvCxnSpPr>
            <a:stCxn id="171" idx="6"/>
            <a:endCxn id="174" idx="2"/>
          </p:cNvCxnSpPr>
          <p:nvPr/>
        </p:nvCxnSpPr>
        <p:spPr>
          <a:xfrm flipH="1" rot="10800000">
            <a:off x="4588675" y="3999700"/>
            <a:ext cx="519600" cy="244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16"/>
          <p:cNvSpPr/>
          <p:nvPr/>
        </p:nvSpPr>
        <p:spPr>
          <a:xfrm>
            <a:off x="5613000" y="3471500"/>
            <a:ext cx="708000" cy="244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6"/>
          <p:cNvSpPr/>
          <p:nvPr/>
        </p:nvSpPr>
        <p:spPr>
          <a:xfrm>
            <a:off x="1227500" y="3431800"/>
            <a:ext cx="1253700" cy="495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Accuracy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2605850" y="3553800"/>
            <a:ext cx="708000" cy="244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6"/>
          <p:cNvSpPr txBox="1"/>
          <p:nvPr/>
        </p:nvSpPr>
        <p:spPr>
          <a:xfrm>
            <a:off x="3666750" y="4614200"/>
            <a:ext cx="181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Neural Net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16"/>
          <p:cNvSpPr/>
          <p:nvPr/>
        </p:nvSpPr>
        <p:spPr>
          <a:xfrm rot="10800000">
            <a:off x="6759150" y="1853800"/>
            <a:ext cx="375900" cy="288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"/>
          <p:cNvSpPr/>
          <p:nvPr/>
        </p:nvSpPr>
        <p:spPr>
          <a:xfrm>
            <a:off x="2023575" y="2032525"/>
            <a:ext cx="4667100" cy="705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"/>
          <p:cNvSpPr/>
          <p:nvPr/>
        </p:nvSpPr>
        <p:spPr>
          <a:xfrm flipH="1" rot="-5400000">
            <a:off x="1244300" y="2513950"/>
            <a:ext cx="1245900" cy="288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22" name="Google Shape;222;p17"/>
          <p:cNvSpPr txBox="1"/>
          <p:nvPr>
            <p:ph idx="1" type="body"/>
          </p:nvPr>
        </p:nvSpPr>
        <p:spPr>
          <a:xfrm>
            <a:off x="1297500" y="1567550"/>
            <a:ext cx="3197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6AA84F"/>
                </a:solidFill>
              </a:rPr>
              <a:t>GTZAN</a:t>
            </a:r>
            <a:r>
              <a:rPr lang="en" sz="1800"/>
              <a:t> Dataset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1000 audio files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 .au format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16 bit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22050 Hz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30 sec each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 txBox="1"/>
          <p:nvPr>
            <p:ph idx="1" type="body"/>
          </p:nvPr>
        </p:nvSpPr>
        <p:spPr>
          <a:xfrm>
            <a:off x="5138700" y="1567550"/>
            <a:ext cx="3197700" cy="30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Category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Blues				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Classical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Country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Disco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Hip-hop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Jazz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Metal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Pop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Reggae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Rock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Librairies</a:t>
            </a:r>
            <a:endParaRPr/>
          </a:p>
        </p:txBody>
      </p:sp>
      <p:sp>
        <p:nvSpPr>
          <p:cNvPr id="230" name="Google Shape;230;p18"/>
          <p:cNvSpPr txBox="1"/>
          <p:nvPr/>
        </p:nvSpPr>
        <p:spPr>
          <a:xfrm>
            <a:off x="1547425" y="1451925"/>
            <a:ext cx="5901600" cy="30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D6D3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1" name="Google Shape;2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400" y="1378252"/>
            <a:ext cx="6533575" cy="346040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sp>
        <p:nvSpPr>
          <p:cNvPr id="238" name="Google Shape;238;p19"/>
          <p:cNvSpPr txBox="1"/>
          <p:nvPr>
            <p:ph idx="1" type="body"/>
          </p:nvPr>
        </p:nvSpPr>
        <p:spPr>
          <a:xfrm>
            <a:off x="1297500" y="1567550"/>
            <a:ext cx="7373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Mel Cepstrum Frequency Coefficients (</a:t>
            </a:r>
            <a:r>
              <a:rPr lang="en" sz="1800">
                <a:solidFill>
                  <a:srgbClr val="6AA84F"/>
                </a:solidFill>
              </a:rPr>
              <a:t>MFCC</a:t>
            </a:r>
            <a:r>
              <a:rPr lang="en" sz="1800"/>
              <a:t>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MFCC values mimic human hearing,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Widely used feature for speech/sound recognition applications as well as music </a:t>
            </a:r>
            <a:r>
              <a:rPr lang="en" sz="1800"/>
              <a:t>classification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Takes into consideration human perception of frequencies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Some frequencies are more ‘important’ to human ear than others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MFCC values will be fed directly into the neural network</a:t>
            </a:r>
            <a:endParaRPr sz="1800"/>
          </a:p>
        </p:txBody>
      </p:sp>
      <p:sp>
        <p:nvSpPr>
          <p:cNvPr id="239" name="Google Shape;23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pic>
        <p:nvPicPr>
          <p:cNvPr id="245" name="Google Shape;2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775" y="1409575"/>
            <a:ext cx="7782501" cy="348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pic>
        <p:nvPicPr>
          <p:cNvPr id="252" name="Google Shape;2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850" y="1408075"/>
            <a:ext cx="7603525" cy="35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