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6A73BB-C0CD-4FBE-8F25-A2435D55ADE0}">
  <a:tblStyle styleId="{AE6A73BB-C0CD-4FBE-8F25-A2435D55AD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D021EB0-5C32-435B-B67E-5D83B5CD39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61ad79e5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761ad79e5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61ad79e5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761ad79e5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61ad79e5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761ad79e5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61ad79e5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761ad79e5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61ad79e5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761ad79e5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61ad79e5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761ad79e5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61ad79e5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761ad79e5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61ad79e5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761ad79e5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61ad79e5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761ad79e5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61ad79e5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761ad79e5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61ad79e5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761ad79e5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61ad79e5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761ad79e5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61ad79e5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761ad79e5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61ad79e5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761ad79e5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61ad79e5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761ad79e5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61ad79e5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761ad79e5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61ad79e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761ad79e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61ad79e5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761ad79e5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24" name="Google Shape;124;p1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1" name="Google Shape;51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3" name="Google Shape;73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1" name="Google Shape;81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7" name="Google Shape;87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94" name="Google Shape;94;p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6" name="Google Shape;116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0" name="Google Shape;120;p1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2778900" y="813650"/>
            <a:ext cx="56601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Music Genre Classification</a:t>
            </a:r>
            <a:endParaRPr b="1" i="0" sz="4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86525" y="455085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CSE465.2</a:t>
            </a:r>
            <a:endParaRPr b="1" i="0" sz="1300" u="none" cap="none" strike="noStrike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6" name="Google Shape;136;p13"/>
          <p:cNvGraphicFramePr/>
          <p:nvPr/>
        </p:nvGraphicFramePr>
        <p:xfrm>
          <a:off x="5116075" y="42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{AE6A73BB-C0CD-4FBE-8F25-A2435D55ADE0}</a:tableStyleId>
              </a:tblPr>
              <a:tblGrid>
                <a:gridCol w="1960000"/>
                <a:gridCol w="1960000"/>
              </a:tblGrid>
              <a:tr h="38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78D8"/>
                          </a:solidFill>
                        </a:rPr>
                        <a:t>Name</a:t>
                      </a:r>
                      <a:endParaRPr b="1"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C78D8"/>
                          </a:solidFill>
                        </a:rPr>
                        <a:t>ID</a:t>
                      </a:r>
                      <a:endParaRPr b="1"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AA84F"/>
                          </a:solidFill>
                        </a:rPr>
                        <a:t>M. J. Darad</a:t>
                      </a:r>
                      <a:endParaRPr b="1"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AA84F"/>
                          </a:solidFill>
                        </a:rPr>
                        <a:t>162 0520 042</a:t>
                      </a:r>
                      <a:endParaRPr b="1" sz="14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307" name="Google Shape;307;p22"/>
          <p:cNvSpPr txBox="1"/>
          <p:nvPr>
            <p:ph idx="1" type="body"/>
          </p:nvPr>
        </p:nvSpPr>
        <p:spPr>
          <a:xfrm>
            <a:off x="1297500" y="1567550"/>
            <a:ext cx="73731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Mel Cepstrum Frequency Coefficients (</a:t>
            </a:r>
            <a:r>
              <a:rPr lang="en" sz="1800">
                <a:solidFill>
                  <a:srgbClr val="6AA84F"/>
                </a:solidFill>
              </a:rPr>
              <a:t>MFCC</a:t>
            </a:r>
            <a:r>
              <a:rPr lang="en" sz="1800"/>
              <a:t>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MFCC values mimic human hearing,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Widely used feature for speech/sound recognition applications as well as music classification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Takes into consideration human perception of frequencies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Some frequencies are more ‘important’ to human ear than others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MFCC values will be fed directly into the neural network</a:t>
            </a:r>
            <a:endParaRPr sz="1800"/>
          </a:p>
        </p:txBody>
      </p:sp>
      <p:sp>
        <p:nvSpPr>
          <p:cNvPr id="308" name="Google Shape;3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Neural Network</a:t>
            </a:r>
            <a:endParaRPr b="1"/>
          </a:p>
        </p:txBody>
      </p:sp>
      <p:sp>
        <p:nvSpPr>
          <p:cNvPr id="314" name="Google Shape;314;p23"/>
          <p:cNvSpPr/>
          <p:nvPr/>
        </p:nvSpPr>
        <p:spPr>
          <a:xfrm>
            <a:off x="2985225" y="1478002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2985225" y="2158023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2985225" y="2838044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4290599" y="1886919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4290599" y="2566940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4290599" y="3246961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4290599" y="3926982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5595973" y="2158023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5595973" y="2838044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5595973" y="3518065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2985225" y="3518065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985225" y="4198086"/>
            <a:ext cx="424500" cy="4089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23"/>
          <p:cNvCxnSpPr>
            <a:stCxn id="314" idx="6"/>
            <a:endCxn id="317" idx="2"/>
          </p:cNvCxnSpPr>
          <p:nvPr/>
        </p:nvCxnSpPr>
        <p:spPr>
          <a:xfrm>
            <a:off x="3409725" y="1682452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23"/>
          <p:cNvCxnSpPr>
            <a:stCxn id="315" idx="6"/>
            <a:endCxn id="318" idx="2"/>
          </p:cNvCxnSpPr>
          <p:nvPr/>
        </p:nvCxnSpPr>
        <p:spPr>
          <a:xfrm>
            <a:off x="3409725" y="2362473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23"/>
          <p:cNvCxnSpPr>
            <a:stCxn id="314" idx="6"/>
            <a:endCxn id="318" idx="2"/>
          </p:cNvCxnSpPr>
          <p:nvPr/>
        </p:nvCxnSpPr>
        <p:spPr>
          <a:xfrm>
            <a:off x="3409725" y="1682452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3"/>
          <p:cNvCxnSpPr>
            <a:stCxn id="314" idx="6"/>
            <a:endCxn id="319" idx="2"/>
          </p:cNvCxnSpPr>
          <p:nvPr/>
        </p:nvCxnSpPr>
        <p:spPr>
          <a:xfrm>
            <a:off x="3409725" y="1682452"/>
            <a:ext cx="880800" cy="176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23"/>
          <p:cNvCxnSpPr>
            <a:stCxn id="314" idx="6"/>
            <a:endCxn id="320" idx="2"/>
          </p:cNvCxnSpPr>
          <p:nvPr/>
        </p:nvCxnSpPr>
        <p:spPr>
          <a:xfrm>
            <a:off x="3409725" y="1682452"/>
            <a:ext cx="880800" cy="244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3"/>
          <p:cNvCxnSpPr>
            <a:stCxn id="315" idx="6"/>
            <a:endCxn id="317" idx="2"/>
          </p:cNvCxnSpPr>
          <p:nvPr/>
        </p:nvCxnSpPr>
        <p:spPr>
          <a:xfrm flipH="1" rot="10800000">
            <a:off x="3409725" y="2091273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3"/>
          <p:cNvCxnSpPr>
            <a:stCxn id="315" idx="6"/>
            <a:endCxn id="319" idx="2"/>
          </p:cNvCxnSpPr>
          <p:nvPr/>
        </p:nvCxnSpPr>
        <p:spPr>
          <a:xfrm>
            <a:off x="3409725" y="2362473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23"/>
          <p:cNvCxnSpPr>
            <a:stCxn id="315" idx="6"/>
            <a:endCxn id="320" idx="3"/>
          </p:cNvCxnSpPr>
          <p:nvPr/>
        </p:nvCxnSpPr>
        <p:spPr>
          <a:xfrm>
            <a:off x="3409725" y="2362473"/>
            <a:ext cx="942900" cy="191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23"/>
          <p:cNvCxnSpPr>
            <a:stCxn id="316" idx="6"/>
            <a:endCxn id="317" idx="2"/>
          </p:cNvCxnSpPr>
          <p:nvPr/>
        </p:nvCxnSpPr>
        <p:spPr>
          <a:xfrm flipH="1" rot="10800000">
            <a:off x="3409725" y="2091494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23"/>
          <p:cNvCxnSpPr>
            <a:stCxn id="316" idx="6"/>
            <a:endCxn id="318" idx="2"/>
          </p:cNvCxnSpPr>
          <p:nvPr/>
        </p:nvCxnSpPr>
        <p:spPr>
          <a:xfrm flipH="1" rot="10800000">
            <a:off x="3409725" y="2771294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23"/>
          <p:cNvCxnSpPr>
            <a:stCxn id="316" idx="6"/>
            <a:endCxn id="319" idx="2"/>
          </p:cNvCxnSpPr>
          <p:nvPr/>
        </p:nvCxnSpPr>
        <p:spPr>
          <a:xfrm>
            <a:off x="3409725" y="3042494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23"/>
          <p:cNvCxnSpPr>
            <a:stCxn id="316" idx="6"/>
            <a:endCxn id="320" idx="2"/>
          </p:cNvCxnSpPr>
          <p:nvPr/>
        </p:nvCxnSpPr>
        <p:spPr>
          <a:xfrm>
            <a:off x="3409725" y="3042494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23"/>
          <p:cNvCxnSpPr>
            <a:endCxn id="317" idx="2"/>
          </p:cNvCxnSpPr>
          <p:nvPr/>
        </p:nvCxnSpPr>
        <p:spPr>
          <a:xfrm flipH="1" rot="10800000">
            <a:off x="3410099" y="2091369"/>
            <a:ext cx="880500" cy="163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23"/>
          <p:cNvCxnSpPr>
            <a:stCxn id="324" idx="6"/>
            <a:endCxn id="318" idx="2"/>
          </p:cNvCxnSpPr>
          <p:nvPr/>
        </p:nvCxnSpPr>
        <p:spPr>
          <a:xfrm flipH="1" rot="10800000">
            <a:off x="3409725" y="2771515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23"/>
          <p:cNvCxnSpPr>
            <a:stCxn id="324" idx="6"/>
            <a:endCxn id="319" idx="2"/>
          </p:cNvCxnSpPr>
          <p:nvPr/>
        </p:nvCxnSpPr>
        <p:spPr>
          <a:xfrm flipH="1" rot="10800000">
            <a:off x="3409725" y="3451315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23"/>
          <p:cNvCxnSpPr>
            <a:stCxn id="324" idx="6"/>
            <a:endCxn id="320" idx="2"/>
          </p:cNvCxnSpPr>
          <p:nvPr/>
        </p:nvCxnSpPr>
        <p:spPr>
          <a:xfrm>
            <a:off x="3409725" y="3722515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23"/>
          <p:cNvCxnSpPr>
            <a:stCxn id="325" idx="6"/>
            <a:endCxn id="317" idx="2"/>
          </p:cNvCxnSpPr>
          <p:nvPr/>
        </p:nvCxnSpPr>
        <p:spPr>
          <a:xfrm flipH="1" rot="10800000">
            <a:off x="3409725" y="2091336"/>
            <a:ext cx="880800" cy="231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23"/>
          <p:cNvCxnSpPr>
            <a:stCxn id="325" idx="6"/>
            <a:endCxn id="318" idx="2"/>
          </p:cNvCxnSpPr>
          <p:nvPr/>
        </p:nvCxnSpPr>
        <p:spPr>
          <a:xfrm flipH="1" rot="10800000">
            <a:off x="3409725" y="2771436"/>
            <a:ext cx="880800" cy="163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23"/>
          <p:cNvCxnSpPr>
            <a:stCxn id="325" idx="6"/>
            <a:endCxn id="319" idx="2"/>
          </p:cNvCxnSpPr>
          <p:nvPr/>
        </p:nvCxnSpPr>
        <p:spPr>
          <a:xfrm flipH="1" rot="10800000">
            <a:off x="3409725" y="3451536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23"/>
          <p:cNvCxnSpPr>
            <a:stCxn id="325" idx="6"/>
            <a:endCxn id="320" idx="2"/>
          </p:cNvCxnSpPr>
          <p:nvPr/>
        </p:nvCxnSpPr>
        <p:spPr>
          <a:xfrm flipH="1" rot="10800000">
            <a:off x="3409725" y="4131336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23"/>
          <p:cNvCxnSpPr>
            <a:stCxn id="317" idx="6"/>
            <a:endCxn id="321" idx="2"/>
          </p:cNvCxnSpPr>
          <p:nvPr/>
        </p:nvCxnSpPr>
        <p:spPr>
          <a:xfrm>
            <a:off x="4715099" y="2091369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23"/>
          <p:cNvCxnSpPr>
            <a:stCxn id="317" idx="6"/>
            <a:endCxn id="322" idx="2"/>
          </p:cNvCxnSpPr>
          <p:nvPr/>
        </p:nvCxnSpPr>
        <p:spPr>
          <a:xfrm>
            <a:off x="4715099" y="2091369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23"/>
          <p:cNvCxnSpPr>
            <a:stCxn id="317" idx="6"/>
            <a:endCxn id="323" idx="3"/>
          </p:cNvCxnSpPr>
          <p:nvPr/>
        </p:nvCxnSpPr>
        <p:spPr>
          <a:xfrm>
            <a:off x="4715099" y="2091369"/>
            <a:ext cx="942900" cy="177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23"/>
          <p:cNvCxnSpPr>
            <a:stCxn id="318" idx="6"/>
            <a:endCxn id="321" idx="2"/>
          </p:cNvCxnSpPr>
          <p:nvPr/>
        </p:nvCxnSpPr>
        <p:spPr>
          <a:xfrm flipH="1" rot="10800000">
            <a:off x="4715099" y="2362490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23"/>
          <p:cNvCxnSpPr>
            <a:endCxn id="322" idx="2"/>
          </p:cNvCxnSpPr>
          <p:nvPr/>
        </p:nvCxnSpPr>
        <p:spPr>
          <a:xfrm>
            <a:off x="4715473" y="2771294"/>
            <a:ext cx="8805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23"/>
          <p:cNvCxnSpPr>
            <a:stCxn id="318" idx="6"/>
            <a:endCxn id="323" idx="2"/>
          </p:cNvCxnSpPr>
          <p:nvPr/>
        </p:nvCxnSpPr>
        <p:spPr>
          <a:xfrm>
            <a:off x="4715099" y="2771390"/>
            <a:ext cx="880800" cy="95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23"/>
          <p:cNvCxnSpPr>
            <a:stCxn id="319" idx="6"/>
            <a:endCxn id="321" idx="2"/>
          </p:cNvCxnSpPr>
          <p:nvPr/>
        </p:nvCxnSpPr>
        <p:spPr>
          <a:xfrm flipH="1" rot="10800000">
            <a:off x="4715099" y="2362411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23"/>
          <p:cNvCxnSpPr>
            <a:endCxn id="322" idx="2"/>
          </p:cNvCxnSpPr>
          <p:nvPr/>
        </p:nvCxnSpPr>
        <p:spPr>
          <a:xfrm flipH="1" rot="10800000">
            <a:off x="4715473" y="3042494"/>
            <a:ext cx="8805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23"/>
          <p:cNvCxnSpPr>
            <a:stCxn id="319" idx="6"/>
            <a:endCxn id="323" idx="2"/>
          </p:cNvCxnSpPr>
          <p:nvPr/>
        </p:nvCxnSpPr>
        <p:spPr>
          <a:xfrm>
            <a:off x="4715099" y="3451411"/>
            <a:ext cx="880800" cy="27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23"/>
          <p:cNvCxnSpPr>
            <a:stCxn id="320" idx="6"/>
            <a:endCxn id="321" idx="2"/>
          </p:cNvCxnSpPr>
          <p:nvPr/>
        </p:nvCxnSpPr>
        <p:spPr>
          <a:xfrm flipH="1" rot="10800000">
            <a:off x="4715099" y="2362332"/>
            <a:ext cx="880800" cy="176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23"/>
          <p:cNvCxnSpPr>
            <a:stCxn id="320" idx="6"/>
            <a:endCxn id="322" idx="2"/>
          </p:cNvCxnSpPr>
          <p:nvPr/>
        </p:nvCxnSpPr>
        <p:spPr>
          <a:xfrm flipH="1" rot="10800000">
            <a:off x="4715099" y="3042432"/>
            <a:ext cx="880800" cy="108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23"/>
          <p:cNvCxnSpPr>
            <a:stCxn id="320" idx="6"/>
            <a:endCxn id="323" idx="2"/>
          </p:cNvCxnSpPr>
          <p:nvPr/>
        </p:nvCxnSpPr>
        <p:spPr>
          <a:xfrm flipH="1" rot="10800000">
            <a:off x="4715099" y="3722532"/>
            <a:ext cx="880800" cy="40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Vanilla </a:t>
            </a:r>
            <a:r>
              <a:rPr b="1" lang="en"/>
              <a:t>Neural Network</a:t>
            </a:r>
            <a:endParaRPr/>
          </a:p>
        </p:txBody>
      </p:sp>
      <p:sp>
        <p:nvSpPr>
          <p:cNvPr id="364" name="Google Shape;364;p24"/>
          <p:cNvSpPr txBox="1"/>
          <p:nvPr>
            <p:ph idx="1" type="body"/>
          </p:nvPr>
        </p:nvSpPr>
        <p:spPr>
          <a:xfrm>
            <a:off x="1297500" y="1567550"/>
            <a:ext cx="76488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a sequential neural network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>
                <a:solidFill>
                  <a:srgbClr val="6AA84F"/>
                </a:solidFill>
              </a:rPr>
              <a:t>first layer</a:t>
            </a:r>
            <a:r>
              <a:rPr lang="en"/>
              <a:t> is a dense layer of </a:t>
            </a:r>
            <a:r>
              <a:rPr lang="en">
                <a:solidFill>
                  <a:srgbClr val="6AA84F"/>
                </a:solidFill>
              </a:rPr>
              <a:t>100 neurons</a:t>
            </a:r>
            <a:endParaRPr>
              <a:solidFill>
                <a:srgbClr val="6AA84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25,000 values are going to connect to the 100 in the first layer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 first layer will do the </a:t>
            </a:r>
            <a:r>
              <a:rPr lang="en">
                <a:solidFill>
                  <a:srgbClr val="6AA84F"/>
                </a:solidFill>
              </a:rPr>
              <a:t>weighted sum of its inputs</a:t>
            </a:r>
            <a:r>
              <a:rPr lang="en">
                <a:solidFill>
                  <a:srgbClr val="FFFFFF"/>
                </a:solidFill>
              </a:rPr>
              <a:t>, its </a:t>
            </a:r>
            <a:r>
              <a:rPr lang="en">
                <a:solidFill>
                  <a:srgbClr val="6AA84F"/>
                </a:solidFill>
              </a:rPr>
              <a:t>weights</a:t>
            </a:r>
            <a:r>
              <a:rPr lang="en">
                <a:solidFill>
                  <a:srgbClr val="FFFFFF"/>
                </a:solidFill>
              </a:rPr>
              <a:t>, and </a:t>
            </a:r>
            <a:r>
              <a:rPr lang="en">
                <a:solidFill>
                  <a:srgbClr val="6AA84F"/>
                </a:solidFill>
              </a:rPr>
              <a:t>bias term</a:t>
            </a:r>
            <a:endParaRPr>
              <a:solidFill>
                <a:srgbClr val="6AA84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then run the </a:t>
            </a:r>
            <a:r>
              <a:rPr b="1" lang="en">
                <a:solidFill>
                  <a:srgbClr val="6AA84F"/>
                </a:solidFill>
              </a:rPr>
              <a:t>ReLU</a:t>
            </a:r>
            <a:r>
              <a:rPr lang="en">
                <a:solidFill>
                  <a:srgbClr val="6AA84F"/>
                </a:solidFill>
              </a:rPr>
              <a:t> activation function</a:t>
            </a:r>
            <a:endParaRPr>
              <a:solidFill>
                <a:srgbClr val="6AA84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relu states that anything less than 0 will turn out to be a 0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anything higher than 0 will just be the value itself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These 100 will then connect to 10 more and that will be the output layer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It is10 because we have done </a:t>
            </a:r>
            <a:r>
              <a:rPr lang="en">
                <a:solidFill>
                  <a:srgbClr val="6AA84F"/>
                </a:solidFill>
              </a:rPr>
              <a:t>one-hot encoding</a:t>
            </a:r>
            <a:r>
              <a:rPr lang="en">
                <a:solidFill>
                  <a:srgbClr val="FFFFFF"/>
                </a:solidFill>
              </a:rPr>
              <a:t> and have 10 binary numbers in that encoding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6AA84F"/>
                </a:solidFill>
              </a:rPr>
              <a:t>activation function</a:t>
            </a:r>
            <a:r>
              <a:rPr lang="en">
                <a:solidFill>
                  <a:srgbClr val="FFFFFF"/>
                </a:solidFill>
              </a:rPr>
              <a:t> used is </a:t>
            </a:r>
            <a:r>
              <a:rPr b="1" lang="en">
                <a:solidFill>
                  <a:srgbClr val="6AA84F"/>
                </a:solidFill>
              </a:rPr>
              <a:t>softmax</a:t>
            </a:r>
            <a:endParaRPr b="1"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 take the output of the 10 and normalize them so that they add up to 1.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That way, they end up being </a:t>
            </a:r>
            <a:r>
              <a:rPr lang="en">
                <a:solidFill>
                  <a:srgbClr val="6AA84F"/>
                </a:solidFill>
              </a:rPr>
              <a:t>probabilities</a:t>
            </a:r>
            <a:endParaRPr>
              <a:solidFill>
                <a:srgbClr val="6AA84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Now consider the highest scoring or the highest probability out of the 10 as the 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Vanilla </a:t>
            </a:r>
            <a:r>
              <a:rPr b="1" lang="en"/>
              <a:t>Neural Network</a:t>
            </a:r>
            <a:endParaRPr/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25" y="1416400"/>
            <a:ext cx="661333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Vanilla </a:t>
            </a:r>
            <a:r>
              <a:rPr b="1" lang="en"/>
              <a:t>Neural Network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 hidden layer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378" name="Google Shape;37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475" y="1922088"/>
            <a:ext cx="72390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Vanilla </a:t>
            </a:r>
            <a:r>
              <a:rPr b="1" lang="en"/>
              <a:t>Neural Network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Confusion matrix</a:t>
            </a:r>
            <a:endParaRPr sz="1800"/>
          </a:p>
        </p:txBody>
      </p:sp>
      <p:sp>
        <p:nvSpPr>
          <p:cNvPr id="385" name="Google Shape;3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13" y="1883725"/>
            <a:ext cx="37623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Decision Tree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preprocessing</a:t>
            </a:r>
            <a:endParaRPr sz="1800"/>
          </a:p>
        </p:txBody>
      </p:sp>
      <p:sp>
        <p:nvSpPr>
          <p:cNvPr id="392" name="Google Shape;3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0750"/>
            <a:ext cx="8839199" cy="304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Decision Tree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Visualization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399" name="Google Shape;39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2650"/>
            <a:ext cx="4027973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475" y="1612650"/>
            <a:ext cx="406176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Decision Tree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07" name="Google Shape;4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225" y="1612650"/>
            <a:ext cx="595556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Decision Tree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Confusion matrix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14" name="Google Shape;4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5" name="Google Shape;4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600" y="1612650"/>
            <a:ext cx="388351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88075"/>
            <a:ext cx="7648800" cy="3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Extract meaningful information from songs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Copyright monitoring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Identify song mood/emotions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Music recommendation system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Playlist generation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Optimize song search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 approaches rely on user input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Unscalable, tedious, highly subjective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than 75k albums released every year in the US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So, automatic techniques for genre classification are required</a:t>
            </a:r>
            <a:endParaRPr sz="18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Random Forest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preprocessing</a:t>
            </a:r>
            <a:endParaRPr sz="1800"/>
          </a:p>
        </p:txBody>
      </p:sp>
      <p:sp>
        <p:nvSpPr>
          <p:cNvPr id="421" name="Google Shape;4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2" name="Google Shape;4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0750"/>
            <a:ext cx="8839199" cy="304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Random Forest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Visualization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28" name="Google Shape;4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9" name="Google Shape;4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5" y="1623387"/>
            <a:ext cx="4492826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700" y="1634148"/>
            <a:ext cx="4136474" cy="350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Random Forest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36" name="Google Shape;43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7" name="Google Shape;4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25" y="1525975"/>
            <a:ext cx="8012315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Random Forest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Confusion matrix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43" name="Google Shape;4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4" name="Google Shape;4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000" y="1612650"/>
            <a:ext cx="381668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Support Vector Machine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preprocessing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50" name="Google Shape;45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1" name="Google Shape;4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13" y="1790725"/>
            <a:ext cx="8710426" cy="305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Support Vector Machine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57" name="Google Shape;4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8" name="Google Shape;4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50" y="1808424"/>
            <a:ext cx="8109601" cy="28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Support Vector Machine</a:t>
            </a:r>
            <a:endParaRPr sz="1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Confusion matrix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464" name="Google Shape;46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5" name="Google Shape;4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850" y="1781075"/>
            <a:ext cx="3881225" cy="31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</a:t>
            </a:r>
            <a:r>
              <a:rPr lang="en"/>
              <a:t>omparison</a:t>
            </a:r>
            <a:endParaRPr/>
          </a:p>
        </p:txBody>
      </p:sp>
      <p:sp>
        <p:nvSpPr>
          <p:cNvPr id="471" name="Google Shape;47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72" name="Google Shape;472;p39"/>
          <p:cNvGraphicFramePr/>
          <p:nvPr/>
        </p:nvGraphicFramePr>
        <p:xfrm>
          <a:off x="1004150" y="18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{4D021EB0-5C32-435B-B67E-5D83B5CD39D2}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Model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Accuracy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Vanilla Neural Network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0.484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Vanilla NN with Hidden Layer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Decision Tree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0.718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Support Vector Machine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0.509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Comparison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With team mates</a:t>
            </a:r>
            <a:endParaRPr sz="1400"/>
          </a:p>
        </p:txBody>
      </p:sp>
      <p:sp>
        <p:nvSpPr>
          <p:cNvPr id="478" name="Google Shape;47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79" name="Google Shape;479;p40"/>
          <p:cNvGraphicFramePr/>
          <p:nvPr/>
        </p:nvGraphicFramePr>
        <p:xfrm>
          <a:off x="952500" y="199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{4D021EB0-5C32-435B-B67E-5D83B5CD39D2}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Model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Accuracy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CNN (2d)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CNN (VGG16)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0.863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Logistic Regression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Support Vector Machine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0.762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0.718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Work Done</a:t>
            </a:r>
            <a:endParaRPr/>
          </a:p>
        </p:txBody>
      </p:sp>
      <p:sp>
        <p:nvSpPr>
          <p:cNvPr id="485" name="Google Shape;485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Vanilla Neural Network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 Tree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 Forest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Support Vector Machine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Trained the model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486" name="Google Shape;48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Literature Review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7991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Tzanetakis and Cook (2002) addressed this problem with </a:t>
            </a:r>
            <a:r>
              <a:rPr lang="en" sz="1800">
                <a:solidFill>
                  <a:srgbClr val="6AA84F"/>
                </a:solidFill>
              </a:rPr>
              <a:t>Supervised Machine Learning</a:t>
            </a:r>
            <a:r>
              <a:rPr lang="en" sz="1800"/>
              <a:t> approaches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Gaussian Mixture Model classifiers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k-nearest neighbour (KNNs) classifiers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Scaringella and Zoia (2005); Soltau et al. (1998) uses </a:t>
            </a:r>
            <a:r>
              <a:rPr lang="en" sz="1800">
                <a:solidFill>
                  <a:srgbClr val="6AA84F"/>
                </a:solidFill>
              </a:rPr>
              <a:t>Hidden Markov Models</a:t>
            </a:r>
            <a:r>
              <a:rPr lang="en" sz="1800"/>
              <a:t> (HMMs)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Mandel and Ellis (2005)  addressed this problem with </a:t>
            </a:r>
            <a:r>
              <a:rPr lang="en" sz="1800">
                <a:solidFill>
                  <a:srgbClr val="6AA84F"/>
                </a:solidFill>
              </a:rPr>
              <a:t>Support Vector Machines</a:t>
            </a:r>
            <a:r>
              <a:rPr lang="en" sz="1800"/>
              <a:t> (SVMs)</a:t>
            </a:r>
            <a:endParaRPr sz="1800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92" name="Google Shape;492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Tune the model to to improve the performance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find best number of hidden layers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suitable number of nodes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other types of neural networks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6AA84F"/>
                </a:solidFill>
              </a:rPr>
              <a:t>C</a:t>
            </a:r>
            <a:r>
              <a:rPr lang="en" sz="1800">
                <a:solidFill>
                  <a:srgbClr val="6AA84F"/>
                </a:solidFill>
              </a:rPr>
              <a:t>onvolutional Neural Network</a:t>
            </a:r>
            <a:r>
              <a:rPr lang="en" sz="1800">
                <a:solidFill>
                  <a:srgbClr val="38761D"/>
                </a:solidFill>
              </a:rPr>
              <a:t> </a:t>
            </a:r>
            <a:r>
              <a:rPr lang="en" sz="1800"/>
              <a:t>(</a:t>
            </a:r>
            <a:r>
              <a:rPr lang="en" sz="1800">
                <a:solidFill>
                  <a:srgbClr val="6AA84F"/>
                </a:solidFill>
              </a:rPr>
              <a:t>CNN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the best model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493" name="Google Shape;49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 txBox="1"/>
          <p:nvPr/>
        </p:nvSpPr>
        <p:spPr>
          <a:xfrm>
            <a:off x="311700" y="909225"/>
            <a:ext cx="85206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Thank you!!</a:t>
            </a:r>
            <a:endParaRPr b="0" i="0" sz="8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1253275" y="617900"/>
            <a:ext cx="1227925" cy="946000"/>
          </a:xfrm>
          <a:prstGeom prst="flowChartMagneticDisk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Song Dataset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2527850" y="1073050"/>
            <a:ext cx="8547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453100" y="705550"/>
            <a:ext cx="1880400" cy="770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445650" y="4517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445650" y="12350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5425050" y="1010950"/>
            <a:ext cx="501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5999450" y="617025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 flipH="1" rot="10800000">
            <a:off x="5999450" y="12756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6445650" y="33461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Classifiers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7968975" y="582650"/>
            <a:ext cx="895800" cy="321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3567938" y="26593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567938" y="30654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3567938" y="34715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4338175" y="29035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4338175" y="33096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4338175" y="37157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4338175" y="41218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5108413" y="30654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5108413" y="34715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108413" y="38776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3567938" y="38776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3567938" y="4283700"/>
            <a:ext cx="250500" cy="244200"/>
          </a:xfrm>
          <a:prstGeom prst="flowChartConnector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6"/>
          <p:cNvCxnSpPr>
            <a:stCxn id="165" idx="6"/>
            <a:endCxn id="168" idx="2"/>
          </p:cNvCxnSpPr>
          <p:nvPr/>
        </p:nvCxnSpPr>
        <p:spPr>
          <a:xfrm>
            <a:off x="3818438" y="27814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6"/>
          <p:cNvCxnSpPr>
            <a:stCxn id="166" idx="6"/>
            <a:endCxn id="169" idx="2"/>
          </p:cNvCxnSpPr>
          <p:nvPr/>
        </p:nvCxnSpPr>
        <p:spPr>
          <a:xfrm>
            <a:off x="3818438" y="31875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6"/>
          <p:cNvCxnSpPr>
            <a:stCxn id="165" idx="6"/>
            <a:endCxn id="169" idx="2"/>
          </p:cNvCxnSpPr>
          <p:nvPr/>
        </p:nvCxnSpPr>
        <p:spPr>
          <a:xfrm>
            <a:off x="3818438" y="27814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6"/>
          <p:cNvCxnSpPr>
            <a:stCxn id="165" idx="6"/>
            <a:endCxn id="170" idx="2"/>
          </p:cNvCxnSpPr>
          <p:nvPr/>
        </p:nvCxnSpPr>
        <p:spPr>
          <a:xfrm>
            <a:off x="3818438" y="2781400"/>
            <a:ext cx="519600" cy="105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6"/>
          <p:cNvCxnSpPr>
            <a:stCxn id="165" idx="6"/>
            <a:endCxn id="171" idx="2"/>
          </p:cNvCxnSpPr>
          <p:nvPr/>
        </p:nvCxnSpPr>
        <p:spPr>
          <a:xfrm>
            <a:off x="3818438" y="2781400"/>
            <a:ext cx="519600" cy="14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6"/>
          <p:cNvCxnSpPr>
            <a:stCxn id="166" idx="6"/>
            <a:endCxn id="168" idx="2"/>
          </p:cNvCxnSpPr>
          <p:nvPr/>
        </p:nvCxnSpPr>
        <p:spPr>
          <a:xfrm flipH="1" rot="10800000">
            <a:off x="3818438" y="30255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6"/>
          <p:cNvCxnSpPr>
            <a:stCxn id="166" idx="6"/>
            <a:endCxn id="170" idx="2"/>
          </p:cNvCxnSpPr>
          <p:nvPr/>
        </p:nvCxnSpPr>
        <p:spPr>
          <a:xfrm>
            <a:off x="3818438" y="31875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6"/>
          <p:cNvCxnSpPr>
            <a:stCxn id="166" idx="6"/>
            <a:endCxn id="171" idx="3"/>
          </p:cNvCxnSpPr>
          <p:nvPr/>
        </p:nvCxnSpPr>
        <p:spPr>
          <a:xfrm>
            <a:off x="3818438" y="3187500"/>
            <a:ext cx="556500" cy="114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6"/>
          <p:cNvCxnSpPr>
            <a:stCxn id="167" idx="6"/>
            <a:endCxn id="168" idx="2"/>
          </p:cNvCxnSpPr>
          <p:nvPr/>
        </p:nvCxnSpPr>
        <p:spPr>
          <a:xfrm flipH="1" rot="10800000">
            <a:off x="3818438" y="30257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16"/>
          <p:cNvCxnSpPr>
            <a:stCxn id="167" idx="6"/>
            <a:endCxn id="169" idx="2"/>
          </p:cNvCxnSpPr>
          <p:nvPr/>
        </p:nvCxnSpPr>
        <p:spPr>
          <a:xfrm flipH="1" rot="10800000">
            <a:off x="3818438" y="34316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16"/>
          <p:cNvCxnSpPr>
            <a:stCxn id="167" idx="6"/>
            <a:endCxn id="170" idx="2"/>
          </p:cNvCxnSpPr>
          <p:nvPr/>
        </p:nvCxnSpPr>
        <p:spPr>
          <a:xfrm>
            <a:off x="3818438" y="35936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6"/>
          <p:cNvCxnSpPr>
            <a:stCxn id="167" idx="6"/>
            <a:endCxn id="171" idx="2"/>
          </p:cNvCxnSpPr>
          <p:nvPr/>
        </p:nvCxnSpPr>
        <p:spPr>
          <a:xfrm>
            <a:off x="3818438" y="35936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6"/>
          <p:cNvCxnSpPr>
            <a:endCxn id="168" idx="2"/>
          </p:cNvCxnSpPr>
          <p:nvPr/>
        </p:nvCxnSpPr>
        <p:spPr>
          <a:xfrm flipH="1" rot="10800000">
            <a:off x="3818575" y="3025600"/>
            <a:ext cx="519600" cy="97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6"/>
          <p:cNvCxnSpPr>
            <a:stCxn id="175" idx="6"/>
            <a:endCxn id="169" idx="2"/>
          </p:cNvCxnSpPr>
          <p:nvPr/>
        </p:nvCxnSpPr>
        <p:spPr>
          <a:xfrm flipH="1" rot="10800000">
            <a:off x="3818438" y="34318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6"/>
          <p:cNvCxnSpPr>
            <a:stCxn id="175" idx="6"/>
            <a:endCxn id="170" idx="2"/>
          </p:cNvCxnSpPr>
          <p:nvPr/>
        </p:nvCxnSpPr>
        <p:spPr>
          <a:xfrm flipH="1" rot="10800000">
            <a:off x="3818438" y="38377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6"/>
          <p:cNvCxnSpPr>
            <a:stCxn id="175" idx="6"/>
            <a:endCxn id="171" idx="2"/>
          </p:cNvCxnSpPr>
          <p:nvPr/>
        </p:nvCxnSpPr>
        <p:spPr>
          <a:xfrm>
            <a:off x="3818438" y="39997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16"/>
          <p:cNvCxnSpPr>
            <a:stCxn id="176" idx="6"/>
            <a:endCxn id="168" idx="2"/>
          </p:cNvCxnSpPr>
          <p:nvPr/>
        </p:nvCxnSpPr>
        <p:spPr>
          <a:xfrm flipH="1" rot="10800000">
            <a:off x="3818438" y="3025500"/>
            <a:ext cx="519600" cy="138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16"/>
          <p:cNvCxnSpPr>
            <a:stCxn id="176" idx="6"/>
            <a:endCxn id="169" idx="2"/>
          </p:cNvCxnSpPr>
          <p:nvPr/>
        </p:nvCxnSpPr>
        <p:spPr>
          <a:xfrm flipH="1" rot="10800000">
            <a:off x="3818438" y="3431700"/>
            <a:ext cx="519600" cy="97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16"/>
          <p:cNvCxnSpPr>
            <a:stCxn id="176" idx="6"/>
            <a:endCxn id="170" idx="2"/>
          </p:cNvCxnSpPr>
          <p:nvPr/>
        </p:nvCxnSpPr>
        <p:spPr>
          <a:xfrm flipH="1" rot="10800000">
            <a:off x="3818438" y="38379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16"/>
          <p:cNvCxnSpPr>
            <a:stCxn id="176" idx="6"/>
            <a:endCxn id="171" idx="2"/>
          </p:cNvCxnSpPr>
          <p:nvPr/>
        </p:nvCxnSpPr>
        <p:spPr>
          <a:xfrm flipH="1" rot="10800000">
            <a:off x="3818438" y="42438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6"/>
          <p:cNvCxnSpPr>
            <a:stCxn id="168" idx="6"/>
            <a:endCxn id="172" idx="2"/>
          </p:cNvCxnSpPr>
          <p:nvPr/>
        </p:nvCxnSpPr>
        <p:spPr>
          <a:xfrm>
            <a:off x="4588675" y="30256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16"/>
          <p:cNvCxnSpPr>
            <a:stCxn id="168" idx="6"/>
            <a:endCxn id="173" idx="2"/>
          </p:cNvCxnSpPr>
          <p:nvPr/>
        </p:nvCxnSpPr>
        <p:spPr>
          <a:xfrm>
            <a:off x="4588675" y="30256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16"/>
          <p:cNvCxnSpPr>
            <a:stCxn id="168" idx="6"/>
            <a:endCxn id="174" idx="3"/>
          </p:cNvCxnSpPr>
          <p:nvPr/>
        </p:nvCxnSpPr>
        <p:spPr>
          <a:xfrm>
            <a:off x="4588675" y="3025600"/>
            <a:ext cx="556500" cy="106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6"/>
          <p:cNvCxnSpPr>
            <a:stCxn id="169" idx="6"/>
            <a:endCxn id="172" idx="2"/>
          </p:cNvCxnSpPr>
          <p:nvPr/>
        </p:nvCxnSpPr>
        <p:spPr>
          <a:xfrm flipH="1" rot="10800000">
            <a:off x="4588675" y="31875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6"/>
          <p:cNvCxnSpPr>
            <a:endCxn id="173" idx="2"/>
          </p:cNvCxnSpPr>
          <p:nvPr/>
        </p:nvCxnSpPr>
        <p:spPr>
          <a:xfrm>
            <a:off x="4588813" y="34316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16"/>
          <p:cNvCxnSpPr>
            <a:stCxn id="169" idx="6"/>
            <a:endCxn id="174" idx="2"/>
          </p:cNvCxnSpPr>
          <p:nvPr/>
        </p:nvCxnSpPr>
        <p:spPr>
          <a:xfrm>
            <a:off x="4588675" y="3431700"/>
            <a:ext cx="519600" cy="567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16"/>
          <p:cNvCxnSpPr>
            <a:stCxn id="170" idx="6"/>
            <a:endCxn id="172" idx="2"/>
          </p:cNvCxnSpPr>
          <p:nvPr/>
        </p:nvCxnSpPr>
        <p:spPr>
          <a:xfrm flipH="1" rot="10800000">
            <a:off x="4588675" y="31874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6"/>
          <p:cNvCxnSpPr>
            <a:endCxn id="173" idx="2"/>
          </p:cNvCxnSpPr>
          <p:nvPr/>
        </p:nvCxnSpPr>
        <p:spPr>
          <a:xfrm flipH="1" rot="10800000">
            <a:off x="4588813" y="35936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6"/>
          <p:cNvCxnSpPr>
            <a:stCxn id="170" idx="6"/>
            <a:endCxn id="174" idx="2"/>
          </p:cNvCxnSpPr>
          <p:nvPr/>
        </p:nvCxnSpPr>
        <p:spPr>
          <a:xfrm>
            <a:off x="4588675" y="3837800"/>
            <a:ext cx="519600" cy="1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6"/>
          <p:cNvCxnSpPr>
            <a:stCxn id="171" idx="6"/>
            <a:endCxn id="172" idx="2"/>
          </p:cNvCxnSpPr>
          <p:nvPr/>
        </p:nvCxnSpPr>
        <p:spPr>
          <a:xfrm flipH="1" rot="10800000">
            <a:off x="4588675" y="3187600"/>
            <a:ext cx="519600" cy="105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6"/>
          <p:cNvCxnSpPr>
            <a:stCxn id="171" idx="6"/>
            <a:endCxn id="173" idx="2"/>
          </p:cNvCxnSpPr>
          <p:nvPr/>
        </p:nvCxnSpPr>
        <p:spPr>
          <a:xfrm flipH="1" rot="10800000">
            <a:off x="4588675" y="3593500"/>
            <a:ext cx="519600" cy="65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6"/>
          <p:cNvCxnSpPr>
            <a:stCxn id="171" idx="6"/>
            <a:endCxn id="174" idx="2"/>
          </p:cNvCxnSpPr>
          <p:nvPr/>
        </p:nvCxnSpPr>
        <p:spPr>
          <a:xfrm flipH="1" rot="10800000">
            <a:off x="4588675" y="3999700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6"/>
          <p:cNvSpPr/>
          <p:nvPr/>
        </p:nvSpPr>
        <p:spPr>
          <a:xfrm>
            <a:off x="5613000" y="34715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1227500" y="34318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2605850" y="35538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3666750" y="4614200"/>
            <a:ext cx="181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Neural Net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16"/>
          <p:cNvSpPr/>
          <p:nvPr/>
        </p:nvSpPr>
        <p:spPr>
          <a:xfrm rot="10800000">
            <a:off x="6759150" y="18538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2023575" y="2032525"/>
            <a:ext cx="4667100" cy="70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 flipH="1" rot="-5400000">
            <a:off x="1244300" y="2513950"/>
            <a:ext cx="124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/>
          <p:nvPr/>
        </p:nvSpPr>
        <p:spPr>
          <a:xfrm>
            <a:off x="1253275" y="617900"/>
            <a:ext cx="1227925" cy="946000"/>
          </a:xfrm>
          <a:prstGeom prst="flowChartMagneticDisk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Song Dataset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2527850" y="1073050"/>
            <a:ext cx="8547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3453100" y="705550"/>
            <a:ext cx="1880400" cy="770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6445650" y="4517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6445650" y="12350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5425050" y="1010950"/>
            <a:ext cx="501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5999450" y="617025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 flipH="1" rot="10800000">
            <a:off x="5999450" y="12756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6445650" y="33461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Classifiers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7968975" y="582650"/>
            <a:ext cx="895800" cy="321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613000" y="34715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1227500" y="34318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2605850" y="35538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/>
          <p:nvPr/>
        </p:nvSpPr>
        <p:spPr>
          <a:xfrm rot="10800000">
            <a:off x="6759150" y="18538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2023575" y="2032525"/>
            <a:ext cx="4667100" cy="70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/>
          <p:nvPr/>
        </p:nvSpPr>
        <p:spPr>
          <a:xfrm flipH="1" rot="-5400000">
            <a:off x="1244300" y="2513950"/>
            <a:ext cx="124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925" y="2472600"/>
            <a:ext cx="3272551" cy="2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/>
        </p:nvSpPr>
        <p:spPr>
          <a:xfrm>
            <a:off x="3558175" y="4552100"/>
            <a:ext cx="181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Decision Tree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/>
          <p:nvPr/>
        </p:nvSpPr>
        <p:spPr>
          <a:xfrm>
            <a:off x="1253275" y="617900"/>
            <a:ext cx="1227925" cy="946000"/>
          </a:xfrm>
          <a:prstGeom prst="flowChartMagneticDisk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Song Dataset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2527850" y="1073050"/>
            <a:ext cx="8547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3453100" y="705550"/>
            <a:ext cx="1880400" cy="770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6445650" y="4517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6445650" y="12350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5425050" y="1010950"/>
            <a:ext cx="501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5999450" y="617025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 flipH="1" rot="10800000">
            <a:off x="5999450" y="12756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6445650" y="33461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Classifiers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7968975" y="582650"/>
            <a:ext cx="895800" cy="321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613000" y="34715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1227500" y="34318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2605850" y="35538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3614550" y="4552225"/>
            <a:ext cx="181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18"/>
          <p:cNvSpPr/>
          <p:nvPr/>
        </p:nvSpPr>
        <p:spPr>
          <a:xfrm rot="10800000">
            <a:off x="6759150" y="18538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2023575" y="2032525"/>
            <a:ext cx="4667100" cy="70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 flipH="1" rot="-5400000">
            <a:off x="1244300" y="2513950"/>
            <a:ext cx="124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2749647"/>
            <a:ext cx="3134088" cy="168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/>
          <p:nvPr/>
        </p:nvSpPr>
        <p:spPr>
          <a:xfrm>
            <a:off x="1253275" y="617900"/>
            <a:ext cx="1227925" cy="946000"/>
          </a:xfrm>
          <a:prstGeom prst="flowChartMagneticDisk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Song Dataset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2527850" y="1073050"/>
            <a:ext cx="8547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3453100" y="705550"/>
            <a:ext cx="1880400" cy="770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6445650" y="4517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6445650" y="123505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Set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5425050" y="1010950"/>
            <a:ext cx="5013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5999450" y="617025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 flipH="1" rot="10800000">
            <a:off x="5999450" y="12756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6445650" y="33461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Classifiers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7968975" y="582650"/>
            <a:ext cx="895800" cy="321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5613000" y="34715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1227500" y="3431800"/>
            <a:ext cx="1253700" cy="495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2605850" y="3553800"/>
            <a:ext cx="708000" cy="24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3335925" y="4552225"/>
            <a:ext cx="23343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Support Vector Machine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19"/>
          <p:cNvSpPr/>
          <p:nvPr/>
        </p:nvSpPr>
        <p:spPr>
          <a:xfrm rot="10800000">
            <a:off x="6759150" y="1853800"/>
            <a:ext cx="37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2023575" y="2032525"/>
            <a:ext cx="4667100" cy="70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 flipH="1" rot="-5400000">
            <a:off x="1244300" y="2513950"/>
            <a:ext cx="1245900" cy="2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600" y="2571650"/>
            <a:ext cx="3165375" cy="19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1297500" y="1567550"/>
            <a:ext cx="31977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6AA84F"/>
                </a:solidFill>
              </a:rPr>
              <a:t>GTZAN</a:t>
            </a:r>
            <a:r>
              <a:rPr lang="en" sz="1800"/>
              <a:t> Dataset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1000 audio files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.au format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16 bit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22050 Hz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30 sec each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 txBox="1"/>
          <p:nvPr>
            <p:ph idx="1" type="body"/>
          </p:nvPr>
        </p:nvSpPr>
        <p:spPr>
          <a:xfrm>
            <a:off x="5138700" y="1567550"/>
            <a:ext cx="3197700" cy="30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Category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Blues				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Classical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Country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Disco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Hip-hop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Jazz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Metal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Pop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Reggae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Rock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Librairies</a:t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1547425" y="1451925"/>
            <a:ext cx="5901600" cy="30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6D3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0" name="Google Shape;3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00" y="1378252"/>
            <a:ext cx="6533575" cy="34604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