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6A5245D-860F-49FB-A0E4-7202F0B4EA05}">
  <a:tblStyle styleId="{16A5245D-860F-49FB-A0E4-7202F0B4EA0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93A51538-8977-4808-91A3-DA27A6A0609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4.xml"/><Relationship Id="rId42" Type="http://schemas.openxmlformats.org/officeDocument/2006/relationships/font" Target="fonts/Lato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6.xml"/><Relationship Id="rId44" Type="http://schemas.openxmlformats.org/officeDocument/2006/relationships/font" Target="fonts/Lato-italic.fntdata"/><Relationship Id="rId21" Type="http://schemas.openxmlformats.org/officeDocument/2006/relationships/slide" Target="slides/slide15.xml"/><Relationship Id="rId43" Type="http://schemas.openxmlformats.org/officeDocument/2006/relationships/font" Target="fonts/Lato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Montserrat-bold.fntdata"/><Relationship Id="rId16" Type="http://schemas.openxmlformats.org/officeDocument/2006/relationships/slide" Target="slides/slide10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61ad79e56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761ad79e56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61ad79e56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761ad79e5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761ad79e56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761ad79e56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761ad79e56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g761ad79e5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761ad79e56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g761ad79e56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61ad79e56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g761ad79e56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61ad79e5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g761ad79e5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761ad79e5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g761ad79e5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61ad79e56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g761ad79e56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761ad79e56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g761ad79e56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761ad79e56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g761ad79e56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761ad79e56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g761ad79e56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761ad79e56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g761ad79e56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61ad79e56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g761ad79e56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761ad79e56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g761ad79e56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61ad79e5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761ad79e5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61ad79e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761ad79e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61ad79e5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761ad79e5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1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24" name="Google Shape;124;p1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4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51" name="Google Shape;51;p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73" name="Google Shape;73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7" name="Google Shape;77;p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8" name="Google Shape;7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81" name="Google Shape;81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87" name="Google Shape;87;p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" name="Google Shape;90;p8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9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94" name="Google Shape;94;p9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9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9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9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9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16" name="Google Shape;116;p1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10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9" name="Google Shape;119;p10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20" name="Google Shape;120;p10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2778900" y="813650"/>
            <a:ext cx="5660100" cy="15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Music Genre Classification</a:t>
            </a:r>
            <a:endParaRPr b="1" i="0" sz="4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86525" y="4550850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CSE465.2</a:t>
            </a:r>
            <a:endParaRPr b="1" i="0" sz="1300" u="none" cap="none" strike="noStrike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36" name="Google Shape;136;p13"/>
          <p:cNvGraphicFramePr/>
          <p:nvPr/>
        </p:nvGraphicFramePr>
        <p:xfrm>
          <a:off x="5116075" y="424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{16A5245D-860F-49FB-A0E4-7202F0B4EA05}</a:tableStyleId>
              </a:tblPr>
              <a:tblGrid>
                <a:gridCol w="1960000"/>
                <a:gridCol w="1960000"/>
              </a:tblGrid>
              <a:tr h="38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3C78D8"/>
                          </a:solidFill>
                        </a:rPr>
                        <a:t>Name</a:t>
                      </a:r>
                      <a:endParaRPr b="1" sz="1400"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3C78D8"/>
                          </a:solidFill>
                        </a:rPr>
                        <a:t>ID</a:t>
                      </a:r>
                      <a:endParaRPr b="1" sz="1400"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7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6AA84F"/>
                          </a:solidFill>
                        </a:rPr>
                        <a:t>M. J. Darad</a:t>
                      </a:r>
                      <a:endParaRPr b="1" sz="14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6AA84F"/>
                          </a:solidFill>
                        </a:rPr>
                        <a:t>162 0520 042</a:t>
                      </a:r>
                      <a:endParaRPr b="1" sz="14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Feature Extraction</a:t>
            </a:r>
            <a:endParaRPr/>
          </a:p>
        </p:txBody>
      </p:sp>
      <p:sp>
        <p:nvSpPr>
          <p:cNvPr id="307" name="Google Shape;307;p22"/>
          <p:cNvSpPr txBox="1"/>
          <p:nvPr>
            <p:ph idx="1" type="body"/>
          </p:nvPr>
        </p:nvSpPr>
        <p:spPr>
          <a:xfrm>
            <a:off x="1297500" y="1567550"/>
            <a:ext cx="73731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Mel Cepstrum Frequency Coefficients (</a:t>
            </a:r>
            <a:r>
              <a:rPr lang="en" sz="1800">
                <a:solidFill>
                  <a:srgbClr val="6AA84F"/>
                </a:solidFill>
              </a:rPr>
              <a:t>MFCC</a:t>
            </a:r>
            <a:r>
              <a:rPr lang="en" sz="1800"/>
              <a:t>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MFCC values mimic human hearing,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Widely used feature for speech/sound recognition applications as well as music classification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Takes into consideration human perception of frequencies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Some frequencies are more ‘important’ to human ear than others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MFCC values will be fed directly into the neural network</a:t>
            </a:r>
            <a:endParaRPr sz="1800"/>
          </a:p>
        </p:txBody>
      </p:sp>
      <p:sp>
        <p:nvSpPr>
          <p:cNvPr id="308" name="Google Shape;30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Neural Network</a:t>
            </a:r>
            <a:endParaRPr b="1"/>
          </a:p>
        </p:txBody>
      </p:sp>
      <p:sp>
        <p:nvSpPr>
          <p:cNvPr id="314" name="Google Shape;314;p23"/>
          <p:cNvSpPr/>
          <p:nvPr/>
        </p:nvSpPr>
        <p:spPr>
          <a:xfrm>
            <a:off x="2985225" y="1478002"/>
            <a:ext cx="424500" cy="4089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3"/>
          <p:cNvSpPr/>
          <p:nvPr/>
        </p:nvSpPr>
        <p:spPr>
          <a:xfrm>
            <a:off x="2985225" y="2158023"/>
            <a:ext cx="424500" cy="4089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3"/>
          <p:cNvSpPr/>
          <p:nvPr/>
        </p:nvSpPr>
        <p:spPr>
          <a:xfrm>
            <a:off x="2985225" y="2838044"/>
            <a:ext cx="424500" cy="4089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3"/>
          <p:cNvSpPr/>
          <p:nvPr/>
        </p:nvSpPr>
        <p:spPr>
          <a:xfrm>
            <a:off x="4290599" y="1886919"/>
            <a:ext cx="424500" cy="4089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3"/>
          <p:cNvSpPr/>
          <p:nvPr/>
        </p:nvSpPr>
        <p:spPr>
          <a:xfrm>
            <a:off x="4290599" y="2566940"/>
            <a:ext cx="424500" cy="4089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3"/>
          <p:cNvSpPr/>
          <p:nvPr/>
        </p:nvSpPr>
        <p:spPr>
          <a:xfrm>
            <a:off x="4290599" y="3246961"/>
            <a:ext cx="424500" cy="4089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3"/>
          <p:cNvSpPr/>
          <p:nvPr/>
        </p:nvSpPr>
        <p:spPr>
          <a:xfrm>
            <a:off x="4290599" y="3926982"/>
            <a:ext cx="424500" cy="4089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3"/>
          <p:cNvSpPr/>
          <p:nvPr/>
        </p:nvSpPr>
        <p:spPr>
          <a:xfrm>
            <a:off x="5595973" y="2158023"/>
            <a:ext cx="424500" cy="4089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3"/>
          <p:cNvSpPr/>
          <p:nvPr/>
        </p:nvSpPr>
        <p:spPr>
          <a:xfrm>
            <a:off x="5595973" y="2838044"/>
            <a:ext cx="424500" cy="4089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3"/>
          <p:cNvSpPr/>
          <p:nvPr/>
        </p:nvSpPr>
        <p:spPr>
          <a:xfrm>
            <a:off x="5595973" y="3518065"/>
            <a:ext cx="424500" cy="4089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3"/>
          <p:cNvSpPr/>
          <p:nvPr/>
        </p:nvSpPr>
        <p:spPr>
          <a:xfrm>
            <a:off x="2985225" y="3518065"/>
            <a:ext cx="424500" cy="4089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3"/>
          <p:cNvSpPr/>
          <p:nvPr/>
        </p:nvSpPr>
        <p:spPr>
          <a:xfrm>
            <a:off x="2985225" y="4198086"/>
            <a:ext cx="424500" cy="4089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6" name="Google Shape;326;p23"/>
          <p:cNvCxnSpPr>
            <a:stCxn id="314" idx="6"/>
            <a:endCxn id="317" idx="2"/>
          </p:cNvCxnSpPr>
          <p:nvPr/>
        </p:nvCxnSpPr>
        <p:spPr>
          <a:xfrm>
            <a:off x="3409725" y="1682452"/>
            <a:ext cx="880800" cy="408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7" name="Google Shape;327;p23"/>
          <p:cNvCxnSpPr>
            <a:stCxn id="315" idx="6"/>
            <a:endCxn id="318" idx="2"/>
          </p:cNvCxnSpPr>
          <p:nvPr/>
        </p:nvCxnSpPr>
        <p:spPr>
          <a:xfrm>
            <a:off x="3409725" y="2362473"/>
            <a:ext cx="880800" cy="408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8" name="Google Shape;328;p23"/>
          <p:cNvCxnSpPr>
            <a:stCxn id="314" idx="6"/>
            <a:endCxn id="318" idx="2"/>
          </p:cNvCxnSpPr>
          <p:nvPr/>
        </p:nvCxnSpPr>
        <p:spPr>
          <a:xfrm>
            <a:off x="3409725" y="1682452"/>
            <a:ext cx="880800" cy="1089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9" name="Google Shape;329;p23"/>
          <p:cNvCxnSpPr>
            <a:stCxn id="314" idx="6"/>
            <a:endCxn id="319" idx="2"/>
          </p:cNvCxnSpPr>
          <p:nvPr/>
        </p:nvCxnSpPr>
        <p:spPr>
          <a:xfrm>
            <a:off x="3409725" y="1682452"/>
            <a:ext cx="880800" cy="1769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0" name="Google Shape;330;p23"/>
          <p:cNvCxnSpPr>
            <a:stCxn id="314" idx="6"/>
            <a:endCxn id="320" idx="2"/>
          </p:cNvCxnSpPr>
          <p:nvPr/>
        </p:nvCxnSpPr>
        <p:spPr>
          <a:xfrm>
            <a:off x="3409725" y="1682452"/>
            <a:ext cx="880800" cy="2448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1" name="Google Shape;331;p23"/>
          <p:cNvCxnSpPr>
            <a:stCxn id="315" idx="6"/>
            <a:endCxn id="317" idx="2"/>
          </p:cNvCxnSpPr>
          <p:nvPr/>
        </p:nvCxnSpPr>
        <p:spPr>
          <a:xfrm flipH="1" rot="10800000">
            <a:off x="3409725" y="2091273"/>
            <a:ext cx="880800" cy="271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2" name="Google Shape;332;p23"/>
          <p:cNvCxnSpPr>
            <a:stCxn id="315" idx="6"/>
            <a:endCxn id="319" idx="2"/>
          </p:cNvCxnSpPr>
          <p:nvPr/>
        </p:nvCxnSpPr>
        <p:spPr>
          <a:xfrm>
            <a:off x="3409725" y="2362473"/>
            <a:ext cx="880800" cy="1089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3" name="Google Shape;333;p23"/>
          <p:cNvCxnSpPr>
            <a:stCxn id="315" idx="6"/>
            <a:endCxn id="320" idx="3"/>
          </p:cNvCxnSpPr>
          <p:nvPr/>
        </p:nvCxnSpPr>
        <p:spPr>
          <a:xfrm>
            <a:off x="3409725" y="2362473"/>
            <a:ext cx="942900" cy="191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4" name="Google Shape;334;p23"/>
          <p:cNvCxnSpPr>
            <a:stCxn id="316" idx="6"/>
            <a:endCxn id="317" idx="2"/>
          </p:cNvCxnSpPr>
          <p:nvPr/>
        </p:nvCxnSpPr>
        <p:spPr>
          <a:xfrm flipH="1" rot="10800000">
            <a:off x="3409725" y="2091494"/>
            <a:ext cx="880800" cy="95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5" name="Google Shape;335;p23"/>
          <p:cNvCxnSpPr>
            <a:stCxn id="316" idx="6"/>
            <a:endCxn id="318" idx="2"/>
          </p:cNvCxnSpPr>
          <p:nvPr/>
        </p:nvCxnSpPr>
        <p:spPr>
          <a:xfrm flipH="1" rot="10800000">
            <a:off x="3409725" y="2771294"/>
            <a:ext cx="880800" cy="271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6" name="Google Shape;336;p23"/>
          <p:cNvCxnSpPr>
            <a:stCxn id="316" idx="6"/>
            <a:endCxn id="319" idx="2"/>
          </p:cNvCxnSpPr>
          <p:nvPr/>
        </p:nvCxnSpPr>
        <p:spPr>
          <a:xfrm>
            <a:off x="3409725" y="3042494"/>
            <a:ext cx="880800" cy="408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7" name="Google Shape;337;p23"/>
          <p:cNvCxnSpPr>
            <a:stCxn id="316" idx="6"/>
            <a:endCxn id="320" idx="2"/>
          </p:cNvCxnSpPr>
          <p:nvPr/>
        </p:nvCxnSpPr>
        <p:spPr>
          <a:xfrm>
            <a:off x="3409725" y="3042494"/>
            <a:ext cx="880800" cy="1089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8" name="Google Shape;338;p23"/>
          <p:cNvCxnSpPr>
            <a:endCxn id="317" idx="2"/>
          </p:cNvCxnSpPr>
          <p:nvPr/>
        </p:nvCxnSpPr>
        <p:spPr>
          <a:xfrm flipH="1" rot="10800000">
            <a:off x="3410099" y="2091369"/>
            <a:ext cx="880500" cy="1631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9" name="Google Shape;339;p23"/>
          <p:cNvCxnSpPr>
            <a:stCxn id="324" idx="6"/>
            <a:endCxn id="318" idx="2"/>
          </p:cNvCxnSpPr>
          <p:nvPr/>
        </p:nvCxnSpPr>
        <p:spPr>
          <a:xfrm flipH="1" rot="10800000">
            <a:off x="3409725" y="2771515"/>
            <a:ext cx="880800" cy="95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0" name="Google Shape;340;p23"/>
          <p:cNvCxnSpPr>
            <a:stCxn id="324" idx="6"/>
            <a:endCxn id="319" idx="2"/>
          </p:cNvCxnSpPr>
          <p:nvPr/>
        </p:nvCxnSpPr>
        <p:spPr>
          <a:xfrm flipH="1" rot="10800000">
            <a:off x="3409725" y="3451315"/>
            <a:ext cx="880800" cy="271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1" name="Google Shape;341;p23"/>
          <p:cNvCxnSpPr>
            <a:stCxn id="324" idx="6"/>
            <a:endCxn id="320" idx="2"/>
          </p:cNvCxnSpPr>
          <p:nvPr/>
        </p:nvCxnSpPr>
        <p:spPr>
          <a:xfrm>
            <a:off x="3409725" y="3722515"/>
            <a:ext cx="880800" cy="408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2" name="Google Shape;342;p23"/>
          <p:cNvCxnSpPr>
            <a:stCxn id="325" idx="6"/>
            <a:endCxn id="317" idx="2"/>
          </p:cNvCxnSpPr>
          <p:nvPr/>
        </p:nvCxnSpPr>
        <p:spPr>
          <a:xfrm flipH="1" rot="10800000">
            <a:off x="3409725" y="2091336"/>
            <a:ext cx="880800" cy="2311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3" name="Google Shape;343;p23"/>
          <p:cNvCxnSpPr>
            <a:stCxn id="325" idx="6"/>
            <a:endCxn id="318" idx="2"/>
          </p:cNvCxnSpPr>
          <p:nvPr/>
        </p:nvCxnSpPr>
        <p:spPr>
          <a:xfrm flipH="1" rot="10800000">
            <a:off x="3409725" y="2771436"/>
            <a:ext cx="880800" cy="1631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4" name="Google Shape;344;p23"/>
          <p:cNvCxnSpPr>
            <a:stCxn id="325" idx="6"/>
            <a:endCxn id="319" idx="2"/>
          </p:cNvCxnSpPr>
          <p:nvPr/>
        </p:nvCxnSpPr>
        <p:spPr>
          <a:xfrm flipH="1" rot="10800000">
            <a:off x="3409725" y="3451536"/>
            <a:ext cx="880800" cy="95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5" name="Google Shape;345;p23"/>
          <p:cNvCxnSpPr>
            <a:stCxn id="325" idx="6"/>
            <a:endCxn id="320" idx="2"/>
          </p:cNvCxnSpPr>
          <p:nvPr/>
        </p:nvCxnSpPr>
        <p:spPr>
          <a:xfrm flipH="1" rot="10800000">
            <a:off x="3409725" y="4131336"/>
            <a:ext cx="880800" cy="271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6" name="Google Shape;346;p23"/>
          <p:cNvCxnSpPr>
            <a:stCxn id="317" idx="6"/>
            <a:endCxn id="321" idx="2"/>
          </p:cNvCxnSpPr>
          <p:nvPr/>
        </p:nvCxnSpPr>
        <p:spPr>
          <a:xfrm>
            <a:off x="4715099" y="2091369"/>
            <a:ext cx="880800" cy="271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7" name="Google Shape;347;p23"/>
          <p:cNvCxnSpPr>
            <a:stCxn id="317" idx="6"/>
            <a:endCxn id="322" idx="2"/>
          </p:cNvCxnSpPr>
          <p:nvPr/>
        </p:nvCxnSpPr>
        <p:spPr>
          <a:xfrm>
            <a:off x="4715099" y="2091369"/>
            <a:ext cx="880800" cy="95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8" name="Google Shape;348;p23"/>
          <p:cNvCxnSpPr>
            <a:stCxn id="317" idx="6"/>
            <a:endCxn id="323" idx="3"/>
          </p:cNvCxnSpPr>
          <p:nvPr/>
        </p:nvCxnSpPr>
        <p:spPr>
          <a:xfrm>
            <a:off x="4715099" y="2091369"/>
            <a:ext cx="942900" cy="1775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9" name="Google Shape;349;p23"/>
          <p:cNvCxnSpPr>
            <a:stCxn id="318" idx="6"/>
            <a:endCxn id="321" idx="2"/>
          </p:cNvCxnSpPr>
          <p:nvPr/>
        </p:nvCxnSpPr>
        <p:spPr>
          <a:xfrm flipH="1" rot="10800000">
            <a:off x="4715099" y="2362490"/>
            <a:ext cx="880800" cy="408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0" name="Google Shape;350;p23"/>
          <p:cNvCxnSpPr>
            <a:endCxn id="322" idx="2"/>
          </p:cNvCxnSpPr>
          <p:nvPr/>
        </p:nvCxnSpPr>
        <p:spPr>
          <a:xfrm>
            <a:off x="4715473" y="2771294"/>
            <a:ext cx="880500" cy="271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1" name="Google Shape;351;p23"/>
          <p:cNvCxnSpPr>
            <a:stCxn id="318" idx="6"/>
            <a:endCxn id="323" idx="2"/>
          </p:cNvCxnSpPr>
          <p:nvPr/>
        </p:nvCxnSpPr>
        <p:spPr>
          <a:xfrm>
            <a:off x="4715099" y="2771390"/>
            <a:ext cx="880800" cy="95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2" name="Google Shape;352;p23"/>
          <p:cNvCxnSpPr>
            <a:stCxn id="319" idx="6"/>
            <a:endCxn id="321" idx="2"/>
          </p:cNvCxnSpPr>
          <p:nvPr/>
        </p:nvCxnSpPr>
        <p:spPr>
          <a:xfrm flipH="1" rot="10800000">
            <a:off x="4715099" y="2362411"/>
            <a:ext cx="880800" cy="1089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3" name="Google Shape;353;p23"/>
          <p:cNvCxnSpPr>
            <a:endCxn id="322" idx="2"/>
          </p:cNvCxnSpPr>
          <p:nvPr/>
        </p:nvCxnSpPr>
        <p:spPr>
          <a:xfrm flipH="1" rot="10800000">
            <a:off x="4715473" y="3042494"/>
            <a:ext cx="880500" cy="408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4" name="Google Shape;354;p23"/>
          <p:cNvCxnSpPr>
            <a:stCxn id="319" idx="6"/>
            <a:endCxn id="323" idx="2"/>
          </p:cNvCxnSpPr>
          <p:nvPr/>
        </p:nvCxnSpPr>
        <p:spPr>
          <a:xfrm>
            <a:off x="4715099" y="3451411"/>
            <a:ext cx="880800" cy="271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5" name="Google Shape;355;p23"/>
          <p:cNvCxnSpPr>
            <a:stCxn id="320" idx="6"/>
            <a:endCxn id="321" idx="2"/>
          </p:cNvCxnSpPr>
          <p:nvPr/>
        </p:nvCxnSpPr>
        <p:spPr>
          <a:xfrm flipH="1" rot="10800000">
            <a:off x="4715099" y="2362332"/>
            <a:ext cx="880800" cy="1769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6" name="Google Shape;356;p23"/>
          <p:cNvCxnSpPr>
            <a:stCxn id="320" idx="6"/>
            <a:endCxn id="322" idx="2"/>
          </p:cNvCxnSpPr>
          <p:nvPr/>
        </p:nvCxnSpPr>
        <p:spPr>
          <a:xfrm flipH="1" rot="10800000">
            <a:off x="4715099" y="3042432"/>
            <a:ext cx="880800" cy="1089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7" name="Google Shape;357;p23"/>
          <p:cNvCxnSpPr>
            <a:stCxn id="320" idx="6"/>
            <a:endCxn id="323" idx="2"/>
          </p:cNvCxnSpPr>
          <p:nvPr/>
        </p:nvCxnSpPr>
        <p:spPr>
          <a:xfrm flipH="1" rot="10800000">
            <a:off x="4715099" y="3722532"/>
            <a:ext cx="880800" cy="408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8" name="Google Shape;35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Vanilla </a:t>
            </a:r>
            <a:r>
              <a:rPr b="1" lang="en"/>
              <a:t>Neural Network</a:t>
            </a:r>
            <a:endParaRPr/>
          </a:p>
        </p:txBody>
      </p:sp>
      <p:sp>
        <p:nvSpPr>
          <p:cNvPr id="364" name="Google Shape;364;p24"/>
          <p:cNvSpPr txBox="1"/>
          <p:nvPr>
            <p:ph idx="1" type="body"/>
          </p:nvPr>
        </p:nvSpPr>
        <p:spPr>
          <a:xfrm>
            <a:off x="1297500" y="1567550"/>
            <a:ext cx="7648800" cy="30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a sequential neural network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</a:t>
            </a:r>
            <a:r>
              <a:rPr lang="en">
                <a:solidFill>
                  <a:srgbClr val="6AA84F"/>
                </a:solidFill>
              </a:rPr>
              <a:t>first layer</a:t>
            </a:r>
            <a:r>
              <a:rPr lang="en"/>
              <a:t> is a dense layer of </a:t>
            </a:r>
            <a:r>
              <a:rPr lang="en">
                <a:solidFill>
                  <a:srgbClr val="6AA84F"/>
                </a:solidFill>
              </a:rPr>
              <a:t>100 neurons</a:t>
            </a:r>
            <a:endParaRPr>
              <a:solidFill>
                <a:srgbClr val="6AA84F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rgbClr val="FFFFFF"/>
                </a:solidFill>
              </a:rPr>
              <a:t>25,000 values are going to connect to the 100 in the first layer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The first layer will do the </a:t>
            </a:r>
            <a:r>
              <a:rPr lang="en">
                <a:solidFill>
                  <a:srgbClr val="6AA84F"/>
                </a:solidFill>
              </a:rPr>
              <a:t>weighted sum of its inputs</a:t>
            </a:r>
            <a:r>
              <a:rPr lang="en">
                <a:solidFill>
                  <a:srgbClr val="FFFFFF"/>
                </a:solidFill>
              </a:rPr>
              <a:t>, its </a:t>
            </a:r>
            <a:r>
              <a:rPr lang="en">
                <a:solidFill>
                  <a:srgbClr val="6AA84F"/>
                </a:solidFill>
              </a:rPr>
              <a:t>weights</a:t>
            </a:r>
            <a:r>
              <a:rPr lang="en">
                <a:solidFill>
                  <a:srgbClr val="FFFFFF"/>
                </a:solidFill>
              </a:rPr>
              <a:t>, and </a:t>
            </a:r>
            <a:r>
              <a:rPr lang="en">
                <a:solidFill>
                  <a:srgbClr val="6AA84F"/>
                </a:solidFill>
              </a:rPr>
              <a:t>bias term</a:t>
            </a:r>
            <a:endParaRPr>
              <a:solidFill>
                <a:srgbClr val="6AA84F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then run the </a:t>
            </a:r>
            <a:r>
              <a:rPr b="1" lang="en">
                <a:solidFill>
                  <a:srgbClr val="6AA84F"/>
                </a:solidFill>
              </a:rPr>
              <a:t>ReLU</a:t>
            </a:r>
            <a:r>
              <a:rPr lang="en">
                <a:solidFill>
                  <a:srgbClr val="6AA84F"/>
                </a:solidFill>
              </a:rPr>
              <a:t> activation function</a:t>
            </a:r>
            <a:endParaRPr>
              <a:solidFill>
                <a:srgbClr val="6AA84F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>
                <a:solidFill>
                  <a:srgbClr val="FFFFFF"/>
                </a:solidFill>
              </a:rPr>
              <a:t>relu states that anything less than 0 will turn out to be a 0</a:t>
            </a:r>
            <a:endParaRPr>
              <a:solidFill>
                <a:srgbClr val="FFFFFF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>
                <a:solidFill>
                  <a:srgbClr val="FFFFFF"/>
                </a:solidFill>
              </a:rPr>
              <a:t>anything higher than 0 will just be the value itself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These 100 will then connect to 10 more and that will be the output layer</a:t>
            </a:r>
            <a:endParaRPr>
              <a:solidFill>
                <a:srgbClr val="FFFFFF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>
                <a:solidFill>
                  <a:srgbClr val="FFFFFF"/>
                </a:solidFill>
              </a:rPr>
              <a:t>It is10 because we have done </a:t>
            </a:r>
            <a:r>
              <a:rPr lang="en">
                <a:solidFill>
                  <a:srgbClr val="6AA84F"/>
                </a:solidFill>
              </a:rPr>
              <a:t>one-hot encoding</a:t>
            </a:r>
            <a:r>
              <a:rPr lang="en">
                <a:solidFill>
                  <a:srgbClr val="FFFFFF"/>
                </a:solidFill>
              </a:rPr>
              <a:t> and have 10 binary numbers in that encoding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The </a:t>
            </a:r>
            <a:r>
              <a:rPr lang="en">
                <a:solidFill>
                  <a:srgbClr val="6AA84F"/>
                </a:solidFill>
              </a:rPr>
              <a:t>activation function</a:t>
            </a:r>
            <a:r>
              <a:rPr lang="en">
                <a:solidFill>
                  <a:srgbClr val="FFFFFF"/>
                </a:solidFill>
              </a:rPr>
              <a:t> used is </a:t>
            </a:r>
            <a:r>
              <a:rPr b="1" lang="en">
                <a:solidFill>
                  <a:srgbClr val="6AA84F"/>
                </a:solidFill>
              </a:rPr>
              <a:t>softmax</a:t>
            </a:r>
            <a:endParaRPr b="1">
              <a:solidFill>
                <a:srgbClr val="FFFFFF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>
                <a:solidFill>
                  <a:srgbClr val="FFFFFF"/>
                </a:solidFill>
              </a:rPr>
              <a:t> take the output of the 10 and normalize them so that they add up to 1.</a:t>
            </a:r>
            <a:endParaRPr>
              <a:solidFill>
                <a:srgbClr val="FFFFFF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>
                <a:solidFill>
                  <a:srgbClr val="FFFFFF"/>
                </a:solidFill>
              </a:rPr>
              <a:t>That way, they end up being </a:t>
            </a:r>
            <a:r>
              <a:rPr lang="en">
                <a:solidFill>
                  <a:srgbClr val="6AA84F"/>
                </a:solidFill>
              </a:rPr>
              <a:t>probabilities</a:t>
            </a:r>
            <a:endParaRPr>
              <a:solidFill>
                <a:srgbClr val="6AA84F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Now consider the highest scoring or the highest probability out of the 10 as the 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5" name="Google Shape;36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Vanilla </a:t>
            </a:r>
            <a:r>
              <a:rPr b="1" lang="en"/>
              <a:t>Neural Network</a:t>
            </a:r>
            <a:endParaRPr/>
          </a:p>
        </p:txBody>
      </p:sp>
      <p:pic>
        <p:nvPicPr>
          <p:cNvPr id="371" name="Google Shape;37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5325" y="1416400"/>
            <a:ext cx="6613338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Vanilla </a:t>
            </a:r>
            <a:r>
              <a:rPr b="1" lang="en"/>
              <a:t>Neural Network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With hidden layer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</p:txBody>
      </p:sp>
      <p:sp>
        <p:nvSpPr>
          <p:cNvPr id="378" name="Google Shape;37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9" name="Google Shape;3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475" y="1922088"/>
            <a:ext cx="723900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Vanilla </a:t>
            </a:r>
            <a:r>
              <a:rPr b="1" lang="en"/>
              <a:t>Neural Network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Confusion matrix</a:t>
            </a:r>
            <a:endParaRPr sz="1800"/>
          </a:p>
        </p:txBody>
      </p:sp>
      <p:sp>
        <p:nvSpPr>
          <p:cNvPr id="385" name="Google Shape;38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6" name="Google Shape;3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813" y="1883725"/>
            <a:ext cx="376237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Decision Tree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preprocessing</a:t>
            </a:r>
            <a:endParaRPr sz="1800"/>
          </a:p>
        </p:txBody>
      </p:sp>
      <p:sp>
        <p:nvSpPr>
          <p:cNvPr id="392" name="Google Shape;39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3" name="Google Shape;3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90750"/>
            <a:ext cx="8839199" cy="3045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Decision Tree</a:t>
            </a:r>
            <a:endParaRPr sz="18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Visualization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</p:txBody>
      </p:sp>
      <p:sp>
        <p:nvSpPr>
          <p:cNvPr id="399" name="Google Shape;39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0" name="Google Shape;4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2650"/>
            <a:ext cx="4027973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4475" y="1612650"/>
            <a:ext cx="406176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Decision Tree</a:t>
            </a:r>
            <a:endParaRPr sz="18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Code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</p:txBody>
      </p:sp>
      <p:sp>
        <p:nvSpPr>
          <p:cNvPr id="407" name="Google Shape;40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8" name="Google Shape;4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225" y="1612650"/>
            <a:ext cx="5955562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Decision Tree</a:t>
            </a:r>
            <a:endParaRPr sz="18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Confusion matrix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</p:txBody>
      </p:sp>
      <p:sp>
        <p:nvSpPr>
          <p:cNvPr id="414" name="Google Shape;41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5" name="Google Shape;4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600" y="1612650"/>
            <a:ext cx="3883511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388075"/>
            <a:ext cx="7648800" cy="3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Extract meaningful information from songs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Application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Copyright monitoring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Identify song mood/emotions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Music recommendation system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Playlist generation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Optimize song search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Current approaches rely on user input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Unscalable, tedious, highly subjective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More than 75k albums released every year in the US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So, automatic techniques for genre classification are required</a:t>
            </a:r>
            <a:endParaRPr sz="1800"/>
          </a:p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Random Forest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preprocessing</a:t>
            </a:r>
            <a:endParaRPr sz="1800"/>
          </a:p>
        </p:txBody>
      </p:sp>
      <p:sp>
        <p:nvSpPr>
          <p:cNvPr id="421" name="Google Shape;42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2" name="Google Shape;4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90750"/>
            <a:ext cx="8839199" cy="3045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Random Forest</a:t>
            </a:r>
            <a:endParaRPr sz="18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Visualization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</p:txBody>
      </p:sp>
      <p:sp>
        <p:nvSpPr>
          <p:cNvPr id="428" name="Google Shape;42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9" name="Google Shape;4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25" y="1623387"/>
            <a:ext cx="4492826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1700" y="1634148"/>
            <a:ext cx="4136474" cy="3509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Random Forest</a:t>
            </a:r>
            <a:endParaRPr sz="18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Code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</p:txBody>
      </p:sp>
      <p:sp>
        <p:nvSpPr>
          <p:cNvPr id="436" name="Google Shape;43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7" name="Google Shape;4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125" y="1525975"/>
            <a:ext cx="8012315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Random Forest</a:t>
            </a:r>
            <a:endParaRPr sz="18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Confusion matrix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</p:txBody>
      </p:sp>
      <p:sp>
        <p:nvSpPr>
          <p:cNvPr id="443" name="Google Shape;44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4" name="Google Shape;4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000" y="1612650"/>
            <a:ext cx="381668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Support Vector Machine</a:t>
            </a:r>
            <a:endParaRPr sz="18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preprocessing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</p:txBody>
      </p:sp>
      <p:sp>
        <p:nvSpPr>
          <p:cNvPr id="450" name="Google Shape;45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1" name="Google Shape;45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713" y="1790725"/>
            <a:ext cx="8710426" cy="3050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Support Vector Machine</a:t>
            </a:r>
            <a:endParaRPr sz="18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Code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</p:txBody>
      </p:sp>
      <p:sp>
        <p:nvSpPr>
          <p:cNvPr id="457" name="Google Shape;45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8" name="Google Shape;45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50" y="1808424"/>
            <a:ext cx="8109601" cy="28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Support Vector Machine</a:t>
            </a:r>
            <a:endParaRPr sz="18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Confusion matrix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</p:txBody>
      </p:sp>
      <p:sp>
        <p:nvSpPr>
          <p:cNvPr id="464" name="Google Shape;46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5" name="Google Shape;46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8850" y="1781075"/>
            <a:ext cx="3881225" cy="312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</a:t>
            </a:r>
            <a:r>
              <a:rPr lang="en"/>
              <a:t>omparison</a:t>
            </a:r>
            <a:endParaRPr/>
          </a:p>
        </p:txBody>
      </p:sp>
      <p:sp>
        <p:nvSpPr>
          <p:cNvPr id="471" name="Google Shape;47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72" name="Google Shape;472;p39"/>
          <p:cNvGraphicFramePr/>
          <p:nvPr/>
        </p:nvGraphicFramePr>
        <p:xfrm>
          <a:off x="1004150" y="180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{93A51538-8977-4808-91A3-DA27A6A06097}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Model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Accuracy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Vanilla Neural Network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0.484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Vanilla NN with Hidden Layer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0.518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0.508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86E8"/>
                          </a:solidFill>
                        </a:rPr>
                        <a:t>0.718</a:t>
                      </a:r>
                      <a:endParaRPr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Support Vector Machine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0.509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Comparison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With team mates</a:t>
            </a:r>
            <a:endParaRPr sz="1400"/>
          </a:p>
        </p:txBody>
      </p:sp>
      <p:sp>
        <p:nvSpPr>
          <p:cNvPr id="478" name="Google Shape;47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79" name="Google Shape;479;p40"/>
          <p:cNvGraphicFramePr/>
          <p:nvPr/>
        </p:nvGraphicFramePr>
        <p:xfrm>
          <a:off x="952500" y="199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{93A51538-8977-4808-91A3-DA27A6A06097}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Model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Accuracy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CNN (2d)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CNN (VGG16)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Support Vector Machine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86E8"/>
                          </a:solidFill>
                        </a:rPr>
                        <a:t>0.718</a:t>
                      </a:r>
                      <a:endParaRPr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Work Done</a:t>
            </a:r>
            <a:endParaRPr/>
          </a:p>
        </p:txBody>
      </p:sp>
      <p:sp>
        <p:nvSpPr>
          <p:cNvPr id="485" name="Google Shape;485;p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Implemented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Vanilla Neural Network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Decision Tree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Random Forest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Support Vector Machine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Trained the model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486" name="Google Shape;48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Literature Review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7991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Tzanetakis and Cook (2002) addressed this problem with </a:t>
            </a:r>
            <a:r>
              <a:rPr lang="en" sz="1800">
                <a:solidFill>
                  <a:srgbClr val="6AA84F"/>
                </a:solidFill>
              </a:rPr>
              <a:t>Supervised Machine Learning</a:t>
            </a:r>
            <a:r>
              <a:rPr lang="en" sz="1800"/>
              <a:t> approaches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Gaussian Mixture Model classifiers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k-nearest neighbour (KNNs) classifiers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Scaringella and Zoia (2005); Soltau et al. (1998) uses </a:t>
            </a:r>
            <a:r>
              <a:rPr lang="en" sz="1800">
                <a:solidFill>
                  <a:srgbClr val="6AA84F"/>
                </a:solidFill>
              </a:rPr>
              <a:t>Hidden Markov Models</a:t>
            </a:r>
            <a:r>
              <a:rPr lang="en" sz="1800"/>
              <a:t> (HMMs)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Mandel and Ellis (2005)  addressed this problem with </a:t>
            </a:r>
            <a:r>
              <a:rPr lang="en" sz="1800">
                <a:solidFill>
                  <a:srgbClr val="6AA84F"/>
                </a:solidFill>
              </a:rPr>
              <a:t>Support Vector Machines</a:t>
            </a:r>
            <a:r>
              <a:rPr lang="en" sz="1800"/>
              <a:t> (SVMs)</a:t>
            </a:r>
            <a:endParaRPr sz="1800"/>
          </a:p>
        </p:txBody>
      </p:sp>
      <p:sp>
        <p:nvSpPr>
          <p:cNvPr id="150" name="Google Shape;15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492" name="Google Shape;492;p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Tune the model to to improve the performance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To find best number of hidden layers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suitable number of nodes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other types of neural networks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rgbClr val="6AA84F"/>
                </a:solidFill>
              </a:rPr>
              <a:t>C</a:t>
            </a:r>
            <a:r>
              <a:rPr lang="en" sz="1800">
                <a:solidFill>
                  <a:srgbClr val="6AA84F"/>
                </a:solidFill>
              </a:rPr>
              <a:t>onvolutional Neural Network</a:t>
            </a:r>
            <a:r>
              <a:rPr lang="en" sz="1800">
                <a:solidFill>
                  <a:srgbClr val="38761D"/>
                </a:solidFill>
              </a:rPr>
              <a:t> </a:t>
            </a:r>
            <a:r>
              <a:rPr lang="en" sz="1800"/>
              <a:t>(</a:t>
            </a:r>
            <a:r>
              <a:rPr lang="en" sz="1800">
                <a:solidFill>
                  <a:srgbClr val="6AA84F"/>
                </a:solidFill>
              </a:rPr>
              <a:t>CNN</a:t>
            </a:r>
            <a:r>
              <a:rPr lang="en" sz="1800"/>
              <a:t>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 the best model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493" name="Google Shape;49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3"/>
          <p:cNvSpPr txBox="1"/>
          <p:nvPr/>
        </p:nvSpPr>
        <p:spPr>
          <a:xfrm>
            <a:off x="311700" y="909225"/>
            <a:ext cx="8520600" cy="3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Thank you!!</a:t>
            </a:r>
            <a:endParaRPr b="0" i="0" sz="8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4A86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t/>
            </a:r>
            <a:endParaRPr b="0" i="0" sz="8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t/>
            </a:r>
            <a:endParaRPr b="0" i="0" sz="8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9" name="Google Shape;49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/>
          <p:nvPr/>
        </p:nvSpPr>
        <p:spPr>
          <a:xfrm>
            <a:off x="1253275" y="617900"/>
            <a:ext cx="1227925" cy="946000"/>
          </a:xfrm>
          <a:prstGeom prst="flowChartMagneticDisk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Song Dataset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2527850" y="1073050"/>
            <a:ext cx="854700" cy="15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453100" y="705550"/>
            <a:ext cx="1880400" cy="7707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Extraction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445650" y="451750"/>
            <a:ext cx="1253700" cy="4950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Training Set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6445650" y="1235050"/>
            <a:ext cx="1253700" cy="4950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Testing Set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5425050" y="1010950"/>
            <a:ext cx="501300" cy="15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5999450" y="617025"/>
            <a:ext cx="375900" cy="288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6"/>
          <p:cNvSpPr/>
          <p:nvPr/>
        </p:nvSpPr>
        <p:spPr>
          <a:xfrm flipH="1" rot="10800000">
            <a:off x="5999450" y="1275600"/>
            <a:ext cx="375900" cy="288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6445650" y="3346100"/>
            <a:ext cx="1253700" cy="4950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Classifiers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7968975" y="582650"/>
            <a:ext cx="895800" cy="3215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3567938" y="2659300"/>
            <a:ext cx="250500" cy="2442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3567938" y="3065400"/>
            <a:ext cx="250500" cy="2442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3567938" y="3471500"/>
            <a:ext cx="250500" cy="2442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4338175" y="2903500"/>
            <a:ext cx="250500" cy="2442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4338175" y="3309600"/>
            <a:ext cx="250500" cy="2442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4338175" y="3715700"/>
            <a:ext cx="250500" cy="2442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4338175" y="4121800"/>
            <a:ext cx="250500" cy="2442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5108413" y="3065400"/>
            <a:ext cx="250500" cy="2442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5108413" y="3471500"/>
            <a:ext cx="250500" cy="2442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5108413" y="3877600"/>
            <a:ext cx="250500" cy="2442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3567938" y="3877600"/>
            <a:ext cx="250500" cy="2442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3567938" y="4283700"/>
            <a:ext cx="250500" cy="2442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16"/>
          <p:cNvCxnSpPr>
            <a:stCxn id="165" idx="6"/>
            <a:endCxn id="168" idx="2"/>
          </p:cNvCxnSpPr>
          <p:nvPr/>
        </p:nvCxnSpPr>
        <p:spPr>
          <a:xfrm>
            <a:off x="3818438" y="2781400"/>
            <a:ext cx="519600" cy="244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16"/>
          <p:cNvCxnSpPr>
            <a:stCxn id="166" idx="6"/>
            <a:endCxn id="169" idx="2"/>
          </p:cNvCxnSpPr>
          <p:nvPr/>
        </p:nvCxnSpPr>
        <p:spPr>
          <a:xfrm>
            <a:off x="3818438" y="3187500"/>
            <a:ext cx="519600" cy="244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p16"/>
          <p:cNvCxnSpPr>
            <a:stCxn id="165" idx="6"/>
            <a:endCxn id="169" idx="2"/>
          </p:cNvCxnSpPr>
          <p:nvPr/>
        </p:nvCxnSpPr>
        <p:spPr>
          <a:xfrm>
            <a:off x="3818438" y="2781400"/>
            <a:ext cx="519600" cy="650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16"/>
          <p:cNvCxnSpPr>
            <a:stCxn id="165" idx="6"/>
            <a:endCxn id="170" idx="2"/>
          </p:cNvCxnSpPr>
          <p:nvPr/>
        </p:nvCxnSpPr>
        <p:spPr>
          <a:xfrm>
            <a:off x="3818438" y="2781400"/>
            <a:ext cx="519600" cy="105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p16"/>
          <p:cNvCxnSpPr>
            <a:stCxn id="165" idx="6"/>
            <a:endCxn id="171" idx="2"/>
          </p:cNvCxnSpPr>
          <p:nvPr/>
        </p:nvCxnSpPr>
        <p:spPr>
          <a:xfrm>
            <a:off x="3818438" y="2781400"/>
            <a:ext cx="519600" cy="146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p16"/>
          <p:cNvCxnSpPr>
            <a:stCxn id="166" idx="6"/>
            <a:endCxn id="168" idx="2"/>
          </p:cNvCxnSpPr>
          <p:nvPr/>
        </p:nvCxnSpPr>
        <p:spPr>
          <a:xfrm flipH="1" rot="10800000">
            <a:off x="3818438" y="3025500"/>
            <a:ext cx="519600" cy="1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p16"/>
          <p:cNvCxnSpPr>
            <a:stCxn id="166" idx="6"/>
            <a:endCxn id="170" idx="2"/>
          </p:cNvCxnSpPr>
          <p:nvPr/>
        </p:nvCxnSpPr>
        <p:spPr>
          <a:xfrm>
            <a:off x="3818438" y="3187500"/>
            <a:ext cx="519600" cy="650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p16"/>
          <p:cNvCxnSpPr>
            <a:stCxn id="166" idx="6"/>
            <a:endCxn id="171" idx="3"/>
          </p:cNvCxnSpPr>
          <p:nvPr/>
        </p:nvCxnSpPr>
        <p:spPr>
          <a:xfrm>
            <a:off x="3818438" y="3187500"/>
            <a:ext cx="556500" cy="1142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16"/>
          <p:cNvCxnSpPr>
            <a:stCxn id="167" idx="6"/>
            <a:endCxn id="168" idx="2"/>
          </p:cNvCxnSpPr>
          <p:nvPr/>
        </p:nvCxnSpPr>
        <p:spPr>
          <a:xfrm flipH="1" rot="10800000">
            <a:off x="3818438" y="3025700"/>
            <a:ext cx="519600" cy="567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p16"/>
          <p:cNvCxnSpPr>
            <a:stCxn id="167" idx="6"/>
            <a:endCxn id="169" idx="2"/>
          </p:cNvCxnSpPr>
          <p:nvPr/>
        </p:nvCxnSpPr>
        <p:spPr>
          <a:xfrm flipH="1" rot="10800000">
            <a:off x="3818438" y="3431600"/>
            <a:ext cx="519600" cy="1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p16"/>
          <p:cNvCxnSpPr>
            <a:stCxn id="167" idx="6"/>
            <a:endCxn id="170" idx="2"/>
          </p:cNvCxnSpPr>
          <p:nvPr/>
        </p:nvCxnSpPr>
        <p:spPr>
          <a:xfrm>
            <a:off x="3818438" y="3593600"/>
            <a:ext cx="519600" cy="244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p16"/>
          <p:cNvCxnSpPr>
            <a:stCxn id="167" idx="6"/>
            <a:endCxn id="171" idx="2"/>
          </p:cNvCxnSpPr>
          <p:nvPr/>
        </p:nvCxnSpPr>
        <p:spPr>
          <a:xfrm>
            <a:off x="3818438" y="3593600"/>
            <a:ext cx="519600" cy="650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16"/>
          <p:cNvCxnSpPr>
            <a:endCxn id="168" idx="2"/>
          </p:cNvCxnSpPr>
          <p:nvPr/>
        </p:nvCxnSpPr>
        <p:spPr>
          <a:xfrm flipH="1" rot="10800000">
            <a:off x="3818575" y="3025600"/>
            <a:ext cx="519600" cy="974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p16"/>
          <p:cNvCxnSpPr>
            <a:stCxn id="175" idx="6"/>
            <a:endCxn id="169" idx="2"/>
          </p:cNvCxnSpPr>
          <p:nvPr/>
        </p:nvCxnSpPr>
        <p:spPr>
          <a:xfrm flipH="1" rot="10800000">
            <a:off x="3818438" y="3431800"/>
            <a:ext cx="519600" cy="567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p16"/>
          <p:cNvCxnSpPr>
            <a:stCxn id="175" idx="6"/>
            <a:endCxn id="170" idx="2"/>
          </p:cNvCxnSpPr>
          <p:nvPr/>
        </p:nvCxnSpPr>
        <p:spPr>
          <a:xfrm flipH="1" rot="10800000">
            <a:off x="3818438" y="3837700"/>
            <a:ext cx="519600" cy="1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Google Shape;192;p16"/>
          <p:cNvCxnSpPr>
            <a:stCxn id="175" idx="6"/>
            <a:endCxn id="171" idx="2"/>
          </p:cNvCxnSpPr>
          <p:nvPr/>
        </p:nvCxnSpPr>
        <p:spPr>
          <a:xfrm>
            <a:off x="3818438" y="3999700"/>
            <a:ext cx="519600" cy="244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3" name="Google Shape;193;p16"/>
          <p:cNvCxnSpPr>
            <a:stCxn id="176" idx="6"/>
            <a:endCxn id="168" idx="2"/>
          </p:cNvCxnSpPr>
          <p:nvPr/>
        </p:nvCxnSpPr>
        <p:spPr>
          <a:xfrm flipH="1" rot="10800000">
            <a:off x="3818438" y="3025500"/>
            <a:ext cx="519600" cy="1380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" name="Google Shape;194;p16"/>
          <p:cNvCxnSpPr>
            <a:stCxn id="176" idx="6"/>
            <a:endCxn id="169" idx="2"/>
          </p:cNvCxnSpPr>
          <p:nvPr/>
        </p:nvCxnSpPr>
        <p:spPr>
          <a:xfrm flipH="1" rot="10800000">
            <a:off x="3818438" y="3431700"/>
            <a:ext cx="519600" cy="974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5" name="Google Shape;195;p16"/>
          <p:cNvCxnSpPr>
            <a:stCxn id="176" idx="6"/>
            <a:endCxn id="170" idx="2"/>
          </p:cNvCxnSpPr>
          <p:nvPr/>
        </p:nvCxnSpPr>
        <p:spPr>
          <a:xfrm flipH="1" rot="10800000">
            <a:off x="3818438" y="3837900"/>
            <a:ext cx="519600" cy="567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" name="Google Shape;196;p16"/>
          <p:cNvCxnSpPr>
            <a:stCxn id="176" idx="6"/>
            <a:endCxn id="171" idx="2"/>
          </p:cNvCxnSpPr>
          <p:nvPr/>
        </p:nvCxnSpPr>
        <p:spPr>
          <a:xfrm flipH="1" rot="10800000">
            <a:off x="3818438" y="4243800"/>
            <a:ext cx="519600" cy="1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p16"/>
          <p:cNvCxnSpPr>
            <a:stCxn id="168" idx="6"/>
            <a:endCxn id="172" idx="2"/>
          </p:cNvCxnSpPr>
          <p:nvPr/>
        </p:nvCxnSpPr>
        <p:spPr>
          <a:xfrm>
            <a:off x="4588675" y="3025600"/>
            <a:ext cx="519600" cy="1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p16"/>
          <p:cNvCxnSpPr>
            <a:stCxn id="168" idx="6"/>
            <a:endCxn id="173" idx="2"/>
          </p:cNvCxnSpPr>
          <p:nvPr/>
        </p:nvCxnSpPr>
        <p:spPr>
          <a:xfrm>
            <a:off x="4588675" y="3025600"/>
            <a:ext cx="519600" cy="567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Google Shape;199;p16"/>
          <p:cNvCxnSpPr>
            <a:stCxn id="168" idx="6"/>
            <a:endCxn id="174" idx="3"/>
          </p:cNvCxnSpPr>
          <p:nvPr/>
        </p:nvCxnSpPr>
        <p:spPr>
          <a:xfrm>
            <a:off x="4588675" y="3025600"/>
            <a:ext cx="556500" cy="1060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p16"/>
          <p:cNvCxnSpPr>
            <a:stCxn id="169" idx="6"/>
            <a:endCxn id="172" idx="2"/>
          </p:cNvCxnSpPr>
          <p:nvPr/>
        </p:nvCxnSpPr>
        <p:spPr>
          <a:xfrm flipH="1" rot="10800000">
            <a:off x="4588675" y="3187500"/>
            <a:ext cx="519600" cy="244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16"/>
          <p:cNvCxnSpPr>
            <a:endCxn id="173" idx="2"/>
          </p:cNvCxnSpPr>
          <p:nvPr/>
        </p:nvCxnSpPr>
        <p:spPr>
          <a:xfrm>
            <a:off x="4588813" y="3431600"/>
            <a:ext cx="519600" cy="1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p16"/>
          <p:cNvCxnSpPr>
            <a:stCxn id="169" idx="6"/>
            <a:endCxn id="174" idx="2"/>
          </p:cNvCxnSpPr>
          <p:nvPr/>
        </p:nvCxnSpPr>
        <p:spPr>
          <a:xfrm>
            <a:off x="4588675" y="3431700"/>
            <a:ext cx="519600" cy="567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3" name="Google Shape;203;p16"/>
          <p:cNvCxnSpPr>
            <a:stCxn id="170" idx="6"/>
            <a:endCxn id="172" idx="2"/>
          </p:cNvCxnSpPr>
          <p:nvPr/>
        </p:nvCxnSpPr>
        <p:spPr>
          <a:xfrm flipH="1" rot="10800000">
            <a:off x="4588675" y="3187400"/>
            <a:ext cx="519600" cy="650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p16"/>
          <p:cNvCxnSpPr>
            <a:endCxn id="173" idx="2"/>
          </p:cNvCxnSpPr>
          <p:nvPr/>
        </p:nvCxnSpPr>
        <p:spPr>
          <a:xfrm flipH="1" rot="10800000">
            <a:off x="4588813" y="3593600"/>
            <a:ext cx="519600" cy="244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16"/>
          <p:cNvCxnSpPr>
            <a:stCxn id="170" idx="6"/>
            <a:endCxn id="174" idx="2"/>
          </p:cNvCxnSpPr>
          <p:nvPr/>
        </p:nvCxnSpPr>
        <p:spPr>
          <a:xfrm>
            <a:off x="4588675" y="3837800"/>
            <a:ext cx="519600" cy="1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p16"/>
          <p:cNvCxnSpPr>
            <a:stCxn id="171" idx="6"/>
            <a:endCxn id="172" idx="2"/>
          </p:cNvCxnSpPr>
          <p:nvPr/>
        </p:nvCxnSpPr>
        <p:spPr>
          <a:xfrm flipH="1" rot="10800000">
            <a:off x="4588675" y="3187600"/>
            <a:ext cx="519600" cy="105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p16"/>
          <p:cNvCxnSpPr>
            <a:stCxn id="171" idx="6"/>
            <a:endCxn id="173" idx="2"/>
          </p:cNvCxnSpPr>
          <p:nvPr/>
        </p:nvCxnSpPr>
        <p:spPr>
          <a:xfrm flipH="1" rot="10800000">
            <a:off x="4588675" y="3593500"/>
            <a:ext cx="519600" cy="650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p16"/>
          <p:cNvCxnSpPr>
            <a:stCxn id="171" idx="6"/>
            <a:endCxn id="174" idx="2"/>
          </p:cNvCxnSpPr>
          <p:nvPr/>
        </p:nvCxnSpPr>
        <p:spPr>
          <a:xfrm flipH="1" rot="10800000">
            <a:off x="4588675" y="3999700"/>
            <a:ext cx="519600" cy="244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p16"/>
          <p:cNvSpPr/>
          <p:nvPr/>
        </p:nvSpPr>
        <p:spPr>
          <a:xfrm>
            <a:off x="5613000" y="3471500"/>
            <a:ext cx="708000" cy="244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6"/>
          <p:cNvSpPr/>
          <p:nvPr/>
        </p:nvSpPr>
        <p:spPr>
          <a:xfrm>
            <a:off x="1227500" y="3431800"/>
            <a:ext cx="1253700" cy="4950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6"/>
          <p:cNvSpPr/>
          <p:nvPr/>
        </p:nvSpPr>
        <p:spPr>
          <a:xfrm>
            <a:off x="2605850" y="3553800"/>
            <a:ext cx="708000" cy="244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6"/>
          <p:cNvSpPr txBox="1"/>
          <p:nvPr/>
        </p:nvSpPr>
        <p:spPr>
          <a:xfrm>
            <a:off x="3666750" y="4614200"/>
            <a:ext cx="181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Neural Net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16"/>
          <p:cNvSpPr/>
          <p:nvPr/>
        </p:nvSpPr>
        <p:spPr>
          <a:xfrm rot="10800000">
            <a:off x="6759150" y="1853800"/>
            <a:ext cx="375900" cy="288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6"/>
          <p:cNvSpPr/>
          <p:nvPr/>
        </p:nvSpPr>
        <p:spPr>
          <a:xfrm>
            <a:off x="2023575" y="2032525"/>
            <a:ext cx="4667100" cy="705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6"/>
          <p:cNvSpPr/>
          <p:nvPr/>
        </p:nvSpPr>
        <p:spPr>
          <a:xfrm flipH="1" rot="-5400000">
            <a:off x="1244300" y="2513950"/>
            <a:ext cx="1245900" cy="288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/>
          <p:nvPr/>
        </p:nvSpPr>
        <p:spPr>
          <a:xfrm>
            <a:off x="1253275" y="617900"/>
            <a:ext cx="1227925" cy="946000"/>
          </a:xfrm>
          <a:prstGeom prst="flowChartMagneticDisk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Song Dataset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7"/>
          <p:cNvSpPr/>
          <p:nvPr/>
        </p:nvSpPr>
        <p:spPr>
          <a:xfrm>
            <a:off x="2527850" y="1073050"/>
            <a:ext cx="854700" cy="15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7"/>
          <p:cNvSpPr/>
          <p:nvPr/>
        </p:nvSpPr>
        <p:spPr>
          <a:xfrm>
            <a:off x="3453100" y="705550"/>
            <a:ext cx="1880400" cy="7707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Extraction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7"/>
          <p:cNvSpPr/>
          <p:nvPr/>
        </p:nvSpPr>
        <p:spPr>
          <a:xfrm>
            <a:off x="6445650" y="451750"/>
            <a:ext cx="1253700" cy="4950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Training Set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7"/>
          <p:cNvSpPr/>
          <p:nvPr/>
        </p:nvSpPr>
        <p:spPr>
          <a:xfrm>
            <a:off x="6445650" y="1235050"/>
            <a:ext cx="1253700" cy="4950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Testing Set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7"/>
          <p:cNvSpPr/>
          <p:nvPr/>
        </p:nvSpPr>
        <p:spPr>
          <a:xfrm>
            <a:off x="5425050" y="1010950"/>
            <a:ext cx="501300" cy="15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7"/>
          <p:cNvSpPr/>
          <p:nvPr/>
        </p:nvSpPr>
        <p:spPr>
          <a:xfrm>
            <a:off x="5999450" y="617025"/>
            <a:ext cx="375900" cy="288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7"/>
          <p:cNvSpPr/>
          <p:nvPr/>
        </p:nvSpPr>
        <p:spPr>
          <a:xfrm flipH="1" rot="10800000">
            <a:off x="5999450" y="1275600"/>
            <a:ext cx="375900" cy="288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7"/>
          <p:cNvSpPr/>
          <p:nvPr/>
        </p:nvSpPr>
        <p:spPr>
          <a:xfrm>
            <a:off x="6445650" y="3346100"/>
            <a:ext cx="1253700" cy="4950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Classifiers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7"/>
          <p:cNvSpPr/>
          <p:nvPr/>
        </p:nvSpPr>
        <p:spPr>
          <a:xfrm>
            <a:off x="7968975" y="582650"/>
            <a:ext cx="895800" cy="3215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7"/>
          <p:cNvSpPr/>
          <p:nvPr/>
        </p:nvSpPr>
        <p:spPr>
          <a:xfrm>
            <a:off x="5613000" y="3471500"/>
            <a:ext cx="708000" cy="244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7"/>
          <p:cNvSpPr/>
          <p:nvPr/>
        </p:nvSpPr>
        <p:spPr>
          <a:xfrm>
            <a:off x="1227500" y="3431800"/>
            <a:ext cx="1253700" cy="4950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7"/>
          <p:cNvSpPr/>
          <p:nvPr/>
        </p:nvSpPr>
        <p:spPr>
          <a:xfrm>
            <a:off x="2605850" y="3553800"/>
            <a:ext cx="708000" cy="244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7"/>
          <p:cNvSpPr/>
          <p:nvPr/>
        </p:nvSpPr>
        <p:spPr>
          <a:xfrm rot="10800000">
            <a:off x="6759150" y="1853800"/>
            <a:ext cx="375900" cy="288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7"/>
          <p:cNvSpPr/>
          <p:nvPr/>
        </p:nvSpPr>
        <p:spPr>
          <a:xfrm>
            <a:off x="2023575" y="2032525"/>
            <a:ext cx="4667100" cy="705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7"/>
          <p:cNvSpPr/>
          <p:nvPr/>
        </p:nvSpPr>
        <p:spPr>
          <a:xfrm flipH="1" rot="-5400000">
            <a:off x="1244300" y="2513950"/>
            <a:ext cx="1245900" cy="288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8" name="Google Shape;23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925" y="2472600"/>
            <a:ext cx="3272551" cy="2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7"/>
          <p:cNvSpPr txBox="1"/>
          <p:nvPr/>
        </p:nvSpPr>
        <p:spPr>
          <a:xfrm>
            <a:off x="3558175" y="4552100"/>
            <a:ext cx="181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Decision Tree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"/>
          <p:cNvSpPr/>
          <p:nvPr/>
        </p:nvSpPr>
        <p:spPr>
          <a:xfrm>
            <a:off x="1253275" y="617900"/>
            <a:ext cx="1227925" cy="946000"/>
          </a:xfrm>
          <a:prstGeom prst="flowChartMagneticDisk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Song Dataset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8"/>
          <p:cNvSpPr/>
          <p:nvPr/>
        </p:nvSpPr>
        <p:spPr>
          <a:xfrm>
            <a:off x="2527850" y="1073050"/>
            <a:ext cx="854700" cy="15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8"/>
          <p:cNvSpPr/>
          <p:nvPr/>
        </p:nvSpPr>
        <p:spPr>
          <a:xfrm>
            <a:off x="3453100" y="705550"/>
            <a:ext cx="1880400" cy="7707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Extraction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8"/>
          <p:cNvSpPr/>
          <p:nvPr/>
        </p:nvSpPr>
        <p:spPr>
          <a:xfrm>
            <a:off x="6445650" y="451750"/>
            <a:ext cx="1253700" cy="4950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Training Set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6445650" y="1235050"/>
            <a:ext cx="1253700" cy="4950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Testing Set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5425050" y="1010950"/>
            <a:ext cx="501300" cy="15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5999450" y="617025"/>
            <a:ext cx="375900" cy="288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8"/>
          <p:cNvSpPr/>
          <p:nvPr/>
        </p:nvSpPr>
        <p:spPr>
          <a:xfrm flipH="1" rot="10800000">
            <a:off x="5999450" y="1275600"/>
            <a:ext cx="375900" cy="288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6445650" y="3346100"/>
            <a:ext cx="1253700" cy="4950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Classifiers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8"/>
          <p:cNvSpPr/>
          <p:nvPr/>
        </p:nvSpPr>
        <p:spPr>
          <a:xfrm>
            <a:off x="7968975" y="582650"/>
            <a:ext cx="895800" cy="3215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5613000" y="3471500"/>
            <a:ext cx="708000" cy="244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8"/>
          <p:cNvSpPr/>
          <p:nvPr/>
        </p:nvSpPr>
        <p:spPr>
          <a:xfrm>
            <a:off x="1227500" y="3431800"/>
            <a:ext cx="1253700" cy="4950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8"/>
          <p:cNvSpPr/>
          <p:nvPr/>
        </p:nvSpPr>
        <p:spPr>
          <a:xfrm>
            <a:off x="2605850" y="3553800"/>
            <a:ext cx="708000" cy="244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8"/>
          <p:cNvSpPr txBox="1"/>
          <p:nvPr/>
        </p:nvSpPr>
        <p:spPr>
          <a:xfrm>
            <a:off x="3614550" y="4552225"/>
            <a:ext cx="181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Random Forest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18"/>
          <p:cNvSpPr/>
          <p:nvPr/>
        </p:nvSpPr>
        <p:spPr>
          <a:xfrm rot="10800000">
            <a:off x="6759150" y="1853800"/>
            <a:ext cx="375900" cy="288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8"/>
          <p:cNvSpPr/>
          <p:nvPr/>
        </p:nvSpPr>
        <p:spPr>
          <a:xfrm>
            <a:off x="2023575" y="2032525"/>
            <a:ext cx="4667100" cy="705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8"/>
          <p:cNvSpPr/>
          <p:nvPr/>
        </p:nvSpPr>
        <p:spPr>
          <a:xfrm flipH="1" rot="-5400000">
            <a:off x="1244300" y="2513950"/>
            <a:ext cx="1245900" cy="288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2" name="Google Shape;2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0" y="2749647"/>
            <a:ext cx="3134088" cy="1687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/>
          <p:nvPr/>
        </p:nvSpPr>
        <p:spPr>
          <a:xfrm>
            <a:off x="1253275" y="617900"/>
            <a:ext cx="1227925" cy="946000"/>
          </a:xfrm>
          <a:prstGeom prst="flowChartMagneticDisk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Song Dataset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2527850" y="1073050"/>
            <a:ext cx="854700" cy="15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9"/>
          <p:cNvSpPr/>
          <p:nvPr/>
        </p:nvSpPr>
        <p:spPr>
          <a:xfrm>
            <a:off x="3453100" y="705550"/>
            <a:ext cx="1880400" cy="7707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Extraction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9"/>
          <p:cNvSpPr/>
          <p:nvPr/>
        </p:nvSpPr>
        <p:spPr>
          <a:xfrm>
            <a:off x="6445650" y="451750"/>
            <a:ext cx="1253700" cy="4950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Training Set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9"/>
          <p:cNvSpPr/>
          <p:nvPr/>
        </p:nvSpPr>
        <p:spPr>
          <a:xfrm>
            <a:off x="6445650" y="1235050"/>
            <a:ext cx="1253700" cy="4950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Testing Set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5425050" y="1010950"/>
            <a:ext cx="501300" cy="15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9"/>
          <p:cNvSpPr/>
          <p:nvPr/>
        </p:nvSpPr>
        <p:spPr>
          <a:xfrm>
            <a:off x="5999450" y="617025"/>
            <a:ext cx="375900" cy="288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9"/>
          <p:cNvSpPr/>
          <p:nvPr/>
        </p:nvSpPr>
        <p:spPr>
          <a:xfrm flipH="1" rot="10800000">
            <a:off x="5999450" y="1275600"/>
            <a:ext cx="375900" cy="288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9"/>
          <p:cNvSpPr/>
          <p:nvPr/>
        </p:nvSpPr>
        <p:spPr>
          <a:xfrm>
            <a:off x="6445650" y="3346100"/>
            <a:ext cx="1253700" cy="4950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Classifiers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9"/>
          <p:cNvSpPr/>
          <p:nvPr/>
        </p:nvSpPr>
        <p:spPr>
          <a:xfrm>
            <a:off x="7968975" y="582650"/>
            <a:ext cx="895800" cy="3215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9"/>
          <p:cNvSpPr/>
          <p:nvPr/>
        </p:nvSpPr>
        <p:spPr>
          <a:xfrm>
            <a:off x="5613000" y="3471500"/>
            <a:ext cx="708000" cy="244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1227500" y="3431800"/>
            <a:ext cx="1253700" cy="4950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2605850" y="3553800"/>
            <a:ext cx="708000" cy="244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9"/>
          <p:cNvSpPr txBox="1"/>
          <p:nvPr/>
        </p:nvSpPr>
        <p:spPr>
          <a:xfrm>
            <a:off x="3335925" y="4552225"/>
            <a:ext cx="23343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Support Vector Machine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" name="Google Shape;281;p19"/>
          <p:cNvSpPr/>
          <p:nvPr/>
        </p:nvSpPr>
        <p:spPr>
          <a:xfrm rot="10800000">
            <a:off x="6759150" y="1853800"/>
            <a:ext cx="375900" cy="288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9"/>
          <p:cNvSpPr/>
          <p:nvPr/>
        </p:nvSpPr>
        <p:spPr>
          <a:xfrm>
            <a:off x="2023575" y="2032525"/>
            <a:ext cx="4667100" cy="705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9"/>
          <p:cNvSpPr/>
          <p:nvPr/>
        </p:nvSpPr>
        <p:spPr>
          <a:xfrm flipH="1" rot="-5400000">
            <a:off x="1244300" y="2513950"/>
            <a:ext cx="1245900" cy="288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5" name="Google Shape;2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600" y="2571650"/>
            <a:ext cx="3165375" cy="19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91" name="Google Shape;291;p20"/>
          <p:cNvSpPr txBox="1"/>
          <p:nvPr>
            <p:ph idx="1" type="body"/>
          </p:nvPr>
        </p:nvSpPr>
        <p:spPr>
          <a:xfrm>
            <a:off x="1297500" y="1567550"/>
            <a:ext cx="31977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6AA84F"/>
                </a:solidFill>
              </a:rPr>
              <a:t>GTZAN</a:t>
            </a:r>
            <a:r>
              <a:rPr lang="en" sz="1800"/>
              <a:t> Dataset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1000 audio files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 .au format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16 bit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22050 Hz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30 sec each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92" name="Google Shape;292;p20"/>
          <p:cNvSpPr txBox="1"/>
          <p:nvPr>
            <p:ph idx="1" type="body"/>
          </p:nvPr>
        </p:nvSpPr>
        <p:spPr>
          <a:xfrm>
            <a:off x="5138700" y="1567550"/>
            <a:ext cx="3197700" cy="30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Category</a:t>
            </a:r>
            <a:endParaRPr sz="18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Blues				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Classical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Country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Disco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Hip-hop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Jazz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Metal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Pop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Reggae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Rock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93" name="Google Shape;29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Librairies</a:t>
            </a:r>
            <a:endParaRPr/>
          </a:p>
        </p:txBody>
      </p:sp>
      <p:sp>
        <p:nvSpPr>
          <p:cNvPr id="299" name="Google Shape;299;p21"/>
          <p:cNvSpPr txBox="1"/>
          <p:nvPr/>
        </p:nvSpPr>
        <p:spPr>
          <a:xfrm>
            <a:off x="1547425" y="1451925"/>
            <a:ext cx="5901600" cy="30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D6D3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0" name="Google Shape;30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400" y="1378252"/>
            <a:ext cx="6533575" cy="3460401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