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127.0.0.1:8000/index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redis://172.16.179.142:3306/4'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172.16.179.131:8888/%E6%96%87%E4%BB%B6id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172.16.179.131:8888/%E6%96%87%E4%BB%B6ID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www.dailyfresh.com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xn--bnq66d69g3bu32a7tqcf7b" TargetMode="Externa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www.dailyfresh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2273300" y="2527300"/>
            <a:ext cx="1270000" cy="14662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0" name="浏览器1"/>
          <p:cNvSpPr txBox="1"/>
          <p:nvPr/>
        </p:nvSpPr>
        <p:spPr>
          <a:xfrm>
            <a:off x="2470150" y="2108200"/>
            <a:ext cx="8369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浏览器1</a:t>
            </a:r>
          </a:p>
        </p:txBody>
      </p:sp>
      <p:sp>
        <p:nvSpPr>
          <p:cNvPr id="121" name="矩形"/>
          <p:cNvSpPr/>
          <p:nvPr/>
        </p:nvSpPr>
        <p:spPr>
          <a:xfrm>
            <a:off x="6769100" y="2527300"/>
            <a:ext cx="1270000" cy="178990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" name="服务器"/>
          <p:cNvSpPr txBox="1"/>
          <p:nvPr/>
        </p:nvSpPr>
        <p:spPr>
          <a:xfrm>
            <a:off x="7067550" y="2108200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123" name="线条"/>
          <p:cNvSpPr/>
          <p:nvPr/>
        </p:nvSpPr>
        <p:spPr>
          <a:xfrm>
            <a:off x="3543300" y="2984500"/>
            <a:ext cx="32258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4" name="请求"/>
          <p:cNvSpPr txBox="1"/>
          <p:nvPr/>
        </p:nvSpPr>
        <p:spPr>
          <a:xfrm>
            <a:off x="4978400" y="25780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125" name="线条"/>
          <p:cNvSpPr/>
          <p:nvPr/>
        </p:nvSpPr>
        <p:spPr>
          <a:xfrm flipH="1" flipV="1">
            <a:off x="3568700" y="3515359"/>
            <a:ext cx="31750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" name="响应"/>
          <p:cNvSpPr txBox="1"/>
          <p:nvPr/>
        </p:nvSpPr>
        <p:spPr>
          <a:xfrm>
            <a:off x="4978400" y="36321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127" name="http协议"/>
          <p:cNvSpPr txBox="1"/>
          <p:nvPr/>
        </p:nvSpPr>
        <p:spPr>
          <a:xfrm>
            <a:off x="4937378" y="5615347"/>
            <a:ext cx="8596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http协议</a:t>
            </a:r>
          </a:p>
        </p:txBody>
      </p:sp>
      <p:sp>
        <p:nvSpPr>
          <p:cNvPr id="128" name="web服务器+web框架"/>
          <p:cNvSpPr txBox="1"/>
          <p:nvPr/>
        </p:nvSpPr>
        <p:spPr>
          <a:xfrm>
            <a:off x="6642100" y="4622799"/>
            <a:ext cx="199449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web服务器+web框架</a:t>
            </a:r>
          </a:p>
        </p:txBody>
      </p:sp>
      <p:sp>
        <p:nvSpPr>
          <p:cNvPr id="129" name="矩形"/>
          <p:cNvSpPr/>
          <p:nvPr/>
        </p:nvSpPr>
        <p:spPr>
          <a:xfrm>
            <a:off x="2273300" y="6184900"/>
            <a:ext cx="1270000" cy="178990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" name="浏览器"/>
          <p:cNvSpPr txBox="1"/>
          <p:nvPr/>
        </p:nvSpPr>
        <p:spPr>
          <a:xfrm>
            <a:off x="2470150" y="58546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31" name="矩形"/>
          <p:cNvSpPr/>
          <p:nvPr/>
        </p:nvSpPr>
        <p:spPr>
          <a:xfrm>
            <a:off x="6769100" y="6184900"/>
            <a:ext cx="1270000" cy="178990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2" name="web服务器"/>
          <p:cNvSpPr txBox="1"/>
          <p:nvPr/>
        </p:nvSpPr>
        <p:spPr>
          <a:xfrm>
            <a:off x="6726046" y="5746353"/>
            <a:ext cx="10966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web服务器</a:t>
            </a:r>
          </a:p>
        </p:txBody>
      </p:sp>
      <p:sp>
        <p:nvSpPr>
          <p:cNvPr id="133" name="线条"/>
          <p:cNvSpPr/>
          <p:nvPr/>
        </p:nvSpPr>
        <p:spPr>
          <a:xfrm>
            <a:off x="3543300" y="6642100"/>
            <a:ext cx="32258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" name="请求"/>
          <p:cNvSpPr txBox="1"/>
          <p:nvPr/>
        </p:nvSpPr>
        <p:spPr>
          <a:xfrm>
            <a:off x="5156200" y="62356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135" name="线条"/>
          <p:cNvSpPr/>
          <p:nvPr/>
        </p:nvSpPr>
        <p:spPr>
          <a:xfrm flipH="1">
            <a:off x="3568700" y="7172959"/>
            <a:ext cx="31750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6" name="响应"/>
          <p:cNvSpPr txBox="1"/>
          <p:nvPr/>
        </p:nvSpPr>
        <p:spPr>
          <a:xfrm>
            <a:off x="5156200" y="72897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137" name="矩形"/>
          <p:cNvSpPr/>
          <p:nvPr/>
        </p:nvSpPr>
        <p:spPr>
          <a:xfrm>
            <a:off x="11277600" y="6299200"/>
            <a:ext cx="1270000" cy="178990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" name="web框架"/>
          <p:cNvSpPr txBox="1"/>
          <p:nvPr/>
        </p:nvSpPr>
        <p:spPr>
          <a:xfrm>
            <a:off x="11361546" y="5854699"/>
            <a:ext cx="8934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web框架</a:t>
            </a:r>
          </a:p>
        </p:txBody>
      </p:sp>
      <p:sp>
        <p:nvSpPr>
          <p:cNvPr id="139" name="线条"/>
          <p:cNvSpPr/>
          <p:nvPr/>
        </p:nvSpPr>
        <p:spPr>
          <a:xfrm>
            <a:off x="8051800" y="6756400"/>
            <a:ext cx="32258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0" name="wsgi协议…"/>
          <p:cNvSpPr txBox="1"/>
          <p:nvPr/>
        </p:nvSpPr>
        <p:spPr>
          <a:xfrm>
            <a:off x="8267700" y="6115049"/>
            <a:ext cx="29908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wsgi协议</a:t>
            </a:r>
          </a:p>
          <a:p>
            <a:pPr/>
            <a:r>
              <a:t>application(env, start_response)</a:t>
            </a:r>
          </a:p>
        </p:txBody>
      </p:sp>
      <p:sp>
        <p:nvSpPr>
          <p:cNvPr id="141" name="线条"/>
          <p:cNvSpPr/>
          <p:nvPr/>
        </p:nvSpPr>
        <p:spPr>
          <a:xfrm flipH="1">
            <a:off x="8077200" y="7287259"/>
            <a:ext cx="31750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" name="返回"/>
          <p:cNvSpPr txBox="1"/>
          <p:nvPr/>
        </p:nvSpPr>
        <p:spPr>
          <a:xfrm>
            <a:off x="9664700" y="74040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</a:t>
            </a:r>
          </a:p>
        </p:txBody>
      </p:sp>
      <p:sp>
        <p:nvSpPr>
          <p:cNvPr id="143" name="web开发"/>
          <p:cNvSpPr txBox="1"/>
          <p:nvPr/>
        </p:nvSpPr>
        <p:spPr>
          <a:xfrm>
            <a:off x="5693760" y="482600"/>
            <a:ext cx="16172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web开发</a:t>
            </a:r>
          </a:p>
        </p:txBody>
      </p:sp>
      <p:sp>
        <p:nvSpPr>
          <p:cNvPr id="144" name="http://127.0.0.1:8000/index…"/>
          <p:cNvSpPr txBox="1"/>
          <p:nvPr/>
        </p:nvSpPr>
        <p:spPr>
          <a:xfrm>
            <a:off x="4508500" y="8070849"/>
            <a:ext cx="2577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http://127.0.0.1:8000/index</a:t>
            </a:r>
          </a:p>
          <a:p>
            <a:pPr/>
            <a:r>
              <a:t>协议://ip:端口号/url地址</a:t>
            </a:r>
          </a:p>
        </p:txBody>
      </p:sp>
      <p:sp>
        <p:nvSpPr>
          <p:cNvPr id="145" name="DNS"/>
          <p:cNvSpPr txBox="1"/>
          <p:nvPr/>
        </p:nvSpPr>
        <p:spPr>
          <a:xfrm>
            <a:off x="10337800" y="3651249"/>
            <a:ext cx="5433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DNS</a:t>
            </a:r>
          </a:p>
        </p:txBody>
      </p:sp>
      <p:sp>
        <p:nvSpPr>
          <p:cNvPr id="146" name="浏览器1相关的信息"/>
          <p:cNvSpPr txBox="1"/>
          <p:nvPr/>
        </p:nvSpPr>
        <p:spPr>
          <a:xfrm>
            <a:off x="8832850" y="2279649"/>
            <a:ext cx="18529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浏览器1相关的信息</a:t>
            </a:r>
          </a:p>
        </p:txBody>
      </p:sp>
      <p:sp>
        <p:nvSpPr>
          <p:cNvPr id="147" name="矩形"/>
          <p:cNvSpPr/>
          <p:nvPr/>
        </p:nvSpPr>
        <p:spPr>
          <a:xfrm>
            <a:off x="2273299" y="4644305"/>
            <a:ext cx="1270001" cy="123969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8" name="浏览器2"/>
          <p:cNvSpPr txBox="1"/>
          <p:nvPr/>
        </p:nvSpPr>
        <p:spPr>
          <a:xfrm>
            <a:off x="2470149" y="4225205"/>
            <a:ext cx="8369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浏览器2</a:t>
            </a:r>
          </a:p>
        </p:txBody>
      </p:sp>
      <p:sp>
        <p:nvSpPr>
          <p:cNvPr id="149" name="请求"/>
          <p:cNvSpPr txBox="1"/>
          <p:nvPr/>
        </p:nvSpPr>
        <p:spPr>
          <a:xfrm>
            <a:off x="3733800" y="48513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150" name="线条"/>
          <p:cNvSpPr/>
          <p:nvPr/>
        </p:nvSpPr>
        <p:spPr>
          <a:xfrm flipV="1">
            <a:off x="3750465" y="3967980"/>
            <a:ext cx="2815138" cy="87126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1" name="浏览器2相关的信息"/>
          <p:cNvSpPr txBox="1"/>
          <p:nvPr/>
        </p:nvSpPr>
        <p:spPr>
          <a:xfrm>
            <a:off x="8832850" y="2893059"/>
            <a:ext cx="19093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浏览器2相关的信息</a:t>
            </a:r>
          </a:p>
        </p:txBody>
      </p:sp>
      <p:sp>
        <p:nvSpPr>
          <p:cNvPr id="152" name="标识"/>
          <p:cNvSpPr txBox="1"/>
          <p:nvPr/>
        </p:nvSpPr>
        <p:spPr>
          <a:xfrm>
            <a:off x="2597150" y="15716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标识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矩形"/>
          <p:cNvSpPr/>
          <p:nvPr/>
        </p:nvSpPr>
        <p:spPr>
          <a:xfrm>
            <a:off x="8307840" y="2857500"/>
            <a:ext cx="2159298" cy="194816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5" name="正常网站…"/>
          <p:cNvSpPr txBox="1"/>
          <p:nvPr/>
        </p:nvSpPr>
        <p:spPr>
          <a:xfrm>
            <a:off x="8244234" y="2114549"/>
            <a:ext cx="20352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正常网站</a:t>
            </a:r>
          </a:p>
          <a:p>
            <a:pPr/>
            <a:r>
              <a:t>172.16.179.139:8000</a:t>
            </a:r>
          </a:p>
        </p:txBody>
      </p:sp>
      <p:sp>
        <p:nvSpPr>
          <p:cNvPr id="336" name="矩形"/>
          <p:cNvSpPr/>
          <p:nvPr/>
        </p:nvSpPr>
        <p:spPr>
          <a:xfrm>
            <a:off x="2186440" y="2904480"/>
            <a:ext cx="1533575" cy="386844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7" name="用户浏览器"/>
          <p:cNvSpPr txBox="1"/>
          <p:nvPr/>
        </p:nvSpPr>
        <p:spPr>
          <a:xfrm>
            <a:off x="2261077" y="2438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用户浏览器</a:t>
            </a:r>
          </a:p>
        </p:txBody>
      </p:sp>
      <p:sp>
        <p:nvSpPr>
          <p:cNvPr id="338" name="线条"/>
          <p:cNvSpPr/>
          <p:nvPr/>
        </p:nvSpPr>
        <p:spPr>
          <a:xfrm>
            <a:off x="3735840" y="3263900"/>
            <a:ext cx="4556176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9" name="登录"/>
          <p:cNvSpPr txBox="1"/>
          <p:nvPr/>
        </p:nvSpPr>
        <p:spPr>
          <a:xfrm>
            <a:off x="5405890" y="282050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登录</a:t>
            </a:r>
          </a:p>
        </p:txBody>
      </p:sp>
      <p:sp>
        <p:nvSpPr>
          <p:cNvPr id="340" name="记录登录状态"/>
          <p:cNvSpPr txBox="1"/>
          <p:nvPr/>
        </p:nvSpPr>
        <p:spPr>
          <a:xfrm>
            <a:off x="8403090" y="30733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记录登录状态</a:t>
            </a:r>
          </a:p>
        </p:txBody>
      </p:sp>
      <p:sp>
        <p:nvSpPr>
          <p:cNvPr id="341" name="线条"/>
          <p:cNvSpPr/>
          <p:nvPr/>
        </p:nvSpPr>
        <p:spPr>
          <a:xfrm flipH="1" flipV="1">
            <a:off x="3702527" y="3555999"/>
            <a:ext cx="4556176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2" name="保存sessionid"/>
          <p:cNvSpPr txBox="1"/>
          <p:nvPr/>
        </p:nvSpPr>
        <p:spPr>
          <a:xfrm>
            <a:off x="2182915" y="3378199"/>
            <a:ext cx="152452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保存sessionid</a:t>
            </a:r>
          </a:p>
        </p:txBody>
      </p:sp>
      <p:sp>
        <p:nvSpPr>
          <p:cNvPr id="343" name="线条"/>
          <p:cNvSpPr/>
          <p:nvPr/>
        </p:nvSpPr>
        <p:spPr>
          <a:xfrm>
            <a:off x="3738910" y="4803140"/>
            <a:ext cx="4556176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4" name="转账操作:…"/>
          <p:cNvSpPr txBox="1"/>
          <p:nvPr/>
        </p:nvSpPr>
        <p:spPr>
          <a:xfrm>
            <a:off x="5050290" y="3644867"/>
            <a:ext cx="2090639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转账操作: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csrfmiddlewaretoken:</a:t>
            </a:r>
          </a:p>
          <a:p>
            <a:pPr>
              <a:defRPr sz="1500">
                <a:solidFill>
                  <a:schemeClr val="accent2"/>
                </a:solidFill>
              </a:defRPr>
            </a:pPr>
            <a:r>
              <a:t>amount: 转账金额</a:t>
            </a:r>
          </a:p>
          <a:p>
            <a:pPr>
              <a:defRPr sz="1500">
                <a:solidFill>
                  <a:schemeClr val="accent2"/>
                </a:solidFill>
              </a:defRPr>
            </a:pPr>
            <a:r>
              <a:t>card_id:转账卡号</a:t>
            </a:r>
          </a:p>
        </p:txBody>
      </p:sp>
      <p:sp>
        <p:nvSpPr>
          <p:cNvPr id="345" name="矩形"/>
          <p:cNvSpPr/>
          <p:nvPr/>
        </p:nvSpPr>
        <p:spPr>
          <a:xfrm>
            <a:off x="8307840" y="6108700"/>
            <a:ext cx="2159298" cy="194816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6" name="第三方网站…"/>
          <p:cNvSpPr txBox="1"/>
          <p:nvPr/>
        </p:nvSpPr>
        <p:spPr>
          <a:xfrm>
            <a:off x="8244234" y="5353049"/>
            <a:ext cx="20352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第三方网站</a:t>
            </a:r>
          </a:p>
          <a:p>
            <a:pPr/>
            <a:r>
              <a:t>172.16.179.142:8000</a:t>
            </a:r>
          </a:p>
        </p:txBody>
      </p:sp>
      <p:sp>
        <p:nvSpPr>
          <p:cNvPr id="347" name="线条"/>
          <p:cNvSpPr/>
          <p:nvPr/>
        </p:nvSpPr>
        <p:spPr>
          <a:xfrm>
            <a:off x="3799573" y="6848667"/>
            <a:ext cx="4363430" cy="43314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8" name="线条"/>
          <p:cNvSpPr/>
          <p:nvPr/>
        </p:nvSpPr>
        <p:spPr>
          <a:xfrm flipH="1" flipV="1">
            <a:off x="3830024" y="6613991"/>
            <a:ext cx="4372723" cy="42356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9" name="返回页面"/>
          <p:cNvSpPr txBox="1"/>
          <p:nvPr/>
        </p:nvSpPr>
        <p:spPr>
          <a:xfrm>
            <a:off x="5547216" y="6404780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返回页面</a:t>
            </a:r>
          </a:p>
        </p:txBody>
      </p:sp>
      <p:sp>
        <p:nvSpPr>
          <p:cNvPr id="350" name="点击按钮"/>
          <p:cNvSpPr txBox="1"/>
          <p:nvPr/>
        </p:nvSpPr>
        <p:spPr>
          <a:xfrm>
            <a:off x="2388077" y="6197599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点击按钮</a:t>
            </a:r>
          </a:p>
        </p:txBody>
      </p:sp>
      <p:sp>
        <p:nvSpPr>
          <p:cNvPr id="351" name="csrftoken cookie"/>
          <p:cNvSpPr txBox="1"/>
          <p:nvPr/>
        </p:nvSpPr>
        <p:spPr>
          <a:xfrm>
            <a:off x="2193640" y="3975481"/>
            <a:ext cx="149077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</a:defRPr>
            </a:lvl1pPr>
          </a:lstStyle>
          <a:p>
            <a:pPr/>
            <a:r>
              <a:t>csrftoken cookie</a:t>
            </a:r>
          </a:p>
        </p:txBody>
      </p:sp>
      <p:sp>
        <p:nvSpPr>
          <p:cNvPr id="352" name="线条"/>
          <p:cNvSpPr/>
          <p:nvPr/>
        </p:nvSpPr>
        <p:spPr>
          <a:xfrm flipV="1">
            <a:off x="3830234" y="4995821"/>
            <a:ext cx="4442427" cy="134655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3" name="转账操作:…"/>
          <p:cNvSpPr txBox="1"/>
          <p:nvPr/>
        </p:nvSpPr>
        <p:spPr>
          <a:xfrm>
            <a:off x="5050290" y="5035517"/>
            <a:ext cx="16704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转账操作:</a:t>
            </a:r>
          </a:p>
          <a:p>
            <a:pPr>
              <a:defRPr sz="1500">
                <a:solidFill>
                  <a:schemeClr val="accent2"/>
                </a:solidFill>
              </a:defRPr>
            </a:pPr>
            <a:r>
              <a:t>amount: 转账金额</a:t>
            </a:r>
          </a:p>
          <a:p>
            <a:pPr>
              <a:defRPr sz="1500">
                <a:solidFill>
                  <a:schemeClr val="accent2"/>
                </a:solidFill>
              </a:defRPr>
            </a:pPr>
            <a:r>
              <a:t>card_id:转账卡号</a:t>
            </a:r>
          </a:p>
        </p:txBody>
      </p:sp>
      <p:sp>
        <p:nvSpPr>
          <p:cNvPr id="354" name="csrf(跨站请求伪造)"/>
          <p:cNvSpPr txBox="1"/>
          <p:nvPr/>
        </p:nvSpPr>
        <p:spPr>
          <a:xfrm>
            <a:off x="4825906" y="747629"/>
            <a:ext cx="335298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csrf(跨站请求伪造)</a:t>
            </a:r>
          </a:p>
        </p:txBody>
      </p:sp>
      <p:sp>
        <p:nvSpPr>
          <p:cNvPr id="355" name="csrfmiddlewaretoken隐藏域"/>
          <p:cNvSpPr txBox="1"/>
          <p:nvPr/>
        </p:nvSpPr>
        <p:spPr>
          <a:xfrm>
            <a:off x="2190750" y="4483863"/>
            <a:ext cx="212363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pPr/>
            <a:r>
              <a:t>csrfmiddlewaretoken隐藏域</a:t>
            </a:r>
          </a:p>
        </p:txBody>
      </p:sp>
      <p:sp>
        <p:nvSpPr>
          <p:cNvPr id="356" name="对csrftoken…"/>
          <p:cNvSpPr txBox="1"/>
          <p:nvPr/>
        </p:nvSpPr>
        <p:spPr>
          <a:xfrm>
            <a:off x="8458504" y="3952875"/>
            <a:ext cx="203418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对csrftoken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csrfmiddlewaretoken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比对</a:t>
            </a:r>
          </a:p>
        </p:txBody>
      </p:sp>
      <p:sp>
        <p:nvSpPr>
          <p:cNvPr id="357" name="同源策略"/>
          <p:cNvSpPr txBox="1"/>
          <p:nvPr/>
        </p:nvSpPr>
        <p:spPr>
          <a:xfrm>
            <a:off x="2388077" y="7788297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同源策略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验证码"/>
          <p:cNvSpPr txBox="1"/>
          <p:nvPr/>
        </p:nvSpPr>
        <p:spPr>
          <a:xfrm>
            <a:off x="5333906" y="747629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验证码</a:t>
            </a:r>
          </a:p>
        </p:txBody>
      </p:sp>
      <p:sp>
        <p:nvSpPr>
          <p:cNvPr id="360" name="矩形"/>
          <p:cNvSpPr/>
          <p:nvPr/>
        </p:nvSpPr>
        <p:spPr>
          <a:xfrm>
            <a:off x="2159000" y="2387600"/>
            <a:ext cx="3090466" cy="22381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1" name="矩形"/>
          <p:cNvSpPr/>
          <p:nvPr/>
        </p:nvSpPr>
        <p:spPr>
          <a:xfrm>
            <a:off x="3238500" y="2540000"/>
            <a:ext cx="1673672" cy="4094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2" name="矩形"/>
          <p:cNvSpPr/>
          <p:nvPr/>
        </p:nvSpPr>
        <p:spPr>
          <a:xfrm>
            <a:off x="3238500" y="3091308"/>
            <a:ext cx="1673672" cy="4094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3" name="矩形"/>
          <p:cNvSpPr/>
          <p:nvPr/>
        </p:nvSpPr>
        <p:spPr>
          <a:xfrm>
            <a:off x="4011562" y="4078237"/>
            <a:ext cx="938710" cy="4094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4" name="用户名"/>
          <p:cNvSpPr txBox="1"/>
          <p:nvPr/>
        </p:nvSpPr>
        <p:spPr>
          <a:xfrm>
            <a:off x="2317750" y="2554237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用户名</a:t>
            </a:r>
          </a:p>
        </p:txBody>
      </p:sp>
      <p:sp>
        <p:nvSpPr>
          <p:cNvPr id="365" name="密码"/>
          <p:cNvSpPr txBox="1"/>
          <p:nvPr/>
        </p:nvSpPr>
        <p:spPr>
          <a:xfrm>
            <a:off x="2635250" y="3105546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密码</a:t>
            </a:r>
          </a:p>
        </p:txBody>
      </p:sp>
      <p:sp>
        <p:nvSpPr>
          <p:cNvPr id="366" name="登录"/>
          <p:cNvSpPr txBox="1"/>
          <p:nvPr/>
        </p:nvSpPr>
        <p:spPr>
          <a:xfrm>
            <a:off x="4169767" y="4103637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登录</a:t>
            </a:r>
          </a:p>
        </p:txBody>
      </p:sp>
      <p:sp>
        <p:nvSpPr>
          <p:cNvPr id="367" name="程序：暴力破解。"/>
          <p:cNvSpPr txBox="1"/>
          <p:nvPr/>
        </p:nvSpPr>
        <p:spPr>
          <a:xfrm>
            <a:off x="2444750" y="4914899"/>
            <a:ext cx="1739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程序：暴力破解。</a:t>
            </a:r>
          </a:p>
        </p:txBody>
      </p:sp>
      <p:sp>
        <p:nvSpPr>
          <p:cNvPr id="368" name="爬虫：urllib, requests"/>
          <p:cNvSpPr txBox="1"/>
          <p:nvPr/>
        </p:nvSpPr>
        <p:spPr>
          <a:xfrm>
            <a:off x="2428644" y="5460999"/>
            <a:ext cx="204529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爬虫：urllib, requests</a:t>
            </a:r>
          </a:p>
        </p:txBody>
      </p:sp>
      <p:sp>
        <p:nvSpPr>
          <p:cNvPr id="369" name="验证码"/>
          <p:cNvSpPr txBox="1"/>
          <p:nvPr/>
        </p:nvSpPr>
        <p:spPr>
          <a:xfrm>
            <a:off x="2508250" y="3610173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验证码</a:t>
            </a:r>
          </a:p>
        </p:txBody>
      </p:sp>
      <p:sp>
        <p:nvSpPr>
          <p:cNvPr id="370" name="矩形"/>
          <p:cNvSpPr/>
          <p:nvPr/>
        </p:nvSpPr>
        <p:spPr>
          <a:xfrm>
            <a:off x="3548558" y="3584773"/>
            <a:ext cx="1373387" cy="4094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jango框架内容执行的流程"/>
          <p:cNvSpPr txBox="1"/>
          <p:nvPr/>
        </p:nvSpPr>
        <p:spPr>
          <a:xfrm>
            <a:off x="4085208" y="681173"/>
            <a:ext cx="48343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Django框架内容执行的流程</a:t>
            </a:r>
          </a:p>
        </p:txBody>
      </p:sp>
      <p:sp>
        <p:nvSpPr>
          <p:cNvPr id="373" name="矩形"/>
          <p:cNvSpPr/>
          <p:nvPr/>
        </p:nvSpPr>
        <p:spPr>
          <a:xfrm>
            <a:off x="1434848" y="2520950"/>
            <a:ext cx="1894186" cy="382696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4" name="矩形"/>
          <p:cNvSpPr/>
          <p:nvPr/>
        </p:nvSpPr>
        <p:spPr>
          <a:xfrm>
            <a:off x="5287764" y="2286000"/>
            <a:ext cx="7340849" cy="487997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5" name="浏览器"/>
          <p:cNvSpPr txBox="1"/>
          <p:nvPr/>
        </p:nvSpPr>
        <p:spPr>
          <a:xfrm>
            <a:off x="1943791" y="21018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76" name="Django框架"/>
          <p:cNvSpPr txBox="1"/>
          <p:nvPr/>
        </p:nvSpPr>
        <p:spPr>
          <a:xfrm>
            <a:off x="8237717" y="1879599"/>
            <a:ext cx="116463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Django框架</a:t>
            </a:r>
          </a:p>
        </p:txBody>
      </p:sp>
      <p:sp>
        <p:nvSpPr>
          <p:cNvPr id="377" name="线条"/>
          <p:cNvSpPr/>
          <p:nvPr/>
        </p:nvSpPr>
        <p:spPr>
          <a:xfrm>
            <a:off x="3314700" y="2700609"/>
            <a:ext cx="1919586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8" name="请求"/>
          <p:cNvSpPr txBox="1"/>
          <p:nvPr/>
        </p:nvSpPr>
        <p:spPr>
          <a:xfrm>
            <a:off x="4142953" y="22859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请求</a:t>
            </a:r>
          </a:p>
        </p:txBody>
      </p:sp>
      <p:sp>
        <p:nvSpPr>
          <p:cNvPr id="379" name="产生request对象"/>
          <p:cNvSpPr txBox="1"/>
          <p:nvPr/>
        </p:nvSpPr>
        <p:spPr>
          <a:xfrm>
            <a:off x="5275064" y="2484709"/>
            <a:ext cx="16980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产生request对象</a:t>
            </a:r>
          </a:p>
        </p:txBody>
      </p:sp>
      <p:sp>
        <p:nvSpPr>
          <p:cNvPr id="380" name="request.method…"/>
          <p:cNvSpPr txBox="1"/>
          <p:nvPr/>
        </p:nvSpPr>
        <p:spPr>
          <a:xfrm>
            <a:off x="1420764" y="7137400"/>
            <a:ext cx="190311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1700">
                <a:solidFill>
                  <a:schemeClr val="accent5"/>
                </a:solidFill>
              </a:defRPr>
            </a:pPr>
            <a:r>
              <a:t>request.method</a:t>
            </a:r>
          </a:p>
          <a:p>
            <a:pPr lvl="1">
              <a:defRPr sz="1700">
                <a:solidFill>
                  <a:schemeClr val="accent5"/>
                </a:solidFill>
              </a:defRPr>
            </a:pPr>
            <a:r>
              <a:t>request.path</a:t>
            </a:r>
          </a:p>
          <a:p>
            <a:pPr lvl="1">
              <a:defRPr sz="1700">
                <a:solidFill>
                  <a:schemeClr val="accent5"/>
                </a:solidFill>
              </a:defRPr>
            </a:pPr>
            <a:r>
              <a:t>request.GET</a:t>
            </a:r>
          </a:p>
          <a:p>
            <a:pPr lvl="1">
              <a:defRPr sz="1700">
                <a:solidFill>
                  <a:schemeClr val="accent5"/>
                </a:solidFill>
              </a:defRPr>
            </a:pPr>
            <a:r>
              <a:t>request.POST</a:t>
            </a:r>
          </a:p>
        </p:txBody>
      </p:sp>
      <p:sp>
        <p:nvSpPr>
          <p:cNvPr id="381" name="线条"/>
          <p:cNvSpPr/>
          <p:nvPr/>
        </p:nvSpPr>
        <p:spPr>
          <a:xfrm>
            <a:off x="6908800" y="2687909"/>
            <a:ext cx="8763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2" name="依次从上到下调用…"/>
          <p:cNvSpPr txBox="1"/>
          <p:nvPr/>
        </p:nvSpPr>
        <p:spPr>
          <a:xfrm>
            <a:off x="7751564" y="2256109"/>
            <a:ext cx="274589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5"/>
                </a:solidFill>
              </a:defRPr>
            </a:pPr>
            <a:r>
              <a:t>依次</a:t>
            </a:r>
            <a:r>
              <a:rPr>
                <a:solidFill>
                  <a:schemeClr val="accent2"/>
                </a:solidFill>
              </a:rPr>
              <a:t>从上到下</a:t>
            </a:r>
            <a:r>
              <a:t>调用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MIDDLEWARE_CLASSES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注册中间件类中的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process_request</a:t>
            </a:r>
          </a:p>
        </p:txBody>
      </p:sp>
      <p:sp>
        <p:nvSpPr>
          <p:cNvPr id="383" name="线条"/>
          <p:cNvSpPr/>
          <p:nvPr/>
        </p:nvSpPr>
        <p:spPr>
          <a:xfrm>
            <a:off x="10312400" y="2687909"/>
            <a:ext cx="8763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4" name="url匹配"/>
          <p:cNvSpPr txBox="1"/>
          <p:nvPr/>
        </p:nvSpPr>
        <p:spPr>
          <a:xfrm>
            <a:off x="11159456" y="2497409"/>
            <a:ext cx="78603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url匹配</a:t>
            </a:r>
          </a:p>
        </p:txBody>
      </p:sp>
      <p:sp>
        <p:nvSpPr>
          <p:cNvPr id="385" name="线条"/>
          <p:cNvSpPr/>
          <p:nvPr/>
        </p:nvSpPr>
        <p:spPr>
          <a:xfrm>
            <a:off x="11455399" y="2865709"/>
            <a:ext cx="1" cy="77733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6" name="依次从上到下调用…"/>
          <p:cNvSpPr txBox="1"/>
          <p:nvPr/>
        </p:nvSpPr>
        <p:spPr>
          <a:xfrm>
            <a:off x="10136745" y="3602583"/>
            <a:ext cx="274589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5"/>
                </a:solidFill>
              </a:defRPr>
            </a:pPr>
            <a:r>
              <a:t>依次</a:t>
            </a:r>
            <a:r>
              <a:rPr>
                <a:solidFill>
                  <a:schemeClr val="accent2"/>
                </a:solidFill>
              </a:rPr>
              <a:t>从上到下</a:t>
            </a:r>
            <a:r>
              <a:t>调用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MIDDLEWARE_CLASSES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注册中间件类中的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process_view</a:t>
            </a:r>
          </a:p>
        </p:txBody>
      </p:sp>
      <p:sp>
        <p:nvSpPr>
          <p:cNvPr id="387" name="线条"/>
          <p:cNvSpPr/>
          <p:nvPr/>
        </p:nvSpPr>
        <p:spPr>
          <a:xfrm>
            <a:off x="11455399" y="4796109"/>
            <a:ext cx="1" cy="77733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8" name="调用视图函数"/>
          <p:cNvSpPr txBox="1"/>
          <p:nvPr/>
        </p:nvSpPr>
        <p:spPr>
          <a:xfrm>
            <a:off x="10847589" y="5675496"/>
            <a:ext cx="1409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调用视图函数</a:t>
            </a:r>
          </a:p>
        </p:txBody>
      </p:sp>
      <p:sp>
        <p:nvSpPr>
          <p:cNvPr id="389" name="线条"/>
          <p:cNvSpPr/>
          <p:nvPr/>
        </p:nvSpPr>
        <p:spPr>
          <a:xfrm flipH="1">
            <a:off x="9044634" y="5926409"/>
            <a:ext cx="1705916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0" name="依次从下到上调用…"/>
          <p:cNvSpPr txBox="1"/>
          <p:nvPr/>
        </p:nvSpPr>
        <p:spPr>
          <a:xfrm>
            <a:off x="6468864" y="5164683"/>
            <a:ext cx="274589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5"/>
                </a:solidFill>
              </a:defRPr>
            </a:pPr>
            <a:r>
              <a:t>依次</a:t>
            </a:r>
            <a:r>
              <a:rPr>
                <a:solidFill>
                  <a:schemeClr val="accent2"/>
                </a:solidFill>
              </a:rPr>
              <a:t>从下到上</a:t>
            </a:r>
            <a:r>
              <a:t>调用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MIDDLEWARE_CLASSES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注册中间件类中的</a:t>
            </a:r>
          </a:p>
          <a:p>
            <a:pPr>
              <a:defRPr sz="1700">
                <a:solidFill>
                  <a:schemeClr val="accent5"/>
                </a:solidFill>
              </a:defRPr>
            </a:pPr>
            <a:r>
              <a:t>process_response</a:t>
            </a:r>
          </a:p>
        </p:txBody>
      </p:sp>
      <p:sp>
        <p:nvSpPr>
          <p:cNvPr id="391" name="线条"/>
          <p:cNvSpPr/>
          <p:nvPr/>
        </p:nvSpPr>
        <p:spPr>
          <a:xfrm flipH="1" flipV="1">
            <a:off x="3374308" y="4717342"/>
            <a:ext cx="3058242" cy="94236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2" name="返回"/>
          <p:cNvSpPr txBox="1"/>
          <p:nvPr/>
        </p:nvSpPr>
        <p:spPr>
          <a:xfrm>
            <a:off x="4403649" y="46862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</a:t>
            </a:r>
          </a:p>
        </p:txBody>
      </p:sp>
      <p:sp>
        <p:nvSpPr>
          <p:cNvPr id="393" name="中间件函数…"/>
          <p:cNvSpPr txBox="1"/>
          <p:nvPr/>
        </p:nvSpPr>
        <p:spPr>
          <a:xfrm>
            <a:off x="5264150" y="7602700"/>
            <a:ext cx="4381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中间件函数</a:t>
            </a:r>
          </a:p>
          <a:p>
            <a:pPr/>
            <a:r>
              <a:t>通过自定义中间件类来干预请求和应答的过程。</a:t>
            </a:r>
          </a:p>
        </p:txBody>
      </p:sp>
      <p:sp>
        <p:nvSpPr>
          <p:cNvPr id="394" name="线条"/>
          <p:cNvSpPr/>
          <p:nvPr/>
        </p:nvSpPr>
        <p:spPr>
          <a:xfrm flipH="1">
            <a:off x="7750276" y="3496219"/>
            <a:ext cx="806924" cy="165332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5" name="return HttpReponse"/>
          <p:cNvSpPr txBox="1"/>
          <p:nvPr/>
        </p:nvSpPr>
        <p:spPr>
          <a:xfrm>
            <a:off x="6916049" y="4059646"/>
            <a:ext cx="18876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return HttpReponse</a:t>
            </a:r>
          </a:p>
        </p:txBody>
      </p:sp>
      <p:sp>
        <p:nvSpPr>
          <p:cNvPr id="396" name="线条"/>
          <p:cNvSpPr/>
          <p:nvPr/>
        </p:nvSpPr>
        <p:spPr>
          <a:xfrm flipH="1">
            <a:off x="8310430" y="4651920"/>
            <a:ext cx="1701203" cy="75418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7" name="return HttpReponse"/>
          <p:cNvSpPr txBox="1"/>
          <p:nvPr/>
        </p:nvSpPr>
        <p:spPr>
          <a:xfrm>
            <a:off x="8420455" y="4854914"/>
            <a:ext cx="18876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return HttpReponse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矩形"/>
          <p:cNvSpPr/>
          <p:nvPr/>
        </p:nvSpPr>
        <p:spPr>
          <a:xfrm>
            <a:off x="1524000" y="2743200"/>
            <a:ext cx="1270000" cy="27960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0" name="矩形"/>
          <p:cNvSpPr/>
          <p:nvPr/>
        </p:nvSpPr>
        <p:spPr>
          <a:xfrm>
            <a:off x="4800600" y="2743200"/>
            <a:ext cx="3006626" cy="27960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1" name="用户"/>
          <p:cNvSpPr txBox="1"/>
          <p:nvPr/>
        </p:nvSpPr>
        <p:spPr>
          <a:xfrm>
            <a:off x="1847850" y="23367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</a:t>
            </a:r>
          </a:p>
        </p:txBody>
      </p:sp>
      <p:sp>
        <p:nvSpPr>
          <p:cNvPr id="402" name="服务器"/>
          <p:cNvSpPr txBox="1"/>
          <p:nvPr/>
        </p:nvSpPr>
        <p:spPr>
          <a:xfrm>
            <a:off x="5865762" y="23367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403" name="线条"/>
          <p:cNvSpPr/>
          <p:nvPr/>
        </p:nvSpPr>
        <p:spPr>
          <a:xfrm>
            <a:off x="2794000" y="3175000"/>
            <a:ext cx="20066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4" name="上传保存"/>
          <p:cNvSpPr txBox="1"/>
          <p:nvPr/>
        </p:nvSpPr>
        <p:spPr>
          <a:xfrm>
            <a:off x="3232150" y="26923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上传保存</a:t>
            </a:r>
          </a:p>
        </p:txBody>
      </p:sp>
      <p:sp>
        <p:nvSpPr>
          <p:cNvPr id="405" name="保存文件…"/>
          <p:cNvSpPr txBox="1"/>
          <p:nvPr/>
        </p:nvSpPr>
        <p:spPr>
          <a:xfrm>
            <a:off x="4235591" y="6223000"/>
            <a:ext cx="336649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保存文件</a:t>
            </a:r>
          </a:p>
          <a:p>
            <a:pPr/>
            <a:r>
              <a:t>MEDIA_ROOT指定目录下upload_to</a:t>
            </a:r>
          </a:p>
        </p:txBody>
      </p:sp>
      <p:sp>
        <p:nvSpPr>
          <p:cNvPr id="406" name="矩形"/>
          <p:cNvSpPr/>
          <p:nvPr/>
        </p:nvSpPr>
        <p:spPr>
          <a:xfrm>
            <a:off x="9547721" y="2743200"/>
            <a:ext cx="2499966" cy="27960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7" name="文件存储服务器"/>
          <p:cNvSpPr txBox="1"/>
          <p:nvPr/>
        </p:nvSpPr>
        <p:spPr>
          <a:xfrm>
            <a:off x="10086875" y="22478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文件存储服务器</a:t>
            </a:r>
          </a:p>
        </p:txBody>
      </p:sp>
      <p:sp>
        <p:nvSpPr>
          <p:cNvPr id="408" name="线条"/>
          <p:cNvSpPr/>
          <p:nvPr/>
        </p:nvSpPr>
        <p:spPr>
          <a:xfrm>
            <a:off x="7823200" y="3352800"/>
            <a:ext cx="180096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9" name="把文件保存到…"/>
          <p:cNvSpPr txBox="1"/>
          <p:nvPr/>
        </p:nvSpPr>
        <p:spPr>
          <a:xfrm>
            <a:off x="7909123" y="2641600"/>
            <a:ext cx="15367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把文件保存到</a:t>
            </a:r>
          </a:p>
          <a:p>
            <a:pPr/>
            <a:r>
              <a:t>文件保存服务器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正方形"/>
          <p:cNvSpPr/>
          <p:nvPr/>
        </p:nvSpPr>
        <p:spPr>
          <a:xfrm>
            <a:off x="2908300" y="252730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2" name="集中式"/>
          <p:cNvSpPr txBox="1"/>
          <p:nvPr/>
        </p:nvSpPr>
        <p:spPr>
          <a:xfrm>
            <a:off x="3105150" y="20319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集中式</a:t>
            </a:r>
          </a:p>
        </p:txBody>
      </p:sp>
      <p:sp>
        <p:nvSpPr>
          <p:cNvPr id="413" name="中央服务器"/>
          <p:cNvSpPr txBox="1"/>
          <p:nvPr/>
        </p:nvSpPr>
        <p:spPr>
          <a:xfrm>
            <a:off x="2851150" y="2971799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中央服务器</a:t>
            </a:r>
          </a:p>
        </p:txBody>
      </p:sp>
      <p:sp>
        <p:nvSpPr>
          <p:cNvPr id="414" name="正方形"/>
          <p:cNvSpPr/>
          <p:nvPr/>
        </p:nvSpPr>
        <p:spPr>
          <a:xfrm>
            <a:off x="1600200" y="499110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5" name="员工1"/>
          <p:cNvSpPr txBox="1"/>
          <p:nvPr/>
        </p:nvSpPr>
        <p:spPr>
          <a:xfrm>
            <a:off x="1924050" y="6489699"/>
            <a:ext cx="633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员工1</a:t>
            </a:r>
          </a:p>
        </p:txBody>
      </p:sp>
      <p:sp>
        <p:nvSpPr>
          <p:cNvPr id="416" name="线条"/>
          <p:cNvSpPr/>
          <p:nvPr/>
        </p:nvSpPr>
        <p:spPr>
          <a:xfrm flipH="1">
            <a:off x="1899883" y="3792809"/>
            <a:ext cx="1148118" cy="114811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7" name="获取修改…"/>
          <p:cNvSpPr txBox="1"/>
          <p:nvPr/>
        </p:nvSpPr>
        <p:spPr>
          <a:xfrm>
            <a:off x="1631950" y="4057578"/>
            <a:ext cx="87489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获取修改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的文件</a:t>
            </a:r>
          </a:p>
        </p:txBody>
      </p:sp>
      <p:sp>
        <p:nvSpPr>
          <p:cNvPr id="418" name="线条"/>
          <p:cNvSpPr/>
          <p:nvPr/>
        </p:nvSpPr>
        <p:spPr>
          <a:xfrm flipV="1">
            <a:off x="2311400" y="3775271"/>
            <a:ext cx="1165234" cy="116523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9" name="推送修改…"/>
          <p:cNvSpPr txBox="1"/>
          <p:nvPr/>
        </p:nvSpPr>
        <p:spPr>
          <a:xfrm>
            <a:off x="2928035" y="4222678"/>
            <a:ext cx="8749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推送修改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后的文件</a:t>
            </a:r>
          </a:p>
        </p:txBody>
      </p:sp>
      <p:sp>
        <p:nvSpPr>
          <p:cNvPr id="420" name="分布式"/>
          <p:cNvSpPr txBox="1"/>
          <p:nvPr/>
        </p:nvSpPr>
        <p:spPr>
          <a:xfrm>
            <a:off x="7588250" y="19303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分布式</a:t>
            </a:r>
          </a:p>
        </p:txBody>
      </p:sp>
      <p:sp>
        <p:nvSpPr>
          <p:cNvPr id="421" name="正方形"/>
          <p:cNvSpPr/>
          <p:nvPr/>
        </p:nvSpPr>
        <p:spPr>
          <a:xfrm>
            <a:off x="7391400" y="238760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2" name="中央服务器"/>
          <p:cNvSpPr txBox="1"/>
          <p:nvPr/>
        </p:nvSpPr>
        <p:spPr>
          <a:xfrm>
            <a:off x="7334250" y="2832099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中央服务器</a:t>
            </a:r>
          </a:p>
        </p:txBody>
      </p:sp>
      <p:sp>
        <p:nvSpPr>
          <p:cNvPr id="423" name="正方形"/>
          <p:cNvSpPr/>
          <p:nvPr/>
        </p:nvSpPr>
        <p:spPr>
          <a:xfrm>
            <a:off x="6108700" y="504190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4" name="员工1"/>
          <p:cNvSpPr txBox="1"/>
          <p:nvPr/>
        </p:nvSpPr>
        <p:spPr>
          <a:xfrm>
            <a:off x="6361938" y="6450972"/>
            <a:ext cx="633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员工1</a:t>
            </a:r>
          </a:p>
        </p:txBody>
      </p:sp>
      <p:sp>
        <p:nvSpPr>
          <p:cNvPr id="425" name="线条"/>
          <p:cNvSpPr/>
          <p:nvPr/>
        </p:nvSpPr>
        <p:spPr>
          <a:xfrm flipH="1">
            <a:off x="6395683" y="3792809"/>
            <a:ext cx="1148118" cy="114811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6" name="获取整个…"/>
          <p:cNvSpPr txBox="1"/>
          <p:nvPr/>
        </p:nvSpPr>
        <p:spPr>
          <a:xfrm>
            <a:off x="6127750" y="4057578"/>
            <a:ext cx="87489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获取整个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代码库</a:t>
            </a:r>
          </a:p>
        </p:txBody>
      </p:sp>
      <p:sp>
        <p:nvSpPr>
          <p:cNvPr id="427" name="线条"/>
          <p:cNvSpPr/>
          <p:nvPr/>
        </p:nvSpPr>
        <p:spPr>
          <a:xfrm flipV="1">
            <a:off x="6807199" y="3775271"/>
            <a:ext cx="1165234" cy="116523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8" name="推送分支内容"/>
          <p:cNvSpPr txBox="1"/>
          <p:nvPr/>
        </p:nvSpPr>
        <p:spPr>
          <a:xfrm>
            <a:off x="7287176" y="4349678"/>
            <a:ext cx="11811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推送分支内容</a:t>
            </a:r>
          </a:p>
        </p:txBody>
      </p:sp>
      <p:sp>
        <p:nvSpPr>
          <p:cNvPr id="429" name="1. 自己进行搭建…"/>
          <p:cNvSpPr txBox="1"/>
          <p:nvPr/>
        </p:nvSpPr>
        <p:spPr>
          <a:xfrm>
            <a:off x="9315450" y="2355850"/>
            <a:ext cx="161587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自己进行搭建</a:t>
            </a:r>
          </a:p>
          <a:p>
            <a:pPr/>
            <a:r>
              <a:t>2. github网站</a:t>
            </a:r>
          </a:p>
        </p:txBody>
      </p:sp>
      <p:sp>
        <p:nvSpPr>
          <p:cNvPr id="430" name="添加ssh账户"/>
          <p:cNvSpPr txBox="1"/>
          <p:nvPr/>
        </p:nvSpPr>
        <p:spPr>
          <a:xfrm>
            <a:off x="9548368" y="7169149"/>
            <a:ext cx="12433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添加ssh账户</a:t>
            </a:r>
          </a:p>
        </p:txBody>
      </p:sp>
      <p:sp>
        <p:nvSpPr>
          <p:cNvPr id="431" name="正方形"/>
          <p:cNvSpPr/>
          <p:nvPr/>
        </p:nvSpPr>
        <p:spPr>
          <a:xfrm>
            <a:off x="9385300" y="504190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2" name="员工2"/>
          <p:cNvSpPr txBox="1"/>
          <p:nvPr/>
        </p:nvSpPr>
        <p:spPr>
          <a:xfrm>
            <a:off x="9788143" y="6489699"/>
            <a:ext cx="633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员工2</a:t>
            </a:r>
          </a:p>
        </p:txBody>
      </p:sp>
      <p:sp>
        <p:nvSpPr>
          <p:cNvPr id="433" name="线条"/>
          <p:cNvSpPr/>
          <p:nvPr/>
        </p:nvSpPr>
        <p:spPr>
          <a:xfrm>
            <a:off x="8406154" y="3704536"/>
            <a:ext cx="1197664" cy="119766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4" name="git push"/>
          <p:cNvSpPr txBox="1"/>
          <p:nvPr/>
        </p:nvSpPr>
        <p:spPr>
          <a:xfrm>
            <a:off x="7287176" y="4598026"/>
            <a:ext cx="82599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git push</a:t>
            </a:r>
          </a:p>
        </p:txBody>
      </p:sp>
      <p:sp>
        <p:nvSpPr>
          <p:cNvPr id="435" name="git clone"/>
          <p:cNvSpPr txBox="1"/>
          <p:nvPr/>
        </p:nvSpPr>
        <p:spPr>
          <a:xfrm>
            <a:off x="5505450" y="4547226"/>
            <a:ext cx="82383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</a:defRPr>
            </a:lvl1pPr>
          </a:lstStyle>
          <a:p>
            <a:pPr/>
            <a:r>
              <a:t>git clone</a:t>
            </a:r>
          </a:p>
        </p:txBody>
      </p:sp>
      <p:sp>
        <p:nvSpPr>
          <p:cNvPr id="436" name="拉取分支内容"/>
          <p:cNvSpPr txBox="1"/>
          <p:nvPr/>
        </p:nvSpPr>
        <p:spPr>
          <a:xfrm>
            <a:off x="9176534" y="4121078"/>
            <a:ext cx="11811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拉取分支内容</a:t>
            </a:r>
          </a:p>
        </p:txBody>
      </p:sp>
      <p:sp>
        <p:nvSpPr>
          <p:cNvPr id="437" name="git pull"/>
          <p:cNvSpPr txBox="1"/>
          <p:nvPr/>
        </p:nvSpPr>
        <p:spPr>
          <a:xfrm>
            <a:off x="9405134" y="4356028"/>
            <a:ext cx="70167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git pull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圆形"/>
          <p:cNvSpPr/>
          <p:nvPr/>
        </p:nvSpPr>
        <p:spPr>
          <a:xfrm>
            <a:off x="1750814" y="6815221"/>
            <a:ext cx="103386" cy="10338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40" name="创建code.txt, 添加的内容..."/>
          <p:cNvSpPr txBox="1"/>
          <p:nvPr/>
        </p:nvSpPr>
        <p:spPr>
          <a:xfrm>
            <a:off x="2051050" y="6676414"/>
            <a:ext cx="253057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创建code.txt, 添加的内容...</a:t>
            </a:r>
          </a:p>
        </p:txBody>
      </p:sp>
      <p:sp>
        <p:nvSpPr>
          <p:cNvPr id="441" name="版本1"/>
          <p:cNvSpPr txBox="1"/>
          <p:nvPr/>
        </p:nvSpPr>
        <p:spPr>
          <a:xfrm>
            <a:off x="920284" y="6676414"/>
            <a:ext cx="633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版本1</a:t>
            </a:r>
          </a:p>
        </p:txBody>
      </p:sp>
      <p:sp>
        <p:nvSpPr>
          <p:cNvPr id="442" name="圆形"/>
          <p:cNvSpPr/>
          <p:nvPr/>
        </p:nvSpPr>
        <p:spPr>
          <a:xfrm>
            <a:off x="1750814" y="5900821"/>
            <a:ext cx="103386" cy="10338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43" name="修改code.txt的...内容"/>
          <p:cNvSpPr txBox="1"/>
          <p:nvPr/>
        </p:nvSpPr>
        <p:spPr>
          <a:xfrm>
            <a:off x="2051050" y="5762014"/>
            <a:ext cx="201126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修改code.txt的...内容</a:t>
            </a:r>
          </a:p>
        </p:txBody>
      </p:sp>
      <p:sp>
        <p:nvSpPr>
          <p:cNvPr id="444" name="版本2"/>
          <p:cNvSpPr txBox="1"/>
          <p:nvPr/>
        </p:nvSpPr>
        <p:spPr>
          <a:xfrm>
            <a:off x="920284" y="5762014"/>
            <a:ext cx="633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版本2</a:t>
            </a:r>
          </a:p>
        </p:txBody>
      </p:sp>
      <p:grpSp>
        <p:nvGrpSpPr>
          <p:cNvPr id="447" name="成组"/>
          <p:cNvGrpSpPr/>
          <p:nvPr/>
        </p:nvGrpSpPr>
        <p:grpSpPr>
          <a:xfrm>
            <a:off x="4824454" y="1141553"/>
            <a:ext cx="906400" cy="1028701"/>
            <a:chOff x="0" y="0"/>
            <a:chExt cx="906398" cy="1028699"/>
          </a:xfrm>
        </p:grpSpPr>
        <p:sp>
          <p:nvSpPr>
            <p:cNvPr id="445" name="线条"/>
            <p:cNvSpPr/>
            <p:nvPr/>
          </p:nvSpPr>
          <p:spPr>
            <a:xfrm flipH="1">
              <a:off x="326199" y="368299"/>
              <a:ext cx="1" cy="66040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6" name="HEAD"/>
            <p:cNvSpPr txBox="1"/>
            <p:nvPr/>
          </p:nvSpPr>
          <p:spPr>
            <a:xfrm>
              <a:off x="0" y="0"/>
              <a:ext cx="906399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HEAD</a:t>
              </a:r>
            </a:p>
          </p:txBody>
        </p:sp>
      </p:grpSp>
      <p:sp>
        <p:nvSpPr>
          <p:cNvPr id="448" name="线条"/>
          <p:cNvSpPr/>
          <p:nvPr/>
        </p:nvSpPr>
        <p:spPr>
          <a:xfrm flipV="1">
            <a:off x="1802506" y="5977022"/>
            <a:ext cx="1" cy="830779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451" name="成组"/>
          <p:cNvGrpSpPr/>
          <p:nvPr/>
        </p:nvGrpSpPr>
        <p:grpSpPr>
          <a:xfrm>
            <a:off x="1750814" y="4986421"/>
            <a:ext cx="103386" cy="906980"/>
            <a:chOff x="0" y="0"/>
            <a:chExt cx="103385" cy="906978"/>
          </a:xfrm>
        </p:grpSpPr>
        <p:sp>
          <p:nvSpPr>
            <p:cNvPr id="449" name="线条"/>
            <p:cNvSpPr/>
            <p:nvPr/>
          </p:nvSpPr>
          <p:spPr>
            <a:xfrm flipV="1">
              <a:off x="51692" y="76200"/>
              <a:ext cx="1" cy="830779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0" name="圆形"/>
            <p:cNvSpPr/>
            <p:nvPr/>
          </p:nvSpPr>
          <p:spPr>
            <a:xfrm>
              <a:off x="0" y="0"/>
              <a:ext cx="103386" cy="103386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52" name="修改code.txt的...内容，…"/>
          <p:cNvSpPr txBox="1"/>
          <p:nvPr/>
        </p:nvSpPr>
        <p:spPr>
          <a:xfrm>
            <a:off x="2051050" y="4707914"/>
            <a:ext cx="24403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修改code.txt的...内容，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创建code2.txt, 包含...内容</a:t>
            </a:r>
          </a:p>
        </p:txBody>
      </p:sp>
      <p:sp>
        <p:nvSpPr>
          <p:cNvPr id="453" name="版本3"/>
          <p:cNvSpPr txBox="1"/>
          <p:nvPr/>
        </p:nvSpPr>
        <p:spPr>
          <a:xfrm>
            <a:off x="920284" y="4847614"/>
            <a:ext cx="633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版本3</a:t>
            </a:r>
          </a:p>
        </p:txBody>
      </p:sp>
      <p:grpSp>
        <p:nvGrpSpPr>
          <p:cNvPr id="456" name="成组"/>
          <p:cNvGrpSpPr/>
          <p:nvPr/>
        </p:nvGrpSpPr>
        <p:grpSpPr>
          <a:xfrm>
            <a:off x="1750814" y="4097421"/>
            <a:ext cx="103386" cy="906980"/>
            <a:chOff x="0" y="0"/>
            <a:chExt cx="103385" cy="906978"/>
          </a:xfrm>
        </p:grpSpPr>
        <p:sp>
          <p:nvSpPr>
            <p:cNvPr id="454" name="线条"/>
            <p:cNvSpPr/>
            <p:nvPr/>
          </p:nvSpPr>
          <p:spPr>
            <a:xfrm flipV="1">
              <a:off x="51692" y="76200"/>
              <a:ext cx="1" cy="830779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5" name="圆形"/>
            <p:cNvSpPr/>
            <p:nvPr/>
          </p:nvSpPr>
          <p:spPr>
            <a:xfrm>
              <a:off x="0" y="0"/>
              <a:ext cx="103386" cy="103386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57" name="修改code.txt的...内容"/>
          <p:cNvSpPr txBox="1"/>
          <p:nvPr/>
        </p:nvSpPr>
        <p:spPr>
          <a:xfrm>
            <a:off x="1924050" y="3018814"/>
            <a:ext cx="201126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修改code.txt的...内容</a:t>
            </a:r>
          </a:p>
        </p:txBody>
      </p:sp>
      <p:sp>
        <p:nvSpPr>
          <p:cNvPr id="458" name="版本4"/>
          <p:cNvSpPr txBox="1"/>
          <p:nvPr/>
        </p:nvSpPr>
        <p:spPr>
          <a:xfrm>
            <a:off x="920284" y="4047514"/>
            <a:ext cx="633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版本4</a:t>
            </a:r>
          </a:p>
        </p:txBody>
      </p:sp>
      <p:sp>
        <p:nvSpPr>
          <p:cNvPr id="459" name="两种剧情：分支"/>
          <p:cNvSpPr txBox="1"/>
          <p:nvPr/>
        </p:nvSpPr>
        <p:spPr>
          <a:xfrm>
            <a:off x="1639265" y="7818521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两种剧情：分支</a:t>
            </a:r>
          </a:p>
        </p:txBody>
      </p:sp>
      <p:grpSp>
        <p:nvGrpSpPr>
          <p:cNvPr id="462" name="成组"/>
          <p:cNvGrpSpPr/>
          <p:nvPr/>
        </p:nvGrpSpPr>
        <p:grpSpPr>
          <a:xfrm>
            <a:off x="4710988" y="2108425"/>
            <a:ext cx="3691174" cy="342901"/>
            <a:chOff x="0" y="31749"/>
            <a:chExt cx="3691172" cy="342900"/>
          </a:xfrm>
        </p:grpSpPr>
        <p:sp>
          <p:nvSpPr>
            <p:cNvPr id="460" name="master"/>
            <p:cNvSpPr txBox="1"/>
            <p:nvPr/>
          </p:nvSpPr>
          <p:spPr>
            <a:xfrm>
              <a:off x="0" y="31749"/>
              <a:ext cx="735311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master</a:t>
              </a:r>
            </a:p>
          </p:txBody>
        </p:sp>
        <p:sp>
          <p:nvSpPr>
            <p:cNvPr id="461" name="线条"/>
            <p:cNvSpPr/>
            <p:nvPr/>
          </p:nvSpPr>
          <p:spPr>
            <a:xfrm>
              <a:off x="877691" y="203200"/>
              <a:ext cx="2813482" cy="0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465" name="成组"/>
          <p:cNvGrpSpPr/>
          <p:nvPr/>
        </p:nvGrpSpPr>
        <p:grpSpPr>
          <a:xfrm>
            <a:off x="9105770" y="2210025"/>
            <a:ext cx="3265887" cy="342901"/>
            <a:chOff x="0" y="31749"/>
            <a:chExt cx="3265885" cy="342900"/>
          </a:xfrm>
        </p:grpSpPr>
        <p:sp>
          <p:nvSpPr>
            <p:cNvPr id="463" name="线条"/>
            <p:cNvSpPr/>
            <p:nvPr/>
          </p:nvSpPr>
          <p:spPr>
            <a:xfrm flipH="1" flipV="1">
              <a:off x="0" y="203199"/>
              <a:ext cx="2733243" cy="2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4" name="dev"/>
            <p:cNvSpPr txBox="1"/>
            <p:nvPr/>
          </p:nvSpPr>
          <p:spPr>
            <a:xfrm>
              <a:off x="2823965" y="31749"/>
              <a:ext cx="441921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dev</a:t>
              </a:r>
            </a:p>
          </p:txBody>
        </p:sp>
      </p:grpSp>
      <p:grpSp>
        <p:nvGrpSpPr>
          <p:cNvPr id="468" name="成组"/>
          <p:cNvGrpSpPr/>
          <p:nvPr/>
        </p:nvGrpSpPr>
        <p:grpSpPr>
          <a:xfrm>
            <a:off x="1750814" y="3170321"/>
            <a:ext cx="103386" cy="906980"/>
            <a:chOff x="0" y="0"/>
            <a:chExt cx="103385" cy="906978"/>
          </a:xfrm>
        </p:grpSpPr>
        <p:sp>
          <p:nvSpPr>
            <p:cNvPr id="466" name="线条"/>
            <p:cNvSpPr/>
            <p:nvPr/>
          </p:nvSpPr>
          <p:spPr>
            <a:xfrm flipV="1">
              <a:off x="51692" y="76200"/>
              <a:ext cx="1" cy="830779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7" name="圆形"/>
            <p:cNvSpPr/>
            <p:nvPr/>
          </p:nvSpPr>
          <p:spPr>
            <a:xfrm>
              <a:off x="0" y="0"/>
              <a:ext cx="103386" cy="103386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69" name="删除code2.txt"/>
          <p:cNvSpPr txBox="1"/>
          <p:nvPr/>
        </p:nvSpPr>
        <p:spPr>
          <a:xfrm>
            <a:off x="424984" y="3018814"/>
            <a:ext cx="13453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删除code2.txt</a:t>
            </a:r>
          </a:p>
        </p:txBody>
      </p:sp>
      <p:grpSp>
        <p:nvGrpSpPr>
          <p:cNvPr id="472" name="成组"/>
          <p:cNvGrpSpPr/>
          <p:nvPr/>
        </p:nvGrpSpPr>
        <p:grpSpPr>
          <a:xfrm>
            <a:off x="8408989" y="7053289"/>
            <a:ext cx="103386" cy="906980"/>
            <a:chOff x="0" y="0"/>
            <a:chExt cx="103385" cy="906978"/>
          </a:xfrm>
        </p:grpSpPr>
        <p:sp>
          <p:nvSpPr>
            <p:cNvPr id="470" name="线条"/>
            <p:cNvSpPr/>
            <p:nvPr/>
          </p:nvSpPr>
          <p:spPr>
            <a:xfrm flipV="1">
              <a:off x="51692" y="76200"/>
              <a:ext cx="1" cy="830779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1" name="圆形"/>
            <p:cNvSpPr/>
            <p:nvPr/>
          </p:nvSpPr>
          <p:spPr>
            <a:xfrm>
              <a:off x="0" y="0"/>
              <a:ext cx="103386" cy="103386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73" name="dev分支提交"/>
          <p:cNvSpPr txBox="1"/>
          <p:nvPr/>
        </p:nvSpPr>
        <p:spPr>
          <a:xfrm>
            <a:off x="7083159" y="6927182"/>
            <a:ext cx="12547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dev分支提交</a:t>
            </a:r>
          </a:p>
        </p:txBody>
      </p:sp>
      <p:sp>
        <p:nvSpPr>
          <p:cNvPr id="474" name="线条"/>
          <p:cNvSpPr/>
          <p:nvPr/>
        </p:nvSpPr>
        <p:spPr>
          <a:xfrm flipV="1">
            <a:off x="8508636" y="6215019"/>
            <a:ext cx="588187" cy="811383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5" name="圆形"/>
          <p:cNvSpPr/>
          <p:nvPr/>
        </p:nvSpPr>
        <p:spPr>
          <a:xfrm>
            <a:off x="9044882" y="6126189"/>
            <a:ext cx="103386" cy="10338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6" name="dev分支提交2"/>
          <p:cNvSpPr txBox="1"/>
          <p:nvPr/>
        </p:nvSpPr>
        <p:spPr>
          <a:xfrm>
            <a:off x="9256465" y="6112710"/>
            <a:ext cx="136773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dev分支提交2</a:t>
            </a:r>
          </a:p>
        </p:txBody>
      </p:sp>
      <p:grpSp>
        <p:nvGrpSpPr>
          <p:cNvPr id="479" name="成组"/>
          <p:cNvGrpSpPr/>
          <p:nvPr/>
        </p:nvGrpSpPr>
        <p:grpSpPr>
          <a:xfrm>
            <a:off x="8408989" y="6126877"/>
            <a:ext cx="103386" cy="906979"/>
            <a:chOff x="0" y="0"/>
            <a:chExt cx="103385" cy="906978"/>
          </a:xfrm>
        </p:grpSpPr>
        <p:sp>
          <p:nvSpPr>
            <p:cNvPr id="477" name="线条"/>
            <p:cNvSpPr/>
            <p:nvPr/>
          </p:nvSpPr>
          <p:spPr>
            <a:xfrm flipV="1">
              <a:off x="51692" y="76200"/>
              <a:ext cx="1" cy="830779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8" name="圆形"/>
            <p:cNvSpPr/>
            <p:nvPr/>
          </p:nvSpPr>
          <p:spPr>
            <a:xfrm>
              <a:off x="0" y="0"/>
              <a:ext cx="103386" cy="103386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80" name="master分支提交"/>
          <p:cNvSpPr txBox="1"/>
          <p:nvPr/>
        </p:nvSpPr>
        <p:spPr>
          <a:xfrm>
            <a:off x="6942037" y="6239710"/>
            <a:ext cx="15481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master分支提交</a:t>
            </a:r>
          </a:p>
        </p:txBody>
      </p:sp>
      <p:sp>
        <p:nvSpPr>
          <p:cNvPr id="481" name="master分支提交"/>
          <p:cNvSpPr txBox="1"/>
          <p:nvPr/>
        </p:nvSpPr>
        <p:spPr>
          <a:xfrm>
            <a:off x="6942037" y="6239710"/>
            <a:ext cx="15481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master分支提交</a:t>
            </a:r>
          </a:p>
        </p:txBody>
      </p:sp>
      <p:grpSp>
        <p:nvGrpSpPr>
          <p:cNvPr id="484" name="成组"/>
          <p:cNvGrpSpPr/>
          <p:nvPr/>
        </p:nvGrpSpPr>
        <p:grpSpPr>
          <a:xfrm>
            <a:off x="8408989" y="5199777"/>
            <a:ext cx="103386" cy="906979"/>
            <a:chOff x="0" y="0"/>
            <a:chExt cx="103385" cy="906978"/>
          </a:xfrm>
        </p:grpSpPr>
        <p:sp>
          <p:nvSpPr>
            <p:cNvPr id="482" name="线条"/>
            <p:cNvSpPr/>
            <p:nvPr/>
          </p:nvSpPr>
          <p:spPr>
            <a:xfrm flipV="1">
              <a:off x="51692" y="76200"/>
              <a:ext cx="1" cy="830779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3" name="圆形"/>
            <p:cNvSpPr/>
            <p:nvPr/>
          </p:nvSpPr>
          <p:spPr>
            <a:xfrm>
              <a:off x="0" y="0"/>
              <a:ext cx="103386" cy="103386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85" name="解决冲突"/>
          <p:cNvSpPr txBox="1"/>
          <p:nvPr/>
        </p:nvSpPr>
        <p:spPr>
          <a:xfrm>
            <a:off x="7303530" y="5426131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解决冲突</a:t>
            </a:r>
          </a:p>
        </p:txBody>
      </p:sp>
      <p:sp>
        <p:nvSpPr>
          <p:cNvPr id="486" name="线条"/>
          <p:cNvSpPr/>
          <p:nvPr/>
        </p:nvSpPr>
        <p:spPr>
          <a:xfrm flipV="1">
            <a:off x="8508636" y="4367061"/>
            <a:ext cx="588187" cy="811383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87" name="创建code3.txt"/>
          <p:cNvSpPr txBox="1"/>
          <p:nvPr/>
        </p:nvSpPr>
        <p:spPr>
          <a:xfrm>
            <a:off x="9226235" y="4491503"/>
            <a:ext cx="13453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创建code3.txt</a:t>
            </a:r>
          </a:p>
        </p:txBody>
      </p:sp>
      <p:grpSp>
        <p:nvGrpSpPr>
          <p:cNvPr id="490" name="成组"/>
          <p:cNvGrpSpPr/>
          <p:nvPr/>
        </p:nvGrpSpPr>
        <p:grpSpPr>
          <a:xfrm>
            <a:off x="8408989" y="4191988"/>
            <a:ext cx="111713" cy="980031"/>
            <a:chOff x="0" y="0"/>
            <a:chExt cx="111712" cy="980029"/>
          </a:xfrm>
        </p:grpSpPr>
        <p:sp>
          <p:nvSpPr>
            <p:cNvPr id="488" name="线条"/>
            <p:cNvSpPr/>
            <p:nvPr/>
          </p:nvSpPr>
          <p:spPr>
            <a:xfrm flipV="1">
              <a:off x="55856" y="82337"/>
              <a:ext cx="1" cy="897693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9" name="圆形"/>
            <p:cNvSpPr/>
            <p:nvPr/>
          </p:nvSpPr>
          <p:spPr>
            <a:xfrm>
              <a:off x="0" y="0"/>
              <a:ext cx="111713" cy="111713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91" name="code.txt…"/>
          <p:cNvSpPr txBox="1"/>
          <p:nvPr/>
        </p:nvSpPr>
        <p:spPr>
          <a:xfrm>
            <a:off x="7303530" y="4213281"/>
            <a:ext cx="9271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code.txt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添加新行</a:t>
            </a:r>
          </a:p>
        </p:txBody>
      </p:sp>
      <p:grpSp>
        <p:nvGrpSpPr>
          <p:cNvPr id="494" name="成组"/>
          <p:cNvGrpSpPr/>
          <p:nvPr/>
        </p:nvGrpSpPr>
        <p:grpSpPr>
          <a:xfrm>
            <a:off x="8404825" y="3184200"/>
            <a:ext cx="111714" cy="980030"/>
            <a:chOff x="0" y="0"/>
            <a:chExt cx="111712" cy="980029"/>
          </a:xfrm>
        </p:grpSpPr>
        <p:sp>
          <p:nvSpPr>
            <p:cNvPr id="492" name="线条"/>
            <p:cNvSpPr/>
            <p:nvPr/>
          </p:nvSpPr>
          <p:spPr>
            <a:xfrm flipV="1">
              <a:off x="55856" y="82337"/>
              <a:ext cx="1" cy="897693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93" name="圆形"/>
            <p:cNvSpPr/>
            <p:nvPr/>
          </p:nvSpPr>
          <p:spPr>
            <a:xfrm>
              <a:off x="0" y="0"/>
              <a:ext cx="111713" cy="111713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95" name="合并dev分支"/>
          <p:cNvSpPr txBox="1"/>
          <p:nvPr/>
        </p:nvSpPr>
        <p:spPr>
          <a:xfrm>
            <a:off x="7083159" y="3381431"/>
            <a:ext cx="12547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合并dev分支</a:t>
            </a:r>
          </a:p>
        </p:txBody>
      </p:sp>
      <p:sp>
        <p:nvSpPr>
          <p:cNvPr id="496" name="线条"/>
          <p:cNvSpPr/>
          <p:nvPr/>
        </p:nvSpPr>
        <p:spPr>
          <a:xfrm flipV="1">
            <a:off x="8508636" y="2373161"/>
            <a:ext cx="588187" cy="811383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7" name="添加新行"/>
          <p:cNvSpPr txBox="1"/>
          <p:nvPr/>
        </p:nvSpPr>
        <p:spPr>
          <a:xfrm>
            <a:off x="9203297" y="2588352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添加新行</a:t>
            </a:r>
          </a:p>
        </p:txBody>
      </p:sp>
      <p:grpSp>
        <p:nvGrpSpPr>
          <p:cNvPr id="500" name="成组"/>
          <p:cNvGrpSpPr/>
          <p:nvPr/>
        </p:nvGrpSpPr>
        <p:grpSpPr>
          <a:xfrm>
            <a:off x="8404825" y="2176411"/>
            <a:ext cx="111714" cy="980031"/>
            <a:chOff x="0" y="0"/>
            <a:chExt cx="111712" cy="980029"/>
          </a:xfrm>
        </p:grpSpPr>
        <p:sp>
          <p:nvSpPr>
            <p:cNvPr id="498" name="线条"/>
            <p:cNvSpPr/>
            <p:nvPr/>
          </p:nvSpPr>
          <p:spPr>
            <a:xfrm flipV="1">
              <a:off x="55856" y="82337"/>
              <a:ext cx="1" cy="897693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99" name="圆形"/>
            <p:cNvSpPr/>
            <p:nvPr/>
          </p:nvSpPr>
          <p:spPr>
            <a:xfrm>
              <a:off x="0" y="0"/>
              <a:ext cx="111713" cy="111713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501" name="圆形"/>
          <p:cNvSpPr/>
          <p:nvPr/>
        </p:nvSpPr>
        <p:spPr>
          <a:xfrm>
            <a:off x="9044882" y="4297390"/>
            <a:ext cx="103386" cy="10338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02" name="圆形"/>
          <p:cNvSpPr/>
          <p:nvPr/>
        </p:nvSpPr>
        <p:spPr>
          <a:xfrm>
            <a:off x="9044882" y="2278982"/>
            <a:ext cx="103386" cy="10338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关系型数据库: 数据存在表中, 表之间有关系。mysql, oracle, sql server sqlite…"/>
          <p:cNvSpPr txBox="1"/>
          <p:nvPr/>
        </p:nvSpPr>
        <p:spPr>
          <a:xfrm>
            <a:off x="2126868" y="1670050"/>
            <a:ext cx="6978850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/>
                </a:solidFill>
              </a:rPr>
              <a:t>关系型数据库:</a:t>
            </a:r>
            <a:r>
              <a:t> 数据存在表中, 表之间有关系。mysql, oracle, sql server sqlite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非关系型数据库: nosql, 采用key-value进行存储</a:t>
            </a:r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>
                <a:solidFill>
                  <a:schemeClr val="accent5"/>
                </a:solidFill>
              </a:defRPr>
            </a:pPr>
            <a:r>
              <a:t>关系型数据库有通用操作语言: SQL语言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非关系数据库没有通用的操作语言。</a:t>
            </a:r>
          </a:p>
        </p:txBody>
      </p:sp>
      <p:sp>
        <p:nvSpPr>
          <p:cNvPr id="505" name="redis是一个内存型的key-value类型非关系型数据库，支持数据的持久化。…"/>
          <p:cNvSpPr txBox="1"/>
          <p:nvPr/>
        </p:nvSpPr>
        <p:spPr>
          <a:xfrm>
            <a:off x="2165350" y="4089400"/>
            <a:ext cx="676404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redis是一个</a:t>
            </a:r>
            <a:r>
              <a:rPr>
                <a:solidFill>
                  <a:schemeClr val="accent5"/>
                </a:solidFill>
              </a:rPr>
              <a:t>内存型</a:t>
            </a:r>
            <a:r>
              <a:t>的</a:t>
            </a:r>
            <a:r>
              <a:rPr>
                <a:solidFill>
                  <a:schemeClr val="accent5"/>
                </a:solidFill>
              </a:rPr>
              <a:t>key-value</a:t>
            </a:r>
            <a:r>
              <a:t>类型</a:t>
            </a:r>
            <a:r>
              <a:rPr>
                <a:solidFill>
                  <a:schemeClr val="accent5"/>
                </a:solidFill>
              </a:rPr>
              <a:t>非关系型数据库</a:t>
            </a:r>
            <a:r>
              <a:t>，</a:t>
            </a:r>
            <a:r>
              <a:rPr>
                <a:solidFill>
                  <a:schemeClr val="accent5"/>
                </a:solidFill>
              </a:rPr>
              <a:t>支持数据的持久化</a:t>
            </a:r>
            <a:r>
              <a:t>。</a:t>
            </a:r>
          </a:p>
          <a:p>
            <a:pPr/>
            <a:r>
              <a:t>redis经常用来做</a:t>
            </a:r>
            <a:r>
              <a:rPr>
                <a:solidFill>
                  <a:schemeClr val="accent5"/>
                </a:solidFill>
              </a:rPr>
              <a:t>缓存</a:t>
            </a:r>
            <a:r>
              <a:t>。</a:t>
            </a:r>
          </a:p>
        </p:txBody>
      </p:sp>
      <p:sp>
        <p:nvSpPr>
          <p:cNvPr id="506" name="redis简介"/>
          <p:cNvSpPr txBox="1"/>
          <p:nvPr/>
        </p:nvSpPr>
        <p:spPr>
          <a:xfrm>
            <a:off x="5608928" y="849229"/>
            <a:ext cx="178694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redis简介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矩形"/>
          <p:cNvSpPr/>
          <p:nvPr/>
        </p:nvSpPr>
        <p:spPr>
          <a:xfrm>
            <a:off x="5956300" y="2378075"/>
            <a:ext cx="2178001" cy="412864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09" name="服务器"/>
          <p:cNvSpPr txBox="1"/>
          <p:nvPr/>
        </p:nvSpPr>
        <p:spPr>
          <a:xfrm>
            <a:off x="6607150" y="1857374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510" name="正方形"/>
          <p:cNvSpPr/>
          <p:nvPr/>
        </p:nvSpPr>
        <p:spPr>
          <a:xfrm>
            <a:off x="9699371" y="2441575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11" name="redis服务…"/>
          <p:cNvSpPr txBox="1"/>
          <p:nvPr/>
        </p:nvSpPr>
        <p:spPr>
          <a:xfrm>
            <a:off x="9719674" y="1863724"/>
            <a:ext cx="21029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redis服务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 172.16.179.139:6379</a:t>
            </a:r>
          </a:p>
        </p:txBody>
      </p:sp>
      <p:sp>
        <p:nvSpPr>
          <p:cNvPr id="512" name="矩形"/>
          <p:cNvSpPr/>
          <p:nvPr/>
        </p:nvSpPr>
        <p:spPr>
          <a:xfrm>
            <a:off x="1854200" y="2479675"/>
            <a:ext cx="2178001" cy="412864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13" name="浏览器"/>
          <p:cNvSpPr txBox="1"/>
          <p:nvPr/>
        </p:nvSpPr>
        <p:spPr>
          <a:xfrm>
            <a:off x="2505050" y="1984374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514" name="线条"/>
          <p:cNvSpPr/>
          <p:nvPr/>
        </p:nvSpPr>
        <p:spPr>
          <a:xfrm>
            <a:off x="4025900" y="2835275"/>
            <a:ext cx="19367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15" name="访问/set_session"/>
          <p:cNvSpPr txBox="1"/>
          <p:nvPr/>
        </p:nvSpPr>
        <p:spPr>
          <a:xfrm>
            <a:off x="4127259" y="2327275"/>
            <a:ext cx="17462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访问/set_session</a:t>
            </a:r>
          </a:p>
        </p:txBody>
      </p:sp>
      <p:sp>
        <p:nvSpPr>
          <p:cNvPr id="516" name="线条"/>
          <p:cNvSpPr/>
          <p:nvPr/>
        </p:nvSpPr>
        <p:spPr>
          <a:xfrm>
            <a:off x="8115300" y="2924175"/>
            <a:ext cx="1489013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17" name="保存session…"/>
          <p:cNvSpPr txBox="1"/>
          <p:nvPr/>
        </p:nvSpPr>
        <p:spPr>
          <a:xfrm>
            <a:off x="8229359" y="2200275"/>
            <a:ext cx="136753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保存session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信息到redis中</a:t>
            </a:r>
          </a:p>
        </p:txBody>
      </p:sp>
      <p:sp>
        <p:nvSpPr>
          <p:cNvPr id="518" name="单点故障"/>
          <p:cNvSpPr txBox="1"/>
          <p:nvPr/>
        </p:nvSpPr>
        <p:spPr>
          <a:xfrm>
            <a:off x="9794621" y="1417073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单点故障</a:t>
            </a:r>
          </a:p>
        </p:txBody>
      </p:sp>
      <p:sp>
        <p:nvSpPr>
          <p:cNvPr id="519" name="正方形"/>
          <p:cNvSpPr/>
          <p:nvPr/>
        </p:nvSpPr>
        <p:spPr>
          <a:xfrm>
            <a:off x="9699371" y="4752975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0" name="redis服务…"/>
          <p:cNvSpPr txBox="1"/>
          <p:nvPr/>
        </p:nvSpPr>
        <p:spPr>
          <a:xfrm>
            <a:off x="9579974" y="4131245"/>
            <a:ext cx="20464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redis服务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172.16.179.139:6380</a:t>
            </a:r>
          </a:p>
        </p:txBody>
      </p:sp>
      <p:sp>
        <p:nvSpPr>
          <p:cNvPr id="521" name="主服务"/>
          <p:cNvSpPr txBox="1"/>
          <p:nvPr/>
        </p:nvSpPr>
        <p:spPr>
          <a:xfrm>
            <a:off x="9896221" y="2778124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主服务</a:t>
            </a:r>
          </a:p>
        </p:txBody>
      </p:sp>
      <p:sp>
        <p:nvSpPr>
          <p:cNvPr id="522" name="从服务"/>
          <p:cNvSpPr txBox="1"/>
          <p:nvPr/>
        </p:nvSpPr>
        <p:spPr>
          <a:xfrm>
            <a:off x="9896221" y="5197474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从服务</a:t>
            </a:r>
          </a:p>
        </p:txBody>
      </p:sp>
      <p:sp>
        <p:nvSpPr>
          <p:cNvPr id="523" name="线条"/>
          <p:cNvSpPr/>
          <p:nvPr/>
        </p:nvSpPr>
        <p:spPr>
          <a:xfrm flipV="1">
            <a:off x="10278790" y="3802905"/>
            <a:ext cx="1" cy="85874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4" name="从属关系"/>
          <p:cNvSpPr txBox="1"/>
          <p:nvPr/>
        </p:nvSpPr>
        <p:spPr>
          <a:xfrm>
            <a:off x="9074150" y="3840725"/>
            <a:ext cx="927100" cy="38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5"/>
                </a:solidFill>
              </a:defRPr>
            </a:lvl1pPr>
          </a:lstStyle>
          <a:p>
            <a:pPr/>
            <a:r>
              <a:t>从属关系</a:t>
            </a:r>
          </a:p>
        </p:txBody>
      </p:sp>
      <p:sp>
        <p:nvSpPr>
          <p:cNvPr id="525" name="从服务会备份主服务中的数据。…"/>
          <p:cNvSpPr txBox="1"/>
          <p:nvPr/>
        </p:nvSpPr>
        <p:spPr>
          <a:xfrm>
            <a:off x="5810250" y="7223125"/>
            <a:ext cx="329777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2222" indent="-282222">
              <a:buSzPct val="100000"/>
              <a:buAutoNum type="arabicPeriod" startAt="1"/>
            </a:pPr>
            <a:r>
              <a:t>从服务会备份主服务中的数据。</a:t>
            </a:r>
          </a:p>
          <a:p>
            <a:pPr marL="282222" indent="-282222">
              <a:buSzPct val="100000"/>
              <a:buAutoNum type="arabicPeriod" startAt="1"/>
            </a:pPr>
            <a:r>
              <a:t>实现读写分离。</a:t>
            </a:r>
          </a:p>
        </p:txBody>
      </p:sp>
      <p:sp>
        <p:nvSpPr>
          <p:cNvPr id="526" name="redis主从"/>
          <p:cNvSpPr txBox="1"/>
          <p:nvPr/>
        </p:nvSpPr>
        <p:spPr>
          <a:xfrm>
            <a:off x="5355208" y="866775"/>
            <a:ext cx="178694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redis主从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dis集群: 一组redis服务，共同对外提供服务。…"/>
          <p:cNvSpPr txBox="1"/>
          <p:nvPr/>
        </p:nvSpPr>
        <p:spPr>
          <a:xfrm>
            <a:off x="1149350" y="1022350"/>
            <a:ext cx="441573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redis集群: 一组redis服务，共同对外提供服务。</a:t>
            </a:r>
          </a:p>
          <a:p>
            <a:pPr/>
            <a:r>
              <a:t>一个人干活，找一帮人一块干。</a:t>
            </a:r>
          </a:p>
        </p:txBody>
      </p:sp>
      <p:sp>
        <p:nvSpPr>
          <p:cNvPr id="529" name="正方形"/>
          <p:cNvSpPr/>
          <p:nvPr/>
        </p:nvSpPr>
        <p:spPr>
          <a:xfrm>
            <a:off x="3911600" y="28003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0" name="172.16.179.139:7000"/>
          <p:cNvSpPr txBox="1"/>
          <p:nvPr/>
        </p:nvSpPr>
        <p:spPr>
          <a:xfrm>
            <a:off x="3397250" y="2324099"/>
            <a:ext cx="20352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172.16.179.139:7000</a:t>
            </a:r>
          </a:p>
        </p:txBody>
      </p:sp>
      <p:sp>
        <p:nvSpPr>
          <p:cNvPr id="531" name="正方形"/>
          <p:cNvSpPr/>
          <p:nvPr/>
        </p:nvSpPr>
        <p:spPr>
          <a:xfrm>
            <a:off x="7823200" y="403860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2" name="172.16.179.139:7001"/>
          <p:cNvSpPr txBox="1"/>
          <p:nvPr/>
        </p:nvSpPr>
        <p:spPr>
          <a:xfrm>
            <a:off x="7308850" y="3562349"/>
            <a:ext cx="20352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172.16.179.139:7001</a:t>
            </a:r>
          </a:p>
        </p:txBody>
      </p:sp>
      <p:sp>
        <p:nvSpPr>
          <p:cNvPr id="533" name="正方形"/>
          <p:cNvSpPr/>
          <p:nvPr/>
        </p:nvSpPr>
        <p:spPr>
          <a:xfrm>
            <a:off x="6533895" y="7486650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4" name="172.16.179.139:7002"/>
          <p:cNvSpPr txBox="1"/>
          <p:nvPr/>
        </p:nvSpPr>
        <p:spPr>
          <a:xfrm>
            <a:off x="6019546" y="7010399"/>
            <a:ext cx="20352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172.16.179.139:7002</a:t>
            </a:r>
          </a:p>
        </p:txBody>
      </p:sp>
      <p:sp>
        <p:nvSpPr>
          <p:cNvPr id="535" name="正方形"/>
          <p:cNvSpPr/>
          <p:nvPr/>
        </p:nvSpPr>
        <p:spPr>
          <a:xfrm>
            <a:off x="3898900" y="56197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6" name="172.16.179.142:7003"/>
          <p:cNvSpPr txBox="1"/>
          <p:nvPr/>
        </p:nvSpPr>
        <p:spPr>
          <a:xfrm>
            <a:off x="3384550" y="5143499"/>
            <a:ext cx="20352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172.16.179.142:7003</a:t>
            </a:r>
          </a:p>
        </p:txBody>
      </p:sp>
      <p:sp>
        <p:nvSpPr>
          <p:cNvPr id="537" name="正方形"/>
          <p:cNvSpPr/>
          <p:nvPr/>
        </p:nvSpPr>
        <p:spPr>
          <a:xfrm>
            <a:off x="6934200" y="10096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8" name="172.16.179.142:7004"/>
          <p:cNvSpPr txBox="1"/>
          <p:nvPr/>
        </p:nvSpPr>
        <p:spPr>
          <a:xfrm>
            <a:off x="6826250" y="2324099"/>
            <a:ext cx="20352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172.16.179.142:7004</a:t>
            </a:r>
          </a:p>
        </p:txBody>
      </p:sp>
      <p:sp>
        <p:nvSpPr>
          <p:cNvPr id="539" name="正方形"/>
          <p:cNvSpPr/>
          <p:nvPr/>
        </p:nvSpPr>
        <p:spPr>
          <a:xfrm>
            <a:off x="9944100" y="56324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40" name="172.16.179.142:7005"/>
          <p:cNvSpPr txBox="1"/>
          <p:nvPr/>
        </p:nvSpPr>
        <p:spPr>
          <a:xfrm>
            <a:off x="9429750" y="5156199"/>
            <a:ext cx="20352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172.16.179.142:7005</a:t>
            </a:r>
          </a:p>
        </p:txBody>
      </p:sp>
      <p:sp>
        <p:nvSpPr>
          <p:cNvPr id="541" name="redis-trib.rb create --replicas 1 172.16.179.139:7000 172.16.179.139:7001 172.16.179.139:7002 172.16.179.142:7003 172.16.179.142:7004 172.16.179.142:7005"/>
          <p:cNvSpPr txBox="1"/>
          <p:nvPr/>
        </p:nvSpPr>
        <p:spPr>
          <a:xfrm>
            <a:off x="391067" y="8718549"/>
            <a:ext cx="119687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36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redis-trib.rb create </a:t>
            </a:r>
            <a:r>
              <a:rPr>
                <a:solidFill>
                  <a:schemeClr val="accent5"/>
                </a:solidFill>
              </a:rPr>
              <a:t>--replicas 1</a:t>
            </a:r>
            <a:r>
              <a:t> 172.16.179.139:7000 172.16.179.139:7001 172.16.179.139:7002 172.16.179.142:7003 172.16.179.142:7004 172.16.179.142:7005</a:t>
            </a:r>
          </a:p>
        </p:txBody>
      </p:sp>
      <p:sp>
        <p:nvSpPr>
          <p:cNvPr id="542" name="主node…"/>
          <p:cNvSpPr txBox="1"/>
          <p:nvPr/>
        </p:nvSpPr>
        <p:spPr>
          <a:xfrm>
            <a:off x="4073016" y="3124199"/>
            <a:ext cx="8259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主node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0-5460</a:t>
            </a:r>
          </a:p>
        </p:txBody>
      </p:sp>
      <p:sp>
        <p:nvSpPr>
          <p:cNvPr id="543" name="主node…"/>
          <p:cNvSpPr txBox="1"/>
          <p:nvPr/>
        </p:nvSpPr>
        <p:spPr>
          <a:xfrm>
            <a:off x="7843887" y="4335905"/>
            <a:ext cx="13120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主node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10923-16383</a:t>
            </a:r>
          </a:p>
        </p:txBody>
      </p:sp>
      <p:sp>
        <p:nvSpPr>
          <p:cNvPr id="544" name="主node…"/>
          <p:cNvSpPr txBox="1"/>
          <p:nvPr/>
        </p:nvSpPr>
        <p:spPr>
          <a:xfrm>
            <a:off x="4022216" y="5956299"/>
            <a:ext cx="11990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主node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5461-10922</a:t>
            </a:r>
          </a:p>
        </p:txBody>
      </p:sp>
      <p:sp>
        <p:nvSpPr>
          <p:cNvPr id="545" name="从node"/>
          <p:cNvSpPr txBox="1"/>
          <p:nvPr/>
        </p:nvSpPr>
        <p:spPr>
          <a:xfrm>
            <a:off x="7095617" y="1454149"/>
            <a:ext cx="7695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从node</a:t>
            </a:r>
          </a:p>
        </p:txBody>
      </p:sp>
      <p:sp>
        <p:nvSpPr>
          <p:cNvPr id="546" name="线条"/>
          <p:cNvSpPr/>
          <p:nvPr/>
        </p:nvSpPr>
        <p:spPr>
          <a:xfrm flipH="1">
            <a:off x="5218076" y="2008888"/>
            <a:ext cx="1704927" cy="100965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47" name="从属"/>
          <p:cNvSpPr txBox="1"/>
          <p:nvPr/>
        </p:nvSpPr>
        <p:spPr>
          <a:xfrm>
            <a:off x="5931408" y="2686050"/>
            <a:ext cx="546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从属</a:t>
            </a:r>
          </a:p>
        </p:txBody>
      </p:sp>
      <p:sp>
        <p:nvSpPr>
          <p:cNvPr id="548" name="线条"/>
          <p:cNvSpPr/>
          <p:nvPr/>
        </p:nvSpPr>
        <p:spPr>
          <a:xfrm flipH="1" flipV="1">
            <a:off x="5116476" y="6889749"/>
            <a:ext cx="1286421" cy="12864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49" name="从属"/>
          <p:cNvSpPr txBox="1"/>
          <p:nvPr/>
        </p:nvSpPr>
        <p:spPr>
          <a:xfrm>
            <a:off x="5359908" y="7611360"/>
            <a:ext cx="546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从属</a:t>
            </a:r>
          </a:p>
        </p:txBody>
      </p:sp>
      <p:sp>
        <p:nvSpPr>
          <p:cNvPr id="550" name="从node"/>
          <p:cNvSpPr txBox="1"/>
          <p:nvPr/>
        </p:nvSpPr>
        <p:spPr>
          <a:xfrm>
            <a:off x="6695313" y="7938939"/>
            <a:ext cx="7695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从node</a:t>
            </a:r>
          </a:p>
        </p:txBody>
      </p:sp>
      <p:sp>
        <p:nvSpPr>
          <p:cNvPr id="551" name="线条"/>
          <p:cNvSpPr/>
          <p:nvPr/>
        </p:nvSpPr>
        <p:spPr>
          <a:xfrm flipH="1" flipV="1">
            <a:off x="8989977" y="5302249"/>
            <a:ext cx="938186" cy="93818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52" name="从属"/>
          <p:cNvSpPr txBox="1"/>
          <p:nvPr/>
        </p:nvSpPr>
        <p:spPr>
          <a:xfrm>
            <a:off x="8954008" y="5769860"/>
            <a:ext cx="546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从属</a:t>
            </a:r>
          </a:p>
        </p:txBody>
      </p:sp>
      <p:sp>
        <p:nvSpPr>
          <p:cNvPr id="553" name="从node"/>
          <p:cNvSpPr txBox="1"/>
          <p:nvPr/>
        </p:nvSpPr>
        <p:spPr>
          <a:xfrm>
            <a:off x="10213720" y="6064249"/>
            <a:ext cx="76954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从node</a:t>
            </a:r>
          </a:p>
        </p:txBody>
      </p:sp>
      <p:sp>
        <p:nvSpPr>
          <p:cNvPr id="554" name="16384 slots"/>
          <p:cNvSpPr txBox="1"/>
          <p:nvPr/>
        </p:nvSpPr>
        <p:spPr>
          <a:xfrm>
            <a:off x="1136650" y="4178299"/>
            <a:ext cx="115361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16384 slots</a:t>
            </a:r>
          </a:p>
        </p:txBody>
      </p:sp>
      <p:sp>
        <p:nvSpPr>
          <p:cNvPr id="555" name="线条"/>
          <p:cNvSpPr/>
          <p:nvPr/>
        </p:nvSpPr>
        <p:spPr>
          <a:xfrm flipV="1">
            <a:off x="4699000" y="4171949"/>
            <a:ext cx="0" cy="129540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56" name="线条"/>
          <p:cNvSpPr/>
          <p:nvPr/>
        </p:nvSpPr>
        <p:spPr>
          <a:xfrm flipV="1">
            <a:off x="5245100" y="5404591"/>
            <a:ext cx="2517346" cy="57076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57" name="线条"/>
          <p:cNvSpPr/>
          <p:nvPr/>
        </p:nvSpPr>
        <p:spPr>
          <a:xfrm flipH="1" flipV="1">
            <a:off x="5187655" y="3716261"/>
            <a:ext cx="2372187" cy="65201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58" name="线条"/>
          <p:cNvSpPr/>
          <p:nvPr/>
        </p:nvSpPr>
        <p:spPr>
          <a:xfrm>
            <a:off x="4893498" y="4285961"/>
            <a:ext cx="1" cy="118167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59" name="线条"/>
          <p:cNvSpPr/>
          <p:nvPr/>
        </p:nvSpPr>
        <p:spPr>
          <a:xfrm>
            <a:off x="5206188" y="3861656"/>
            <a:ext cx="2595965" cy="72767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0" name="线条"/>
          <p:cNvSpPr/>
          <p:nvPr/>
        </p:nvSpPr>
        <p:spPr>
          <a:xfrm flipH="1">
            <a:off x="5151257" y="5179763"/>
            <a:ext cx="2512479" cy="53415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1" name="redis集群"/>
          <p:cNvSpPr txBox="1"/>
          <p:nvPr/>
        </p:nvSpPr>
        <p:spPr>
          <a:xfrm>
            <a:off x="5515345" y="355597"/>
            <a:ext cx="178694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redis集群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669" y="999887"/>
            <a:ext cx="4923606" cy="8315563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web项目开发流程"/>
          <p:cNvSpPr txBox="1"/>
          <p:nvPr/>
        </p:nvSpPr>
        <p:spPr>
          <a:xfrm>
            <a:off x="5007345" y="218186"/>
            <a:ext cx="314127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web项目开发流程</a:t>
            </a:r>
          </a:p>
        </p:txBody>
      </p:sp>
      <p:sp>
        <p:nvSpPr>
          <p:cNvPr id="565" name="确定项目要做"/>
          <p:cNvSpPr txBox="1"/>
          <p:nvPr/>
        </p:nvSpPr>
        <p:spPr>
          <a:xfrm>
            <a:off x="4629150" y="1112393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确定项目要做</a:t>
            </a:r>
          </a:p>
        </p:txBody>
      </p:sp>
      <p:sp>
        <p:nvSpPr>
          <p:cNvPr id="566" name="分析项目所要实现的功能…"/>
          <p:cNvSpPr txBox="1"/>
          <p:nvPr/>
        </p:nvSpPr>
        <p:spPr>
          <a:xfrm>
            <a:off x="3384550" y="1752599"/>
            <a:ext cx="2405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分析项目所要实现的功能</a:t>
            </a:r>
          </a:p>
          <a:p>
            <a:pPr/>
            <a:r>
              <a:t>1）公司自己用</a:t>
            </a:r>
          </a:p>
          <a:p>
            <a:pPr/>
            <a:r>
              <a:t>2）其他公司</a:t>
            </a:r>
          </a:p>
        </p:txBody>
      </p:sp>
      <p:sp>
        <p:nvSpPr>
          <p:cNvPr id="567" name="1）需求分析说明书：给客户…"/>
          <p:cNvSpPr txBox="1"/>
          <p:nvPr/>
        </p:nvSpPr>
        <p:spPr>
          <a:xfrm>
            <a:off x="7600950" y="1892300"/>
            <a:ext cx="27221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1）需求分析说明书：给客户</a:t>
            </a:r>
          </a:p>
          <a:p>
            <a:pPr/>
            <a:r>
              <a:t>2）需求规格说明书:  给研发</a:t>
            </a:r>
          </a:p>
        </p:txBody>
      </p:sp>
      <p:sp>
        <p:nvSpPr>
          <p:cNvPr id="568" name="产品经理"/>
          <p:cNvSpPr txBox="1"/>
          <p:nvPr/>
        </p:nvSpPr>
        <p:spPr>
          <a:xfrm>
            <a:off x="4725565" y="3067049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产品经理</a:t>
            </a:r>
          </a:p>
        </p:txBody>
      </p:sp>
      <p:sp>
        <p:nvSpPr>
          <p:cNvPr id="569" name="后端研发"/>
          <p:cNvSpPr txBox="1"/>
          <p:nvPr/>
        </p:nvSpPr>
        <p:spPr>
          <a:xfrm>
            <a:off x="4725565" y="3378199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后端研发</a:t>
            </a:r>
          </a:p>
        </p:txBody>
      </p:sp>
      <p:sp>
        <p:nvSpPr>
          <p:cNvPr id="570" name="前端"/>
          <p:cNvSpPr txBox="1"/>
          <p:nvPr/>
        </p:nvSpPr>
        <p:spPr>
          <a:xfrm>
            <a:off x="7562850" y="337819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前端</a:t>
            </a:r>
          </a:p>
        </p:txBody>
      </p:sp>
      <p:sp>
        <p:nvSpPr>
          <p:cNvPr id="571" name="项目功能模块设计…"/>
          <p:cNvSpPr txBox="1"/>
          <p:nvPr/>
        </p:nvSpPr>
        <p:spPr>
          <a:xfrm>
            <a:off x="2000250" y="3287013"/>
            <a:ext cx="207857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2222" indent="-282222">
              <a:buSzPct val="100000"/>
              <a:buAutoNum type="arabicPeriod" startAt="1"/>
            </a:pPr>
            <a:r>
              <a:t>项目功能模块设计</a:t>
            </a:r>
          </a:p>
          <a:p>
            <a:pPr marL="282222" indent="-282222">
              <a:buSzPct val="100000"/>
              <a:buAutoNum type="arabicPeriod" startAt="1"/>
            </a:pPr>
            <a:r>
              <a:t>开发环境选择</a:t>
            </a:r>
          </a:p>
          <a:p>
            <a:pPr marL="282222" indent="-282222">
              <a:buSzPct val="100000"/>
              <a:buAutoNum type="arabicPeriod" startAt="1"/>
            </a:pPr>
            <a:r>
              <a:t>项目部署架构设计</a:t>
            </a:r>
          </a:p>
          <a:p>
            <a:pPr marL="282222" indent="-282222">
              <a:buSzPct val="100000"/>
              <a:buAutoNum type="arabicPeriod" startAt="1"/>
            </a:pPr>
            <a:r>
              <a:t>项目用的技术</a:t>
            </a:r>
          </a:p>
          <a:p>
            <a:pPr marL="282222" indent="-282222">
              <a:buSzPct val="100000"/>
              <a:buAutoNum type="arabicPeriod" startAt="1"/>
              <a:defRPr>
                <a:solidFill>
                  <a:schemeClr val="accent2"/>
                </a:solidFill>
              </a:defRPr>
            </a:pPr>
            <a:r>
              <a:t>前后端不分离</a:t>
            </a:r>
          </a:p>
        </p:txBody>
      </p:sp>
      <p:sp>
        <p:nvSpPr>
          <p:cNvPr id="572" name="分析项目用到的数据表，…"/>
          <p:cNvSpPr txBox="1"/>
          <p:nvPr/>
        </p:nvSpPr>
        <p:spPr>
          <a:xfrm>
            <a:off x="1960738" y="4965700"/>
            <a:ext cx="24059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分析项目用到的数据表，</a:t>
            </a:r>
          </a:p>
          <a:p>
            <a:pPr/>
            <a:r>
              <a:t>表字段，表关系。</a:t>
            </a:r>
          </a:p>
        </p:txBody>
      </p:sp>
      <p:sp>
        <p:nvSpPr>
          <p:cNvPr id="573" name="矩形"/>
          <p:cNvSpPr/>
          <p:nvPr/>
        </p:nvSpPr>
        <p:spPr>
          <a:xfrm>
            <a:off x="4673600" y="3782268"/>
            <a:ext cx="1564432" cy="18732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74" name="分工"/>
          <p:cNvSpPr txBox="1"/>
          <p:nvPr/>
        </p:nvSpPr>
        <p:spPr>
          <a:xfrm>
            <a:off x="3481944" y="61340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分工</a:t>
            </a:r>
          </a:p>
        </p:txBody>
      </p:sp>
      <p:sp>
        <p:nvSpPr>
          <p:cNvPr id="575" name="矩形"/>
          <p:cNvSpPr/>
          <p:nvPr/>
        </p:nvSpPr>
        <p:spPr>
          <a:xfrm>
            <a:off x="5893375" y="8597250"/>
            <a:ext cx="1750220" cy="893664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76" name="前后端分离:…"/>
          <p:cNvSpPr txBox="1"/>
          <p:nvPr/>
        </p:nvSpPr>
        <p:spPr>
          <a:xfrm>
            <a:off x="9937750" y="4706897"/>
            <a:ext cx="124321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前后端分离:</a:t>
            </a:r>
          </a:p>
          <a:p>
            <a:pPr/>
            <a:r>
              <a:t>模板不使用</a:t>
            </a:r>
          </a:p>
          <a:p>
            <a:pPr/>
            <a:r>
              <a:t>return 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odel: 模型，操作数据库。…"/>
          <p:cNvSpPr txBox="1"/>
          <p:nvPr/>
        </p:nvSpPr>
        <p:spPr>
          <a:xfrm>
            <a:off x="1830534" y="7556946"/>
            <a:ext cx="669607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Model: 模型，操作数据库。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View: 视图，产生html页面。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Controller: 控制器，接收请求，进行处理，和M和V进行交互，返回应答。</a:t>
            </a:r>
          </a:p>
        </p:txBody>
      </p:sp>
      <p:sp>
        <p:nvSpPr>
          <p:cNvPr id="155" name="矩形"/>
          <p:cNvSpPr/>
          <p:nvPr/>
        </p:nvSpPr>
        <p:spPr>
          <a:xfrm>
            <a:off x="1816100" y="2628900"/>
            <a:ext cx="1846213" cy="44958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" name="浏览器"/>
          <p:cNvSpPr txBox="1"/>
          <p:nvPr/>
        </p:nvSpPr>
        <p:spPr>
          <a:xfrm>
            <a:off x="2438400" y="1894323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57" name="矩形"/>
          <p:cNvSpPr/>
          <p:nvPr/>
        </p:nvSpPr>
        <p:spPr>
          <a:xfrm>
            <a:off x="6942187" y="2628900"/>
            <a:ext cx="3667026" cy="44958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" name="服务器…"/>
          <p:cNvSpPr txBox="1"/>
          <p:nvPr/>
        </p:nvSpPr>
        <p:spPr>
          <a:xfrm>
            <a:off x="7279258" y="1863725"/>
            <a:ext cx="24174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web MVC框架开发的网站</a:t>
            </a:r>
          </a:p>
        </p:txBody>
      </p:sp>
      <p:sp>
        <p:nvSpPr>
          <p:cNvPr id="159" name="注册用户"/>
          <p:cNvSpPr txBox="1"/>
          <p:nvPr/>
        </p:nvSpPr>
        <p:spPr>
          <a:xfrm>
            <a:off x="2311400" y="1218753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注册用户</a:t>
            </a:r>
          </a:p>
        </p:txBody>
      </p:sp>
      <p:sp>
        <p:nvSpPr>
          <p:cNvPr id="160" name="注册页面…"/>
          <p:cNvSpPr txBox="1"/>
          <p:nvPr/>
        </p:nvSpPr>
        <p:spPr>
          <a:xfrm>
            <a:off x="2641600" y="2743199"/>
            <a:ext cx="11197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solidFill>
                  <a:schemeClr val="accent5"/>
                </a:solidFill>
              </a:defRPr>
            </a:pPr>
            <a:r>
              <a:t>注册页面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输入用户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名和密码，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点击注册</a:t>
            </a:r>
          </a:p>
        </p:txBody>
      </p:sp>
      <p:sp>
        <p:nvSpPr>
          <p:cNvPr id="161" name="线条"/>
          <p:cNvSpPr/>
          <p:nvPr/>
        </p:nvSpPr>
        <p:spPr>
          <a:xfrm flipV="1">
            <a:off x="3657600" y="3277046"/>
            <a:ext cx="3291236" cy="49485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" name="1. 提交注册的用户名和密码"/>
          <p:cNvSpPr txBox="1"/>
          <p:nvPr/>
        </p:nvSpPr>
        <p:spPr>
          <a:xfrm>
            <a:off x="4114560" y="2963854"/>
            <a:ext cx="272924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1. 提交注册的用户名和密码</a:t>
            </a:r>
          </a:p>
        </p:txBody>
      </p:sp>
      <p:sp>
        <p:nvSpPr>
          <p:cNvPr id="163" name="C: 控制器…"/>
          <p:cNvSpPr txBox="1"/>
          <p:nvPr/>
        </p:nvSpPr>
        <p:spPr>
          <a:xfrm>
            <a:off x="7251155" y="2857499"/>
            <a:ext cx="11867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C: 控制器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接收请求，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进行处理</a:t>
            </a:r>
          </a:p>
        </p:txBody>
      </p:sp>
      <p:sp>
        <p:nvSpPr>
          <p:cNvPr id="164" name="椭圆形"/>
          <p:cNvSpPr/>
          <p:nvPr/>
        </p:nvSpPr>
        <p:spPr>
          <a:xfrm>
            <a:off x="11163300" y="5092700"/>
            <a:ext cx="1270000" cy="651322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" name="椭圆形"/>
          <p:cNvSpPr/>
          <p:nvPr/>
        </p:nvSpPr>
        <p:spPr>
          <a:xfrm>
            <a:off x="11163300" y="6337300"/>
            <a:ext cx="1270000" cy="651322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" name="线条"/>
          <p:cNvSpPr/>
          <p:nvPr/>
        </p:nvSpPr>
        <p:spPr>
          <a:xfrm flipV="1">
            <a:off x="11163300" y="5461000"/>
            <a:ext cx="1" cy="131858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7" name="线条"/>
          <p:cNvSpPr/>
          <p:nvPr/>
        </p:nvSpPr>
        <p:spPr>
          <a:xfrm flipV="1">
            <a:off x="12446000" y="5461000"/>
            <a:ext cx="1" cy="131858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" name="数据库"/>
          <p:cNvSpPr txBox="1"/>
          <p:nvPr/>
        </p:nvSpPr>
        <p:spPr>
          <a:xfrm>
            <a:off x="11360150" y="45402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数据库</a:t>
            </a:r>
          </a:p>
        </p:txBody>
      </p:sp>
      <p:sp>
        <p:nvSpPr>
          <p:cNvPr id="169" name="M:模型"/>
          <p:cNvSpPr txBox="1"/>
          <p:nvPr/>
        </p:nvSpPr>
        <p:spPr>
          <a:xfrm>
            <a:off x="9155772" y="5098256"/>
            <a:ext cx="74642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M:模型</a:t>
            </a:r>
          </a:p>
        </p:txBody>
      </p:sp>
      <p:sp>
        <p:nvSpPr>
          <p:cNvPr id="170" name="线条"/>
          <p:cNvSpPr/>
          <p:nvPr/>
        </p:nvSpPr>
        <p:spPr>
          <a:xfrm>
            <a:off x="8180478" y="3649332"/>
            <a:ext cx="1435042" cy="143504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1" name="2.通过M把…"/>
          <p:cNvSpPr txBox="1"/>
          <p:nvPr/>
        </p:nvSpPr>
        <p:spPr>
          <a:xfrm>
            <a:off x="9166020" y="3499286"/>
            <a:ext cx="146968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2.通过M把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用户名和密码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保存进数据库</a:t>
            </a:r>
          </a:p>
        </p:txBody>
      </p:sp>
      <p:sp>
        <p:nvSpPr>
          <p:cNvPr id="172" name="线条"/>
          <p:cNvSpPr/>
          <p:nvPr/>
        </p:nvSpPr>
        <p:spPr>
          <a:xfrm>
            <a:off x="9867900" y="5312411"/>
            <a:ext cx="1210469" cy="90571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" name="3.通过M把…"/>
          <p:cNvSpPr txBox="1"/>
          <p:nvPr/>
        </p:nvSpPr>
        <p:spPr>
          <a:xfrm>
            <a:off x="10119104" y="4947830"/>
            <a:ext cx="146968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3.通过M把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用户名和密码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保存进数据库</a:t>
            </a:r>
          </a:p>
        </p:txBody>
      </p:sp>
      <p:sp>
        <p:nvSpPr>
          <p:cNvPr id="174" name="线条"/>
          <p:cNvSpPr/>
          <p:nvPr/>
        </p:nvSpPr>
        <p:spPr>
          <a:xfrm flipH="1" flipV="1">
            <a:off x="9588280" y="5370338"/>
            <a:ext cx="1582382" cy="120692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" name="4. M获取保存…"/>
          <p:cNvSpPr txBox="1"/>
          <p:nvPr/>
        </p:nvSpPr>
        <p:spPr>
          <a:xfrm>
            <a:off x="9557985" y="6124401"/>
            <a:ext cx="14577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4. M获取保存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</a:t>
            </a:r>
          </a:p>
        </p:txBody>
      </p:sp>
      <p:sp>
        <p:nvSpPr>
          <p:cNvPr id="176" name="线条"/>
          <p:cNvSpPr/>
          <p:nvPr/>
        </p:nvSpPr>
        <p:spPr>
          <a:xfrm flipH="1" flipV="1">
            <a:off x="8040701" y="3773963"/>
            <a:ext cx="1461526" cy="130887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" name="5. M返回保存…"/>
          <p:cNvSpPr txBox="1"/>
          <p:nvPr/>
        </p:nvSpPr>
        <p:spPr>
          <a:xfrm>
            <a:off x="7824389" y="4335462"/>
            <a:ext cx="14577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5. M返回保存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结果给C</a:t>
            </a:r>
          </a:p>
        </p:txBody>
      </p:sp>
      <p:sp>
        <p:nvSpPr>
          <p:cNvPr id="178" name="V:视图"/>
          <p:cNvSpPr txBox="1"/>
          <p:nvPr/>
        </p:nvSpPr>
        <p:spPr>
          <a:xfrm>
            <a:off x="7311206" y="6026149"/>
            <a:ext cx="7052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V:视图</a:t>
            </a:r>
          </a:p>
        </p:txBody>
      </p:sp>
      <p:sp>
        <p:nvSpPr>
          <p:cNvPr id="179" name="线条"/>
          <p:cNvSpPr/>
          <p:nvPr/>
        </p:nvSpPr>
        <p:spPr>
          <a:xfrm flipH="1">
            <a:off x="7324571" y="3661193"/>
            <a:ext cx="320830" cy="243292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" name="6.通过V产生…"/>
          <p:cNvSpPr txBox="1"/>
          <p:nvPr/>
        </p:nvSpPr>
        <p:spPr>
          <a:xfrm>
            <a:off x="7482656" y="5100230"/>
            <a:ext cx="14097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6.通过V产生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注册结果页面</a:t>
            </a:r>
          </a:p>
        </p:txBody>
      </p:sp>
      <p:sp>
        <p:nvSpPr>
          <p:cNvPr id="181" name="线条"/>
          <p:cNvSpPr/>
          <p:nvPr/>
        </p:nvSpPr>
        <p:spPr>
          <a:xfrm flipV="1">
            <a:off x="7095687" y="3653414"/>
            <a:ext cx="401007" cy="244492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" name="7.返回产生…"/>
          <p:cNvSpPr txBox="1"/>
          <p:nvPr/>
        </p:nvSpPr>
        <p:spPr>
          <a:xfrm>
            <a:off x="6157976" y="5050850"/>
            <a:ext cx="121794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7.返回产生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结果页面</a:t>
            </a:r>
          </a:p>
        </p:txBody>
      </p:sp>
      <p:sp>
        <p:nvSpPr>
          <p:cNvPr id="183" name="线条"/>
          <p:cNvSpPr/>
          <p:nvPr/>
        </p:nvSpPr>
        <p:spPr>
          <a:xfrm flipH="1">
            <a:off x="3538602" y="3498939"/>
            <a:ext cx="3574949" cy="184584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" name="8.返回产生…"/>
          <p:cNvSpPr txBox="1"/>
          <p:nvPr/>
        </p:nvSpPr>
        <p:spPr>
          <a:xfrm>
            <a:off x="4559299" y="4381102"/>
            <a:ext cx="1841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8.返回产生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结果页面给浏览器</a:t>
            </a:r>
          </a:p>
        </p:txBody>
      </p:sp>
      <p:sp>
        <p:nvSpPr>
          <p:cNvPr id="185" name="9.显示结果页面"/>
          <p:cNvSpPr txBox="1"/>
          <p:nvPr/>
        </p:nvSpPr>
        <p:spPr>
          <a:xfrm>
            <a:off x="2783034" y="5124450"/>
            <a:ext cx="158975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9.显示结果页面</a:t>
            </a:r>
          </a:p>
        </p:txBody>
      </p:sp>
      <p:sp>
        <p:nvSpPr>
          <p:cNvPr id="186" name="web MVC 框架"/>
          <p:cNvSpPr txBox="1"/>
          <p:nvPr/>
        </p:nvSpPr>
        <p:spPr>
          <a:xfrm>
            <a:off x="5164583" y="574658"/>
            <a:ext cx="26756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web MVC 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矩形"/>
          <p:cNvSpPr/>
          <p:nvPr/>
        </p:nvSpPr>
        <p:spPr>
          <a:xfrm>
            <a:off x="1663700" y="3892550"/>
            <a:ext cx="9448800" cy="14155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79" name="后端"/>
          <p:cNvSpPr txBox="1"/>
          <p:nvPr/>
        </p:nvSpPr>
        <p:spPr>
          <a:xfrm>
            <a:off x="615949" y="440982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后端</a:t>
            </a:r>
          </a:p>
        </p:txBody>
      </p:sp>
      <p:sp>
        <p:nvSpPr>
          <p:cNvPr id="580" name="正方形"/>
          <p:cNvSpPr/>
          <p:nvPr/>
        </p:nvSpPr>
        <p:spPr>
          <a:xfrm>
            <a:off x="2006600" y="39653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1" name="用户模块"/>
          <p:cNvSpPr txBox="1"/>
          <p:nvPr/>
        </p:nvSpPr>
        <p:spPr>
          <a:xfrm>
            <a:off x="2146300" y="4404084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用户模块</a:t>
            </a:r>
          </a:p>
        </p:txBody>
      </p:sp>
      <p:sp>
        <p:nvSpPr>
          <p:cNvPr id="582" name="正方形"/>
          <p:cNvSpPr/>
          <p:nvPr/>
        </p:nvSpPr>
        <p:spPr>
          <a:xfrm>
            <a:off x="3848100" y="39653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3" name="商品模块"/>
          <p:cNvSpPr txBox="1"/>
          <p:nvPr/>
        </p:nvSpPr>
        <p:spPr>
          <a:xfrm>
            <a:off x="3917950" y="4409826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商品模块</a:t>
            </a:r>
          </a:p>
        </p:txBody>
      </p:sp>
      <p:sp>
        <p:nvSpPr>
          <p:cNvPr id="584" name="矩形"/>
          <p:cNvSpPr/>
          <p:nvPr/>
        </p:nvSpPr>
        <p:spPr>
          <a:xfrm>
            <a:off x="5689600" y="3965326"/>
            <a:ext cx="1397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5" name="购物车模块"/>
          <p:cNvSpPr txBox="1"/>
          <p:nvPr/>
        </p:nvSpPr>
        <p:spPr>
          <a:xfrm>
            <a:off x="5965825" y="4404084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购物车模块</a:t>
            </a:r>
          </a:p>
        </p:txBody>
      </p:sp>
      <p:sp>
        <p:nvSpPr>
          <p:cNvPr id="586" name="正方形"/>
          <p:cNvSpPr/>
          <p:nvPr/>
        </p:nvSpPr>
        <p:spPr>
          <a:xfrm>
            <a:off x="7772400" y="39653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7" name="订单模块"/>
          <p:cNvSpPr txBox="1"/>
          <p:nvPr/>
        </p:nvSpPr>
        <p:spPr>
          <a:xfrm>
            <a:off x="7931150" y="4404084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订单模块</a:t>
            </a:r>
          </a:p>
        </p:txBody>
      </p:sp>
      <p:sp>
        <p:nvSpPr>
          <p:cNvPr id="588" name="矩形"/>
          <p:cNvSpPr/>
          <p:nvPr/>
        </p:nvSpPr>
        <p:spPr>
          <a:xfrm>
            <a:off x="1663700" y="1682750"/>
            <a:ext cx="9448800" cy="14155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9" name="前端"/>
          <p:cNvSpPr txBox="1"/>
          <p:nvPr/>
        </p:nvSpPr>
        <p:spPr>
          <a:xfrm>
            <a:off x="615949" y="220002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前端</a:t>
            </a:r>
          </a:p>
        </p:txBody>
      </p:sp>
      <p:sp>
        <p:nvSpPr>
          <p:cNvPr id="590" name="正方形"/>
          <p:cNvSpPr/>
          <p:nvPr/>
        </p:nvSpPr>
        <p:spPr>
          <a:xfrm>
            <a:off x="2006600" y="17555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91" name="注册…"/>
          <p:cNvSpPr txBox="1"/>
          <p:nvPr/>
        </p:nvSpPr>
        <p:spPr>
          <a:xfrm>
            <a:off x="2076450" y="1920626"/>
            <a:ext cx="9271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注册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登录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用户中心</a:t>
            </a:r>
          </a:p>
        </p:txBody>
      </p:sp>
      <p:sp>
        <p:nvSpPr>
          <p:cNvPr id="592" name="正方形"/>
          <p:cNvSpPr/>
          <p:nvPr/>
        </p:nvSpPr>
        <p:spPr>
          <a:xfrm>
            <a:off x="3848100" y="17555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93" name="首页…"/>
          <p:cNvSpPr txBox="1"/>
          <p:nvPr/>
        </p:nvSpPr>
        <p:spPr>
          <a:xfrm>
            <a:off x="3917950" y="1780926"/>
            <a:ext cx="11303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首页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详情页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列表页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搜索结果页</a:t>
            </a:r>
          </a:p>
        </p:txBody>
      </p:sp>
      <p:sp>
        <p:nvSpPr>
          <p:cNvPr id="594" name="矩形"/>
          <p:cNvSpPr/>
          <p:nvPr/>
        </p:nvSpPr>
        <p:spPr>
          <a:xfrm>
            <a:off x="5689600" y="1755526"/>
            <a:ext cx="1397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95" name="购物车页面"/>
          <p:cNvSpPr txBox="1"/>
          <p:nvPr/>
        </p:nvSpPr>
        <p:spPr>
          <a:xfrm>
            <a:off x="5715000" y="2200026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购物车页面</a:t>
            </a:r>
          </a:p>
        </p:txBody>
      </p:sp>
      <p:sp>
        <p:nvSpPr>
          <p:cNvPr id="596" name="正方形"/>
          <p:cNvSpPr/>
          <p:nvPr/>
        </p:nvSpPr>
        <p:spPr>
          <a:xfrm>
            <a:off x="7772400" y="17555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97" name="提交订单页"/>
          <p:cNvSpPr txBox="1"/>
          <p:nvPr/>
        </p:nvSpPr>
        <p:spPr>
          <a:xfrm>
            <a:off x="7842250" y="2200026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提交订单页</a:t>
            </a:r>
          </a:p>
        </p:txBody>
      </p:sp>
      <p:sp>
        <p:nvSpPr>
          <p:cNvPr id="598" name="Admin后台管理页面"/>
          <p:cNvSpPr txBox="1"/>
          <p:nvPr/>
        </p:nvSpPr>
        <p:spPr>
          <a:xfrm>
            <a:off x="1657350" y="8321426"/>
            <a:ext cx="19094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Admin后台管理页面</a:t>
            </a:r>
          </a:p>
        </p:txBody>
      </p:sp>
      <p:sp>
        <p:nvSpPr>
          <p:cNvPr id="599" name="矩形"/>
          <p:cNvSpPr/>
          <p:nvPr/>
        </p:nvSpPr>
        <p:spPr>
          <a:xfrm>
            <a:off x="9569450" y="1755526"/>
            <a:ext cx="1488745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0" name="后台Admin页面"/>
          <p:cNvSpPr txBox="1"/>
          <p:nvPr/>
        </p:nvSpPr>
        <p:spPr>
          <a:xfrm>
            <a:off x="9556750" y="2200026"/>
            <a:ext cx="15030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后台Admin页面</a:t>
            </a:r>
          </a:p>
        </p:txBody>
      </p:sp>
      <p:sp>
        <p:nvSpPr>
          <p:cNvPr id="601" name="矩形"/>
          <p:cNvSpPr/>
          <p:nvPr/>
        </p:nvSpPr>
        <p:spPr>
          <a:xfrm>
            <a:off x="9499600" y="3965326"/>
            <a:ext cx="1488745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2" name="后台Admin…"/>
          <p:cNvSpPr txBox="1"/>
          <p:nvPr/>
        </p:nvSpPr>
        <p:spPr>
          <a:xfrm>
            <a:off x="9569450" y="4270126"/>
            <a:ext cx="11531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后台Admin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模块</a:t>
            </a:r>
          </a:p>
        </p:txBody>
      </p:sp>
      <p:sp>
        <p:nvSpPr>
          <p:cNvPr id="603" name="正方形"/>
          <p:cNvSpPr/>
          <p:nvPr/>
        </p:nvSpPr>
        <p:spPr>
          <a:xfrm>
            <a:off x="1752600" y="63529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4" name="mysql"/>
          <p:cNvSpPr txBox="1"/>
          <p:nvPr/>
        </p:nvSpPr>
        <p:spPr>
          <a:xfrm>
            <a:off x="1963402" y="5836865"/>
            <a:ext cx="70157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605" name="正方形"/>
          <p:cNvSpPr/>
          <p:nvPr/>
        </p:nvSpPr>
        <p:spPr>
          <a:xfrm>
            <a:off x="3759200" y="63529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6" name="缓存/session"/>
          <p:cNvSpPr txBox="1"/>
          <p:nvPr/>
        </p:nvSpPr>
        <p:spPr>
          <a:xfrm>
            <a:off x="3574801" y="5817815"/>
            <a:ext cx="133389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缓存/session</a:t>
            </a:r>
          </a:p>
        </p:txBody>
      </p:sp>
      <p:sp>
        <p:nvSpPr>
          <p:cNvPr id="607" name="redis"/>
          <p:cNvSpPr txBox="1"/>
          <p:nvPr/>
        </p:nvSpPr>
        <p:spPr>
          <a:xfrm>
            <a:off x="4033502" y="6727576"/>
            <a:ext cx="59997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redis</a:t>
            </a:r>
          </a:p>
        </p:txBody>
      </p:sp>
      <p:sp>
        <p:nvSpPr>
          <p:cNvPr id="608" name="正方形"/>
          <p:cNvSpPr/>
          <p:nvPr/>
        </p:nvSpPr>
        <p:spPr>
          <a:xfrm>
            <a:off x="5816600" y="6352926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9" name="分布式文件存储系统…"/>
          <p:cNvSpPr txBox="1"/>
          <p:nvPr/>
        </p:nvSpPr>
        <p:spPr>
          <a:xfrm>
            <a:off x="5581401" y="5678115"/>
            <a:ext cx="19995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分布式文件存储系统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Fast DFS(余庆)</a:t>
            </a:r>
          </a:p>
        </p:txBody>
      </p:sp>
      <p:sp>
        <p:nvSpPr>
          <p:cNvPr id="610" name="异步任务对列…"/>
          <p:cNvSpPr txBox="1"/>
          <p:nvPr/>
        </p:nvSpPr>
        <p:spPr>
          <a:xfrm>
            <a:off x="8420075" y="5697165"/>
            <a:ext cx="13899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异步任务对列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celery</a:t>
            </a:r>
          </a:p>
        </p:txBody>
      </p:sp>
      <p:sp>
        <p:nvSpPr>
          <p:cNvPr id="611" name="矩形"/>
          <p:cNvSpPr/>
          <p:nvPr/>
        </p:nvSpPr>
        <p:spPr>
          <a:xfrm>
            <a:off x="8432775" y="6352926"/>
            <a:ext cx="148874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2" name="项目架构分析"/>
          <p:cNvSpPr txBox="1"/>
          <p:nvPr/>
        </p:nvSpPr>
        <p:spPr>
          <a:xfrm>
            <a:off x="5080000" y="370586"/>
            <a:ext cx="24003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项目架构分析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用户表"/>
          <p:cNvSpPr txBox="1"/>
          <p:nvPr/>
        </p:nvSpPr>
        <p:spPr>
          <a:xfrm>
            <a:off x="2038350" y="15557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用户表</a:t>
            </a:r>
          </a:p>
        </p:txBody>
      </p:sp>
      <p:sp>
        <p:nvSpPr>
          <p:cNvPr id="615" name="矩形"/>
          <p:cNvSpPr/>
          <p:nvPr/>
        </p:nvSpPr>
        <p:spPr>
          <a:xfrm>
            <a:off x="1841500" y="1962150"/>
            <a:ext cx="1270000" cy="293290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6" name="ID…"/>
          <p:cNvSpPr txBox="1"/>
          <p:nvPr/>
        </p:nvSpPr>
        <p:spPr>
          <a:xfrm>
            <a:off x="1984722" y="2183606"/>
            <a:ext cx="9835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用户名</a:t>
            </a:r>
          </a:p>
          <a:p>
            <a:pPr/>
            <a:r>
              <a:t>密码</a:t>
            </a:r>
          </a:p>
          <a:p>
            <a:pPr/>
            <a:r>
              <a:t>邮箱</a:t>
            </a:r>
          </a:p>
          <a:p>
            <a:pPr/>
            <a:r>
              <a:t>激活标记</a:t>
            </a:r>
          </a:p>
          <a:p>
            <a:pPr/>
            <a:r>
              <a:t>权限标记</a:t>
            </a:r>
          </a:p>
        </p:txBody>
      </p:sp>
      <p:sp>
        <p:nvSpPr>
          <p:cNvPr id="617" name="一个用户可以有多个收货地址。…"/>
          <p:cNvSpPr txBox="1"/>
          <p:nvPr/>
        </p:nvSpPr>
        <p:spPr>
          <a:xfrm>
            <a:off x="450850" y="5060156"/>
            <a:ext cx="4234756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一个用户可以有多个收货地址。</a:t>
            </a:r>
          </a:p>
          <a:p>
            <a:pPr/>
            <a:r>
              <a:t>一件商品可以有多条评论，评论跟订单相关。</a:t>
            </a:r>
          </a:p>
          <a:p>
            <a:pPr/>
            <a:r>
              <a:t>一件商品可以有多张图片。</a:t>
            </a:r>
          </a:p>
          <a:p>
            <a:pPr/>
            <a:r>
              <a:t>一个订单可以包含多个商品。</a:t>
            </a:r>
          </a:p>
        </p:txBody>
      </p:sp>
      <p:sp>
        <p:nvSpPr>
          <p:cNvPr id="618" name="地址表"/>
          <p:cNvSpPr txBox="1"/>
          <p:nvPr/>
        </p:nvSpPr>
        <p:spPr>
          <a:xfrm>
            <a:off x="4146550" y="15557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地址表</a:t>
            </a:r>
          </a:p>
        </p:txBody>
      </p:sp>
      <p:sp>
        <p:nvSpPr>
          <p:cNvPr id="619" name="矩形"/>
          <p:cNvSpPr/>
          <p:nvPr/>
        </p:nvSpPr>
        <p:spPr>
          <a:xfrm>
            <a:off x="3949700" y="1962150"/>
            <a:ext cx="1270000" cy="293290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0" name="ID…"/>
          <p:cNvSpPr txBox="1"/>
          <p:nvPr/>
        </p:nvSpPr>
        <p:spPr>
          <a:xfrm>
            <a:off x="4055231" y="2183606"/>
            <a:ext cx="1118940" cy="2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用户ID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  <a:p>
            <a:pPr/>
            <a:r>
              <a:t>收件人</a:t>
            </a:r>
          </a:p>
          <a:p>
            <a:pPr/>
            <a:r>
              <a:t>地址</a:t>
            </a:r>
          </a:p>
          <a:p>
            <a:pPr/>
            <a:r>
              <a:t>邮编</a:t>
            </a:r>
          </a:p>
          <a:p>
            <a:pPr/>
            <a:r>
              <a:t>手机</a:t>
            </a:r>
          </a:p>
          <a:p>
            <a:pPr/>
            <a:r>
              <a:t>是否默认</a:t>
            </a:r>
          </a:p>
        </p:txBody>
      </p:sp>
      <p:sp>
        <p:nvSpPr>
          <p:cNvPr id="621" name="最近浏览: redis实现。…"/>
          <p:cNvSpPr txBox="1"/>
          <p:nvPr/>
        </p:nvSpPr>
        <p:spPr>
          <a:xfrm>
            <a:off x="1756031" y="806450"/>
            <a:ext cx="23497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最近浏览: redis实现。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购物车功能: redis实现。</a:t>
            </a:r>
          </a:p>
        </p:txBody>
      </p:sp>
      <p:sp>
        <p:nvSpPr>
          <p:cNvPr id="622" name="商品SKU表"/>
          <p:cNvSpPr txBox="1"/>
          <p:nvPr/>
        </p:nvSpPr>
        <p:spPr>
          <a:xfrm>
            <a:off x="6014319" y="1555749"/>
            <a:ext cx="115292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商品SKU表</a:t>
            </a:r>
          </a:p>
        </p:txBody>
      </p:sp>
      <p:sp>
        <p:nvSpPr>
          <p:cNvPr id="623" name="矩形"/>
          <p:cNvSpPr/>
          <p:nvPr/>
        </p:nvSpPr>
        <p:spPr>
          <a:xfrm>
            <a:off x="6057900" y="1962150"/>
            <a:ext cx="1270000" cy="363135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4" name="ID…"/>
          <p:cNvSpPr txBox="1"/>
          <p:nvPr/>
        </p:nvSpPr>
        <p:spPr>
          <a:xfrm>
            <a:off x="6084179" y="2228428"/>
            <a:ext cx="1175396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名称</a:t>
            </a:r>
          </a:p>
          <a:p>
            <a:pPr/>
            <a:r>
              <a:t>简介</a:t>
            </a:r>
          </a:p>
          <a:p>
            <a:pPr/>
            <a:r>
              <a:t>价格</a:t>
            </a:r>
          </a:p>
          <a:p>
            <a:pPr/>
            <a:r>
              <a:t>单位</a:t>
            </a:r>
          </a:p>
          <a:p>
            <a:pPr/>
            <a:r>
              <a:t>库存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销量</a:t>
            </a:r>
          </a:p>
          <a:p>
            <a:pPr/>
            <a:r>
              <a:t>状态</a:t>
            </a:r>
            <a:r>
              <a:rPr sz="1100">
                <a:solidFill>
                  <a:schemeClr val="accent5"/>
                </a:solidFill>
              </a:rPr>
              <a:t>(上下架)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图片</a:t>
            </a:r>
            <a:r>
              <a:rPr sz="1100">
                <a:solidFill>
                  <a:schemeClr val="accent5"/>
                </a:solidFill>
              </a:rPr>
              <a:t>(默认)</a:t>
            </a:r>
            <a:endParaRPr sz="1100">
              <a:solidFill>
                <a:schemeClr val="accent5"/>
              </a:solidFill>
            </a:endParaRPr>
          </a:p>
          <a:p>
            <a:pPr/>
            <a:r>
              <a:t>种类 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  <a:p>
            <a:pPr/>
            <a:r>
              <a:t>SPU 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</p:txBody>
      </p:sp>
      <p:sp>
        <p:nvSpPr>
          <p:cNvPr id="625" name="评论"/>
          <p:cNvSpPr txBox="1"/>
          <p:nvPr/>
        </p:nvSpPr>
        <p:spPr>
          <a:xfrm>
            <a:off x="10128629" y="723304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评论</a:t>
            </a:r>
          </a:p>
        </p:txBody>
      </p:sp>
      <p:sp>
        <p:nvSpPr>
          <p:cNvPr id="626" name="商品图片表"/>
          <p:cNvSpPr txBox="1"/>
          <p:nvPr/>
        </p:nvSpPr>
        <p:spPr>
          <a:xfrm>
            <a:off x="6052160" y="5848945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商品图片表</a:t>
            </a:r>
          </a:p>
        </p:txBody>
      </p:sp>
      <p:sp>
        <p:nvSpPr>
          <p:cNvPr id="627" name="矩形"/>
          <p:cNvSpPr/>
          <p:nvPr/>
        </p:nvSpPr>
        <p:spPr>
          <a:xfrm>
            <a:off x="6109310" y="6274792"/>
            <a:ext cx="1270001" cy="13493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8" name="ID…"/>
          <p:cNvSpPr txBox="1"/>
          <p:nvPr/>
        </p:nvSpPr>
        <p:spPr>
          <a:xfrm>
            <a:off x="6138208" y="6370835"/>
            <a:ext cx="11868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SKU 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  <a:p>
            <a:pPr/>
            <a:r>
              <a:t>图片url</a:t>
            </a:r>
          </a:p>
        </p:txBody>
      </p:sp>
      <p:sp>
        <p:nvSpPr>
          <p:cNvPr id="629" name="关联查询"/>
          <p:cNvSpPr txBox="1"/>
          <p:nvPr/>
        </p:nvSpPr>
        <p:spPr>
          <a:xfrm>
            <a:off x="1162050" y="708540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关联查询</a:t>
            </a:r>
          </a:p>
        </p:txBody>
      </p:sp>
      <p:sp>
        <p:nvSpPr>
          <p:cNvPr id="630" name="以空间换取时间。"/>
          <p:cNvSpPr txBox="1"/>
          <p:nvPr/>
        </p:nvSpPr>
        <p:spPr>
          <a:xfrm>
            <a:off x="438150" y="6469856"/>
            <a:ext cx="1739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以空间换取时间。</a:t>
            </a:r>
          </a:p>
        </p:txBody>
      </p:sp>
      <p:sp>
        <p:nvSpPr>
          <p:cNvPr id="631" name="商品种类表"/>
          <p:cNvSpPr txBox="1"/>
          <p:nvPr/>
        </p:nvSpPr>
        <p:spPr>
          <a:xfrm>
            <a:off x="3954882" y="5842992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商品种类表</a:t>
            </a:r>
          </a:p>
        </p:txBody>
      </p:sp>
      <p:sp>
        <p:nvSpPr>
          <p:cNvPr id="632" name="矩形"/>
          <p:cNvSpPr/>
          <p:nvPr/>
        </p:nvSpPr>
        <p:spPr>
          <a:xfrm>
            <a:off x="4001110" y="6274792"/>
            <a:ext cx="1270001" cy="13493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3" name="ID…"/>
          <p:cNvSpPr txBox="1"/>
          <p:nvPr/>
        </p:nvSpPr>
        <p:spPr>
          <a:xfrm>
            <a:off x="4035654" y="6377979"/>
            <a:ext cx="9835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种类名称</a:t>
            </a:r>
          </a:p>
          <a:p>
            <a:pPr/>
            <a:r>
              <a:t>logo</a:t>
            </a:r>
          </a:p>
          <a:p>
            <a:pPr/>
            <a:r>
              <a:t>种类图片</a:t>
            </a:r>
          </a:p>
        </p:txBody>
      </p:sp>
      <p:sp>
        <p:nvSpPr>
          <p:cNvPr id="634" name="ID       名称                简介               价格     单位      库存          详情            图片              状态        种类ID     SPU ID…"/>
          <p:cNvSpPr txBox="1"/>
          <p:nvPr/>
        </p:nvSpPr>
        <p:spPr>
          <a:xfrm>
            <a:off x="1123950" y="8435183"/>
            <a:ext cx="104448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ID       名称                简介               价格     单位      库存          详情            图片              状态        种类ID     SPU ID</a:t>
            </a:r>
          </a:p>
          <a:p>
            <a:pPr/>
            <a:r>
              <a:t>1       500g草莓    500g草莓简介     10.00   500g       20       草莓详情    500g草莓图片       1           1                </a:t>
            </a:r>
            <a:r>
              <a:rPr>
                <a:solidFill>
                  <a:schemeClr val="accent2"/>
                </a:solidFill>
              </a:rPr>
              <a:t>1</a:t>
            </a:r>
          </a:p>
          <a:p>
            <a:pPr/>
            <a:r>
              <a:t>2       盒装草莓     盒装草莓简介       20.00  盒           10        草莓详情    盒装草莓图片        1           1                </a:t>
            </a:r>
            <a:r>
              <a:rPr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5" name="商品SPU表"/>
          <p:cNvSpPr txBox="1"/>
          <p:nvPr/>
        </p:nvSpPr>
        <p:spPr>
          <a:xfrm>
            <a:off x="7990458" y="1555749"/>
            <a:ext cx="1141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商品SPU表</a:t>
            </a:r>
          </a:p>
        </p:txBody>
      </p:sp>
      <p:sp>
        <p:nvSpPr>
          <p:cNvPr id="636" name="矩形"/>
          <p:cNvSpPr/>
          <p:nvPr/>
        </p:nvSpPr>
        <p:spPr>
          <a:xfrm>
            <a:off x="7995031" y="1968103"/>
            <a:ext cx="1270001" cy="13493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7" name="ID…"/>
          <p:cNvSpPr txBox="1"/>
          <p:nvPr/>
        </p:nvSpPr>
        <p:spPr>
          <a:xfrm>
            <a:off x="8132571" y="2153840"/>
            <a:ext cx="57715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名称</a:t>
            </a:r>
          </a:p>
          <a:p>
            <a:pPr/>
            <a:r>
              <a:t>详情</a:t>
            </a:r>
          </a:p>
        </p:txBody>
      </p:sp>
      <p:sp>
        <p:nvSpPr>
          <p:cNvPr id="638" name="草莓"/>
          <p:cNvSpPr txBox="1"/>
          <p:nvPr/>
        </p:nvSpPr>
        <p:spPr>
          <a:xfrm>
            <a:off x="7476235" y="2325290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草莓</a:t>
            </a:r>
          </a:p>
        </p:txBody>
      </p:sp>
      <p:sp>
        <p:nvSpPr>
          <p:cNvPr id="639" name="500g草莓…"/>
          <p:cNvSpPr txBox="1"/>
          <p:nvPr/>
        </p:nvSpPr>
        <p:spPr>
          <a:xfrm>
            <a:off x="5216029" y="2299890"/>
            <a:ext cx="91483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500g草莓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盒装草莓</a:t>
            </a:r>
          </a:p>
        </p:txBody>
      </p:sp>
      <p:sp>
        <p:nvSpPr>
          <p:cNvPr id="640" name="商品种类&gt;SPU(小分类)&gt;SKU(具体商品)"/>
          <p:cNvSpPr txBox="1"/>
          <p:nvPr/>
        </p:nvSpPr>
        <p:spPr>
          <a:xfrm>
            <a:off x="7899400" y="1079896"/>
            <a:ext cx="342222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商品种类&gt;SPU</a:t>
            </a:r>
            <a:r>
              <a:rPr sz="1400">
                <a:solidFill>
                  <a:schemeClr val="accent5"/>
                </a:solidFill>
              </a:rPr>
              <a:t>(小分类)</a:t>
            </a:r>
            <a:r>
              <a:t>&gt;SKU</a:t>
            </a:r>
            <a:r>
              <a:rPr sz="1300">
                <a:solidFill>
                  <a:schemeClr val="accent5"/>
                </a:solidFill>
              </a:rPr>
              <a:t>(具体商品)</a:t>
            </a:r>
          </a:p>
        </p:txBody>
      </p:sp>
      <p:sp>
        <p:nvSpPr>
          <p:cNvPr id="641" name="首页轮播商品表"/>
          <p:cNvSpPr txBox="1"/>
          <p:nvPr/>
        </p:nvSpPr>
        <p:spPr>
          <a:xfrm>
            <a:off x="9942321" y="155574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首页轮播商品表</a:t>
            </a:r>
          </a:p>
        </p:txBody>
      </p:sp>
      <p:sp>
        <p:nvSpPr>
          <p:cNvPr id="642" name="矩形"/>
          <p:cNvSpPr/>
          <p:nvPr/>
        </p:nvSpPr>
        <p:spPr>
          <a:xfrm>
            <a:off x="10253471" y="1930003"/>
            <a:ext cx="1270001" cy="13493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3" name="ID…"/>
          <p:cNvSpPr txBox="1"/>
          <p:nvPr/>
        </p:nvSpPr>
        <p:spPr>
          <a:xfrm>
            <a:off x="10261600" y="2052240"/>
            <a:ext cx="1192659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SKU ID</a:t>
            </a:r>
            <a:r>
              <a:rPr sz="1000">
                <a:solidFill>
                  <a:schemeClr val="accent5"/>
                </a:solidFill>
              </a:rPr>
              <a:t>(外键)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图片url</a:t>
            </a:r>
          </a:p>
          <a:p>
            <a:pPr/>
            <a:r>
              <a:t>index</a:t>
            </a:r>
            <a:r>
              <a:rPr sz="1000">
                <a:solidFill>
                  <a:schemeClr val="accent5"/>
                </a:solidFill>
              </a:rPr>
              <a:t>(展示顺序)</a:t>
            </a:r>
          </a:p>
        </p:txBody>
      </p:sp>
      <p:sp>
        <p:nvSpPr>
          <p:cNvPr id="644" name="首页促销活动表"/>
          <p:cNvSpPr txBox="1"/>
          <p:nvPr/>
        </p:nvSpPr>
        <p:spPr>
          <a:xfrm>
            <a:off x="7825232" y="3323431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首页促销活动表</a:t>
            </a:r>
          </a:p>
        </p:txBody>
      </p:sp>
      <p:sp>
        <p:nvSpPr>
          <p:cNvPr id="645" name="矩形"/>
          <p:cNvSpPr/>
          <p:nvPr/>
        </p:nvSpPr>
        <p:spPr>
          <a:xfrm>
            <a:off x="7995031" y="3723084"/>
            <a:ext cx="1457707" cy="13493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6" name="ID…"/>
          <p:cNvSpPr txBox="1"/>
          <p:nvPr/>
        </p:nvSpPr>
        <p:spPr>
          <a:xfrm>
            <a:off x="8029829" y="3826272"/>
            <a:ext cx="120937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活动图片</a:t>
            </a:r>
          </a:p>
          <a:p>
            <a:pPr/>
            <a:r>
              <a:t>活动页面url</a:t>
            </a:r>
          </a:p>
          <a:p>
            <a:pPr/>
            <a:r>
              <a:t>index</a:t>
            </a:r>
          </a:p>
        </p:txBody>
      </p:sp>
      <p:sp>
        <p:nvSpPr>
          <p:cNvPr id="647" name="首页分类商品展示表"/>
          <p:cNvSpPr txBox="1"/>
          <p:nvPr/>
        </p:nvSpPr>
        <p:spPr>
          <a:xfrm>
            <a:off x="9927590" y="3279576"/>
            <a:ext cx="1943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首页分类商品展示表</a:t>
            </a:r>
          </a:p>
        </p:txBody>
      </p:sp>
      <p:sp>
        <p:nvSpPr>
          <p:cNvPr id="648" name="矩形"/>
          <p:cNvSpPr/>
          <p:nvPr/>
        </p:nvSpPr>
        <p:spPr>
          <a:xfrm>
            <a:off x="10248499" y="3723084"/>
            <a:ext cx="1270001" cy="1701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9" name="ID…"/>
          <p:cNvSpPr txBox="1"/>
          <p:nvPr/>
        </p:nvSpPr>
        <p:spPr>
          <a:xfrm>
            <a:off x="10265156" y="3881834"/>
            <a:ext cx="1165635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种类ID</a:t>
            </a:r>
            <a:r>
              <a:rPr sz="1000">
                <a:solidFill>
                  <a:schemeClr val="accent5"/>
                </a:solidFill>
              </a:rPr>
              <a:t>(外键)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SKU ID</a:t>
            </a:r>
            <a:r>
              <a:rPr sz="1000">
                <a:solidFill>
                  <a:schemeClr val="accent5"/>
                </a:solidFill>
              </a:rPr>
              <a:t>(外键)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展示类型</a:t>
            </a:r>
          </a:p>
          <a:p>
            <a:pPr/>
            <a:r>
              <a:t>index</a:t>
            </a:r>
          </a:p>
        </p:txBody>
      </p:sp>
      <p:sp>
        <p:nvSpPr>
          <p:cNvPr id="650" name="订单信息表"/>
          <p:cNvSpPr txBox="1"/>
          <p:nvPr/>
        </p:nvSpPr>
        <p:spPr>
          <a:xfrm>
            <a:off x="8158734" y="5288756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订单信息表</a:t>
            </a:r>
          </a:p>
        </p:txBody>
      </p:sp>
      <p:sp>
        <p:nvSpPr>
          <p:cNvPr id="651" name="矩形"/>
          <p:cNvSpPr/>
          <p:nvPr/>
        </p:nvSpPr>
        <p:spPr>
          <a:xfrm>
            <a:off x="8016049" y="5644754"/>
            <a:ext cx="1561720" cy="26888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2" name="订单ID…"/>
          <p:cNvSpPr txBox="1"/>
          <p:nvPr/>
        </p:nvSpPr>
        <p:spPr>
          <a:xfrm>
            <a:off x="8110728" y="5740004"/>
            <a:ext cx="138985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订单ID</a:t>
            </a:r>
          </a:p>
          <a:p>
            <a:pPr/>
            <a:r>
              <a:t>用户ID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  <a:p>
            <a:pPr/>
            <a:r>
              <a:t>地址ID</a:t>
            </a:r>
            <a:r>
              <a:rPr sz="1000">
                <a:solidFill>
                  <a:schemeClr val="accent5"/>
                </a:solidFill>
              </a:rPr>
              <a:t>(外键)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支付方式</a:t>
            </a:r>
          </a:p>
          <a:p>
            <a:pPr/>
            <a:r>
              <a:t>商品总数</a:t>
            </a:r>
            <a:r>
              <a:rPr sz="1200">
                <a:solidFill>
                  <a:schemeClr val="accent2"/>
                </a:solidFill>
              </a:rPr>
              <a:t>(运营)</a:t>
            </a:r>
          </a:p>
          <a:p>
            <a:pPr/>
            <a:r>
              <a:t>订单总额</a:t>
            </a:r>
            <a:r>
              <a:rPr sz="1200">
                <a:solidFill>
                  <a:schemeClr val="accent2"/>
                </a:solidFill>
              </a:rPr>
              <a:t>(运营)</a:t>
            </a:r>
          </a:p>
          <a:p>
            <a:pPr/>
            <a:r>
              <a:t>订单运费</a:t>
            </a:r>
          </a:p>
          <a:p>
            <a:pPr/>
            <a:r>
              <a:t>订单状态</a:t>
            </a:r>
          </a:p>
          <a:p>
            <a:pPr/>
            <a:r>
              <a:t>创建时间</a:t>
            </a:r>
          </a:p>
        </p:txBody>
      </p:sp>
      <p:sp>
        <p:nvSpPr>
          <p:cNvPr id="653" name="订单商品表"/>
          <p:cNvSpPr txBox="1"/>
          <p:nvPr/>
        </p:nvSpPr>
        <p:spPr>
          <a:xfrm>
            <a:off x="10196321" y="5479256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订单商品表</a:t>
            </a:r>
          </a:p>
        </p:txBody>
      </p:sp>
      <p:sp>
        <p:nvSpPr>
          <p:cNvPr id="654" name="矩形"/>
          <p:cNvSpPr/>
          <p:nvPr/>
        </p:nvSpPr>
        <p:spPr>
          <a:xfrm>
            <a:off x="10077830" y="5861446"/>
            <a:ext cx="1621284" cy="17145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5" name="ID…"/>
          <p:cNvSpPr txBox="1"/>
          <p:nvPr/>
        </p:nvSpPr>
        <p:spPr>
          <a:xfrm>
            <a:off x="10128629" y="5895379"/>
            <a:ext cx="1265685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订单ID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  <a:p>
            <a:pPr/>
            <a:r>
              <a:t>SKU ID</a:t>
            </a:r>
            <a:r>
              <a:rPr sz="1000">
                <a:solidFill>
                  <a:schemeClr val="accent5"/>
                </a:solidFill>
              </a:rPr>
              <a:t>(外键)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商品数目</a:t>
            </a:r>
          </a:p>
          <a:p>
            <a:pPr/>
            <a:r>
              <a:t>商品价格</a:t>
            </a:r>
            <a:r>
              <a:rPr sz="1000">
                <a:solidFill>
                  <a:schemeClr val="accent5"/>
                </a:solidFill>
              </a:rPr>
              <a:t>(历史)</a:t>
            </a:r>
          </a:p>
        </p:txBody>
      </p:sp>
      <p:sp>
        <p:nvSpPr>
          <p:cNvPr id="656" name="数据库设计"/>
          <p:cNvSpPr txBox="1"/>
          <p:nvPr/>
        </p:nvSpPr>
        <p:spPr>
          <a:xfrm>
            <a:off x="5760847" y="271859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数据库设计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项目搭建:…"/>
          <p:cNvSpPr txBox="1"/>
          <p:nvPr/>
        </p:nvSpPr>
        <p:spPr>
          <a:xfrm>
            <a:off x="2641600" y="1924050"/>
            <a:ext cx="6921445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项目搭建:</a:t>
            </a:r>
          </a:p>
          <a:p>
            <a:pPr marL="282222" indent="-282222">
              <a:buSzPct val="100000"/>
              <a:buAutoNum type="arabicParenR" startAt="1"/>
            </a:pPr>
            <a:r>
              <a:t>创建项目</a:t>
            </a:r>
          </a:p>
          <a:p>
            <a:pPr marL="282222" indent="-282222">
              <a:buSzPct val="100000"/>
              <a:buAutoNum type="arabicParenR" startAt="1"/>
            </a:pPr>
            <a:r>
              <a:t>根据划分模块创建应用</a:t>
            </a:r>
          </a:p>
          <a:p>
            <a:pPr marL="282222" indent="-282222">
              <a:buSzPct val="100000"/>
              <a:buAutoNum type="arabicParenR" startAt="1"/>
            </a:pPr>
            <a:r>
              <a:t>进行基本设置( 注册应用，数据库，模板目录， 静态文件，包含应用urls)</a:t>
            </a:r>
          </a:p>
          <a:p>
            <a:pPr marL="282222" indent="-282222">
              <a:buSzPct val="100000"/>
              <a:buAutoNum type="arabicParenR" startAt="1"/>
            </a:pPr>
            <a:r>
              <a:t>模型类创建</a:t>
            </a:r>
          </a:p>
          <a:p>
            <a:pPr marL="282222" indent="-282222">
              <a:buSzPct val="100000"/>
              <a:buAutoNum type="arabicParenR" startAt="1"/>
            </a:pPr>
            <a:r>
              <a:t>迁移生成表。</a:t>
            </a:r>
          </a:p>
        </p:txBody>
      </p:sp>
      <p:sp>
        <p:nvSpPr>
          <p:cNvPr id="659" name="项目框架搭建"/>
          <p:cNvSpPr txBox="1"/>
          <p:nvPr/>
        </p:nvSpPr>
        <p:spPr>
          <a:xfrm>
            <a:off x="5302250" y="805259"/>
            <a:ext cx="24003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项目框架搭建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用户"/>
          <p:cNvSpPr txBox="1"/>
          <p:nvPr/>
        </p:nvSpPr>
        <p:spPr>
          <a:xfrm>
            <a:off x="2552700" y="1851868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用户</a:t>
            </a:r>
          </a:p>
        </p:txBody>
      </p:sp>
      <p:sp>
        <p:nvSpPr>
          <p:cNvPr id="662" name="正方形"/>
          <p:cNvSpPr/>
          <p:nvPr/>
        </p:nvSpPr>
        <p:spPr>
          <a:xfrm>
            <a:off x="2178050" y="2309068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3" name="矩形"/>
          <p:cNvSpPr/>
          <p:nvPr/>
        </p:nvSpPr>
        <p:spPr>
          <a:xfrm>
            <a:off x="5391150" y="2309068"/>
            <a:ext cx="1993900" cy="171281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4" name="django服务器"/>
          <p:cNvSpPr txBox="1"/>
          <p:nvPr/>
        </p:nvSpPr>
        <p:spPr>
          <a:xfrm>
            <a:off x="5693171" y="1851868"/>
            <a:ext cx="13898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django服务器</a:t>
            </a:r>
          </a:p>
        </p:txBody>
      </p:sp>
      <p:sp>
        <p:nvSpPr>
          <p:cNvPr id="665" name="访问/user/register"/>
          <p:cNvSpPr txBox="1"/>
          <p:nvPr/>
        </p:nvSpPr>
        <p:spPr>
          <a:xfrm>
            <a:off x="3562654" y="2492374"/>
            <a:ext cx="170646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访问/user/register</a:t>
            </a:r>
          </a:p>
        </p:txBody>
      </p:sp>
      <p:sp>
        <p:nvSpPr>
          <p:cNvPr id="666" name="线条"/>
          <p:cNvSpPr/>
          <p:nvPr/>
        </p:nvSpPr>
        <p:spPr>
          <a:xfrm>
            <a:off x="3409950" y="2956768"/>
            <a:ext cx="20193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7" name="1.接收信息…"/>
          <p:cNvSpPr txBox="1"/>
          <p:nvPr/>
        </p:nvSpPr>
        <p:spPr>
          <a:xfrm>
            <a:off x="5588000" y="2416175"/>
            <a:ext cx="129976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1.接收信息</a:t>
            </a:r>
          </a:p>
          <a:p>
            <a:pPr/>
            <a:r>
              <a:t>2.数据校验</a:t>
            </a:r>
          </a:p>
          <a:p>
            <a:pPr/>
            <a:r>
              <a:t>3.进行注册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4.发送邮件</a:t>
            </a:r>
          </a:p>
          <a:p>
            <a:pPr/>
            <a:r>
              <a:t>5.跳转到首页</a:t>
            </a:r>
          </a:p>
        </p:txBody>
      </p:sp>
      <p:sp>
        <p:nvSpPr>
          <p:cNvPr id="668" name="矩形"/>
          <p:cNvSpPr/>
          <p:nvPr/>
        </p:nvSpPr>
        <p:spPr>
          <a:xfrm>
            <a:off x="8655050" y="2309068"/>
            <a:ext cx="1993900" cy="171281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9" name="SMTP服务器"/>
          <p:cNvSpPr txBox="1"/>
          <p:nvPr/>
        </p:nvSpPr>
        <p:spPr>
          <a:xfrm>
            <a:off x="9118600" y="1851868"/>
            <a:ext cx="12883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SMTP服务器</a:t>
            </a:r>
          </a:p>
        </p:txBody>
      </p:sp>
      <p:sp>
        <p:nvSpPr>
          <p:cNvPr id="670" name="线条"/>
          <p:cNvSpPr/>
          <p:nvPr/>
        </p:nvSpPr>
        <p:spPr>
          <a:xfrm flipV="1">
            <a:off x="6686550" y="2912524"/>
            <a:ext cx="2015378" cy="51414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1" name="RegisterView中直接调用send_mail发邮件的问题"/>
          <p:cNvSpPr txBox="1"/>
          <p:nvPr/>
        </p:nvSpPr>
        <p:spPr>
          <a:xfrm>
            <a:off x="2787656" y="911011"/>
            <a:ext cx="742948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RegisterView中直接调用send_mail发邮件的问题</a:t>
            </a:r>
          </a:p>
        </p:txBody>
      </p:sp>
      <p:sp>
        <p:nvSpPr>
          <p:cNvPr id="672" name="如果发送时间过长，…"/>
          <p:cNvSpPr txBox="1"/>
          <p:nvPr/>
        </p:nvSpPr>
        <p:spPr>
          <a:xfrm>
            <a:off x="7368772" y="3220928"/>
            <a:ext cx="12925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chemeClr val="accent2"/>
                </a:solidFill>
              </a:defRPr>
            </a:pPr>
            <a:r>
              <a:t>如果发送时间过长，</a:t>
            </a:r>
          </a:p>
          <a:p>
            <a:pPr>
              <a:defRPr sz="1000">
                <a:solidFill>
                  <a:schemeClr val="accent2"/>
                </a:solidFill>
              </a:defRPr>
            </a:pPr>
            <a:r>
              <a:t>造成用户长时间等待</a:t>
            </a:r>
          </a:p>
        </p:txBody>
      </p:sp>
      <p:sp>
        <p:nvSpPr>
          <p:cNvPr id="673" name="线条"/>
          <p:cNvSpPr/>
          <p:nvPr/>
        </p:nvSpPr>
        <p:spPr>
          <a:xfrm flipH="1" flipV="1">
            <a:off x="6683019" y="3528268"/>
            <a:ext cx="2018291" cy="25431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4" name="多线程，多进程：…"/>
          <p:cNvSpPr txBox="1"/>
          <p:nvPr/>
        </p:nvSpPr>
        <p:spPr>
          <a:xfrm>
            <a:off x="2190750" y="4162953"/>
            <a:ext cx="538916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多线程，多进程：</a:t>
            </a:r>
          </a:p>
          <a:p>
            <a:pPr lvl="1"/>
            <a:r>
              <a:t>1）注册处理进程和发送邮件进程需要在一台服务器上。</a:t>
            </a:r>
          </a:p>
          <a:p>
            <a:pPr lvl="1"/>
            <a:r>
              <a:t>2）多进程和多线程调用顺序是不确定。</a:t>
            </a:r>
          </a:p>
        </p:txBody>
      </p:sp>
      <p:sp>
        <p:nvSpPr>
          <p:cNvPr id="675" name="解决发送邮件问题"/>
          <p:cNvSpPr txBox="1"/>
          <p:nvPr/>
        </p:nvSpPr>
        <p:spPr>
          <a:xfrm>
            <a:off x="5124450" y="5301265"/>
            <a:ext cx="27559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解决发送邮件问题</a:t>
            </a:r>
          </a:p>
        </p:txBody>
      </p:sp>
      <p:sp>
        <p:nvSpPr>
          <p:cNvPr id="676" name="用户"/>
          <p:cNvSpPr txBox="1"/>
          <p:nvPr/>
        </p:nvSpPr>
        <p:spPr>
          <a:xfrm>
            <a:off x="2400300" y="6088161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用户</a:t>
            </a:r>
          </a:p>
        </p:txBody>
      </p:sp>
      <p:sp>
        <p:nvSpPr>
          <p:cNvPr id="677" name="正方形"/>
          <p:cNvSpPr/>
          <p:nvPr/>
        </p:nvSpPr>
        <p:spPr>
          <a:xfrm>
            <a:off x="2025650" y="6545361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8" name="矩形"/>
          <p:cNvSpPr/>
          <p:nvPr/>
        </p:nvSpPr>
        <p:spPr>
          <a:xfrm>
            <a:off x="5238750" y="6545361"/>
            <a:ext cx="1993900" cy="171281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9" name="django服务器"/>
          <p:cNvSpPr txBox="1"/>
          <p:nvPr/>
        </p:nvSpPr>
        <p:spPr>
          <a:xfrm>
            <a:off x="5557570" y="6088161"/>
            <a:ext cx="13898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django服务器</a:t>
            </a:r>
          </a:p>
        </p:txBody>
      </p:sp>
      <p:sp>
        <p:nvSpPr>
          <p:cNvPr id="680" name="访问/user/register"/>
          <p:cNvSpPr txBox="1"/>
          <p:nvPr/>
        </p:nvSpPr>
        <p:spPr>
          <a:xfrm>
            <a:off x="3410254" y="6778726"/>
            <a:ext cx="170646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访问/user/register</a:t>
            </a:r>
          </a:p>
        </p:txBody>
      </p:sp>
      <p:sp>
        <p:nvSpPr>
          <p:cNvPr id="681" name="线条"/>
          <p:cNvSpPr/>
          <p:nvPr/>
        </p:nvSpPr>
        <p:spPr>
          <a:xfrm>
            <a:off x="3257550" y="7193061"/>
            <a:ext cx="20193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2" name="1.接收信息…"/>
          <p:cNvSpPr txBox="1"/>
          <p:nvPr/>
        </p:nvSpPr>
        <p:spPr>
          <a:xfrm>
            <a:off x="5294969" y="6625775"/>
            <a:ext cx="196582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1.接收信息</a:t>
            </a:r>
          </a:p>
          <a:p>
            <a:pPr/>
            <a:r>
              <a:t>2.数据校验</a:t>
            </a:r>
          </a:p>
          <a:p>
            <a:pPr/>
            <a:r>
              <a:t>3.进行注册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4.发出发送邮件任务</a:t>
            </a:r>
          </a:p>
          <a:p>
            <a:pPr/>
            <a:r>
              <a:t>5.执行跳转到首页</a:t>
            </a:r>
          </a:p>
        </p:txBody>
      </p:sp>
      <p:sp>
        <p:nvSpPr>
          <p:cNvPr id="683" name="矩形"/>
          <p:cNvSpPr/>
          <p:nvPr/>
        </p:nvSpPr>
        <p:spPr>
          <a:xfrm>
            <a:off x="8502650" y="6545361"/>
            <a:ext cx="1039466" cy="171281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4" name="redis"/>
          <p:cNvSpPr txBox="1"/>
          <p:nvPr/>
        </p:nvSpPr>
        <p:spPr>
          <a:xfrm>
            <a:off x="8722394" y="6196111"/>
            <a:ext cx="59997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redis</a:t>
            </a:r>
          </a:p>
        </p:txBody>
      </p:sp>
      <p:sp>
        <p:nvSpPr>
          <p:cNvPr id="685" name="线条"/>
          <p:cNvSpPr/>
          <p:nvPr/>
        </p:nvSpPr>
        <p:spPr>
          <a:xfrm flipV="1">
            <a:off x="7231509" y="7148817"/>
            <a:ext cx="1318019" cy="54930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6" name="线条"/>
          <p:cNvSpPr/>
          <p:nvPr/>
        </p:nvSpPr>
        <p:spPr>
          <a:xfrm flipH="1" flipV="1">
            <a:off x="9536984" y="7194373"/>
            <a:ext cx="1291777" cy="37286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7" name="矩形"/>
          <p:cNvSpPr/>
          <p:nvPr/>
        </p:nvSpPr>
        <p:spPr>
          <a:xfrm>
            <a:off x="10812115" y="6518668"/>
            <a:ext cx="1039466" cy="171281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8" name="celery worker"/>
          <p:cNvSpPr txBox="1"/>
          <p:nvPr/>
        </p:nvSpPr>
        <p:spPr>
          <a:xfrm>
            <a:off x="10619506" y="6196111"/>
            <a:ext cx="142468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celery worker</a:t>
            </a:r>
          </a:p>
        </p:txBody>
      </p:sp>
      <p:sp>
        <p:nvSpPr>
          <p:cNvPr id="689" name="发出任务"/>
          <p:cNvSpPr txBox="1"/>
          <p:nvPr/>
        </p:nvSpPr>
        <p:spPr>
          <a:xfrm>
            <a:off x="7556500" y="7128268"/>
            <a:ext cx="6223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pPr/>
            <a:r>
              <a:t>发出任务</a:t>
            </a:r>
          </a:p>
        </p:txBody>
      </p:sp>
      <p:sp>
        <p:nvSpPr>
          <p:cNvPr id="690" name="监听任务队列"/>
          <p:cNvSpPr txBox="1"/>
          <p:nvPr/>
        </p:nvSpPr>
        <p:spPr>
          <a:xfrm>
            <a:off x="9746483" y="7128268"/>
            <a:ext cx="876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pPr/>
            <a:r>
              <a:t>监听任务队列</a:t>
            </a:r>
          </a:p>
        </p:txBody>
      </p:sp>
      <p:sp>
        <p:nvSpPr>
          <p:cNvPr id="691" name="收到任务，执行…"/>
          <p:cNvSpPr txBox="1"/>
          <p:nvPr/>
        </p:nvSpPr>
        <p:spPr>
          <a:xfrm>
            <a:off x="10812544" y="8300039"/>
            <a:ext cx="10385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chemeClr val="accent2"/>
                </a:solidFill>
              </a:defRPr>
            </a:pPr>
            <a:r>
              <a:t>收到任务，执行</a:t>
            </a:r>
          </a:p>
          <a:p>
            <a:pPr>
              <a:defRPr sz="1000">
                <a:solidFill>
                  <a:schemeClr val="accent2"/>
                </a:solidFill>
              </a:defRPr>
            </a:pPr>
            <a:r>
              <a:t>对应的任务函数</a:t>
            </a:r>
          </a:p>
        </p:txBody>
      </p:sp>
      <p:sp>
        <p:nvSpPr>
          <p:cNvPr id="692" name="celery发出任务时不是发出的任务的代码，发出的是任务函数的名字和所需的参数。"/>
          <p:cNvSpPr txBox="1"/>
          <p:nvPr/>
        </p:nvSpPr>
        <p:spPr>
          <a:xfrm>
            <a:off x="2206548" y="8751138"/>
            <a:ext cx="75651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celery发出任务时不是发出的任务的代码，</a:t>
            </a:r>
            <a:r>
              <a:rPr>
                <a:solidFill>
                  <a:schemeClr val="accent5"/>
                </a:solidFill>
              </a:rPr>
              <a:t>发出的是任务函数的名字和所需的参数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elery"/>
          <p:cNvSpPr txBox="1"/>
          <p:nvPr/>
        </p:nvSpPr>
        <p:spPr>
          <a:xfrm>
            <a:off x="5470537" y="420464"/>
            <a:ext cx="11239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Celery</a:t>
            </a:r>
          </a:p>
        </p:txBody>
      </p:sp>
      <p:sp>
        <p:nvSpPr>
          <p:cNvPr id="695" name="任务发出者"/>
          <p:cNvSpPr txBox="1"/>
          <p:nvPr/>
        </p:nvSpPr>
        <p:spPr>
          <a:xfrm>
            <a:off x="2559050" y="1955799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任务发出者</a:t>
            </a:r>
          </a:p>
        </p:txBody>
      </p:sp>
      <p:sp>
        <p:nvSpPr>
          <p:cNvPr id="696" name="任务处理者…"/>
          <p:cNvSpPr txBox="1"/>
          <p:nvPr/>
        </p:nvSpPr>
        <p:spPr>
          <a:xfrm>
            <a:off x="8121650" y="1835149"/>
            <a:ext cx="11867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任务处理者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worker</a:t>
            </a:r>
          </a:p>
        </p:txBody>
      </p:sp>
      <p:sp>
        <p:nvSpPr>
          <p:cNvPr id="697" name="矩形"/>
          <p:cNvSpPr/>
          <p:nvPr/>
        </p:nvSpPr>
        <p:spPr>
          <a:xfrm>
            <a:off x="2616200" y="2527300"/>
            <a:ext cx="1270000" cy="344249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98" name="矩形"/>
          <p:cNvSpPr/>
          <p:nvPr/>
        </p:nvSpPr>
        <p:spPr>
          <a:xfrm>
            <a:off x="8178800" y="2527300"/>
            <a:ext cx="1270000" cy="344249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99" name="矩形"/>
          <p:cNvSpPr/>
          <p:nvPr/>
        </p:nvSpPr>
        <p:spPr>
          <a:xfrm>
            <a:off x="5397500" y="2527300"/>
            <a:ext cx="1270000" cy="344249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0" name="任务队列(中间人)…"/>
          <p:cNvSpPr txBox="1"/>
          <p:nvPr/>
        </p:nvSpPr>
        <p:spPr>
          <a:xfrm>
            <a:off x="5162550" y="1835149"/>
            <a:ext cx="17284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</a:lstStyle>
          <a:p>
            <a:pPr/>
            <a:r>
              <a:t>任务队列(中间人)</a:t>
            </a:r>
          </a:p>
          <a:p>
            <a:pPr lvl="1"/>
            <a:r>
              <a:t>broker</a:t>
            </a:r>
          </a:p>
        </p:txBody>
      </p:sp>
      <p:sp>
        <p:nvSpPr>
          <p:cNvPr id="701" name="任务就是函数。"/>
          <p:cNvSpPr txBox="1"/>
          <p:nvPr/>
        </p:nvSpPr>
        <p:spPr>
          <a:xfrm>
            <a:off x="2495550" y="5944393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任务就是函数。</a:t>
            </a:r>
          </a:p>
        </p:txBody>
      </p:sp>
      <p:sp>
        <p:nvSpPr>
          <p:cNvPr id="702" name="线条"/>
          <p:cNvSpPr/>
          <p:nvPr/>
        </p:nvSpPr>
        <p:spPr>
          <a:xfrm flipV="1">
            <a:off x="3883865" y="3275442"/>
            <a:ext cx="1468488" cy="75066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3" name="发出任务"/>
          <p:cNvSpPr txBox="1"/>
          <p:nvPr/>
        </p:nvSpPr>
        <p:spPr>
          <a:xfrm>
            <a:off x="4089400" y="31749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发出任务</a:t>
            </a:r>
          </a:p>
        </p:txBody>
      </p:sp>
      <p:sp>
        <p:nvSpPr>
          <p:cNvPr id="704" name="任务处理者就是进程。"/>
          <p:cNvSpPr txBox="1"/>
          <p:nvPr/>
        </p:nvSpPr>
        <p:spPr>
          <a:xfrm>
            <a:off x="7804150" y="5944393"/>
            <a:ext cx="2146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任务处理者就是进程。</a:t>
            </a:r>
          </a:p>
        </p:txBody>
      </p:sp>
      <p:sp>
        <p:nvSpPr>
          <p:cNvPr id="705" name="线条"/>
          <p:cNvSpPr/>
          <p:nvPr/>
        </p:nvSpPr>
        <p:spPr>
          <a:xfrm flipH="1" flipV="1">
            <a:off x="6805805" y="3275450"/>
            <a:ext cx="1449158" cy="75068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6" name="监听任务队列…"/>
          <p:cNvSpPr txBox="1"/>
          <p:nvPr/>
        </p:nvSpPr>
        <p:spPr>
          <a:xfrm>
            <a:off x="6701998" y="3046828"/>
            <a:ext cx="159315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监听任务队列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一旦发现有任务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就会执行对应的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任务函数</a:t>
            </a:r>
          </a:p>
        </p:txBody>
      </p:sp>
      <p:sp>
        <p:nvSpPr>
          <p:cNvPr id="707" name="任务发出者，中间人，任务处理者可以不在同一个电脑上，…"/>
          <p:cNvSpPr txBox="1"/>
          <p:nvPr/>
        </p:nvSpPr>
        <p:spPr>
          <a:xfrm>
            <a:off x="2679439" y="1117600"/>
            <a:ext cx="54539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任务发出者，中间人，任务处理者可以不在同一个电脑上，</a:t>
            </a:r>
          </a:p>
          <a:p>
            <a:pPr/>
            <a:r>
              <a:t>任务发出者和处理者必须都能链接上中间人。</a:t>
            </a:r>
          </a:p>
        </p:txBody>
      </p:sp>
      <p:sp>
        <p:nvSpPr>
          <p:cNvPr id="708" name="redis"/>
          <p:cNvSpPr txBox="1"/>
          <p:nvPr/>
        </p:nvSpPr>
        <p:spPr>
          <a:xfrm>
            <a:off x="5736838" y="3586371"/>
            <a:ext cx="55473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redis</a:t>
            </a:r>
          </a:p>
        </p:txBody>
      </p:sp>
      <p:sp>
        <p:nvSpPr>
          <p:cNvPr id="709" name="任务进行排序"/>
          <p:cNvSpPr txBox="1"/>
          <p:nvPr/>
        </p:nvSpPr>
        <p:spPr>
          <a:xfrm>
            <a:off x="5384800" y="4584699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任务进行排序</a:t>
            </a:r>
          </a:p>
        </p:txBody>
      </p:sp>
      <p:sp>
        <p:nvSpPr>
          <p:cNvPr id="710" name="1.你打游戏…"/>
          <p:cNvSpPr txBox="1"/>
          <p:nvPr/>
        </p:nvSpPr>
        <p:spPr>
          <a:xfrm>
            <a:off x="717550" y="2184400"/>
            <a:ext cx="115302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1.你打游戏</a:t>
            </a:r>
          </a:p>
          <a:p>
            <a:pPr/>
            <a:r>
              <a:t>2.订外卖</a:t>
            </a:r>
          </a:p>
        </p:txBody>
      </p:sp>
      <p:sp>
        <p:nvSpPr>
          <p:cNvPr id="711" name="你:…"/>
          <p:cNvSpPr txBox="1"/>
          <p:nvPr/>
        </p:nvSpPr>
        <p:spPr>
          <a:xfrm>
            <a:off x="720389" y="3174999"/>
            <a:ext cx="1415357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你: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任务发出者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订外卖: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任务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美团: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中间人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外卖小哥: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任务处理者</a:t>
            </a:r>
          </a:p>
        </p:txBody>
      </p:sp>
      <p:sp>
        <p:nvSpPr>
          <p:cNvPr id="712" name="安装 pip install celery…"/>
          <p:cNvSpPr txBox="1"/>
          <p:nvPr/>
        </p:nvSpPr>
        <p:spPr>
          <a:xfrm>
            <a:off x="2516631" y="6261893"/>
            <a:ext cx="6332538" cy="350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2777" indent="-352777">
              <a:buSzPct val="100000"/>
              <a:buAutoNum type="arabicPeriod" startAt="1"/>
              <a:defRPr sz="1700"/>
            </a:pPr>
            <a:r>
              <a:t>安装 pip install celery</a:t>
            </a:r>
          </a:p>
          <a:p>
            <a:pPr marL="352777" indent="-352777">
              <a:buSzPct val="100000"/>
              <a:buAutoNum type="arabicPeriod" startAt="1"/>
              <a:defRPr sz="1700"/>
            </a:pPr>
            <a:r>
              <a:t>无论是发出任务还是启动工作进程，都需要Celery类的对象。</a:t>
            </a:r>
          </a:p>
          <a:p>
            <a:pPr lvl="1">
              <a:defRPr sz="1700"/>
            </a:pPr>
            <a:r>
              <a:t>from celery import Celery</a:t>
            </a:r>
          </a:p>
          <a:p>
            <a:pPr lvl="1">
              <a:defRPr sz="1700"/>
            </a:pPr>
            <a:r>
              <a:t>app = Celery(‘demo’,  broker=‘</a:t>
            </a:r>
            <a:r>
              <a:rPr u="sng">
                <a:hlinkClick r:id="rId2" invalidUrl="" action="" tgtFrame="" tooltip="" history="1" highlightClick="0" endSnd="0"/>
              </a:rPr>
              <a:t>redis://172.16.179.142:3306/4'</a:t>
            </a:r>
            <a:r>
              <a:t>)</a:t>
            </a:r>
          </a:p>
          <a:p>
            <a:pPr>
              <a:defRPr sz="1700"/>
            </a:pPr>
            <a:r>
              <a:t>3. 封装任务函数, 并使用app对象的task方法进行装饰</a:t>
            </a:r>
          </a:p>
          <a:p>
            <a:pPr lvl="1">
              <a:defRPr sz="1700">
                <a:solidFill>
                  <a:schemeClr val="accent2"/>
                </a:solidFill>
              </a:defRPr>
            </a:pPr>
            <a:r>
              <a:t>@app.task</a:t>
            </a:r>
          </a:p>
          <a:p>
            <a:pPr lvl="1">
              <a:defRPr sz="1700"/>
            </a:pPr>
            <a:r>
              <a:t>def task_func(a, b):</a:t>
            </a:r>
          </a:p>
          <a:p>
            <a:pPr lvl="2">
              <a:defRPr sz="1700"/>
            </a:pPr>
            <a:r>
              <a:t>print(‘任务函数…’)</a:t>
            </a:r>
          </a:p>
          <a:p>
            <a:pPr>
              <a:defRPr sz="1700"/>
            </a:pPr>
            <a:r>
              <a:t>4. 启动工作进程</a:t>
            </a:r>
          </a:p>
          <a:p>
            <a:pPr lvl="1">
              <a:defRPr sz="1700"/>
            </a:pPr>
            <a:r>
              <a:t>celery -A ‘任务函数所在文件路径’ worker -l info</a:t>
            </a:r>
          </a:p>
          <a:p>
            <a:pPr>
              <a:defRPr sz="1700"/>
            </a:pPr>
            <a:r>
              <a:t>5. 发出任务</a:t>
            </a:r>
          </a:p>
          <a:p>
            <a:pPr lvl="1">
              <a:defRPr sz="1700"/>
            </a:pPr>
            <a:r>
              <a:t>task_func.delay(a, 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正方形"/>
          <p:cNvSpPr/>
          <p:nvPr/>
        </p:nvSpPr>
        <p:spPr>
          <a:xfrm>
            <a:off x="3556000" y="56070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5" name="发件人"/>
          <p:cNvSpPr txBox="1"/>
          <p:nvPr/>
        </p:nvSpPr>
        <p:spPr>
          <a:xfrm>
            <a:off x="3752850" y="51625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发件人</a:t>
            </a:r>
          </a:p>
        </p:txBody>
      </p:sp>
      <p:sp>
        <p:nvSpPr>
          <p:cNvPr id="716" name="正方形"/>
          <p:cNvSpPr/>
          <p:nvPr/>
        </p:nvSpPr>
        <p:spPr>
          <a:xfrm>
            <a:off x="7340600" y="56070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7" name="收件人"/>
          <p:cNvSpPr txBox="1"/>
          <p:nvPr/>
        </p:nvSpPr>
        <p:spPr>
          <a:xfrm>
            <a:off x="7537450" y="51625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收件人</a:t>
            </a:r>
          </a:p>
        </p:txBody>
      </p:sp>
      <p:sp>
        <p:nvSpPr>
          <p:cNvPr id="718" name="正方形"/>
          <p:cNvSpPr/>
          <p:nvPr/>
        </p:nvSpPr>
        <p:spPr>
          <a:xfrm>
            <a:off x="5575300" y="23939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9" name="SMTP服务器"/>
          <p:cNvSpPr txBox="1"/>
          <p:nvPr/>
        </p:nvSpPr>
        <p:spPr>
          <a:xfrm>
            <a:off x="5566122" y="1981363"/>
            <a:ext cx="12883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SMTP服务器</a:t>
            </a:r>
          </a:p>
        </p:txBody>
      </p:sp>
      <p:sp>
        <p:nvSpPr>
          <p:cNvPr id="720" name="线条"/>
          <p:cNvSpPr/>
          <p:nvPr/>
        </p:nvSpPr>
        <p:spPr>
          <a:xfrm flipV="1">
            <a:off x="4076699" y="3695536"/>
            <a:ext cx="1530515" cy="153051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1" name="线条"/>
          <p:cNvSpPr/>
          <p:nvPr/>
        </p:nvSpPr>
        <p:spPr>
          <a:xfrm>
            <a:off x="6870699" y="3613150"/>
            <a:ext cx="1047667" cy="152993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2" name="send_mail"/>
          <p:cNvSpPr txBox="1"/>
          <p:nvPr/>
        </p:nvSpPr>
        <p:spPr>
          <a:xfrm>
            <a:off x="3054350" y="4511674"/>
            <a:ext cx="104050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send_mail</a:t>
            </a:r>
          </a:p>
        </p:txBody>
      </p:sp>
      <p:sp>
        <p:nvSpPr>
          <p:cNvPr id="723" name="发送邮件"/>
          <p:cNvSpPr txBox="1"/>
          <p:nvPr/>
        </p:nvSpPr>
        <p:spPr>
          <a:xfrm>
            <a:off x="5391150" y="1008459"/>
            <a:ext cx="16383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发送邮件</a:t>
            </a:r>
          </a:p>
        </p:txBody>
      </p:sp>
      <p:sp>
        <p:nvSpPr>
          <p:cNvPr id="724" name="网络好坏…"/>
          <p:cNvSpPr txBox="1"/>
          <p:nvPr/>
        </p:nvSpPr>
        <p:spPr>
          <a:xfrm>
            <a:off x="4184650" y="3505200"/>
            <a:ext cx="11303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网络好坏</a:t>
            </a:r>
          </a:p>
          <a:p>
            <a:pPr/>
            <a:r>
              <a:t>时间是不定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什么时候需要去添加历史浏览记录？…"/>
          <p:cNvSpPr txBox="1"/>
          <p:nvPr/>
        </p:nvSpPr>
        <p:spPr>
          <a:xfrm>
            <a:off x="2298700" y="914399"/>
            <a:ext cx="8760687" cy="998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2777" indent="-352777">
              <a:buSzPct val="100000"/>
              <a:buAutoNum type="arabicPeriod" startAt="1"/>
              <a:defRPr sz="1900"/>
            </a:pPr>
            <a:r>
              <a:t>什么时候需要去添加历史浏览记录？</a:t>
            </a:r>
          </a:p>
          <a:p>
            <a:pPr>
              <a:defRPr sz="1900"/>
            </a:pPr>
            <a:r>
              <a:t>答: 当用户访问商品详情页时，需要添加历史浏览记录(</a:t>
            </a:r>
            <a:r>
              <a:rPr>
                <a:solidFill>
                  <a:schemeClr val="accent2"/>
                </a:solidFill>
              </a:rPr>
              <a:t>详情页视图中</a:t>
            </a:r>
            <a:r>
              <a:t>)。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t>2. 什么时候需要获取历史浏览的记录？</a:t>
            </a:r>
          </a:p>
          <a:p>
            <a:pPr>
              <a:defRPr sz="1900"/>
            </a:pPr>
            <a:r>
              <a:t>答: 当用户访问用户中心-信息页时，需要获取用户的历史浏览记录(</a:t>
            </a:r>
            <a:r>
              <a:rPr>
                <a:solidFill>
                  <a:schemeClr val="accent2"/>
                </a:solidFill>
              </a:rPr>
              <a:t>信息页视图</a:t>
            </a:r>
            <a:r>
              <a:t>)。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t>3. 保存历史浏览记录时需要保存哪些数据？</a:t>
            </a:r>
          </a:p>
          <a:p>
            <a:pPr>
              <a:defRPr sz="1900"/>
            </a:pPr>
            <a:r>
              <a:t>答: </a:t>
            </a:r>
            <a:r>
              <a:rPr>
                <a:solidFill>
                  <a:schemeClr val="accent2"/>
                </a:solidFill>
              </a:rPr>
              <a:t>商品id, </a:t>
            </a:r>
            <a:r>
              <a:t>添加历史浏览的时候需要保持浏览顺序。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t>4. 历史浏览记录存储?</a:t>
            </a:r>
          </a:p>
          <a:p>
            <a:pPr>
              <a:defRPr sz="1900"/>
            </a:pPr>
            <a:r>
              <a:t>答: 数据持久化存储: </a:t>
            </a:r>
            <a:r>
              <a:rPr>
                <a:solidFill>
                  <a:schemeClr val="accent5"/>
                </a:solidFill>
              </a:rPr>
              <a:t>文件，mysql, redis.</a:t>
            </a:r>
            <a:endParaRPr>
              <a:solidFill>
                <a:schemeClr val="accent5"/>
              </a:solidFill>
            </a:endParaRPr>
          </a:p>
          <a:p>
            <a:pPr>
              <a:defRPr sz="1900"/>
            </a:pPr>
            <a:r>
              <a:t>对于频繁操作数据，为了提高存储的效率，建议放在</a:t>
            </a:r>
            <a:r>
              <a:rPr>
                <a:solidFill>
                  <a:schemeClr val="accent5"/>
                </a:solidFill>
              </a:rPr>
              <a:t>redis</a:t>
            </a:r>
            <a:r>
              <a:t>中。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t>5. 设置redis存储历史浏览记录的格式? key-value</a:t>
            </a:r>
          </a:p>
          <a:p>
            <a:pPr lvl="1">
              <a:defRPr>
                <a:solidFill>
                  <a:schemeClr val="accent2"/>
                </a:solidFill>
              </a:defRPr>
            </a:pPr>
            <a:r>
              <a:rPr>
                <a:solidFill>
                  <a:schemeClr val="accent5"/>
                </a:solidFill>
              </a:rPr>
              <a:t>方案1：所有用户的历史浏览记录采用一条数据来存储。</a:t>
            </a:r>
            <a:r>
              <a:rPr b="1">
                <a:solidFill>
                  <a:schemeClr val="accent5"/>
                </a:solidFill>
              </a:rPr>
              <a:t>hash</a:t>
            </a:r>
            <a:endParaRPr b="1">
              <a:solidFill>
                <a:schemeClr val="accent5"/>
              </a:solidFill>
            </a:endParaRP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key: history</a:t>
            </a: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属性：user_用户id  </a:t>
            </a:r>
            <a:r>
              <a:rPr>
                <a:solidFill>
                  <a:schemeClr val="accent5"/>
                </a:solidFill>
              </a:rPr>
              <a:t>(区分每个用户)</a:t>
            </a: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值: ‘商品id1,商品id2,商品id3’ </a:t>
            </a:r>
            <a:r>
              <a:rPr>
                <a:solidFill>
                  <a:schemeClr val="accent5"/>
                </a:solidFill>
              </a:rPr>
              <a:t>(商品id以逗号进行分隔）</a:t>
            </a: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history = {user_1: ‘3,4,5’, ‘user_2’:’1,2,3’}</a:t>
            </a:r>
          </a:p>
          <a:p>
            <a:pPr lvl="2">
              <a:defRPr>
                <a:solidFill>
                  <a:schemeClr val="accent2"/>
                </a:solidFill>
              </a:defRPr>
            </a:pPr>
          </a:p>
          <a:p>
            <a:pPr lvl="2">
              <a:defRPr>
                <a:solidFill>
                  <a:schemeClr val="accent5"/>
                </a:solidFill>
              </a:defRPr>
            </a:pPr>
            <a:r>
              <a:t>获取id为1的用户的历史浏览记录：</a:t>
            </a:r>
          </a:p>
          <a:p>
            <a:pPr lvl="3">
              <a:defRPr>
                <a:solidFill>
                  <a:schemeClr val="accent2"/>
                </a:solidFill>
              </a:defRPr>
            </a:pPr>
            <a:r>
              <a:t>hget history user_1</a:t>
            </a:r>
          </a:p>
          <a:p>
            <a:pPr lvl="3">
              <a:defRPr>
                <a:solidFill>
                  <a:schemeClr val="accent2"/>
                </a:solidFill>
              </a:defRPr>
            </a:pPr>
            <a:r>
              <a:t>操作字符串</a:t>
            </a:r>
          </a:p>
          <a:p>
            <a:pPr lvl="3">
              <a:defRPr>
                <a:solidFill>
                  <a:schemeClr val="accent2"/>
                </a:solidFill>
              </a:defRPr>
            </a:pP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方案2：每个用户的历史浏览记录采用一条数据。</a:t>
            </a:r>
            <a:r>
              <a:rPr b="1"/>
              <a:t>list</a:t>
            </a: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key: history_用户id</a:t>
            </a: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value: 列表 [商品id1, 商品id2, 商品id3]</a:t>
            </a:r>
          </a:p>
          <a:p>
            <a:pPr lvl="2">
              <a:defRPr sz="1500">
                <a:solidFill>
                  <a:schemeClr val="accent2"/>
                </a:solidFill>
              </a:defRPr>
            </a:pPr>
          </a:p>
          <a:p>
            <a:pPr lvl="2">
              <a:defRPr sz="1500">
                <a:solidFill>
                  <a:schemeClr val="accent2"/>
                </a:solidFill>
              </a:defRPr>
            </a:pPr>
            <a:r>
              <a:t>history_1: [1，3, 2, 4, 5]</a:t>
            </a:r>
          </a:p>
          <a:p>
            <a:pPr lvl="2">
              <a:defRPr sz="1500">
                <a:solidFill>
                  <a:schemeClr val="accent2"/>
                </a:solidFill>
              </a:defRPr>
            </a:pPr>
          </a:p>
          <a:p>
            <a:pPr lvl="2">
              <a:defRPr>
                <a:solidFill>
                  <a:schemeClr val="accent2"/>
                </a:solidFill>
              </a:defRPr>
            </a:pP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获取用户1的历史浏览的记录:</a:t>
            </a:r>
          </a:p>
          <a:p>
            <a:pPr lvl="3">
              <a:defRPr>
                <a:solidFill>
                  <a:schemeClr val="accent2"/>
                </a:solidFill>
              </a:defRPr>
            </a:pPr>
            <a:r>
              <a:t>lrange history_1 0 4</a:t>
            </a:r>
          </a:p>
          <a:p>
            <a:pPr lvl="3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727" name="历史浏览记录存储分析"/>
          <p:cNvSpPr txBox="1"/>
          <p:nvPr/>
        </p:nvSpPr>
        <p:spPr>
          <a:xfrm>
            <a:off x="4441837" y="382364"/>
            <a:ext cx="3416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历史浏览记录存储分析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矩形"/>
          <p:cNvSpPr/>
          <p:nvPr/>
        </p:nvSpPr>
        <p:spPr>
          <a:xfrm>
            <a:off x="6051550" y="1314450"/>
            <a:ext cx="5676702" cy="83425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0" name="FDFS文件存储系统"/>
          <p:cNvSpPr txBox="1"/>
          <p:nvPr/>
        </p:nvSpPr>
        <p:spPr>
          <a:xfrm>
            <a:off x="7739174" y="833684"/>
            <a:ext cx="186402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FDFS文件存储系统</a:t>
            </a:r>
          </a:p>
        </p:txBody>
      </p:sp>
      <p:sp>
        <p:nvSpPr>
          <p:cNvPr id="731" name="正方形"/>
          <p:cNvSpPr/>
          <p:nvPr/>
        </p:nvSpPr>
        <p:spPr>
          <a:xfrm>
            <a:off x="6648450" y="19367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2" name="tracker-server…"/>
          <p:cNvSpPr txBox="1"/>
          <p:nvPr/>
        </p:nvSpPr>
        <p:spPr>
          <a:xfrm>
            <a:off x="6553200" y="1282699"/>
            <a:ext cx="1423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tracker-server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追踪服务器</a:t>
            </a:r>
          </a:p>
        </p:txBody>
      </p:sp>
      <p:sp>
        <p:nvSpPr>
          <p:cNvPr id="733" name="正方形"/>
          <p:cNvSpPr/>
          <p:nvPr/>
        </p:nvSpPr>
        <p:spPr>
          <a:xfrm>
            <a:off x="6606158" y="5162550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4" name="storage-server…"/>
          <p:cNvSpPr txBox="1"/>
          <p:nvPr/>
        </p:nvSpPr>
        <p:spPr>
          <a:xfrm>
            <a:off x="6510908" y="4533899"/>
            <a:ext cx="1480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storage-server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存储服务器</a:t>
            </a:r>
          </a:p>
        </p:txBody>
      </p:sp>
      <p:sp>
        <p:nvSpPr>
          <p:cNvPr id="735" name="1）tracker-server用于管理storage-server.…"/>
          <p:cNvSpPr txBox="1"/>
          <p:nvPr/>
        </p:nvSpPr>
        <p:spPr>
          <a:xfrm>
            <a:off x="354727" y="5749468"/>
            <a:ext cx="4471988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1）tracker-server用于管理storage-server.</a:t>
            </a:r>
          </a:p>
          <a:p>
            <a:pPr/>
            <a:r>
              <a:t>2)  storage-server用于存储上传文件，存储</a:t>
            </a:r>
          </a:p>
          <a:p>
            <a:pPr/>
            <a:r>
              <a:t>服务器，会定期向对应tracker-server发送信息。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特点:</a:t>
            </a:r>
          </a:p>
          <a:p>
            <a:pPr marL="352777" indent="-352777">
              <a:buSzPct val="100000"/>
              <a:buAutoNum type="arabicParenR" startAt="1"/>
            </a:pPr>
            <a:r>
              <a:t>实现海量存储。</a:t>
            </a:r>
          </a:p>
          <a:p>
            <a:pPr marL="352777" indent="-352777">
              <a:buSzPct val="100000"/>
              <a:buAutoNum type="arabicParenR" startAt="1"/>
            </a:pPr>
            <a:r>
              <a:t>实现负载均衡。</a:t>
            </a:r>
          </a:p>
        </p:txBody>
      </p:sp>
      <p:sp>
        <p:nvSpPr>
          <p:cNvPr id="736" name="正方形"/>
          <p:cNvSpPr/>
          <p:nvPr/>
        </p:nvSpPr>
        <p:spPr>
          <a:xfrm>
            <a:off x="908050" y="180975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7" name="客户端…"/>
          <p:cNvSpPr txBox="1"/>
          <p:nvPr/>
        </p:nvSpPr>
        <p:spPr>
          <a:xfrm>
            <a:off x="266700" y="603250"/>
            <a:ext cx="30927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>
              <a:defRPr>
                <a:solidFill>
                  <a:schemeClr val="accent2"/>
                </a:solidFill>
              </a:defRPr>
            </a:pPr>
            <a:r>
              <a:t>客户端</a:t>
            </a:r>
          </a:p>
          <a:p>
            <a:pPr>
              <a:defRPr b="1">
                <a:solidFill>
                  <a:schemeClr val="accent2"/>
                </a:solidFill>
              </a:defRPr>
            </a:pPr>
            <a:r>
              <a:t>client.conf:</a:t>
            </a:r>
          </a:p>
          <a:p>
            <a:pPr lvl="1"/>
            <a:r>
              <a:t>base_path=日志文件存储路径</a:t>
            </a:r>
          </a:p>
          <a:p>
            <a:pPr lvl="1"/>
            <a:r>
              <a:t>tracker-server=ip:port</a:t>
            </a:r>
          </a:p>
        </p:txBody>
      </p:sp>
      <p:sp>
        <p:nvSpPr>
          <p:cNvPr id="738" name="线条"/>
          <p:cNvSpPr/>
          <p:nvPr/>
        </p:nvSpPr>
        <p:spPr>
          <a:xfrm>
            <a:off x="2190750" y="1949450"/>
            <a:ext cx="4362450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9" name="请求上传文件"/>
          <p:cNvSpPr txBox="1"/>
          <p:nvPr/>
        </p:nvSpPr>
        <p:spPr>
          <a:xfrm>
            <a:off x="3409950" y="1530350"/>
            <a:ext cx="14097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请求上传文件</a:t>
            </a:r>
          </a:p>
        </p:txBody>
      </p:sp>
      <p:sp>
        <p:nvSpPr>
          <p:cNvPr id="740" name="线条"/>
          <p:cNvSpPr/>
          <p:nvPr/>
        </p:nvSpPr>
        <p:spPr>
          <a:xfrm flipH="1" flipV="1">
            <a:off x="2171699" y="2292350"/>
            <a:ext cx="440055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1" name="返回给Client可用的storage-server的ip和port"/>
          <p:cNvSpPr txBox="1"/>
          <p:nvPr/>
        </p:nvSpPr>
        <p:spPr>
          <a:xfrm>
            <a:off x="2250547" y="1936750"/>
            <a:ext cx="4325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返回给Client可用的storage-server的ip和port</a:t>
            </a:r>
          </a:p>
        </p:txBody>
      </p:sp>
      <p:sp>
        <p:nvSpPr>
          <p:cNvPr id="742" name="线条"/>
          <p:cNvSpPr/>
          <p:nvPr/>
        </p:nvSpPr>
        <p:spPr>
          <a:xfrm>
            <a:off x="2456714" y="2998874"/>
            <a:ext cx="4186220" cy="285441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3" name="上传文件"/>
          <p:cNvSpPr txBox="1"/>
          <p:nvPr/>
        </p:nvSpPr>
        <p:spPr>
          <a:xfrm>
            <a:off x="4165600" y="3839492"/>
            <a:ext cx="9779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上传文件</a:t>
            </a:r>
          </a:p>
        </p:txBody>
      </p:sp>
      <p:sp>
        <p:nvSpPr>
          <p:cNvPr id="744" name="线条"/>
          <p:cNvSpPr/>
          <p:nvPr/>
        </p:nvSpPr>
        <p:spPr>
          <a:xfrm flipH="1" flipV="1">
            <a:off x="2202347" y="3074921"/>
            <a:ext cx="4367915" cy="299500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5" name="返回保存文件ID"/>
          <p:cNvSpPr txBox="1"/>
          <p:nvPr/>
        </p:nvSpPr>
        <p:spPr>
          <a:xfrm>
            <a:off x="4543552" y="4826930"/>
            <a:ext cx="1625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返回保存文件ID</a:t>
            </a:r>
          </a:p>
        </p:txBody>
      </p:sp>
      <p:sp>
        <p:nvSpPr>
          <p:cNvPr id="746" name="线条"/>
          <p:cNvSpPr/>
          <p:nvPr/>
        </p:nvSpPr>
        <p:spPr>
          <a:xfrm>
            <a:off x="2198534" y="2666821"/>
            <a:ext cx="436245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7" name="请求下载文件"/>
          <p:cNvSpPr txBox="1"/>
          <p:nvPr/>
        </p:nvSpPr>
        <p:spPr>
          <a:xfrm>
            <a:off x="3409950" y="2292171"/>
            <a:ext cx="14097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请求下载文件</a:t>
            </a:r>
          </a:p>
        </p:txBody>
      </p:sp>
      <p:sp>
        <p:nvSpPr>
          <p:cNvPr id="748" name="线条"/>
          <p:cNvSpPr/>
          <p:nvPr/>
        </p:nvSpPr>
        <p:spPr>
          <a:xfrm flipH="1" flipV="1">
            <a:off x="2171699" y="2993033"/>
            <a:ext cx="4347600" cy="1324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9" name="返回给Client可用的storage-server的ip和port"/>
          <p:cNvSpPr txBox="1"/>
          <p:nvPr/>
        </p:nvSpPr>
        <p:spPr>
          <a:xfrm>
            <a:off x="2250547" y="2605861"/>
            <a:ext cx="4325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5"/>
                </a:solidFill>
              </a:defRPr>
            </a:pPr>
            <a:r>
              <a:rPr>
                <a:solidFill>
                  <a:schemeClr val="accent2"/>
                </a:solidFill>
              </a:rPr>
              <a:t>返回给Client可用的storage-server的ip和por</a:t>
            </a:r>
            <a:r>
              <a:t>t</a:t>
            </a:r>
          </a:p>
        </p:txBody>
      </p:sp>
      <p:sp>
        <p:nvSpPr>
          <p:cNvPr id="750" name="线条"/>
          <p:cNvSpPr/>
          <p:nvPr/>
        </p:nvSpPr>
        <p:spPr>
          <a:xfrm>
            <a:off x="2010877" y="3198897"/>
            <a:ext cx="4566667" cy="313259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1" name="线条"/>
          <p:cNvSpPr/>
          <p:nvPr/>
        </p:nvSpPr>
        <p:spPr>
          <a:xfrm flipH="1" flipV="1">
            <a:off x="1741442" y="3269031"/>
            <a:ext cx="4828882" cy="333675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2" name="返回文件内容"/>
          <p:cNvSpPr txBox="1"/>
          <p:nvPr/>
        </p:nvSpPr>
        <p:spPr>
          <a:xfrm>
            <a:off x="3409950" y="5282518"/>
            <a:ext cx="14097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返回文件内容</a:t>
            </a:r>
          </a:p>
        </p:txBody>
      </p:sp>
      <p:sp>
        <p:nvSpPr>
          <p:cNvPr id="753" name="正方形"/>
          <p:cNvSpPr/>
          <p:nvPr/>
        </p:nvSpPr>
        <p:spPr>
          <a:xfrm>
            <a:off x="6606158" y="7376428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4" name="storage-server…"/>
          <p:cNvSpPr txBox="1"/>
          <p:nvPr/>
        </p:nvSpPr>
        <p:spPr>
          <a:xfrm>
            <a:off x="6510908" y="6747778"/>
            <a:ext cx="1480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storage-server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存储服务器</a:t>
            </a:r>
          </a:p>
        </p:txBody>
      </p:sp>
      <p:sp>
        <p:nvSpPr>
          <p:cNvPr id="755" name="线条"/>
          <p:cNvSpPr/>
          <p:nvPr/>
        </p:nvSpPr>
        <p:spPr>
          <a:xfrm flipV="1">
            <a:off x="7241158" y="6398348"/>
            <a:ext cx="1" cy="97010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6" name="相互备份"/>
          <p:cNvSpPr txBox="1"/>
          <p:nvPr/>
        </p:nvSpPr>
        <p:spPr>
          <a:xfrm>
            <a:off x="6635750" y="6572249"/>
            <a:ext cx="8255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相互备份</a:t>
            </a:r>
          </a:p>
        </p:txBody>
      </p:sp>
      <p:sp>
        <p:nvSpPr>
          <p:cNvPr id="757" name="正方形"/>
          <p:cNvSpPr/>
          <p:nvPr/>
        </p:nvSpPr>
        <p:spPr>
          <a:xfrm>
            <a:off x="8325866" y="5168900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8" name="storage-server…"/>
          <p:cNvSpPr txBox="1"/>
          <p:nvPr/>
        </p:nvSpPr>
        <p:spPr>
          <a:xfrm>
            <a:off x="8230616" y="4533899"/>
            <a:ext cx="1480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storage-server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存储服务器</a:t>
            </a:r>
          </a:p>
        </p:txBody>
      </p:sp>
      <p:sp>
        <p:nvSpPr>
          <p:cNvPr id="759" name="正方形"/>
          <p:cNvSpPr/>
          <p:nvPr/>
        </p:nvSpPr>
        <p:spPr>
          <a:xfrm>
            <a:off x="8325866" y="7382778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0" name="storage-server…"/>
          <p:cNvSpPr txBox="1"/>
          <p:nvPr/>
        </p:nvSpPr>
        <p:spPr>
          <a:xfrm>
            <a:off x="8230616" y="6754128"/>
            <a:ext cx="1480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storage-server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存储服务器</a:t>
            </a:r>
          </a:p>
        </p:txBody>
      </p:sp>
      <p:sp>
        <p:nvSpPr>
          <p:cNvPr id="761" name="线条"/>
          <p:cNvSpPr/>
          <p:nvPr/>
        </p:nvSpPr>
        <p:spPr>
          <a:xfrm flipV="1">
            <a:off x="8960866" y="6426199"/>
            <a:ext cx="1" cy="97010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2" name="相互备份"/>
          <p:cNvSpPr txBox="1"/>
          <p:nvPr/>
        </p:nvSpPr>
        <p:spPr>
          <a:xfrm>
            <a:off x="8355457" y="6572249"/>
            <a:ext cx="8255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相互备份</a:t>
            </a:r>
          </a:p>
        </p:txBody>
      </p:sp>
      <p:sp>
        <p:nvSpPr>
          <p:cNvPr id="763" name="正方形"/>
          <p:cNvSpPr/>
          <p:nvPr/>
        </p:nvSpPr>
        <p:spPr>
          <a:xfrm>
            <a:off x="9989566" y="5181600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4" name="storage-server…"/>
          <p:cNvSpPr txBox="1"/>
          <p:nvPr/>
        </p:nvSpPr>
        <p:spPr>
          <a:xfrm>
            <a:off x="9894316" y="4552949"/>
            <a:ext cx="1480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storage-server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存储服务器</a:t>
            </a:r>
          </a:p>
        </p:txBody>
      </p:sp>
      <p:sp>
        <p:nvSpPr>
          <p:cNvPr id="765" name="正方形"/>
          <p:cNvSpPr/>
          <p:nvPr/>
        </p:nvSpPr>
        <p:spPr>
          <a:xfrm>
            <a:off x="9989566" y="7395478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6" name="storage-server…"/>
          <p:cNvSpPr txBox="1"/>
          <p:nvPr/>
        </p:nvSpPr>
        <p:spPr>
          <a:xfrm>
            <a:off x="9894316" y="6766828"/>
            <a:ext cx="1480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storage-server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存储服务器</a:t>
            </a:r>
          </a:p>
        </p:txBody>
      </p:sp>
      <p:sp>
        <p:nvSpPr>
          <p:cNvPr id="767" name="线条"/>
          <p:cNvSpPr/>
          <p:nvPr/>
        </p:nvSpPr>
        <p:spPr>
          <a:xfrm flipV="1">
            <a:off x="10624566" y="6438899"/>
            <a:ext cx="1" cy="97010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8" name="相互备份"/>
          <p:cNvSpPr txBox="1"/>
          <p:nvPr/>
        </p:nvSpPr>
        <p:spPr>
          <a:xfrm>
            <a:off x="10019157" y="6584949"/>
            <a:ext cx="8255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相互备份</a:t>
            </a:r>
          </a:p>
        </p:txBody>
      </p:sp>
      <p:sp>
        <p:nvSpPr>
          <p:cNvPr id="769" name="正方形"/>
          <p:cNvSpPr/>
          <p:nvPr/>
        </p:nvSpPr>
        <p:spPr>
          <a:xfrm>
            <a:off x="8368156" y="1936750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70" name="tracker-server…"/>
          <p:cNvSpPr txBox="1"/>
          <p:nvPr/>
        </p:nvSpPr>
        <p:spPr>
          <a:xfrm>
            <a:off x="8272906" y="1282699"/>
            <a:ext cx="14239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tracker-server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追踪服务器</a:t>
            </a:r>
          </a:p>
        </p:txBody>
      </p:sp>
      <p:sp>
        <p:nvSpPr>
          <p:cNvPr id="771" name="正方形"/>
          <p:cNvSpPr/>
          <p:nvPr/>
        </p:nvSpPr>
        <p:spPr>
          <a:xfrm>
            <a:off x="9989566" y="1954529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72" name="tracker-server…"/>
          <p:cNvSpPr txBox="1"/>
          <p:nvPr/>
        </p:nvSpPr>
        <p:spPr>
          <a:xfrm>
            <a:off x="9894316" y="1300480"/>
            <a:ext cx="1423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tracker-server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追踪服务器</a:t>
            </a:r>
          </a:p>
        </p:txBody>
      </p:sp>
      <p:sp>
        <p:nvSpPr>
          <p:cNvPr id="773" name="tracker.conf:…"/>
          <p:cNvSpPr txBox="1"/>
          <p:nvPr/>
        </p:nvSpPr>
        <p:spPr>
          <a:xfrm>
            <a:off x="6442416" y="3269031"/>
            <a:ext cx="3036293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/>
                </a:solidFill>
              </a:defRPr>
            </a:pPr>
            <a:r>
              <a:t>tracker.conf:</a:t>
            </a:r>
          </a:p>
          <a:p>
            <a:pPr lvl="1"/>
            <a:r>
              <a:t>bind_addr=监听的ip</a:t>
            </a:r>
          </a:p>
          <a:p>
            <a:pPr lvl="1"/>
            <a:r>
              <a:t>port=端口号</a:t>
            </a:r>
          </a:p>
          <a:p>
            <a:pPr lvl="1"/>
            <a:r>
              <a:t>base_path=日志文件存储路径</a:t>
            </a:r>
          </a:p>
        </p:txBody>
      </p:sp>
      <p:sp>
        <p:nvSpPr>
          <p:cNvPr id="774" name="storage.conf:…"/>
          <p:cNvSpPr txBox="1"/>
          <p:nvPr/>
        </p:nvSpPr>
        <p:spPr>
          <a:xfrm>
            <a:off x="6451600" y="8566150"/>
            <a:ext cx="371441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500">
                <a:solidFill>
                  <a:schemeClr val="accent2"/>
                </a:solidFill>
              </a:defRPr>
            </a:pPr>
            <a:r>
              <a:t>storage.conf:</a:t>
            </a:r>
          </a:p>
          <a:p>
            <a:pPr lvl="1">
              <a:defRPr sz="1500"/>
            </a:pPr>
            <a:r>
              <a:t>base_path=日志文件存储路径</a:t>
            </a:r>
          </a:p>
          <a:p>
            <a:pPr lvl="1">
              <a:defRPr sz="1500"/>
            </a:pPr>
            <a:r>
              <a:t>store_path0=保存上传文件的路径</a:t>
            </a:r>
          </a:p>
          <a:p>
            <a:pPr lvl="1">
              <a:defRPr sz="1500"/>
            </a:pPr>
            <a:r>
              <a:t>tracker-server=对应tracker-serverip:port</a:t>
            </a:r>
          </a:p>
        </p:txBody>
      </p:sp>
      <p:sp>
        <p:nvSpPr>
          <p:cNvPr id="775" name="下载文件，…"/>
          <p:cNvSpPr txBox="1"/>
          <p:nvPr/>
        </p:nvSpPr>
        <p:spPr>
          <a:xfrm>
            <a:off x="2197100" y="3863974"/>
            <a:ext cx="125378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下载文件，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传递文件ID</a:t>
            </a:r>
          </a:p>
        </p:txBody>
      </p:sp>
      <p:sp>
        <p:nvSpPr>
          <p:cNvPr id="776" name="正方形"/>
          <p:cNvSpPr/>
          <p:nvPr/>
        </p:nvSpPr>
        <p:spPr>
          <a:xfrm>
            <a:off x="908050" y="8080368"/>
            <a:ext cx="127000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77" name="浏览器"/>
          <p:cNvSpPr txBox="1"/>
          <p:nvPr/>
        </p:nvSpPr>
        <p:spPr>
          <a:xfrm>
            <a:off x="1104900" y="7626118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778" name="正方形"/>
          <p:cNvSpPr/>
          <p:nvPr/>
        </p:nvSpPr>
        <p:spPr>
          <a:xfrm>
            <a:off x="3415527" y="8080368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79" name="web浏览器…"/>
          <p:cNvSpPr txBox="1"/>
          <p:nvPr/>
        </p:nvSpPr>
        <p:spPr>
          <a:xfrm>
            <a:off x="3081825" y="7055319"/>
            <a:ext cx="215533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chemeClr val="accent2"/>
                </a:solidFill>
              </a:defRPr>
            </a:pPr>
            <a:r>
              <a:t>web浏览器</a:t>
            </a:r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nginx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172.16.179.131:8888</a:t>
            </a:r>
          </a:p>
        </p:txBody>
      </p:sp>
      <p:sp>
        <p:nvSpPr>
          <p:cNvPr id="780" name="线条"/>
          <p:cNvSpPr/>
          <p:nvPr/>
        </p:nvSpPr>
        <p:spPr>
          <a:xfrm>
            <a:off x="2209585" y="8431663"/>
            <a:ext cx="122881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1" name="http://172.16.179.131:8888/文件id"/>
          <p:cNvSpPr txBox="1"/>
          <p:nvPr/>
        </p:nvSpPr>
        <p:spPr>
          <a:xfrm>
            <a:off x="1120139" y="8067668"/>
            <a:ext cx="297394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u="sng">
                <a:solidFill>
                  <a:schemeClr val="accent5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http://172.16.179.131:8888/文件id</a:t>
            </a:r>
          </a:p>
        </p:txBody>
      </p:sp>
      <p:sp>
        <p:nvSpPr>
          <p:cNvPr id="782" name="线条"/>
          <p:cNvSpPr/>
          <p:nvPr/>
        </p:nvSpPr>
        <p:spPr>
          <a:xfrm flipV="1">
            <a:off x="4637551" y="7875856"/>
            <a:ext cx="1442009" cy="55580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3" name="去fdfs系统中获取…"/>
          <p:cNvSpPr txBox="1"/>
          <p:nvPr/>
        </p:nvSpPr>
        <p:spPr>
          <a:xfrm>
            <a:off x="4737005" y="8045218"/>
            <a:ext cx="181767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去fdfs系统中获取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文件</a:t>
            </a:r>
          </a:p>
        </p:txBody>
      </p:sp>
      <p:sp>
        <p:nvSpPr>
          <p:cNvPr id="784" name="线条"/>
          <p:cNvSpPr/>
          <p:nvPr/>
        </p:nvSpPr>
        <p:spPr>
          <a:xfrm flipH="1">
            <a:off x="4631942" y="8492888"/>
            <a:ext cx="1444206" cy="57230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5" name="线条"/>
          <p:cNvSpPr/>
          <p:nvPr/>
        </p:nvSpPr>
        <p:spPr>
          <a:xfrm flipH="1">
            <a:off x="2206665" y="9057250"/>
            <a:ext cx="1152783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6" name="返回文件"/>
          <p:cNvSpPr txBox="1"/>
          <p:nvPr/>
        </p:nvSpPr>
        <p:spPr>
          <a:xfrm>
            <a:off x="2297124" y="8690698"/>
            <a:ext cx="977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返回文件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项目上传图片和使用图片的流程"/>
          <p:cNvSpPr txBox="1"/>
          <p:nvPr/>
        </p:nvSpPr>
        <p:spPr>
          <a:xfrm>
            <a:off x="4019550" y="665525"/>
            <a:ext cx="47371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项目上传图片和使用图片的流程</a:t>
            </a:r>
          </a:p>
        </p:txBody>
      </p:sp>
      <p:sp>
        <p:nvSpPr>
          <p:cNvPr id="789" name="矩形"/>
          <p:cNvSpPr/>
          <p:nvPr/>
        </p:nvSpPr>
        <p:spPr>
          <a:xfrm>
            <a:off x="5022850" y="2016711"/>
            <a:ext cx="2073424" cy="34101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0" name="Django网站"/>
          <p:cNvSpPr txBox="1"/>
          <p:nvPr/>
        </p:nvSpPr>
        <p:spPr>
          <a:xfrm>
            <a:off x="5523358" y="1531618"/>
            <a:ext cx="12092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Django网站</a:t>
            </a:r>
          </a:p>
        </p:txBody>
      </p:sp>
      <p:sp>
        <p:nvSpPr>
          <p:cNvPr id="791" name="矩形"/>
          <p:cNvSpPr/>
          <p:nvPr/>
        </p:nvSpPr>
        <p:spPr>
          <a:xfrm>
            <a:off x="8985250" y="2016711"/>
            <a:ext cx="2073424" cy="477525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2" name="FDFS文件存储系统"/>
          <p:cNvSpPr txBox="1"/>
          <p:nvPr/>
        </p:nvSpPr>
        <p:spPr>
          <a:xfrm>
            <a:off x="9199308" y="1531618"/>
            <a:ext cx="186402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FDFS文件存储系统</a:t>
            </a:r>
          </a:p>
        </p:txBody>
      </p:sp>
      <p:sp>
        <p:nvSpPr>
          <p:cNvPr id="793" name="矩形"/>
          <p:cNvSpPr/>
          <p:nvPr/>
        </p:nvSpPr>
        <p:spPr>
          <a:xfrm>
            <a:off x="1365250" y="2016711"/>
            <a:ext cx="2073424" cy="477525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4" name="浏览器"/>
          <p:cNvSpPr txBox="1"/>
          <p:nvPr/>
        </p:nvSpPr>
        <p:spPr>
          <a:xfrm>
            <a:off x="1963811" y="1531618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795" name="admin管理通过…"/>
          <p:cNvSpPr txBox="1"/>
          <p:nvPr/>
        </p:nvSpPr>
        <p:spPr>
          <a:xfrm>
            <a:off x="1697797" y="2143711"/>
            <a:ext cx="14083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admin管理通过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后台管理页面上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传商品的图片</a:t>
            </a:r>
          </a:p>
        </p:txBody>
      </p:sp>
      <p:sp>
        <p:nvSpPr>
          <p:cNvPr id="796" name="线条"/>
          <p:cNvSpPr/>
          <p:nvPr/>
        </p:nvSpPr>
        <p:spPr>
          <a:xfrm>
            <a:off x="3489250" y="2486611"/>
            <a:ext cx="148302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7" name="上传文件请求"/>
          <p:cNvSpPr txBox="1"/>
          <p:nvPr/>
        </p:nvSpPr>
        <p:spPr>
          <a:xfrm>
            <a:off x="3640211" y="2131011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上传文件请求</a:t>
            </a:r>
          </a:p>
        </p:txBody>
      </p:sp>
      <p:sp>
        <p:nvSpPr>
          <p:cNvPr id="798" name="更改django默认的…"/>
          <p:cNvSpPr txBox="1"/>
          <p:nvPr/>
        </p:nvSpPr>
        <p:spPr>
          <a:xfrm>
            <a:off x="5069607" y="2207211"/>
            <a:ext cx="207001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2"/>
                </a:solidFill>
              </a:defRPr>
            </a:pPr>
            <a:r>
              <a:t>更改django默认的</a:t>
            </a:r>
          </a:p>
          <a:p>
            <a:pPr>
              <a:defRPr b="1" sz="1800">
                <a:solidFill>
                  <a:schemeClr val="accent2"/>
                </a:solidFill>
              </a:defRPr>
            </a:pPr>
            <a:r>
              <a:t>上传文件操作</a:t>
            </a:r>
          </a:p>
        </p:txBody>
      </p:sp>
      <p:sp>
        <p:nvSpPr>
          <p:cNvPr id="799" name="上传文件到fdfs"/>
          <p:cNvSpPr txBox="1"/>
          <p:nvPr/>
        </p:nvSpPr>
        <p:spPr>
          <a:xfrm>
            <a:off x="7345606" y="2143711"/>
            <a:ext cx="128988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上传文件到fdfs</a:t>
            </a:r>
          </a:p>
        </p:txBody>
      </p:sp>
      <p:sp>
        <p:nvSpPr>
          <p:cNvPr id="800" name="线条"/>
          <p:cNvSpPr/>
          <p:nvPr/>
        </p:nvSpPr>
        <p:spPr>
          <a:xfrm>
            <a:off x="7297811" y="2486611"/>
            <a:ext cx="148302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1" name="fdfs保存文件"/>
          <p:cNvSpPr txBox="1"/>
          <p:nvPr/>
        </p:nvSpPr>
        <p:spPr>
          <a:xfrm>
            <a:off x="9211753" y="2385011"/>
            <a:ext cx="12546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fdfs保存文件</a:t>
            </a:r>
          </a:p>
        </p:txBody>
      </p:sp>
      <p:sp>
        <p:nvSpPr>
          <p:cNvPr id="802" name="线条"/>
          <p:cNvSpPr/>
          <p:nvPr/>
        </p:nvSpPr>
        <p:spPr>
          <a:xfrm flipH="1">
            <a:off x="7301735" y="3320438"/>
            <a:ext cx="138743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3" name="返回文件ID"/>
          <p:cNvSpPr txBox="1"/>
          <p:nvPr/>
        </p:nvSpPr>
        <p:spPr>
          <a:xfrm>
            <a:off x="7490371" y="3026361"/>
            <a:ext cx="10033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返回文件ID</a:t>
            </a:r>
          </a:p>
        </p:txBody>
      </p:sp>
      <p:sp>
        <p:nvSpPr>
          <p:cNvPr id="804" name="保存文件的ID…"/>
          <p:cNvSpPr txBox="1"/>
          <p:nvPr/>
        </p:nvSpPr>
        <p:spPr>
          <a:xfrm>
            <a:off x="5189463" y="2928571"/>
            <a:ext cx="174019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保存文件的ID</a:t>
            </a:r>
          </a:p>
          <a:p>
            <a:pPr/>
            <a:r>
              <a:t>到对应表的image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字段中</a:t>
            </a:r>
          </a:p>
        </p:txBody>
      </p:sp>
      <p:sp>
        <p:nvSpPr>
          <p:cNvPr id="805" name="用户通过浏览器…"/>
          <p:cNvSpPr txBox="1"/>
          <p:nvPr/>
        </p:nvSpPr>
        <p:spPr>
          <a:xfrm>
            <a:off x="1582812" y="4264611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solidFill>
                  <a:schemeClr val="accent2"/>
                </a:solidFill>
              </a:defRPr>
            </a:pPr>
            <a:r>
              <a:t>用户通过浏览器</a:t>
            </a:r>
          </a:p>
          <a:p>
            <a:pPr>
              <a:defRPr sz="1500">
                <a:solidFill>
                  <a:schemeClr val="accent2"/>
                </a:solidFill>
              </a:defRPr>
            </a:pPr>
            <a:r>
              <a:t>访问带图片的页面</a:t>
            </a:r>
          </a:p>
        </p:txBody>
      </p:sp>
      <p:sp>
        <p:nvSpPr>
          <p:cNvPr id="806" name="访问/user/"/>
          <p:cNvSpPr txBox="1"/>
          <p:nvPr/>
        </p:nvSpPr>
        <p:spPr>
          <a:xfrm>
            <a:off x="3707978" y="4226536"/>
            <a:ext cx="91457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访问/user/</a:t>
            </a:r>
          </a:p>
        </p:txBody>
      </p:sp>
      <p:sp>
        <p:nvSpPr>
          <p:cNvPr id="807" name="线条"/>
          <p:cNvSpPr/>
          <p:nvPr/>
        </p:nvSpPr>
        <p:spPr>
          <a:xfrm>
            <a:off x="3489250" y="4582111"/>
            <a:ext cx="148302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8" name="模块渲染…"/>
          <p:cNvSpPr txBox="1"/>
          <p:nvPr/>
        </p:nvSpPr>
        <p:spPr>
          <a:xfrm>
            <a:off x="4295291" y="4264611"/>
            <a:ext cx="383334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chemeClr val="accent2"/>
                </a:solidFill>
              </a:defRPr>
            </a:pPr>
            <a:r>
              <a:t>模块渲染</a:t>
            </a:r>
          </a:p>
          <a:p>
            <a:pPr>
              <a:defRPr sz="1400"/>
            </a:pPr>
            <a:r>
              <a:t>&lt;img src="http://172.16.179.131:8888/</a:t>
            </a:r>
            <a:r>
              <a:rPr>
                <a:solidFill>
                  <a:schemeClr val="accent2"/>
                </a:solidFill>
              </a:rPr>
              <a:t>文件ID</a:t>
            </a:r>
            <a:r>
              <a:t>"&gt;</a:t>
            </a:r>
          </a:p>
        </p:txBody>
      </p:sp>
      <p:sp>
        <p:nvSpPr>
          <p:cNvPr id="809" name="矩形"/>
          <p:cNvSpPr/>
          <p:nvPr/>
        </p:nvSpPr>
        <p:spPr>
          <a:xfrm>
            <a:off x="9012997" y="5407611"/>
            <a:ext cx="1003301" cy="13682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10" name="Nginx…"/>
          <p:cNvSpPr txBox="1"/>
          <p:nvPr/>
        </p:nvSpPr>
        <p:spPr>
          <a:xfrm>
            <a:off x="8314497" y="4782771"/>
            <a:ext cx="21553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800">
                <a:solidFill>
                  <a:schemeClr val="accent2"/>
                </a:solidFill>
              </a:defRPr>
            </a:pPr>
            <a:r>
              <a:t>Nginx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172.16.179.131:8888</a:t>
            </a:r>
          </a:p>
        </p:txBody>
      </p:sp>
      <p:sp>
        <p:nvSpPr>
          <p:cNvPr id="811" name="线条"/>
          <p:cNvSpPr/>
          <p:nvPr/>
        </p:nvSpPr>
        <p:spPr>
          <a:xfrm flipH="1">
            <a:off x="3489250" y="5356811"/>
            <a:ext cx="138743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12" name="返回页面内容"/>
          <p:cNvSpPr txBox="1"/>
          <p:nvPr/>
        </p:nvSpPr>
        <p:spPr>
          <a:xfrm>
            <a:off x="3640211" y="4925011"/>
            <a:ext cx="11811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返回页面内容</a:t>
            </a:r>
          </a:p>
        </p:txBody>
      </p:sp>
      <p:sp>
        <p:nvSpPr>
          <p:cNvPr id="813" name="解析页面…"/>
          <p:cNvSpPr txBox="1"/>
          <p:nvPr/>
        </p:nvSpPr>
        <p:spPr>
          <a:xfrm>
            <a:off x="1207408" y="5171404"/>
            <a:ext cx="383334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>
              <a:defRPr sz="1400"/>
            </a:pPr>
            <a:r>
              <a:t>解析页面</a:t>
            </a:r>
          </a:p>
          <a:p>
            <a:pPr>
              <a:defRPr sz="1400"/>
            </a:pPr>
            <a:r>
              <a:t>&lt;img src="http://172.16.179.131:8888/</a:t>
            </a:r>
            <a:r>
              <a:rPr>
                <a:solidFill>
                  <a:schemeClr val="accent2"/>
                </a:solidFill>
              </a:rPr>
              <a:t>文件ID</a:t>
            </a:r>
            <a:r>
              <a:t>"&gt;</a:t>
            </a:r>
          </a:p>
        </p:txBody>
      </p:sp>
      <p:sp>
        <p:nvSpPr>
          <p:cNvPr id="814" name="线条"/>
          <p:cNvSpPr/>
          <p:nvPr/>
        </p:nvSpPr>
        <p:spPr>
          <a:xfrm>
            <a:off x="3489250" y="6370296"/>
            <a:ext cx="544542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15" name="浏览器访问nginx…"/>
          <p:cNvSpPr txBox="1"/>
          <p:nvPr/>
        </p:nvSpPr>
        <p:spPr>
          <a:xfrm>
            <a:off x="4976744" y="5755604"/>
            <a:ext cx="320962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浏览器访问nginx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http://172.16.179.131:8888/文件ID</a:t>
            </a:r>
          </a:p>
        </p:txBody>
      </p:sp>
      <p:sp>
        <p:nvSpPr>
          <p:cNvPr id="816" name="线条"/>
          <p:cNvSpPr/>
          <p:nvPr/>
        </p:nvSpPr>
        <p:spPr>
          <a:xfrm flipV="1">
            <a:off x="9648750" y="4253350"/>
            <a:ext cx="441674" cy="110981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17" name="根据文件ID…"/>
          <p:cNvSpPr txBox="1"/>
          <p:nvPr/>
        </p:nvSpPr>
        <p:spPr>
          <a:xfrm>
            <a:off x="9948429" y="3732650"/>
            <a:ext cx="1181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5"/>
                </a:solidFill>
              </a:defRPr>
            </a:pPr>
            <a:r>
              <a:t>根据文件ID</a:t>
            </a:r>
          </a:p>
          <a:p>
            <a:pPr>
              <a:defRPr sz="1400">
                <a:solidFill>
                  <a:schemeClr val="accent5"/>
                </a:solidFill>
              </a:defRPr>
            </a:pPr>
            <a:r>
              <a:t>获取文件内容</a:t>
            </a:r>
          </a:p>
        </p:txBody>
      </p:sp>
      <p:sp>
        <p:nvSpPr>
          <p:cNvPr id="818" name="线条"/>
          <p:cNvSpPr/>
          <p:nvPr/>
        </p:nvSpPr>
        <p:spPr>
          <a:xfrm flipH="1">
            <a:off x="9949293" y="4320271"/>
            <a:ext cx="466568" cy="111794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19" name="线条"/>
          <p:cNvSpPr/>
          <p:nvPr/>
        </p:nvSpPr>
        <p:spPr>
          <a:xfrm flipH="1">
            <a:off x="3498550" y="6685390"/>
            <a:ext cx="546727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0" name="返回图片内容"/>
          <p:cNvSpPr txBox="1"/>
          <p:nvPr/>
        </p:nvSpPr>
        <p:spPr>
          <a:xfrm>
            <a:off x="5641635" y="6757631"/>
            <a:ext cx="11811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返回图片内容</a:t>
            </a:r>
          </a:p>
        </p:txBody>
      </p:sp>
      <p:sp>
        <p:nvSpPr>
          <p:cNvPr id="821" name="显示图片"/>
          <p:cNvSpPr txBox="1"/>
          <p:nvPr/>
        </p:nvSpPr>
        <p:spPr>
          <a:xfrm>
            <a:off x="2534626" y="6435233"/>
            <a:ext cx="876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pPr/>
            <a:r>
              <a:t>显示图片</a:t>
            </a:r>
          </a:p>
        </p:txBody>
      </p:sp>
      <p:sp>
        <p:nvSpPr>
          <p:cNvPr id="822" name="自定义文件存储类的流程"/>
          <p:cNvSpPr txBox="1"/>
          <p:nvPr/>
        </p:nvSpPr>
        <p:spPr>
          <a:xfrm>
            <a:off x="1320800" y="7840981"/>
            <a:ext cx="2349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自定义文件存储类的流程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什么时候需要添加购物车记录?…"/>
          <p:cNvSpPr txBox="1"/>
          <p:nvPr/>
        </p:nvSpPr>
        <p:spPr>
          <a:xfrm>
            <a:off x="2856966" y="1130300"/>
            <a:ext cx="7290868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7500" indent="-317500">
              <a:buSzPct val="100000"/>
              <a:buAutoNum type="arabicPeriod" startAt="1"/>
              <a:defRPr sz="1800"/>
            </a:pPr>
            <a:r>
              <a:t>什么时候需要添加购物车记录?</a:t>
            </a:r>
          </a:p>
          <a:p>
            <a:pPr>
              <a:defRPr sz="1800"/>
            </a:pPr>
            <a:r>
              <a:t>答: 当用户</a:t>
            </a:r>
            <a:r>
              <a:rPr>
                <a:solidFill>
                  <a:schemeClr val="accent2"/>
                </a:solidFill>
              </a:rPr>
              <a:t>点击加入购物车按钮</a:t>
            </a:r>
            <a:r>
              <a:t>时，需要添加用户的购物车记录。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什么时候需要获取购物车记录?</a:t>
            </a:r>
          </a:p>
          <a:p>
            <a:pPr>
              <a:defRPr sz="1800"/>
            </a:pPr>
            <a:r>
              <a:t>答: 当用户</a:t>
            </a:r>
            <a:r>
              <a:rPr>
                <a:solidFill>
                  <a:schemeClr val="accent2"/>
                </a:solidFill>
              </a:rPr>
              <a:t>访问购物车页面</a:t>
            </a:r>
            <a:r>
              <a:t>时，需要获取用户购物车记录。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添加购物车记录需要保存哪些数据?</a:t>
            </a:r>
          </a:p>
          <a:p>
            <a:pPr>
              <a:defRPr sz="1800"/>
            </a:pPr>
            <a:r>
              <a:t>答: </a:t>
            </a:r>
            <a:r>
              <a:rPr>
                <a:solidFill>
                  <a:schemeClr val="accent2"/>
                </a:solidFill>
              </a:rPr>
              <a:t>商品id:添加数量</a:t>
            </a:r>
            <a:endParaRPr>
              <a:solidFill>
                <a:schemeClr val="accent2"/>
              </a:solidFill>
            </a:endParaRPr>
          </a:p>
          <a:p>
            <a:pPr>
              <a:defRPr sz="1800"/>
            </a:pPr>
            <a:endParaRPr>
              <a:solidFill>
                <a:schemeClr val="accent2"/>
              </a:solidFill>
            </a:endParaRPr>
          </a:p>
          <a:p>
            <a:pPr>
              <a:defRPr sz="1800"/>
            </a:pPr>
            <a:r>
              <a:t>4. 购物车记录存储的方式？</a:t>
            </a:r>
          </a:p>
          <a:p>
            <a:pPr>
              <a:defRPr sz="1800"/>
            </a:pPr>
            <a:r>
              <a:t>答: 保存redis中。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购物车记录在redis中存储的数据格式?</a:t>
            </a:r>
          </a:p>
          <a:p>
            <a:pPr>
              <a:defRPr sz="1800"/>
            </a:pPr>
            <a:r>
              <a:t>答:</a:t>
            </a:r>
          </a:p>
          <a:p>
            <a:pPr lvl="1">
              <a:defRPr sz="1800"/>
            </a:pPr>
            <a:r>
              <a:t>hash: 属性:值</a:t>
            </a:r>
          </a:p>
          <a:p>
            <a:pPr lvl="1">
              <a:defRPr sz="1800"/>
            </a:pPr>
            <a:r>
              <a:t>存储方案: </a:t>
            </a:r>
            <a:r>
              <a:rPr>
                <a:solidFill>
                  <a:schemeClr val="accent2"/>
                </a:solidFill>
              </a:rPr>
              <a:t>每个用户的购物车记录对应一条数据。</a:t>
            </a:r>
          </a:p>
          <a:p>
            <a:pPr lvl="1">
              <a:defRPr sz="1800"/>
            </a:pPr>
            <a:r>
              <a:t>key: </a:t>
            </a:r>
            <a:r>
              <a:rPr>
                <a:solidFill>
                  <a:schemeClr val="accent5"/>
                </a:solidFill>
              </a:rPr>
              <a:t>cart_用户id </a:t>
            </a:r>
            <a:r>
              <a:t>（</a:t>
            </a:r>
            <a:r>
              <a:rPr>
                <a:solidFill>
                  <a:schemeClr val="accent5"/>
                </a:solidFill>
              </a:rPr>
              <a:t>区分每个用户的购物车记录</a:t>
            </a:r>
            <a:r>
              <a:t>)</a:t>
            </a:r>
          </a:p>
          <a:p>
            <a:pPr lvl="1">
              <a:defRPr sz="1800"/>
            </a:pPr>
            <a:r>
              <a:t>value: </a:t>
            </a:r>
            <a:r>
              <a:rPr>
                <a:solidFill>
                  <a:schemeClr val="accent5"/>
                </a:solidFill>
              </a:rPr>
              <a:t>hash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商品id(</a:t>
            </a:r>
            <a:r>
              <a:rPr>
                <a:solidFill>
                  <a:schemeClr val="accent2"/>
                </a:solidFill>
              </a:rPr>
              <a:t>属性</a:t>
            </a:r>
            <a:r>
              <a:rPr>
                <a:solidFill>
                  <a:schemeClr val="accent5"/>
                </a:solidFill>
              </a:rPr>
              <a:t>):添加数量(</a:t>
            </a:r>
            <a:r>
              <a:rPr>
                <a:solidFill>
                  <a:schemeClr val="accent2"/>
                </a:solidFill>
              </a:rPr>
              <a:t>值</a:t>
            </a:r>
            <a:r>
              <a:t>)</a:t>
            </a:r>
          </a:p>
          <a:p>
            <a:pPr lvl="1">
              <a:defRPr sz="1800"/>
            </a:pPr>
          </a:p>
          <a:p>
            <a:pPr lvl="1">
              <a:defRPr sz="1800"/>
            </a:pPr>
            <a:r>
              <a:t>i</a:t>
            </a:r>
            <a:r>
              <a:rPr>
                <a:solidFill>
                  <a:schemeClr val="accent2"/>
                </a:solidFill>
              </a:rPr>
              <a:t>d为1的用户的购物车记录，商品id为1加了2件，商品id为3加了4件。</a:t>
            </a:r>
          </a:p>
          <a:p>
            <a:pPr lvl="1">
              <a:defRPr sz="1800"/>
            </a:pPr>
            <a:r>
              <a:t>cart_1: {‘1’:’2’, ‘3’:’4’}</a:t>
            </a:r>
          </a:p>
          <a:p>
            <a:pPr lvl="1">
              <a:defRPr sz="1800"/>
            </a:pPr>
          </a:p>
          <a:p>
            <a:pPr lvl="1">
              <a:defRPr sz="1800"/>
            </a:pPr>
            <a:r>
              <a:t>cart_3: {‘3’:’1’, ‘5’:’2’}</a:t>
            </a:r>
          </a:p>
          <a:p>
            <a:pPr lvl="1">
              <a:defRPr sz="1800">
                <a:solidFill>
                  <a:schemeClr val="accent2"/>
                </a:solidFill>
              </a:defRPr>
            </a:pPr>
            <a:r>
              <a:t>id为3的用户的购物车记录，商品id为3加了1件，商品id为5加了2件。</a:t>
            </a:r>
          </a:p>
          <a:p>
            <a:pPr lvl="1">
              <a:defRPr sz="1800">
                <a:solidFill>
                  <a:schemeClr val="accent2"/>
                </a:solidFill>
              </a:defRPr>
            </a:pPr>
          </a:p>
          <a:p>
            <a:pPr lvl="1">
              <a:defRPr sz="1800">
                <a:solidFill>
                  <a:schemeClr val="accent2"/>
                </a:solidFill>
              </a:defRPr>
            </a:pPr>
            <a:r>
              <a:t>获取用户购物车中商品的条目数:</a:t>
            </a:r>
          </a:p>
          <a:p>
            <a:pPr lvl="2">
              <a:defRPr sz="1800">
                <a:solidFill>
                  <a:schemeClr val="accent2"/>
                </a:solidFill>
              </a:defRPr>
            </a:pPr>
            <a:r>
              <a:t>hlen cart_用户id</a:t>
            </a:r>
          </a:p>
        </p:txBody>
      </p:sp>
      <p:sp>
        <p:nvSpPr>
          <p:cNvPr id="825" name="购物车记录存储分析的过程"/>
          <p:cNvSpPr txBox="1"/>
          <p:nvPr/>
        </p:nvSpPr>
        <p:spPr>
          <a:xfrm>
            <a:off x="4324350" y="547464"/>
            <a:ext cx="40767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购物车记录存储分析的过程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"/>
          <p:cNvSpPr/>
          <p:nvPr/>
        </p:nvSpPr>
        <p:spPr>
          <a:xfrm>
            <a:off x="1778000" y="2311400"/>
            <a:ext cx="1846213" cy="44958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" name="浏览器"/>
          <p:cNvSpPr txBox="1"/>
          <p:nvPr/>
        </p:nvSpPr>
        <p:spPr>
          <a:xfrm>
            <a:off x="2171700" y="18351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90" name="矩形"/>
          <p:cNvSpPr/>
          <p:nvPr/>
        </p:nvSpPr>
        <p:spPr>
          <a:xfrm>
            <a:off x="6904087" y="2311400"/>
            <a:ext cx="3667026" cy="44958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1" name="服务器…"/>
          <p:cNvSpPr txBox="1"/>
          <p:nvPr/>
        </p:nvSpPr>
        <p:spPr>
          <a:xfrm>
            <a:off x="7493000" y="1539875"/>
            <a:ext cx="218063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Djanog框架开发的网站</a:t>
            </a:r>
          </a:p>
        </p:txBody>
      </p:sp>
      <p:sp>
        <p:nvSpPr>
          <p:cNvPr id="192" name="注册页面…"/>
          <p:cNvSpPr txBox="1"/>
          <p:nvPr/>
        </p:nvSpPr>
        <p:spPr>
          <a:xfrm>
            <a:off x="2603500" y="2425699"/>
            <a:ext cx="11197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solidFill>
                  <a:schemeClr val="accent5"/>
                </a:solidFill>
              </a:defRPr>
            </a:pPr>
            <a:r>
              <a:t>注册页面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输入用户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名和密码，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点击注册</a:t>
            </a:r>
          </a:p>
        </p:txBody>
      </p:sp>
      <p:sp>
        <p:nvSpPr>
          <p:cNvPr id="193" name="线条"/>
          <p:cNvSpPr/>
          <p:nvPr/>
        </p:nvSpPr>
        <p:spPr>
          <a:xfrm flipV="1">
            <a:off x="3619500" y="2959546"/>
            <a:ext cx="3291236" cy="49485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4" name="1. 提交注册的用户名和密码"/>
          <p:cNvSpPr txBox="1"/>
          <p:nvPr/>
        </p:nvSpPr>
        <p:spPr>
          <a:xfrm>
            <a:off x="3942682" y="2664201"/>
            <a:ext cx="272924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1. 提交注册的用户名和密码</a:t>
            </a:r>
          </a:p>
        </p:txBody>
      </p:sp>
      <p:sp>
        <p:nvSpPr>
          <p:cNvPr id="195" name="椭圆形"/>
          <p:cNvSpPr/>
          <p:nvPr/>
        </p:nvSpPr>
        <p:spPr>
          <a:xfrm>
            <a:off x="11125200" y="4775200"/>
            <a:ext cx="1270000" cy="651322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" name="椭圆形"/>
          <p:cNvSpPr/>
          <p:nvPr/>
        </p:nvSpPr>
        <p:spPr>
          <a:xfrm>
            <a:off x="11125200" y="6019800"/>
            <a:ext cx="1270000" cy="651322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" name="线条"/>
          <p:cNvSpPr/>
          <p:nvPr/>
        </p:nvSpPr>
        <p:spPr>
          <a:xfrm flipV="1">
            <a:off x="11125200" y="5143499"/>
            <a:ext cx="0" cy="11684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" name="线条"/>
          <p:cNvSpPr/>
          <p:nvPr/>
        </p:nvSpPr>
        <p:spPr>
          <a:xfrm flipV="1">
            <a:off x="12407899" y="5143500"/>
            <a:ext cx="1" cy="116840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9" name="数据库"/>
          <p:cNvSpPr txBox="1"/>
          <p:nvPr/>
        </p:nvSpPr>
        <p:spPr>
          <a:xfrm>
            <a:off x="11322050" y="43687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数据库</a:t>
            </a:r>
          </a:p>
        </p:txBody>
      </p:sp>
      <p:sp>
        <p:nvSpPr>
          <p:cNvPr id="200" name="M:模型"/>
          <p:cNvSpPr txBox="1"/>
          <p:nvPr/>
        </p:nvSpPr>
        <p:spPr>
          <a:xfrm>
            <a:off x="9112156" y="4502679"/>
            <a:ext cx="74642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M:模型</a:t>
            </a:r>
          </a:p>
        </p:txBody>
      </p:sp>
      <p:sp>
        <p:nvSpPr>
          <p:cNvPr id="201" name="线条"/>
          <p:cNvSpPr/>
          <p:nvPr/>
        </p:nvSpPr>
        <p:spPr>
          <a:xfrm>
            <a:off x="8046833" y="3351114"/>
            <a:ext cx="1171169" cy="117116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2" name="2.通过M把…"/>
          <p:cNvSpPr txBox="1"/>
          <p:nvPr/>
        </p:nvSpPr>
        <p:spPr>
          <a:xfrm>
            <a:off x="8522429" y="3016249"/>
            <a:ext cx="146968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2.通过M把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用户名和密码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保存进数据库</a:t>
            </a:r>
          </a:p>
        </p:txBody>
      </p:sp>
      <p:sp>
        <p:nvSpPr>
          <p:cNvPr id="203" name="线条"/>
          <p:cNvSpPr/>
          <p:nvPr/>
        </p:nvSpPr>
        <p:spPr>
          <a:xfrm>
            <a:off x="9701996" y="4790293"/>
            <a:ext cx="1287224" cy="115255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" name="3.通过M把…"/>
          <p:cNvSpPr txBox="1"/>
          <p:nvPr/>
        </p:nvSpPr>
        <p:spPr>
          <a:xfrm>
            <a:off x="10216815" y="4592860"/>
            <a:ext cx="146968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3.通过M把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用户名和密码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保存进数据库</a:t>
            </a:r>
          </a:p>
        </p:txBody>
      </p:sp>
      <p:sp>
        <p:nvSpPr>
          <p:cNvPr id="205" name="线条"/>
          <p:cNvSpPr/>
          <p:nvPr/>
        </p:nvSpPr>
        <p:spPr>
          <a:xfrm flipH="1" flipV="1">
            <a:off x="9333005" y="4826169"/>
            <a:ext cx="1799556" cy="143359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6" name="4. M获取保存…"/>
          <p:cNvSpPr txBox="1"/>
          <p:nvPr/>
        </p:nvSpPr>
        <p:spPr>
          <a:xfrm>
            <a:off x="9333004" y="5671343"/>
            <a:ext cx="14577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4. M获取保存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</a:t>
            </a:r>
          </a:p>
        </p:txBody>
      </p:sp>
      <p:sp>
        <p:nvSpPr>
          <p:cNvPr id="207" name="线条"/>
          <p:cNvSpPr/>
          <p:nvPr/>
        </p:nvSpPr>
        <p:spPr>
          <a:xfrm flipH="1" flipV="1">
            <a:off x="7829535" y="3439581"/>
            <a:ext cx="1286420" cy="12864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" name="5. M返回保存…"/>
          <p:cNvSpPr txBox="1"/>
          <p:nvPr/>
        </p:nvSpPr>
        <p:spPr>
          <a:xfrm>
            <a:off x="7626824" y="4013615"/>
            <a:ext cx="14577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5. M返回保存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结果给V</a:t>
            </a:r>
          </a:p>
        </p:txBody>
      </p:sp>
      <p:sp>
        <p:nvSpPr>
          <p:cNvPr id="209" name="线条"/>
          <p:cNvSpPr/>
          <p:nvPr/>
        </p:nvSpPr>
        <p:spPr>
          <a:xfrm flipH="1">
            <a:off x="7286471" y="3343693"/>
            <a:ext cx="320830" cy="243292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0" name="6.通过T产生…"/>
          <p:cNvSpPr txBox="1"/>
          <p:nvPr/>
        </p:nvSpPr>
        <p:spPr>
          <a:xfrm>
            <a:off x="7502290" y="4826169"/>
            <a:ext cx="14097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6.通过T产生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注册结果页面</a:t>
            </a:r>
          </a:p>
        </p:txBody>
      </p:sp>
      <p:sp>
        <p:nvSpPr>
          <p:cNvPr id="211" name="线条"/>
          <p:cNvSpPr/>
          <p:nvPr/>
        </p:nvSpPr>
        <p:spPr>
          <a:xfrm flipV="1">
            <a:off x="7057587" y="3335914"/>
            <a:ext cx="401007" cy="244492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" name="7.返回产生…"/>
          <p:cNvSpPr txBox="1"/>
          <p:nvPr/>
        </p:nvSpPr>
        <p:spPr>
          <a:xfrm>
            <a:off x="6224859" y="4745260"/>
            <a:ext cx="121794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7.返回产生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结果页面</a:t>
            </a:r>
          </a:p>
        </p:txBody>
      </p:sp>
      <p:sp>
        <p:nvSpPr>
          <p:cNvPr id="213" name="线条"/>
          <p:cNvSpPr/>
          <p:nvPr/>
        </p:nvSpPr>
        <p:spPr>
          <a:xfrm flipH="1">
            <a:off x="3500502" y="3181439"/>
            <a:ext cx="3574949" cy="184584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4" name="8.返回产生…"/>
          <p:cNvSpPr txBox="1"/>
          <p:nvPr/>
        </p:nvSpPr>
        <p:spPr>
          <a:xfrm>
            <a:off x="4521200" y="4203699"/>
            <a:ext cx="184150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chemeClr val="accent2"/>
                </a:solidFill>
              </a:defRPr>
            </a:pPr>
            <a:r>
              <a:t>8.返回产生</a:t>
            </a:r>
          </a:p>
          <a:p>
            <a:pPr>
              <a:defRPr sz="1700">
                <a:solidFill>
                  <a:schemeClr val="accent2"/>
                </a:solidFill>
              </a:defRPr>
            </a:pPr>
            <a:r>
              <a:t>结果页面给浏览器</a:t>
            </a:r>
          </a:p>
        </p:txBody>
      </p:sp>
      <p:sp>
        <p:nvSpPr>
          <p:cNvPr id="215" name="9.显示结果页面"/>
          <p:cNvSpPr txBox="1"/>
          <p:nvPr/>
        </p:nvSpPr>
        <p:spPr>
          <a:xfrm>
            <a:off x="1950054" y="4794250"/>
            <a:ext cx="158975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2"/>
                </a:solidFill>
              </a:defRPr>
            </a:lvl1pPr>
          </a:lstStyle>
          <a:p>
            <a:pPr/>
            <a:r>
              <a:t>9.显示结果页面</a:t>
            </a:r>
          </a:p>
        </p:txBody>
      </p:sp>
      <p:sp>
        <p:nvSpPr>
          <p:cNvPr id="216" name="V:视图…"/>
          <p:cNvSpPr txBox="1"/>
          <p:nvPr/>
        </p:nvSpPr>
        <p:spPr>
          <a:xfrm>
            <a:off x="7241973" y="2400828"/>
            <a:ext cx="1119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V:视图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接收请求，</a:t>
            </a:r>
          </a:p>
          <a:p>
            <a:pPr>
              <a:defRPr sz="1500">
                <a:solidFill>
                  <a:schemeClr val="accent5"/>
                </a:solidFill>
              </a:defRPr>
            </a:pPr>
            <a:r>
              <a:t>进行处理</a:t>
            </a:r>
          </a:p>
        </p:txBody>
      </p:sp>
      <p:sp>
        <p:nvSpPr>
          <p:cNvPr id="217" name="T:模板"/>
          <p:cNvSpPr txBox="1"/>
          <p:nvPr/>
        </p:nvSpPr>
        <p:spPr>
          <a:xfrm>
            <a:off x="7272035" y="5857874"/>
            <a:ext cx="6787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T:模板</a:t>
            </a:r>
          </a:p>
        </p:txBody>
      </p:sp>
      <p:sp>
        <p:nvSpPr>
          <p:cNvPr id="218" name="Django MVT…"/>
          <p:cNvSpPr txBox="1"/>
          <p:nvPr/>
        </p:nvSpPr>
        <p:spPr>
          <a:xfrm>
            <a:off x="2068845" y="7278158"/>
            <a:ext cx="8400952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 MVT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M: Model，模型, 和MVC中M功能相同，和数据库进行交互。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V: View, 视图， 和MVC中C功能相同，接收请求，进行处理，和M和T进行交互，返回应答。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T: Template, 模板，和MVC中V功能相同，产生html页面。</a:t>
            </a:r>
          </a:p>
        </p:txBody>
      </p:sp>
      <p:sp>
        <p:nvSpPr>
          <p:cNvPr id="219" name="Django框架"/>
          <p:cNvSpPr txBox="1"/>
          <p:nvPr/>
        </p:nvSpPr>
        <p:spPr>
          <a:xfrm>
            <a:off x="5185628" y="531729"/>
            <a:ext cx="216738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Django框架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正方形"/>
          <p:cNvSpPr/>
          <p:nvPr/>
        </p:nvSpPr>
        <p:spPr>
          <a:xfrm>
            <a:off x="7454900" y="3286125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8" name="Django网站服务器…"/>
          <p:cNvSpPr txBox="1"/>
          <p:nvPr/>
        </p:nvSpPr>
        <p:spPr>
          <a:xfrm>
            <a:off x="7174557" y="2555874"/>
            <a:ext cx="18306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Django网站服务器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MAC</a:t>
            </a:r>
          </a:p>
        </p:txBody>
      </p:sp>
      <p:sp>
        <p:nvSpPr>
          <p:cNvPr id="829" name="正方形"/>
          <p:cNvSpPr/>
          <p:nvPr/>
        </p:nvSpPr>
        <p:spPr>
          <a:xfrm>
            <a:off x="7454900" y="5851525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0" name="Celery woker…"/>
          <p:cNvSpPr txBox="1"/>
          <p:nvPr/>
        </p:nvSpPr>
        <p:spPr>
          <a:xfrm>
            <a:off x="7411690" y="5210174"/>
            <a:ext cx="13564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Celery woker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虚拟机</a:t>
            </a:r>
          </a:p>
        </p:txBody>
      </p:sp>
      <p:sp>
        <p:nvSpPr>
          <p:cNvPr id="831" name="静态首页"/>
          <p:cNvSpPr txBox="1"/>
          <p:nvPr/>
        </p:nvSpPr>
        <p:spPr>
          <a:xfrm>
            <a:off x="7442200" y="5915026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静态首页</a:t>
            </a:r>
          </a:p>
        </p:txBody>
      </p:sp>
      <p:sp>
        <p:nvSpPr>
          <p:cNvPr id="832" name="矩形"/>
          <p:cNvSpPr/>
          <p:nvPr/>
        </p:nvSpPr>
        <p:spPr>
          <a:xfrm>
            <a:off x="7436296" y="6575425"/>
            <a:ext cx="494854" cy="6223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3" name="nginx"/>
          <p:cNvSpPr txBox="1"/>
          <p:nvPr/>
        </p:nvSpPr>
        <p:spPr>
          <a:xfrm>
            <a:off x="7383685" y="6315074"/>
            <a:ext cx="60007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nginx</a:t>
            </a:r>
          </a:p>
        </p:txBody>
      </p:sp>
      <p:sp>
        <p:nvSpPr>
          <p:cNvPr id="834" name="IndexView"/>
          <p:cNvSpPr txBox="1"/>
          <p:nvPr/>
        </p:nvSpPr>
        <p:spPr>
          <a:xfrm>
            <a:off x="7565776" y="3495674"/>
            <a:ext cx="104824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IndexView</a:t>
            </a:r>
          </a:p>
        </p:txBody>
      </p:sp>
      <p:sp>
        <p:nvSpPr>
          <p:cNvPr id="835" name="椭圆形"/>
          <p:cNvSpPr/>
          <p:nvPr/>
        </p:nvSpPr>
        <p:spPr>
          <a:xfrm>
            <a:off x="2759075" y="4810125"/>
            <a:ext cx="574675" cy="5969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6" name="用户"/>
          <p:cNvSpPr txBox="1"/>
          <p:nvPr/>
        </p:nvSpPr>
        <p:spPr>
          <a:xfrm>
            <a:off x="2786062" y="4416424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用户</a:t>
            </a:r>
          </a:p>
        </p:txBody>
      </p:sp>
      <p:sp>
        <p:nvSpPr>
          <p:cNvPr id="837" name="正方形"/>
          <p:cNvSpPr/>
          <p:nvPr/>
        </p:nvSpPr>
        <p:spPr>
          <a:xfrm>
            <a:off x="4438650" y="4473575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8" name="Nginx…"/>
          <p:cNvSpPr txBox="1"/>
          <p:nvPr/>
        </p:nvSpPr>
        <p:spPr>
          <a:xfrm>
            <a:off x="4118719" y="3844924"/>
            <a:ext cx="19098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Nginx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www.dailyfresh.com</a:t>
            </a:r>
          </a:p>
        </p:txBody>
      </p:sp>
      <p:sp>
        <p:nvSpPr>
          <p:cNvPr id="839" name="调度"/>
          <p:cNvSpPr txBox="1"/>
          <p:nvPr/>
        </p:nvSpPr>
        <p:spPr>
          <a:xfrm>
            <a:off x="4813300" y="4918074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调度</a:t>
            </a:r>
          </a:p>
        </p:txBody>
      </p:sp>
      <p:sp>
        <p:nvSpPr>
          <p:cNvPr id="840" name="线条"/>
          <p:cNvSpPr/>
          <p:nvPr/>
        </p:nvSpPr>
        <p:spPr>
          <a:xfrm>
            <a:off x="3362076" y="5108575"/>
            <a:ext cx="104824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1" name="线条"/>
          <p:cNvSpPr/>
          <p:nvPr/>
        </p:nvSpPr>
        <p:spPr>
          <a:xfrm>
            <a:off x="5742335" y="5394324"/>
            <a:ext cx="1656670" cy="143201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2" name="访问/"/>
          <p:cNvSpPr txBox="1"/>
          <p:nvPr/>
        </p:nvSpPr>
        <p:spPr>
          <a:xfrm>
            <a:off x="6306167" y="5686424"/>
            <a:ext cx="5771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访问/</a:t>
            </a:r>
          </a:p>
        </p:txBody>
      </p:sp>
      <p:sp>
        <p:nvSpPr>
          <p:cNvPr id="843" name="线条"/>
          <p:cNvSpPr/>
          <p:nvPr/>
        </p:nvSpPr>
        <p:spPr>
          <a:xfrm flipH="1" flipV="1">
            <a:off x="5771834" y="5645235"/>
            <a:ext cx="1637543" cy="140777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4" name="线条"/>
          <p:cNvSpPr/>
          <p:nvPr/>
        </p:nvSpPr>
        <p:spPr>
          <a:xfrm flipH="1">
            <a:off x="3333434" y="5276934"/>
            <a:ext cx="104824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5" name="返回静态首页"/>
          <p:cNvSpPr txBox="1"/>
          <p:nvPr/>
        </p:nvSpPr>
        <p:spPr>
          <a:xfrm>
            <a:off x="5338140" y="6473824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返回静态首页</a:t>
            </a:r>
          </a:p>
        </p:txBody>
      </p:sp>
      <p:sp>
        <p:nvSpPr>
          <p:cNvPr id="846" name="线条"/>
          <p:cNvSpPr/>
          <p:nvPr/>
        </p:nvSpPr>
        <p:spPr>
          <a:xfrm flipV="1">
            <a:off x="5742335" y="3895980"/>
            <a:ext cx="1654883" cy="102054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7" name="访问/index"/>
          <p:cNvSpPr txBox="1"/>
          <p:nvPr/>
        </p:nvSpPr>
        <p:spPr>
          <a:xfrm>
            <a:off x="6277940" y="4546338"/>
            <a:ext cx="106293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访问/index</a:t>
            </a:r>
          </a:p>
        </p:txBody>
      </p:sp>
      <p:sp>
        <p:nvSpPr>
          <p:cNvPr id="848" name="线条"/>
          <p:cNvSpPr/>
          <p:nvPr/>
        </p:nvSpPr>
        <p:spPr>
          <a:xfrm flipH="1">
            <a:off x="5766332" y="3659228"/>
            <a:ext cx="1665104" cy="108065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9" name="线条"/>
          <p:cNvSpPr/>
          <p:nvPr/>
        </p:nvSpPr>
        <p:spPr>
          <a:xfrm flipH="1">
            <a:off x="3340632" y="4957312"/>
            <a:ext cx="103385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0" name="返回内容"/>
          <p:cNvSpPr txBox="1"/>
          <p:nvPr/>
        </p:nvSpPr>
        <p:spPr>
          <a:xfrm>
            <a:off x="6102967" y="3707960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返回内容</a:t>
            </a:r>
          </a:p>
        </p:txBody>
      </p:sp>
      <p:sp>
        <p:nvSpPr>
          <p:cNvPr id="851" name="静态首页和IndexView的区分"/>
          <p:cNvSpPr txBox="1"/>
          <p:nvPr/>
        </p:nvSpPr>
        <p:spPr>
          <a:xfrm>
            <a:off x="4319909" y="847725"/>
            <a:ext cx="436498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静态首页和IndexView的区分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当首页用到的数据表中数据发生变化的时候，需要重新生成静态首页。"/>
          <p:cNvSpPr txBox="1"/>
          <p:nvPr/>
        </p:nvSpPr>
        <p:spPr>
          <a:xfrm>
            <a:off x="3035300" y="1670049"/>
            <a:ext cx="641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当首页用到的数据表中数据发生变化的时候，需要重新生成静态首页。</a:t>
            </a:r>
          </a:p>
        </p:txBody>
      </p:sp>
      <p:sp>
        <p:nvSpPr>
          <p:cNvPr id="854" name="矩形"/>
          <p:cNvSpPr/>
          <p:nvPr/>
        </p:nvSpPr>
        <p:spPr>
          <a:xfrm>
            <a:off x="1263650" y="2584450"/>
            <a:ext cx="1270000" cy="395982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5" name="浏览器"/>
          <p:cNvSpPr txBox="1"/>
          <p:nvPr/>
        </p:nvSpPr>
        <p:spPr>
          <a:xfrm>
            <a:off x="1536700" y="21272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856" name="矩形"/>
          <p:cNvSpPr/>
          <p:nvPr/>
        </p:nvSpPr>
        <p:spPr>
          <a:xfrm>
            <a:off x="5327650" y="2584450"/>
            <a:ext cx="2523629" cy="395982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7" name="Django网站服务器"/>
          <p:cNvSpPr txBox="1"/>
          <p:nvPr/>
        </p:nvSpPr>
        <p:spPr>
          <a:xfrm>
            <a:off x="5615285" y="2127249"/>
            <a:ext cx="17742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Django网站服务器</a:t>
            </a:r>
          </a:p>
        </p:txBody>
      </p:sp>
      <p:sp>
        <p:nvSpPr>
          <p:cNvPr id="858" name="Celery worker"/>
          <p:cNvSpPr txBox="1"/>
          <p:nvPr/>
        </p:nvSpPr>
        <p:spPr>
          <a:xfrm>
            <a:off x="9876383" y="2146299"/>
            <a:ext cx="136763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Celery worker</a:t>
            </a:r>
          </a:p>
        </p:txBody>
      </p:sp>
      <p:sp>
        <p:nvSpPr>
          <p:cNvPr id="859" name="矩形"/>
          <p:cNvSpPr/>
          <p:nvPr/>
        </p:nvSpPr>
        <p:spPr>
          <a:xfrm>
            <a:off x="9925198" y="2584450"/>
            <a:ext cx="1270001" cy="395982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60" name="管理员通过…"/>
          <p:cNvSpPr txBox="1"/>
          <p:nvPr/>
        </p:nvSpPr>
        <p:spPr>
          <a:xfrm>
            <a:off x="1305272" y="2673350"/>
            <a:ext cx="11867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管理员通过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admin管理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页修改首页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用到数据表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中的数据</a:t>
            </a:r>
          </a:p>
        </p:txBody>
      </p:sp>
      <p:sp>
        <p:nvSpPr>
          <p:cNvPr id="861" name="线条"/>
          <p:cNvSpPr/>
          <p:nvPr/>
        </p:nvSpPr>
        <p:spPr>
          <a:xfrm>
            <a:off x="2546350" y="3403600"/>
            <a:ext cx="271427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62" name="新增、更新、删除"/>
          <p:cNvSpPr txBox="1"/>
          <p:nvPr/>
        </p:nvSpPr>
        <p:spPr>
          <a:xfrm>
            <a:off x="3033538" y="3028949"/>
            <a:ext cx="1739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新增、更新、删除</a:t>
            </a:r>
          </a:p>
        </p:txBody>
      </p:sp>
      <p:sp>
        <p:nvSpPr>
          <p:cNvPr id="863" name="django框架完成…"/>
          <p:cNvSpPr txBox="1"/>
          <p:nvPr/>
        </p:nvSpPr>
        <p:spPr>
          <a:xfrm>
            <a:off x="5632450" y="2889250"/>
            <a:ext cx="17399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django框架完成</a:t>
            </a:r>
          </a:p>
          <a:p>
            <a:pPr/>
            <a:r>
              <a:t>新增、更新、删除</a:t>
            </a:r>
          </a:p>
        </p:txBody>
      </p:sp>
      <p:sp>
        <p:nvSpPr>
          <p:cNvPr id="864" name="附加操作:…"/>
          <p:cNvSpPr txBox="1"/>
          <p:nvPr/>
        </p:nvSpPr>
        <p:spPr>
          <a:xfrm>
            <a:off x="5593357" y="3517900"/>
            <a:ext cx="2202757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附加操作: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发出生成静态首页任务</a:t>
            </a:r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>
                <a:solidFill>
                  <a:schemeClr val="accent5"/>
                </a:solidFill>
              </a:defRPr>
            </a:pPr>
            <a:r>
              <a:t>附加操作: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缓存更新</a:t>
            </a:r>
          </a:p>
        </p:txBody>
      </p:sp>
      <p:sp>
        <p:nvSpPr>
          <p:cNvPr id="865" name="线条"/>
          <p:cNvSpPr/>
          <p:nvPr/>
        </p:nvSpPr>
        <p:spPr>
          <a:xfrm>
            <a:off x="7816850" y="3403600"/>
            <a:ext cx="2146300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66" name="generate_static_index_html.delay()"/>
          <p:cNvSpPr txBox="1"/>
          <p:nvPr/>
        </p:nvSpPr>
        <p:spPr>
          <a:xfrm>
            <a:off x="7461101" y="3047999"/>
            <a:ext cx="327699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generate_static_index_html.delay()</a:t>
            </a:r>
          </a:p>
        </p:txBody>
      </p:sp>
      <p:sp>
        <p:nvSpPr>
          <p:cNvPr id="867" name="收到任务，…"/>
          <p:cNvSpPr txBox="1"/>
          <p:nvPr/>
        </p:nvSpPr>
        <p:spPr>
          <a:xfrm>
            <a:off x="9966821" y="3409949"/>
            <a:ext cx="11867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收到任务，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重新生成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静态首页</a:t>
            </a:r>
          </a:p>
        </p:txBody>
      </p:sp>
      <p:sp>
        <p:nvSpPr>
          <p:cNvPr id="868" name="当通过admin管理页面修改了某个模型类对应的数据表的内容的时候，…"/>
          <p:cNvSpPr txBox="1"/>
          <p:nvPr/>
        </p:nvSpPr>
        <p:spPr>
          <a:xfrm>
            <a:off x="1397000" y="6851649"/>
            <a:ext cx="948551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当通过admin管理页面修改了某个模型类对应的数据表的内容的时候，</a:t>
            </a:r>
          </a:p>
          <a:p>
            <a:pPr/>
            <a:r>
              <a:t>如果是</a:t>
            </a:r>
            <a:r>
              <a:rPr>
                <a:solidFill>
                  <a:schemeClr val="accent2"/>
                </a:solidFill>
              </a:rPr>
              <a:t>新增或更新</a:t>
            </a:r>
            <a:r>
              <a:t>，Django框架会调用</a:t>
            </a:r>
            <a:r>
              <a:rPr>
                <a:solidFill>
                  <a:schemeClr val="accent2"/>
                </a:solidFill>
              </a:rPr>
              <a:t>模型admin管理类</a:t>
            </a:r>
            <a:r>
              <a:t>中的</a:t>
            </a:r>
            <a:r>
              <a:rPr>
                <a:solidFill>
                  <a:schemeClr val="accent2"/>
                </a:solidFill>
              </a:rPr>
              <a:t>save_model</a:t>
            </a:r>
            <a:r>
              <a:t>, 由它实现新增或更新的操作。</a:t>
            </a:r>
          </a:p>
          <a:p>
            <a:pPr/>
            <a:r>
              <a:t>如果是</a:t>
            </a:r>
            <a:r>
              <a:rPr>
                <a:solidFill>
                  <a:schemeClr val="accent2"/>
                </a:solidFill>
              </a:rPr>
              <a:t>删除</a:t>
            </a:r>
            <a:r>
              <a:t>，Django框架会调用</a:t>
            </a:r>
            <a:r>
              <a:rPr>
                <a:solidFill>
                  <a:schemeClr val="accent2"/>
                </a:solidFill>
              </a:rPr>
              <a:t>模型admin管理类</a:t>
            </a:r>
            <a:r>
              <a:t>中的</a:t>
            </a:r>
            <a:r>
              <a:rPr>
                <a:solidFill>
                  <a:schemeClr val="accent2"/>
                </a:solidFill>
              </a:rPr>
              <a:t>delete_mode</a:t>
            </a:r>
            <a:r>
              <a:t>l, 由它实现删除的操作。</a:t>
            </a:r>
          </a:p>
        </p:txBody>
      </p:sp>
      <p:sp>
        <p:nvSpPr>
          <p:cNvPr id="869" name="静态首页的重新生成"/>
          <p:cNvSpPr txBox="1"/>
          <p:nvPr/>
        </p:nvSpPr>
        <p:spPr>
          <a:xfrm>
            <a:off x="4959350" y="847725"/>
            <a:ext cx="30861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静态首页的重新生成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矩形"/>
          <p:cNvSpPr/>
          <p:nvPr/>
        </p:nvSpPr>
        <p:spPr>
          <a:xfrm>
            <a:off x="1581150" y="2876550"/>
            <a:ext cx="1270000" cy="266595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72" name="浏览器"/>
          <p:cNvSpPr txBox="1"/>
          <p:nvPr/>
        </p:nvSpPr>
        <p:spPr>
          <a:xfrm>
            <a:off x="1854200" y="2339974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873" name="矩形"/>
          <p:cNvSpPr/>
          <p:nvPr/>
        </p:nvSpPr>
        <p:spPr>
          <a:xfrm>
            <a:off x="5867400" y="2876550"/>
            <a:ext cx="1661716" cy="31428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74" name="Django网站"/>
          <p:cNvSpPr txBox="1"/>
          <p:nvPr/>
        </p:nvSpPr>
        <p:spPr>
          <a:xfrm>
            <a:off x="6123285" y="2339974"/>
            <a:ext cx="11646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Django网站</a:t>
            </a:r>
          </a:p>
        </p:txBody>
      </p:sp>
      <p:sp>
        <p:nvSpPr>
          <p:cNvPr id="875" name="mysql"/>
          <p:cNvSpPr txBox="1"/>
          <p:nvPr/>
        </p:nvSpPr>
        <p:spPr>
          <a:xfrm>
            <a:off x="9939139" y="2359024"/>
            <a:ext cx="6449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876" name="正方形"/>
          <p:cNvSpPr/>
          <p:nvPr/>
        </p:nvSpPr>
        <p:spPr>
          <a:xfrm>
            <a:off x="9626600" y="2898775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77" name="线条"/>
          <p:cNvSpPr/>
          <p:nvPr/>
        </p:nvSpPr>
        <p:spPr>
          <a:xfrm>
            <a:off x="2838450" y="3270250"/>
            <a:ext cx="304165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78" name="访问/index"/>
          <p:cNvSpPr txBox="1"/>
          <p:nvPr/>
        </p:nvSpPr>
        <p:spPr>
          <a:xfrm>
            <a:off x="4013200" y="2787649"/>
            <a:ext cx="106293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访问/index</a:t>
            </a:r>
          </a:p>
        </p:txBody>
      </p:sp>
      <p:sp>
        <p:nvSpPr>
          <p:cNvPr id="879" name="IndexView执行"/>
          <p:cNvSpPr txBox="1"/>
          <p:nvPr/>
        </p:nvSpPr>
        <p:spPr>
          <a:xfrm>
            <a:off x="5970934" y="2965449"/>
            <a:ext cx="14546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IndexView执行</a:t>
            </a:r>
          </a:p>
        </p:txBody>
      </p:sp>
      <p:sp>
        <p:nvSpPr>
          <p:cNvPr id="880" name="线条"/>
          <p:cNvSpPr/>
          <p:nvPr/>
        </p:nvSpPr>
        <p:spPr>
          <a:xfrm>
            <a:off x="7516415" y="3270250"/>
            <a:ext cx="19431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1" name="查询首页用到的数据"/>
          <p:cNvSpPr txBox="1"/>
          <p:nvPr/>
        </p:nvSpPr>
        <p:spPr>
          <a:xfrm>
            <a:off x="7606307" y="2787649"/>
            <a:ext cx="1943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查询首页用到的数据</a:t>
            </a:r>
          </a:p>
        </p:txBody>
      </p:sp>
      <p:sp>
        <p:nvSpPr>
          <p:cNvPr id="882" name="线条"/>
          <p:cNvSpPr/>
          <p:nvPr/>
        </p:nvSpPr>
        <p:spPr>
          <a:xfrm flipH="1">
            <a:off x="7606307" y="3714750"/>
            <a:ext cx="19431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3" name="渲染模板"/>
          <p:cNvSpPr txBox="1"/>
          <p:nvPr/>
        </p:nvSpPr>
        <p:spPr>
          <a:xfrm>
            <a:off x="6242050" y="352424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渲染模板</a:t>
            </a:r>
          </a:p>
        </p:txBody>
      </p:sp>
      <p:sp>
        <p:nvSpPr>
          <p:cNvPr id="884" name="线条"/>
          <p:cNvSpPr/>
          <p:nvPr/>
        </p:nvSpPr>
        <p:spPr>
          <a:xfrm flipH="1">
            <a:off x="2958107" y="3714750"/>
            <a:ext cx="2802336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5" name="返回页面内容"/>
          <p:cNvSpPr txBox="1"/>
          <p:nvPr/>
        </p:nvSpPr>
        <p:spPr>
          <a:xfrm>
            <a:off x="3886200" y="3343274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返回页面内容</a:t>
            </a:r>
          </a:p>
        </p:txBody>
      </p:sp>
      <p:sp>
        <p:nvSpPr>
          <p:cNvPr id="886" name="10分钟之内有200个用户来访问了/index"/>
          <p:cNvSpPr txBox="1"/>
          <p:nvPr/>
        </p:nvSpPr>
        <p:spPr>
          <a:xfrm>
            <a:off x="1143000" y="5892799"/>
            <a:ext cx="36599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10分钟之内有200个用户来访问了/index</a:t>
            </a:r>
          </a:p>
        </p:txBody>
      </p:sp>
      <p:sp>
        <p:nvSpPr>
          <p:cNvPr id="887" name="返回首页用到的数据"/>
          <p:cNvSpPr txBox="1"/>
          <p:nvPr/>
        </p:nvSpPr>
        <p:spPr>
          <a:xfrm>
            <a:off x="7610673" y="3809820"/>
            <a:ext cx="1943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返回首页用到的数据</a:t>
            </a:r>
          </a:p>
        </p:txBody>
      </p:sp>
      <p:sp>
        <p:nvSpPr>
          <p:cNvPr id="888" name="正方形"/>
          <p:cNvSpPr/>
          <p:nvPr/>
        </p:nvSpPr>
        <p:spPr>
          <a:xfrm>
            <a:off x="9626600" y="5448300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9" name="redis"/>
          <p:cNvSpPr txBox="1"/>
          <p:nvPr/>
        </p:nvSpPr>
        <p:spPr>
          <a:xfrm>
            <a:off x="9939139" y="5089524"/>
            <a:ext cx="55473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redis</a:t>
            </a:r>
          </a:p>
        </p:txBody>
      </p:sp>
      <p:sp>
        <p:nvSpPr>
          <p:cNvPr id="890" name="线条"/>
          <p:cNvSpPr/>
          <p:nvPr/>
        </p:nvSpPr>
        <p:spPr>
          <a:xfrm>
            <a:off x="7516415" y="4679949"/>
            <a:ext cx="2130052" cy="144115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1" name="把首页用到的数据…"/>
          <p:cNvSpPr txBox="1"/>
          <p:nvPr/>
        </p:nvSpPr>
        <p:spPr>
          <a:xfrm>
            <a:off x="7842299" y="4946650"/>
            <a:ext cx="17963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把首页用到的数据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保存redis中</a:t>
            </a:r>
          </a:p>
        </p:txBody>
      </p:sp>
      <p:sp>
        <p:nvSpPr>
          <p:cNvPr id="892" name="访问页面时，…"/>
          <p:cNvSpPr txBox="1"/>
          <p:nvPr/>
        </p:nvSpPr>
        <p:spPr>
          <a:xfrm>
            <a:off x="5320307" y="4121150"/>
            <a:ext cx="275590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访问页面时，</a:t>
            </a:r>
          </a:p>
          <a:p>
            <a:pPr/>
            <a:r>
              <a:t>先尝试从redis中获取数据，</a:t>
            </a:r>
          </a:p>
          <a:p>
            <a:pPr/>
            <a:r>
              <a:t>如果获取到则直接使用，</a:t>
            </a:r>
          </a:p>
          <a:p>
            <a:pPr/>
            <a:r>
              <a:t>如果获取不到再去查询数据库</a:t>
            </a:r>
          </a:p>
        </p:txBody>
      </p:sp>
      <p:sp>
        <p:nvSpPr>
          <p:cNvPr id="893" name="数据的缓存"/>
          <p:cNvSpPr txBox="1"/>
          <p:nvPr/>
        </p:nvSpPr>
        <p:spPr>
          <a:xfrm>
            <a:off x="5815607" y="835025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数据的缓存</a:t>
            </a:r>
          </a:p>
        </p:txBody>
      </p:sp>
      <p:sp>
        <p:nvSpPr>
          <p:cNvPr id="894" name="缓存数据的更新：首页用到的数据表中数据发生变化的时候，需要更新首页的缓存。"/>
          <p:cNvSpPr txBox="1"/>
          <p:nvPr/>
        </p:nvSpPr>
        <p:spPr>
          <a:xfrm>
            <a:off x="1836340" y="7014823"/>
            <a:ext cx="7632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缓存数据的更新：首页用到的数据表中数据发生变化的时候，需要更新首页的缓存。</a:t>
            </a:r>
          </a:p>
        </p:txBody>
      </p:sp>
      <p:sp>
        <p:nvSpPr>
          <p:cNvPr id="895" name="DDOS攻击: 黑客组织很多电脑同一时间对网站发送访问。"/>
          <p:cNvSpPr txBox="1"/>
          <p:nvPr/>
        </p:nvSpPr>
        <p:spPr>
          <a:xfrm>
            <a:off x="1902321" y="7918449"/>
            <a:ext cx="528468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/>
                </a:solidFill>
              </a:rPr>
              <a:t>DDOS攻击: </a:t>
            </a:r>
            <a:r>
              <a:t>黑客组织很多电脑同一时间对网站发送访问。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正方形"/>
          <p:cNvSpPr/>
          <p:nvPr/>
        </p:nvSpPr>
        <p:spPr>
          <a:xfrm>
            <a:off x="2830901" y="3650274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8" name="django服务器"/>
          <p:cNvSpPr txBox="1"/>
          <p:nvPr/>
        </p:nvSpPr>
        <p:spPr>
          <a:xfrm>
            <a:off x="2770973" y="3259826"/>
            <a:ext cx="13898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django服务器</a:t>
            </a:r>
          </a:p>
        </p:txBody>
      </p:sp>
      <p:sp>
        <p:nvSpPr>
          <p:cNvPr id="899" name="MAC机器(172.16.179.1)"/>
          <p:cNvSpPr txBox="1"/>
          <p:nvPr/>
        </p:nvSpPr>
        <p:spPr>
          <a:xfrm>
            <a:off x="2471993" y="2891697"/>
            <a:ext cx="26353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MAC机器(172.16.179.1)</a:t>
            </a:r>
          </a:p>
        </p:txBody>
      </p:sp>
      <p:sp>
        <p:nvSpPr>
          <p:cNvPr id="900" name="smart虚拟机(172.16.179.142)"/>
          <p:cNvSpPr txBox="1"/>
          <p:nvPr/>
        </p:nvSpPr>
        <p:spPr>
          <a:xfrm>
            <a:off x="7329801" y="1030753"/>
            <a:ext cx="28251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smart虚拟机(172.16.179.142)</a:t>
            </a:r>
          </a:p>
        </p:txBody>
      </p:sp>
      <p:sp>
        <p:nvSpPr>
          <p:cNvPr id="901" name="矩形"/>
          <p:cNvSpPr/>
          <p:nvPr/>
        </p:nvSpPr>
        <p:spPr>
          <a:xfrm>
            <a:off x="6909510" y="1415622"/>
            <a:ext cx="3665737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02" name="mysql服务:(172.16.179.142:3306)…"/>
          <p:cNvSpPr txBox="1"/>
          <p:nvPr/>
        </p:nvSpPr>
        <p:spPr>
          <a:xfrm>
            <a:off x="6985169" y="1549537"/>
            <a:ext cx="323138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mysql服务:(172.16.179.142:3306)</a:t>
            </a: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redis服务:(172.16.179.142:6379)</a:t>
            </a:r>
          </a:p>
        </p:txBody>
      </p:sp>
      <p:sp>
        <p:nvSpPr>
          <p:cNvPr id="903" name="fastdfs虚拟机(172.16.179.131)"/>
          <p:cNvSpPr txBox="1"/>
          <p:nvPr/>
        </p:nvSpPr>
        <p:spPr>
          <a:xfrm>
            <a:off x="7572874" y="3776178"/>
            <a:ext cx="29378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fastdfs虚拟机(172.16.179.131)</a:t>
            </a:r>
          </a:p>
        </p:txBody>
      </p:sp>
      <p:sp>
        <p:nvSpPr>
          <p:cNvPr id="904" name="矩形"/>
          <p:cNvSpPr/>
          <p:nvPr/>
        </p:nvSpPr>
        <p:spPr>
          <a:xfrm>
            <a:off x="6896365" y="4162930"/>
            <a:ext cx="4474917" cy="245305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05" name="tracker-server:（fdfs跟踪服务器）…"/>
          <p:cNvSpPr txBox="1"/>
          <p:nvPr/>
        </p:nvSpPr>
        <p:spPr>
          <a:xfrm>
            <a:off x="6975111" y="4176605"/>
            <a:ext cx="4133394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tracker-server:（fdfs跟踪服务器）</a:t>
            </a:r>
          </a:p>
          <a:p>
            <a:pPr lvl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172.16.179.131:22122)</a:t>
            </a: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storage-server:（fdfs存储服务器）</a:t>
            </a:r>
          </a:p>
          <a:p>
            <a:pPr lvl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172.16.179.131:23000)</a:t>
            </a:r>
          </a:p>
          <a:p>
            <a:pPr lvl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nginxweb服务器1：(提供fdfs系统中的图片):</a:t>
            </a:r>
          </a:p>
          <a:p>
            <a:pPr lvl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172.16.179.131:8888</a:t>
            </a: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nginxweb服务器2：(提供生成的静态首页):</a:t>
            </a:r>
          </a:p>
          <a:p>
            <a:pPr lvl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172.16.179.131:80</a:t>
            </a:r>
          </a:p>
        </p:txBody>
      </p:sp>
      <p:sp>
        <p:nvSpPr>
          <p:cNvPr id="906" name="dailyfresh/settings.py文件配置项:…"/>
          <p:cNvSpPr txBox="1"/>
          <p:nvPr/>
        </p:nvSpPr>
        <p:spPr>
          <a:xfrm>
            <a:off x="1379799" y="5177201"/>
            <a:ext cx="4172205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/>
                </a:solidFill>
              </a:defRPr>
            </a:pPr>
            <a:r>
              <a:t>dailyfresh/settings.py文件配置项:</a:t>
            </a: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DATABASES:</a:t>
            </a:r>
          </a:p>
          <a:p>
            <a:pPr lvl="1"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t>HOST:172.16.179.142</a:t>
            </a:r>
          </a:p>
          <a:p>
            <a:pPr lvl="1"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t>PORT:3306</a:t>
            </a:r>
          </a:p>
          <a:p>
            <a:pPr lvl="1">
              <a:defRPr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CACHES:</a:t>
            </a:r>
          </a:p>
          <a:p>
            <a:pPr lvl="1"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t>LOCATION:redis://172.16.179.142:6379/5</a:t>
            </a:r>
          </a:p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 b="1">
                <a:solidFill>
                  <a:schemeClr val="accent2"/>
                </a:solidFill>
              </a:defRPr>
            </a:pPr>
            <a:r>
              <a:t>celery_tasks/tasks.py文件:</a:t>
            </a:r>
          </a:p>
          <a:p>
            <a:pPr lvl="1"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t>broker = redis://172.16.179.142:6739/4</a:t>
            </a:r>
          </a:p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t> </a:t>
            </a:r>
          </a:p>
          <a:p>
            <a:pPr>
              <a:defRPr b="1">
                <a:solidFill>
                  <a:schemeClr val="accent2"/>
                </a:solidFill>
              </a:defRPr>
            </a:pPr>
            <a:r>
              <a:t>utils/fdfs/client.conf文件:</a:t>
            </a:r>
          </a:p>
          <a:p>
            <a:pPr lvl="1">
              <a:defRPr b="1">
                <a:solidFill>
                  <a:schemeClr val="accent2"/>
                </a:solidFill>
              </a:defRPr>
            </a:pPr>
            <a:r>
              <a:t>tracker_server = 172.16.179.131:22122</a:t>
            </a:r>
          </a:p>
        </p:txBody>
      </p:sp>
      <p:sp>
        <p:nvSpPr>
          <p:cNvPr id="907" name="127.0.0.1是本地的回环地址，除了本机的程序之外，…"/>
          <p:cNvSpPr txBox="1"/>
          <p:nvPr/>
        </p:nvSpPr>
        <p:spPr>
          <a:xfrm>
            <a:off x="1026435" y="1549537"/>
            <a:ext cx="487893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127.0.0.1是本地的回环地址，除了本机的程序之外，</a:t>
            </a:r>
          </a:p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其他任何机器都不能连接。</a:t>
            </a:r>
          </a:p>
        </p:txBody>
      </p:sp>
      <p:sp>
        <p:nvSpPr>
          <p:cNvPr id="908" name="服务器配置"/>
          <p:cNvSpPr txBox="1"/>
          <p:nvPr/>
        </p:nvSpPr>
        <p:spPr>
          <a:xfrm>
            <a:off x="5523507" y="708025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服务器配置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商品搜索: 根据商品的名称和简介搜索商品的信息。…"/>
          <p:cNvSpPr txBox="1"/>
          <p:nvPr/>
        </p:nvSpPr>
        <p:spPr>
          <a:xfrm>
            <a:off x="2273300" y="1392600"/>
            <a:ext cx="738703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2"/>
                </a:solidFill>
              </a:rPr>
              <a:t>商品搜索:</a:t>
            </a:r>
            <a:r>
              <a:t> 根据商品的名称和简介搜索商品的信息。</a:t>
            </a:r>
          </a:p>
          <a:p>
            <a:pPr lvl="1"/>
            <a:r>
              <a:t>select * from df_goods_sku where name like '%草莓%' or desc like  ' %草莓%';</a:t>
            </a:r>
          </a:p>
        </p:txBody>
      </p:sp>
      <p:sp>
        <p:nvSpPr>
          <p:cNvPr id="911" name="搜索引擎: 搜索引擎可以根据表中某些字段的内容进行关键词的分析，建立关键词和表数据的对应关系(建立索引)。"/>
          <p:cNvSpPr txBox="1"/>
          <p:nvPr/>
        </p:nvSpPr>
        <p:spPr>
          <a:xfrm>
            <a:off x="2247900" y="2051049"/>
            <a:ext cx="103305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/>
                </a:solidFill>
              </a:defRPr>
            </a:pPr>
            <a:r>
              <a:t>搜索引擎: </a:t>
            </a:r>
            <a:r>
              <a:rPr>
                <a:solidFill>
                  <a:srgbClr val="000000"/>
                </a:solidFill>
              </a:rPr>
              <a:t>搜索引擎可以根据表中某些字段的内容进行</a:t>
            </a:r>
            <a:r>
              <a:t>关键词的分析，</a:t>
            </a:r>
            <a:r>
              <a:rPr>
                <a:solidFill>
                  <a:srgbClr val="000000"/>
                </a:solidFill>
              </a:rPr>
              <a:t>建立关键词</a:t>
            </a:r>
            <a:r>
              <a:t>和</a:t>
            </a:r>
            <a:r>
              <a:rPr>
                <a:solidFill>
                  <a:srgbClr val="000000"/>
                </a:solidFill>
              </a:rPr>
              <a:t>表数据的对应关系(</a:t>
            </a:r>
            <a:r>
              <a:t>建立索引</a:t>
            </a:r>
            <a:r>
              <a:rPr>
                <a:solidFill>
                  <a:srgbClr val="000000"/>
                </a:solidFill>
              </a:rPr>
              <a:t>)</a:t>
            </a:r>
            <a:r>
              <a:t>。</a:t>
            </a:r>
          </a:p>
        </p:txBody>
      </p:sp>
      <p:sp>
        <p:nvSpPr>
          <p:cNvPr id="912" name="'这是一个好吃的草莓':…"/>
          <p:cNvSpPr txBox="1"/>
          <p:nvPr/>
        </p:nvSpPr>
        <p:spPr>
          <a:xfrm>
            <a:off x="2273300" y="2432050"/>
            <a:ext cx="213360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'这是一个好吃的草莓':</a:t>
            </a:r>
          </a:p>
          <a:p>
            <a:pPr/>
            <a:r>
              <a:t>这</a:t>
            </a:r>
          </a:p>
          <a:p>
            <a:pPr/>
            <a:r>
              <a:t>是一个</a:t>
            </a:r>
          </a:p>
          <a:p>
            <a:pPr/>
            <a:r>
              <a:t>好吃</a:t>
            </a:r>
          </a:p>
          <a:p>
            <a:pPr/>
            <a:r>
              <a:t>的</a:t>
            </a:r>
          </a:p>
          <a:p>
            <a:pPr/>
            <a:r>
              <a:t>草莓：1    3     5</a:t>
            </a:r>
          </a:p>
        </p:txBody>
      </p:sp>
      <p:sp>
        <p:nvSpPr>
          <p:cNvPr id="913" name="全文检索框架: 支持多种搜索引擎，帮助用户来使用搜索引擎的功能。"/>
          <p:cNvSpPr txBox="1"/>
          <p:nvPr/>
        </p:nvSpPr>
        <p:spPr>
          <a:xfrm>
            <a:off x="2273300" y="4197350"/>
            <a:ext cx="633442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solidFill>
                  <a:schemeClr val="accent2"/>
                </a:solidFill>
              </a:rPr>
              <a:t>全文检索框架: </a:t>
            </a:r>
            <a:r>
              <a:t>支持多种搜索引擎，帮助用户来使用搜索引擎的功能。</a:t>
            </a:r>
          </a:p>
        </p:txBody>
      </p:sp>
      <p:sp>
        <p:nvSpPr>
          <p:cNvPr id="914" name="全文检索框架…"/>
          <p:cNvSpPr txBox="1"/>
          <p:nvPr/>
        </p:nvSpPr>
        <p:spPr>
          <a:xfrm>
            <a:off x="6129466" y="5118099"/>
            <a:ext cx="13899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全文检索框架</a:t>
            </a:r>
          </a:p>
          <a:p>
            <a:pPr/>
            <a:r>
              <a:t>haystack</a:t>
            </a:r>
          </a:p>
        </p:txBody>
      </p:sp>
      <p:sp>
        <p:nvSpPr>
          <p:cNvPr id="915" name="搜索引擎…"/>
          <p:cNvSpPr txBox="1"/>
          <p:nvPr/>
        </p:nvSpPr>
        <p:spPr>
          <a:xfrm>
            <a:off x="9258300" y="5118099"/>
            <a:ext cx="9835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搜索引擎</a:t>
            </a:r>
          </a:p>
          <a:p>
            <a:pPr/>
            <a:r>
              <a:t>whoosh</a:t>
            </a:r>
          </a:p>
        </p:txBody>
      </p:sp>
      <p:sp>
        <p:nvSpPr>
          <p:cNvPr id="916" name="用户"/>
          <p:cNvSpPr txBox="1"/>
          <p:nvPr/>
        </p:nvSpPr>
        <p:spPr>
          <a:xfrm>
            <a:off x="3111500" y="52387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</a:t>
            </a:r>
          </a:p>
        </p:txBody>
      </p:sp>
      <p:sp>
        <p:nvSpPr>
          <p:cNvPr id="917" name="矩形"/>
          <p:cNvSpPr/>
          <p:nvPr/>
        </p:nvSpPr>
        <p:spPr>
          <a:xfrm>
            <a:off x="2736850" y="5683250"/>
            <a:ext cx="1270000" cy="26890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18" name="矩形"/>
          <p:cNvSpPr/>
          <p:nvPr/>
        </p:nvSpPr>
        <p:spPr>
          <a:xfrm>
            <a:off x="6140450" y="5683250"/>
            <a:ext cx="1270000" cy="26890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19" name="矩形"/>
          <p:cNvSpPr/>
          <p:nvPr/>
        </p:nvSpPr>
        <p:spPr>
          <a:xfrm>
            <a:off x="8997950" y="5683250"/>
            <a:ext cx="1270000" cy="26890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0" name="点击搜索"/>
          <p:cNvSpPr txBox="1"/>
          <p:nvPr/>
        </p:nvSpPr>
        <p:spPr>
          <a:xfrm>
            <a:off x="2908300" y="581024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点击搜索</a:t>
            </a:r>
          </a:p>
        </p:txBody>
      </p:sp>
      <p:sp>
        <p:nvSpPr>
          <p:cNvPr id="921" name="线条"/>
          <p:cNvSpPr/>
          <p:nvPr/>
        </p:nvSpPr>
        <p:spPr>
          <a:xfrm>
            <a:off x="3999358" y="6059759"/>
            <a:ext cx="2089846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2" name="get /search…"/>
          <p:cNvSpPr txBox="1"/>
          <p:nvPr/>
        </p:nvSpPr>
        <p:spPr>
          <a:xfrm>
            <a:off x="4653954" y="5410199"/>
            <a:ext cx="11760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 /search</a:t>
            </a:r>
          </a:p>
          <a:p>
            <a:pPr/>
            <a:r>
              <a:t>q: </a:t>
            </a:r>
            <a:r>
              <a:rPr>
                <a:solidFill>
                  <a:schemeClr val="accent5"/>
                </a:solidFill>
              </a:rPr>
              <a:t>关键字</a:t>
            </a:r>
          </a:p>
        </p:txBody>
      </p:sp>
      <p:sp>
        <p:nvSpPr>
          <p:cNvPr id="923" name="线条"/>
          <p:cNvSpPr/>
          <p:nvPr/>
        </p:nvSpPr>
        <p:spPr>
          <a:xfrm>
            <a:off x="7390258" y="6059759"/>
            <a:ext cx="149314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4" name="利用搜索…"/>
          <p:cNvSpPr txBox="1"/>
          <p:nvPr/>
        </p:nvSpPr>
        <p:spPr>
          <a:xfrm>
            <a:off x="7720905" y="5346700"/>
            <a:ext cx="76624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2"/>
                </a:solidFill>
              </a:defRPr>
            </a:pPr>
            <a:r>
              <a:t>利用搜索</a:t>
            </a:r>
          </a:p>
          <a:p>
            <a:pPr>
              <a:defRPr sz="1200">
                <a:solidFill>
                  <a:schemeClr val="accent2"/>
                </a:solidFill>
              </a:defRPr>
            </a:pPr>
            <a:r>
              <a:t>引擎搜索</a:t>
            </a:r>
          </a:p>
          <a:p>
            <a:pPr>
              <a:defRPr sz="1200">
                <a:solidFill>
                  <a:schemeClr val="accent2"/>
                </a:solidFill>
              </a:defRPr>
            </a:pPr>
            <a:r>
              <a:t>数据</a:t>
            </a:r>
          </a:p>
        </p:txBody>
      </p:sp>
      <p:sp>
        <p:nvSpPr>
          <p:cNvPr id="925" name="线条"/>
          <p:cNvSpPr/>
          <p:nvPr/>
        </p:nvSpPr>
        <p:spPr>
          <a:xfrm flipH="1">
            <a:off x="7457627" y="6631260"/>
            <a:ext cx="149314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6" name="获取数据"/>
          <p:cNvSpPr txBox="1"/>
          <p:nvPr/>
        </p:nvSpPr>
        <p:spPr>
          <a:xfrm>
            <a:off x="7720905" y="6786199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获取数据</a:t>
            </a:r>
          </a:p>
        </p:txBody>
      </p:sp>
      <p:sp>
        <p:nvSpPr>
          <p:cNvPr id="927" name="调用模板…"/>
          <p:cNvSpPr txBox="1"/>
          <p:nvPr/>
        </p:nvSpPr>
        <p:spPr>
          <a:xfrm>
            <a:off x="6193184" y="6472510"/>
            <a:ext cx="11645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调用模板</a:t>
            </a:r>
          </a:p>
          <a:p>
            <a:pPr/>
            <a:r>
              <a:t>search.html</a:t>
            </a:r>
          </a:p>
        </p:txBody>
      </p:sp>
      <p:sp>
        <p:nvSpPr>
          <p:cNvPr id="928" name="线条"/>
          <p:cNvSpPr/>
          <p:nvPr/>
        </p:nvSpPr>
        <p:spPr>
          <a:xfrm flipH="1">
            <a:off x="4081551" y="6783660"/>
            <a:ext cx="1984198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9" name="返回页面"/>
          <p:cNvSpPr txBox="1"/>
          <p:nvPr/>
        </p:nvSpPr>
        <p:spPr>
          <a:xfrm>
            <a:off x="4744417" y="6472510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返回页面</a:t>
            </a:r>
          </a:p>
        </p:txBody>
      </p:sp>
      <p:sp>
        <p:nvSpPr>
          <p:cNvPr id="930" name="商品搜索"/>
          <p:cNvSpPr txBox="1"/>
          <p:nvPr/>
        </p:nvSpPr>
        <p:spPr>
          <a:xfrm>
            <a:off x="5815607" y="835025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商品搜索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评论"/>
          <p:cNvSpPr txBox="1"/>
          <p:nvPr/>
        </p:nvSpPr>
        <p:spPr>
          <a:xfrm>
            <a:off x="10199299" y="5130404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评论</a:t>
            </a:r>
          </a:p>
        </p:txBody>
      </p:sp>
      <p:sp>
        <p:nvSpPr>
          <p:cNvPr id="933" name="订单信息表…"/>
          <p:cNvSpPr txBox="1"/>
          <p:nvPr/>
        </p:nvSpPr>
        <p:spPr>
          <a:xfrm>
            <a:off x="8115465" y="3206550"/>
            <a:ext cx="14238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订单信息表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df_order_info</a:t>
            </a:r>
          </a:p>
        </p:txBody>
      </p:sp>
      <p:sp>
        <p:nvSpPr>
          <p:cNvPr id="934" name="矩形"/>
          <p:cNvSpPr/>
          <p:nvPr/>
        </p:nvSpPr>
        <p:spPr>
          <a:xfrm>
            <a:off x="8046550" y="3835598"/>
            <a:ext cx="1561720" cy="26888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5" name="订单ID…"/>
          <p:cNvSpPr txBox="1"/>
          <p:nvPr/>
        </p:nvSpPr>
        <p:spPr>
          <a:xfrm>
            <a:off x="8141229" y="3930849"/>
            <a:ext cx="138985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订单ID</a:t>
            </a:r>
          </a:p>
          <a:p>
            <a:pPr/>
            <a:r>
              <a:t>用户ID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  <a:p>
            <a:pPr/>
            <a:r>
              <a:t>地址ID</a:t>
            </a:r>
            <a:r>
              <a:rPr sz="1000">
                <a:solidFill>
                  <a:schemeClr val="accent5"/>
                </a:solidFill>
              </a:rPr>
              <a:t>(外键)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支付方式</a:t>
            </a:r>
          </a:p>
          <a:p>
            <a:pPr/>
            <a:r>
              <a:t>商品总数</a:t>
            </a:r>
            <a:r>
              <a:rPr sz="1200">
                <a:solidFill>
                  <a:schemeClr val="accent2"/>
                </a:solidFill>
              </a:rPr>
              <a:t>(运营)</a:t>
            </a:r>
          </a:p>
          <a:p>
            <a:pPr/>
            <a:r>
              <a:t>订单总额</a:t>
            </a:r>
            <a:r>
              <a:rPr sz="1200">
                <a:solidFill>
                  <a:schemeClr val="accent2"/>
                </a:solidFill>
              </a:rPr>
              <a:t>(运营)</a:t>
            </a:r>
          </a:p>
          <a:p>
            <a:pPr/>
            <a:r>
              <a:t>订单运费</a:t>
            </a:r>
          </a:p>
          <a:p>
            <a:pPr/>
            <a:r>
              <a:t>订单状态</a:t>
            </a:r>
          </a:p>
          <a:p>
            <a:pPr/>
            <a:r>
              <a:t>创建时间</a:t>
            </a:r>
          </a:p>
        </p:txBody>
      </p:sp>
      <p:sp>
        <p:nvSpPr>
          <p:cNvPr id="936" name="订单商品表…"/>
          <p:cNvSpPr txBox="1"/>
          <p:nvPr/>
        </p:nvSpPr>
        <p:spPr>
          <a:xfrm>
            <a:off x="10065130" y="3174206"/>
            <a:ext cx="16610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订单商品表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df_order_goods</a:t>
            </a:r>
          </a:p>
        </p:txBody>
      </p:sp>
      <p:sp>
        <p:nvSpPr>
          <p:cNvPr id="937" name="矩形"/>
          <p:cNvSpPr/>
          <p:nvPr/>
        </p:nvSpPr>
        <p:spPr>
          <a:xfrm>
            <a:off x="10084999" y="3778646"/>
            <a:ext cx="1621284" cy="17145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8" name="ID…"/>
          <p:cNvSpPr txBox="1"/>
          <p:nvPr/>
        </p:nvSpPr>
        <p:spPr>
          <a:xfrm>
            <a:off x="10135799" y="3812579"/>
            <a:ext cx="1265685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  <a:p>
            <a:pPr/>
            <a:r>
              <a:t>订单ID</a:t>
            </a:r>
            <a:r>
              <a:rPr sz="1000">
                <a:solidFill>
                  <a:schemeClr val="accent5"/>
                </a:solidFill>
              </a:rPr>
              <a:t>(外键)</a:t>
            </a:r>
          </a:p>
          <a:p>
            <a:pPr/>
            <a:r>
              <a:t>SKU ID</a:t>
            </a:r>
            <a:r>
              <a:rPr sz="1000">
                <a:solidFill>
                  <a:schemeClr val="accent5"/>
                </a:solidFill>
              </a:rPr>
              <a:t>(外键)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商品数目</a:t>
            </a:r>
          </a:p>
          <a:p>
            <a:pPr/>
            <a:r>
              <a:t>商品价格</a:t>
            </a:r>
            <a:r>
              <a:rPr sz="1000">
                <a:solidFill>
                  <a:schemeClr val="accent5"/>
                </a:solidFill>
              </a:rPr>
              <a:t>(历史)</a:t>
            </a:r>
          </a:p>
        </p:txBody>
      </p:sp>
      <p:sp>
        <p:nvSpPr>
          <p:cNvPr id="939" name="创建基本流程:…"/>
          <p:cNvSpPr txBox="1"/>
          <p:nvPr/>
        </p:nvSpPr>
        <p:spPr>
          <a:xfrm>
            <a:off x="1358900" y="1898649"/>
            <a:ext cx="733181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创建基本流程:</a:t>
            </a:r>
          </a:p>
          <a:p>
            <a:pPr lvl="1" marL="917222" indent="-282222">
              <a:buSzPct val="100000"/>
              <a:buAutoNum type="arabicParenR" startAt="1"/>
              <a:defRPr>
                <a:solidFill>
                  <a:schemeClr val="accent2"/>
                </a:solidFill>
              </a:defRPr>
            </a:pPr>
            <a:r>
              <a:t>用户每下一个订单，需要向df_order_info添加一条对应的记录。</a:t>
            </a:r>
          </a:p>
          <a:p>
            <a:pPr lvl="1" marL="917222" indent="-282222">
              <a:buSzPct val="100000"/>
              <a:buAutoNum type="arabicParenR" startAt="1"/>
              <a:defRPr>
                <a:solidFill>
                  <a:schemeClr val="accent2"/>
                </a:solidFill>
              </a:defRPr>
            </a:pPr>
            <a:r>
              <a:t>用户的订单中包含几个商品，需要向df_order_goods中添加几条记录。</a:t>
            </a:r>
          </a:p>
        </p:txBody>
      </p:sp>
      <p:sp>
        <p:nvSpPr>
          <p:cNvPr id="940" name="订单ID：201803161117301…"/>
          <p:cNvSpPr txBox="1"/>
          <p:nvPr/>
        </p:nvSpPr>
        <p:spPr>
          <a:xfrm>
            <a:off x="1324317" y="3765550"/>
            <a:ext cx="2648745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订单ID：201803161117301</a:t>
            </a:r>
          </a:p>
          <a:p>
            <a:pPr/>
            <a:r>
              <a:t>用户ID</a:t>
            </a:r>
            <a:r>
              <a:rPr sz="1000">
                <a:solidFill>
                  <a:schemeClr val="accent5"/>
                </a:solidFill>
              </a:rPr>
              <a:t>(外键):  </a:t>
            </a:r>
            <a:r>
              <a:t>1</a:t>
            </a:r>
          </a:p>
          <a:p>
            <a:pPr/>
            <a:r>
              <a:t>地址ID</a:t>
            </a:r>
            <a:r>
              <a:rPr sz="1000">
                <a:solidFill>
                  <a:schemeClr val="accent5"/>
                </a:solidFill>
              </a:rPr>
              <a:t>(外键): </a:t>
            </a:r>
            <a:r>
              <a:t>地址id</a:t>
            </a:r>
            <a:endParaRPr sz="1000">
              <a:solidFill>
                <a:schemeClr val="accent5"/>
              </a:solidFill>
            </a:endParaRPr>
          </a:p>
          <a:p>
            <a:pPr/>
            <a:r>
              <a:t>支付方式: 支付方式</a:t>
            </a:r>
          </a:p>
          <a:p>
            <a:pPr/>
            <a:r>
              <a:t>商品总数</a:t>
            </a:r>
            <a:r>
              <a:rPr sz="1200">
                <a:solidFill>
                  <a:schemeClr val="accent2"/>
                </a:solidFill>
              </a:rPr>
              <a:t>(运营):</a:t>
            </a:r>
          </a:p>
          <a:p>
            <a:pPr/>
            <a:r>
              <a:t>订单总额</a:t>
            </a:r>
            <a:r>
              <a:rPr sz="1200">
                <a:solidFill>
                  <a:schemeClr val="accent2"/>
                </a:solidFill>
              </a:rPr>
              <a:t>(运营): </a:t>
            </a:r>
          </a:p>
          <a:p>
            <a:pPr/>
            <a:r>
              <a:t>订单运费: 10</a:t>
            </a:r>
          </a:p>
          <a:p>
            <a:pPr/>
            <a:r>
              <a:t>订单状态: 1(待支付)</a:t>
            </a:r>
          </a:p>
          <a:p>
            <a:pPr/>
            <a:r>
              <a:t>创建时间: </a:t>
            </a:r>
          </a:p>
        </p:txBody>
      </p:sp>
      <p:sp>
        <p:nvSpPr>
          <p:cNvPr id="941" name="ID: 1…"/>
          <p:cNvSpPr txBox="1"/>
          <p:nvPr/>
        </p:nvSpPr>
        <p:spPr>
          <a:xfrm>
            <a:off x="4805545" y="3482974"/>
            <a:ext cx="2775323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ID: 1</a:t>
            </a:r>
          </a:p>
          <a:p>
            <a:pPr/>
            <a:r>
              <a:t>订单ID</a:t>
            </a:r>
            <a:r>
              <a:rPr sz="1000">
                <a:solidFill>
                  <a:schemeClr val="accent5"/>
                </a:solidFill>
              </a:rPr>
              <a:t>(外键):  </a:t>
            </a:r>
            <a:r>
              <a:rPr sz="1500"/>
              <a:t>201803161117301</a:t>
            </a:r>
            <a:endParaRPr sz="1300"/>
          </a:p>
          <a:p>
            <a:pPr/>
            <a:r>
              <a:t>SKU ID</a:t>
            </a:r>
            <a:r>
              <a:rPr sz="1000">
                <a:solidFill>
                  <a:schemeClr val="accent5"/>
                </a:solidFill>
              </a:rPr>
              <a:t>(外键): </a:t>
            </a:r>
            <a:r>
              <a:t> 5</a:t>
            </a:r>
          </a:p>
          <a:p>
            <a:pPr/>
            <a:r>
              <a:t>商品数目: 1</a:t>
            </a:r>
          </a:p>
          <a:p>
            <a:pPr/>
            <a:r>
              <a:t>商品价格</a:t>
            </a:r>
            <a:r>
              <a:rPr sz="1000">
                <a:solidFill>
                  <a:schemeClr val="accent5"/>
                </a:solidFill>
              </a:rPr>
              <a:t>(历史):</a:t>
            </a:r>
            <a:r>
              <a:rPr sz="1500"/>
              <a:t> 20</a:t>
            </a:r>
          </a:p>
        </p:txBody>
      </p:sp>
      <p:sp>
        <p:nvSpPr>
          <p:cNvPr id="942" name="ID: 1…"/>
          <p:cNvSpPr txBox="1"/>
          <p:nvPr/>
        </p:nvSpPr>
        <p:spPr>
          <a:xfrm>
            <a:off x="4796724" y="5651896"/>
            <a:ext cx="279296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ID: 1</a:t>
            </a:r>
          </a:p>
          <a:p>
            <a:pPr/>
            <a:r>
              <a:t>订单ID</a:t>
            </a:r>
            <a:r>
              <a:rPr sz="1000">
                <a:solidFill>
                  <a:schemeClr val="accent5"/>
                </a:solidFill>
              </a:rPr>
              <a:t>(外键): </a:t>
            </a:r>
            <a:r>
              <a:rPr sz="1500"/>
              <a:t> 201803161117301</a:t>
            </a:r>
            <a:endParaRPr sz="1300"/>
          </a:p>
          <a:p>
            <a:pPr/>
            <a:r>
              <a:t>SKU ID</a:t>
            </a:r>
            <a:r>
              <a:rPr sz="1000">
                <a:solidFill>
                  <a:schemeClr val="accent5"/>
                </a:solidFill>
              </a:rPr>
              <a:t>(外键):  </a:t>
            </a:r>
            <a:r>
              <a:rPr sz="1500"/>
              <a:t>4</a:t>
            </a:r>
            <a:endParaRPr sz="1500"/>
          </a:p>
          <a:p>
            <a:pPr/>
            <a:r>
              <a:t>商品数目: 2</a:t>
            </a:r>
          </a:p>
          <a:p>
            <a:pPr/>
            <a:r>
              <a:t>商品价格</a:t>
            </a:r>
            <a:r>
              <a:rPr sz="1000">
                <a:solidFill>
                  <a:schemeClr val="accent5"/>
                </a:solidFill>
              </a:rPr>
              <a:t>(历史): </a:t>
            </a:r>
            <a:r>
              <a:rPr sz="1500"/>
              <a:t>32</a:t>
            </a:r>
          </a:p>
        </p:txBody>
      </p:sp>
      <p:sp>
        <p:nvSpPr>
          <p:cNvPr id="943" name="订单创建"/>
          <p:cNvSpPr txBox="1"/>
          <p:nvPr/>
        </p:nvSpPr>
        <p:spPr>
          <a:xfrm>
            <a:off x="5784850" y="682625"/>
            <a:ext cx="14351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</a:defRPr>
            </a:lvl1pPr>
          </a:lstStyle>
          <a:p>
            <a:pPr/>
            <a:r>
              <a:t>订单创建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线条"/>
          <p:cNvSpPr/>
          <p:nvPr/>
        </p:nvSpPr>
        <p:spPr>
          <a:xfrm flipV="1">
            <a:off x="2222500" y="1847850"/>
            <a:ext cx="1" cy="605790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6" name="线条"/>
          <p:cNvSpPr/>
          <p:nvPr/>
        </p:nvSpPr>
        <p:spPr>
          <a:xfrm flipV="1">
            <a:off x="6108700" y="1847850"/>
            <a:ext cx="1" cy="605790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7" name="线条"/>
          <p:cNvSpPr/>
          <p:nvPr/>
        </p:nvSpPr>
        <p:spPr>
          <a:xfrm flipV="1">
            <a:off x="9677400" y="1847850"/>
            <a:ext cx="0" cy="605790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8" name="网站用户"/>
          <p:cNvSpPr txBox="1"/>
          <p:nvPr/>
        </p:nvSpPr>
        <p:spPr>
          <a:xfrm>
            <a:off x="1758950" y="135254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网站用户</a:t>
            </a:r>
          </a:p>
        </p:txBody>
      </p:sp>
      <p:sp>
        <p:nvSpPr>
          <p:cNvPr id="949" name="网站服务器"/>
          <p:cNvSpPr txBox="1"/>
          <p:nvPr/>
        </p:nvSpPr>
        <p:spPr>
          <a:xfrm>
            <a:off x="5645150" y="1352549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网站服务器</a:t>
            </a:r>
          </a:p>
        </p:txBody>
      </p:sp>
      <p:sp>
        <p:nvSpPr>
          <p:cNvPr id="950" name="支付宝平台"/>
          <p:cNvSpPr txBox="1"/>
          <p:nvPr/>
        </p:nvSpPr>
        <p:spPr>
          <a:xfrm>
            <a:off x="9112250" y="1352549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支付宝平台</a:t>
            </a:r>
          </a:p>
        </p:txBody>
      </p:sp>
      <p:sp>
        <p:nvSpPr>
          <p:cNvPr id="951" name="线条"/>
          <p:cNvSpPr/>
          <p:nvPr/>
        </p:nvSpPr>
        <p:spPr>
          <a:xfrm>
            <a:off x="2235200" y="2305050"/>
            <a:ext cx="3860800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2" name="点击去付款，…"/>
          <p:cNvSpPr txBox="1"/>
          <p:nvPr/>
        </p:nvSpPr>
        <p:spPr>
          <a:xfrm>
            <a:off x="2940050" y="1606550"/>
            <a:ext cx="178554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点击去付款，</a:t>
            </a:r>
          </a:p>
          <a:p>
            <a:pPr/>
            <a:r>
              <a:t>传递参数: order_id</a:t>
            </a:r>
          </a:p>
        </p:txBody>
      </p:sp>
      <p:sp>
        <p:nvSpPr>
          <p:cNvPr id="953" name="组织调用…"/>
          <p:cNvSpPr txBox="1"/>
          <p:nvPr/>
        </p:nvSpPr>
        <p:spPr>
          <a:xfrm>
            <a:off x="6242050" y="1854200"/>
            <a:ext cx="209887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组织调用</a:t>
            </a:r>
          </a:p>
          <a:p>
            <a:pPr/>
            <a:r>
              <a:t>alipay.page.trade.pay</a:t>
            </a:r>
          </a:p>
          <a:p>
            <a:pPr/>
            <a:r>
              <a:t>的参数信息</a:t>
            </a:r>
          </a:p>
        </p:txBody>
      </p:sp>
      <p:sp>
        <p:nvSpPr>
          <p:cNvPr id="954" name="线条"/>
          <p:cNvSpPr/>
          <p:nvPr/>
        </p:nvSpPr>
        <p:spPr>
          <a:xfrm flipH="1" flipV="1">
            <a:off x="2209799" y="2937510"/>
            <a:ext cx="38608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5" name="让用户浏览器重定向…"/>
          <p:cNvSpPr txBox="1"/>
          <p:nvPr/>
        </p:nvSpPr>
        <p:spPr>
          <a:xfrm>
            <a:off x="2252563" y="2341879"/>
            <a:ext cx="382607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让用户浏览器重定向</a:t>
            </a:r>
          </a:p>
          <a:p>
            <a:pPr/>
            <a:r>
              <a:t>访问调用支付宝aplpay.page.trade.py接口</a:t>
            </a:r>
          </a:p>
        </p:txBody>
      </p:sp>
      <p:sp>
        <p:nvSpPr>
          <p:cNvPr id="956" name="线条"/>
          <p:cNvSpPr/>
          <p:nvPr/>
        </p:nvSpPr>
        <p:spPr>
          <a:xfrm>
            <a:off x="2222499" y="3667759"/>
            <a:ext cx="74549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7" name="调用alipay.page.trade.pay接口"/>
          <p:cNvSpPr txBox="1"/>
          <p:nvPr/>
        </p:nvSpPr>
        <p:spPr>
          <a:xfrm>
            <a:off x="4782691" y="3270249"/>
            <a:ext cx="285521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调用alipay.page.trade.pay接口</a:t>
            </a:r>
          </a:p>
        </p:txBody>
      </p:sp>
      <p:sp>
        <p:nvSpPr>
          <p:cNvPr id="958" name="线条"/>
          <p:cNvSpPr/>
          <p:nvPr/>
        </p:nvSpPr>
        <p:spPr>
          <a:xfrm flipH="1" flipV="1">
            <a:off x="2243881" y="4202429"/>
            <a:ext cx="7412138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9" name="让浏览器重定向访问支付页面地址"/>
          <p:cNvSpPr txBox="1"/>
          <p:nvPr/>
        </p:nvSpPr>
        <p:spPr>
          <a:xfrm>
            <a:off x="4744591" y="3803649"/>
            <a:ext cx="3162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让浏览器重定向访问支付页面地址</a:t>
            </a:r>
          </a:p>
        </p:txBody>
      </p:sp>
      <p:sp>
        <p:nvSpPr>
          <p:cNvPr id="960" name="线条"/>
          <p:cNvSpPr/>
          <p:nvPr/>
        </p:nvSpPr>
        <p:spPr>
          <a:xfrm>
            <a:off x="2222499" y="4737100"/>
            <a:ext cx="74549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61" name="浏览器访问支付页面地址"/>
          <p:cNvSpPr txBox="1"/>
          <p:nvPr/>
        </p:nvSpPr>
        <p:spPr>
          <a:xfrm>
            <a:off x="4782691" y="4337049"/>
            <a:ext cx="2349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浏览器访问支付页面地址</a:t>
            </a:r>
          </a:p>
        </p:txBody>
      </p:sp>
      <p:sp>
        <p:nvSpPr>
          <p:cNvPr id="962" name="线条"/>
          <p:cNvSpPr/>
          <p:nvPr/>
        </p:nvSpPr>
        <p:spPr>
          <a:xfrm flipH="1" flipV="1">
            <a:off x="2197099" y="5175250"/>
            <a:ext cx="7412138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63" name="返回支付宝支付页面"/>
          <p:cNvSpPr txBox="1"/>
          <p:nvPr/>
        </p:nvSpPr>
        <p:spPr>
          <a:xfrm>
            <a:off x="5238750" y="4792979"/>
            <a:ext cx="1943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返回支付宝支付页面</a:t>
            </a:r>
          </a:p>
        </p:txBody>
      </p:sp>
      <p:sp>
        <p:nvSpPr>
          <p:cNvPr id="964" name="线条"/>
          <p:cNvSpPr/>
          <p:nvPr/>
        </p:nvSpPr>
        <p:spPr>
          <a:xfrm>
            <a:off x="2243881" y="5709920"/>
            <a:ext cx="74549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65" name="用户登录支付宝，选择支付方式，输入支付密码，确认支付"/>
          <p:cNvSpPr txBox="1"/>
          <p:nvPr/>
        </p:nvSpPr>
        <p:spPr>
          <a:xfrm>
            <a:off x="3626991" y="5322570"/>
            <a:ext cx="539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用户登录支付宝，选择支付方式，输入支付密码，确认支付</a:t>
            </a:r>
          </a:p>
        </p:txBody>
      </p:sp>
      <p:sp>
        <p:nvSpPr>
          <p:cNvPr id="966" name="线条"/>
          <p:cNvSpPr/>
          <p:nvPr/>
        </p:nvSpPr>
        <p:spPr>
          <a:xfrm flipH="1" flipV="1">
            <a:off x="2197099" y="6306819"/>
            <a:ext cx="7412138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67" name="让浏览器重定向访问returl_url地址，再后面跟上同步参数"/>
          <p:cNvSpPr txBox="1"/>
          <p:nvPr/>
        </p:nvSpPr>
        <p:spPr>
          <a:xfrm>
            <a:off x="3734097" y="5855970"/>
            <a:ext cx="518328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让浏览器重定向访问returl_url地址，再后面跟上同步参数</a:t>
            </a:r>
          </a:p>
        </p:txBody>
      </p:sp>
      <p:sp>
        <p:nvSpPr>
          <p:cNvPr id="968" name="线条"/>
          <p:cNvSpPr/>
          <p:nvPr/>
        </p:nvSpPr>
        <p:spPr>
          <a:xfrm>
            <a:off x="2222499" y="6903719"/>
            <a:ext cx="38608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订单并发"/>
          <p:cNvSpPr txBox="1"/>
          <p:nvPr/>
        </p:nvSpPr>
        <p:spPr>
          <a:xfrm>
            <a:off x="5505946" y="571119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</a:defRPr>
            </a:lvl1pPr>
          </a:lstStyle>
          <a:p>
            <a:pPr/>
            <a:r>
              <a:t>订单并发</a:t>
            </a:r>
          </a:p>
        </p:txBody>
      </p:sp>
      <p:sp>
        <p:nvSpPr>
          <p:cNvPr id="971" name="当多个人同一时间够买同一件商品的时候，可能会出现订单并发问题。"/>
          <p:cNvSpPr txBox="1"/>
          <p:nvPr/>
        </p:nvSpPr>
        <p:spPr>
          <a:xfrm>
            <a:off x="2387600" y="1174749"/>
            <a:ext cx="641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当多个人同一时间够买同一件商品的时候，可能会出现订单并发问题。</a:t>
            </a:r>
          </a:p>
        </p:txBody>
      </p:sp>
      <p:sp>
        <p:nvSpPr>
          <p:cNvPr id="972" name="商品库存: 10…"/>
          <p:cNvSpPr txBox="1"/>
          <p:nvPr/>
        </p:nvSpPr>
        <p:spPr>
          <a:xfrm>
            <a:off x="2419994" y="1536700"/>
            <a:ext cx="591691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商品库存: 10</a:t>
            </a:r>
          </a:p>
          <a:p>
            <a:pPr/>
            <a:r>
              <a:t>A: 5  B:5</a:t>
            </a:r>
          </a:p>
          <a:p>
            <a:pPr/>
            <a:r>
              <a:t>出现订单并发问题：两个人下单都成功，商品的库存变成了5件。</a:t>
            </a:r>
          </a:p>
        </p:txBody>
      </p:sp>
      <p:sp>
        <p:nvSpPr>
          <p:cNvPr id="973" name="线条"/>
          <p:cNvSpPr/>
          <p:nvPr/>
        </p:nvSpPr>
        <p:spPr>
          <a:xfrm flipV="1">
            <a:off x="2358032" y="3332098"/>
            <a:ext cx="1" cy="4603879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4" name="向df_order_info中添加一条记录"/>
          <p:cNvSpPr txBox="1"/>
          <p:nvPr/>
        </p:nvSpPr>
        <p:spPr>
          <a:xfrm>
            <a:off x="2514600" y="3552824"/>
            <a:ext cx="29373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df_order_info</a:t>
            </a:r>
            <a:r>
              <a:t>中添加一条记录</a:t>
            </a:r>
          </a:p>
        </p:txBody>
      </p:sp>
      <p:sp>
        <p:nvSpPr>
          <p:cNvPr id="975" name="获取商品的信息"/>
          <p:cNvSpPr txBox="1"/>
          <p:nvPr/>
        </p:nvSpPr>
        <p:spPr>
          <a:xfrm>
            <a:off x="2504082" y="4484877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获取商品的信息</a:t>
            </a:r>
          </a:p>
        </p:txBody>
      </p:sp>
      <p:sp>
        <p:nvSpPr>
          <p:cNvPr id="976" name="判断商品的库存"/>
          <p:cNvSpPr txBox="1"/>
          <p:nvPr/>
        </p:nvSpPr>
        <p:spPr>
          <a:xfrm>
            <a:off x="2527300" y="5203824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判断商品的库存</a:t>
            </a:r>
          </a:p>
        </p:txBody>
      </p:sp>
      <p:sp>
        <p:nvSpPr>
          <p:cNvPr id="977" name="向df_order_goods中添加一条记录"/>
          <p:cNvSpPr txBox="1"/>
          <p:nvPr/>
        </p:nvSpPr>
        <p:spPr>
          <a:xfrm>
            <a:off x="2527300" y="6080124"/>
            <a:ext cx="316339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df_order_goods</a:t>
            </a:r>
            <a:r>
              <a:t>中添加一条记录</a:t>
            </a:r>
          </a:p>
        </p:txBody>
      </p:sp>
      <p:sp>
        <p:nvSpPr>
          <p:cNvPr id="978" name="减少商品库存，增加销量"/>
          <p:cNvSpPr txBox="1"/>
          <p:nvPr/>
        </p:nvSpPr>
        <p:spPr>
          <a:xfrm>
            <a:off x="2527300" y="6956424"/>
            <a:ext cx="2349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减少商品库存，增加销量</a:t>
            </a:r>
          </a:p>
        </p:txBody>
      </p:sp>
      <p:sp>
        <p:nvSpPr>
          <p:cNvPr id="979" name="用户A: 进程1"/>
          <p:cNvSpPr txBox="1"/>
          <p:nvPr/>
        </p:nvSpPr>
        <p:spPr>
          <a:xfrm>
            <a:off x="1866900" y="2883280"/>
            <a:ext cx="1288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用户A: 进程1</a:t>
            </a:r>
          </a:p>
        </p:txBody>
      </p:sp>
      <p:sp>
        <p:nvSpPr>
          <p:cNvPr id="980" name="线条"/>
          <p:cNvSpPr/>
          <p:nvPr/>
        </p:nvSpPr>
        <p:spPr>
          <a:xfrm flipV="1">
            <a:off x="7067549" y="3332098"/>
            <a:ext cx="1" cy="4603879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1" name="向df_order_info中添加一条记录"/>
          <p:cNvSpPr txBox="1"/>
          <p:nvPr/>
        </p:nvSpPr>
        <p:spPr>
          <a:xfrm>
            <a:off x="7200900" y="3573398"/>
            <a:ext cx="29373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df_order_info</a:t>
            </a:r>
            <a:r>
              <a:t>中添加一条记录</a:t>
            </a:r>
          </a:p>
        </p:txBody>
      </p:sp>
      <p:sp>
        <p:nvSpPr>
          <p:cNvPr id="982" name="获取商品的信息"/>
          <p:cNvSpPr txBox="1"/>
          <p:nvPr/>
        </p:nvSpPr>
        <p:spPr>
          <a:xfrm>
            <a:off x="7213600" y="4408423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获取商品的信息</a:t>
            </a:r>
          </a:p>
        </p:txBody>
      </p:sp>
      <p:sp>
        <p:nvSpPr>
          <p:cNvPr id="983" name="判断商品的库存"/>
          <p:cNvSpPr txBox="1"/>
          <p:nvPr/>
        </p:nvSpPr>
        <p:spPr>
          <a:xfrm>
            <a:off x="7213600" y="5224398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判断商品的库存</a:t>
            </a:r>
          </a:p>
        </p:txBody>
      </p:sp>
      <p:sp>
        <p:nvSpPr>
          <p:cNvPr id="984" name="向df_order_goods中添加一条记录"/>
          <p:cNvSpPr txBox="1"/>
          <p:nvPr/>
        </p:nvSpPr>
        <p:spPr>
          <a:xfrm>
            <a:off x="7213600" y="6100698"/>
            <a:ext cx="316339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df_order_goods</a:t>
            </a:r>
            <a:r>
              <a:t>中添加一条记录</a:t>
            </a:r>
          </a:p>
        </p:txBody>
      </p:sp>
      <p:sp>
        <p:nvSpPr>
          <p:cNvPr id="985" name="减少商品库存，增加销量"/>
          <p:cNvSpPr txBox="1"/>
          <p:nvPr/>
        </p:nvSpPr>
        <p:spPr>
          <a:xfrm>
            <a:off x="7213600" y="6976998"/>
            <a:ext cx="2349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减少商品库存，增加销量</a:t>
            </a:r>
          </a:p>
        </p:txBody>
      </p:sp>
      <p:sp>
        <p:nvSpPr>
          <p:cNvPr id="986" name="用户B: 进程2"/>
          <p:cNvSpPr txBox="1"/>
          <p:nvPr/>
        </p:nvSpPr>
        <p:spPr>
          <a:xfrm>
            <a:off x="6540500" y="2883280"/>
            <a:ext cx="1288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用户B: 进程2</a:t>
            </a:r>
          </a:p>
        </p:txBody>
      </p:sp>
      <p:sp>
        <p:nvSpPr>
          <p:cNvPr id="987" name="CPU：负责调度。"/>
          <p:cNvSpPr txBox="1"/>
          <p:nvPr/>
        </p:nvSpPr>
        <p:spPr>
          <a:xfrm>
            <a:off x="2414389" y="2434463"/>
            <a:ext cx="17625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CPU：负责调度。</a:t>
            </a:r>
          </a:p>
        </p:txBody>
      </p:sp>
      <p:sp>
        <p:nvSpPr>
          <p:cNvPr id="988" name="库存: 10"/>
          <p:cNvSpPr txBox="1"/>
          <p:nvPr/>
        </p:nvSpPr>
        <p:spPr>
          <a:xfrm>
            <a:off x="4599582" y="4478527"/>
            <a:ext cx="8596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 10</a:t>
            </a:r>
          </a:p>
        </p:txBody>
      </p:sp>
      <p:sp>
        <p:nvSpPr>
          <p:cNvPr id="989" name="5&lt;10"/>
          <p:cNvSpPr txBox="1"/>
          <p:nvPr/>
        </p:nvSpPr>
        <p:spPr>
          <a:xfrm>
            <a:off x="4638675" y="5241924"/>
            <a:ext cx="57199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5&lt;10</a:t>
            </a:r>
          </a:p>
        </p:txBody>
      </p:sp>
      <p:sp>
        <p:nvSpPr>
          <p:cNvPr id="990" name="库存:5"/>
          <p:cNvSpPr txBox="1"/>
          <p:nvPr/>
        </p:nvSpPr>
        <p:spPr>
          <a:xfrm>
            <a:off x="9410700" y="4408423"/>
            <a:ext cx="6901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库存:5</a:t>
            </a:r>
          </a:p>
        </p:txBody>
      </p:sp>
      <p:sp>
        <p:nvSpPr>
          <p:cNvPr id="991" name="5&lt;=5"/>
          <p:cNvSpPr txBox="1"/>
          <p:nvPr/>
        </p:nvSpPr>
        <p:spPr>
          <a:xfrm>
            <a:off x="9410700" y="5243448"/>
            <a:ext cx="57765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5&lt;=5</a:t>
            </a:r>
          </a:p>
        </p:txBody>
      </p:sp>
      <p:sp>
        <p:nvSpPr>
          <p:cNvPr id="992" name="库存:5"/>
          <p:cNvSpPr txBox="1"/>
          <p:nvPr/>
        </p:nvSpPr>
        <p:spPr>
          <a:xfrm>
            <a:off x="5033367" y="6976998"/>
            <a:ext cx="6901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库存:5</a:t>
            </a:r>
          </a:p>
        </p:txBody>
      </p:sp>
      <p:sp>
        <p:nvSpPr>
          <p:cNvPr id="993" name="库存:0"/>
          <p:cNvSpPr txBox="1"/>
          <p:nvPr/>
        </p:nvSpPr>
        <p:spPr>
          <a:xfrm>
            <a:off x="9872067" y="6996048"/>
            <a:ext cx="6901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库存:0</a:t>
            </a:r>
          </a:p>
        </p:txBody>
      </p:sp>
      <p:sp>
        <p:nvSpPr>
          <p:cNvPr id="994" name="解决方案:…"/>
          <p:cNvSpPr txBox="1"/>
          <p:nvPr/>
        </p:nvSpPr>
        <p:spPr>
          <a:xfrm>
            <a:off x="2298700" y="7807072"/>
            <a:ext cx="8953545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解决方案:</a:t>
            </a:r>
          </a:p>
          <a:p>
            <a:pPr marL="282222" indent="-282222">
              <a:buSzPct val="100000"/>
              <a:buAutoNum type="arabicParenR" startAt="1"/>
            </a:pPr>
            <a:r>
              <a:t>悲观锁：在事务中查询数据的时候尝试对数据进行加锁(</a:t>
            </a:r>
            <a:r>
              <a:rPr>
                <a:solidFill>
                  <a:schemeClr val="accent5"/>
                </a:solidFill>
              </a:rPr>
              <a:t>互斥锁</a:t>
            </a:r>
            <a:r>
              <a:t>), 获取到锁的事务可以对数据</a:t>
            </a:r>
          </a:p>
          <a:p>
            <a:pPr/>
            <a:r>
              <a:t>进行操作，获取不到锁的事务会阻塞，直到锁被释放。</a:t>
            </a:r>
          </a:p>
          <a:p>
            <a:pPr marL="282222" indent="-282222">
              <a:buSzPct val="100000"/>
              <a:buAutoNum type="arabicParenR" startAt="2"/>
            </a:pPr>
            <a:r>
              <a:t>乐观</a:t>
            </a:r>
            <a:r>
              <a:rPr>
                <a:solidFill>
                  <a:schemeClr val="accent5"/>
                </a:solidFill>
              </a:rPr>
              <a:t>锁:</a:t>
            </a:r>
            <a:r>
              <a:t> 乐观锁本质上不是加锁，查询数据的时候不加锁，对数据进行修改的时候需要进行判断,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修改失败需要重新进行尝试。</a:t>
            </a:r>
          </a:p>
        </p:txBody>
      </p:sp>
      <p:sp>
        <p:nvSpPr>
          <p:cNvPr id="995" name="事务结束，锁被自动释放。"/>
          <p:cNvSpPr txBox="1"/>
          <p:nvPr/>
        </p:nvSpPr>
        <p:spPr>
          <a:xfrm>
            <a:off x="2984003" y="7461885"/>
            <a:ext cx="2552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事务结束，锁被自动释放。</a:t>
            </a:r>
          </a:p>
        </p:txBody>
      </p:sp>
      <p:sp>
        <p:nvSpPr>
          <p:cNvPr id="996" name="事务结束，锁被自动释放。"/>
          <p:cNvSpPr txBox="1"/>
          <p:nvPr/>
        </p:nvSpPr>
        <p:spPr>
          <a:xfrm>
            <a:off x="7212136" y="7461885"/>
            <a:ext cx="2552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事务结束，锁被自动释放。</a:t>
            </a:r>
          </a:p>
        </p:txBody>
      </p:sp>
      <p:sp>
        <p:nvSpPr>
          <p:cNvPr id="997" name="线条"/>
          <p:cNvSpPr/>
          <p:nvPr/>
        </p:nvSpPr>
        <p:spPr>
          <a:xfrm>
            <a:off x="2368550" y="5877903"/>
            <a:ext cx="293737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98" name="进程切换，…"/>
          <p:cNvSpPr txBox="1"/>
          <p:nvPr/>
        </p:nvSpPr>
        <p:spPr>
          <a:xfrm>
            <a:off x="5539382" y="5547703"/>
            <a:ext cx="11867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进程切换，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调用进程2</a:t>
            </a:r>
          </a:p>
        </p:txBody>
      </p:sp>
      <p:sp>
        <p:nvSpPr>
          <p:cNvPr id="999" name="线条"/>
          <p:cNvSpPr/>
          <p:nvPr/>
        </p:nvSpPr>
        <p:spPr>
          <a:xfrm>
            <a:off x="7054850" y="5843523"/>
            <a:ext cx="293737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00" name="进程切换，…"/>
          <p:cNvSpPr txBox="1"/>
          <p:nvPr/>
        </p:nvSpPr>
        <p:spPr>
          <a:xfrm>
            <a:off x="10320932" y="5513323"/>
            <a:ext cx="11867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进程切换，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调用进程1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1. 老师很好，东西都帮我们准备的很充分，就是项目要完了，老师要走了，我还是没学会升仙，哪位道友助我渡劫啊。…"/>
          <p:cNvSpPr txBox="1"/>
          <p:nvPr/>
        </p:nvSpPr>
        <p:spPr>
          <a:xfrm>
            <a:off x="787400" y="298449"/>
            <a:ext cx="11273830" cy="883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老师很好，东西都帮我们准备的很充分，就是项目要完了，老师要走了，我还是没学会升仙，哪位道友助我渡劫啊。</a:t>
            </a:r>
          </a:p>
          <a:p>
            <a:pPr/>
          </a:p>
          <a:p>
            <a:pPr/>
            <a:r>
              <a:t>2. 支付宝里面的一些不是很清楚</a:t>
            </a:r>
          </a:p>
          <a:p>
            <a:pPr/>
          </a:p>
          <a:p>
            <a:pPr/>
            <a:r>
              <a:t>3. celery和django-celery这两个包有什么区别</a:t>
            </a:r>
          </a:p>
          <a:p>
            <a:pPr/>
          </a:p>
          <a:p>
            <a:pPr/>
            <a:r>
              <a:t>4. 支付宝沙箱的余额能提现么......</a:t>
            </a:r>
          </a:p>
          <a:p>
            <a:pPr/>
          </a:p>
          <a:p>
            <a:pPr/>
            <a:r>
              <a:t>5.项目好快就</a:t>
            </a:r>
          </a:p>
          <a:p>
            <a:pPr/>
          </a:p>
          <a:p>
            <a:pPr/>
            <a:r>
              <a:t>6.print ('\n'.join([' '.join(['%s*%s=%-2s' % (y,x,x*y) for y in range(1,x+1)]) for x in range(1,10)])) 帅哥,讲一下这个乘法口诀代码</a:t>
            </a:r>
          </a:p>
          <a:p>
            <a:pPr/>
          </a:p>
          <a:p>
            <a:pPr lvl="1"/>
            <a:r>
              <a:t>li1=[]</a:t>
            </a:r>
          </a:p>
          <a:p>
            <a:pPr lvl="1"/>
            <a:r>
              <a:t>fox x in range(1,10):</a:t>
            </a:r>
          </a:p>
          <a:p>
            <a:pPr lvl="2"/>
            <a:r>
              <a:t>li2 = []</a:t>
            </a:r>
          </a:p>
          <a:p>
            <a:pPr lvl="2"/>
            <a:r>
              <a:t>for y in range(1,x+1): (1,2)</a:t>
            </a:r>
          </a:p>
          <a:p>
            <a:pPr lvl="3"/>
            <a:r>
              <a:t>li2.append('%s*%s=%-2s' % (y,x,x*y))</a:t>
            </a:r>
          </a:p>
          <a:p>
            <a:pPr lvl="3"/>
          </a:p>
          <a:p>
            <a:pPr lvl="2"/>
            <a:r>
              <a:t>str = ‘’.join(li2)</a:t>
            </a:r>
          </a:p>
          <a:p>
            <a:pPr lvl="2"/>
            <a:r>
              <a:t>li1.append(str)</a:t>
            </a:r>
          </a:p>
          <a:p>
            <a:pPr lvl="1"/>
            <a:r>
              <a:t>‘\n’.join(li1)</a:t>
            </a:r>
          </a:p>
          <a:p>
            <a:pPr lvl="2"/>
          </a:p>
          <a:p>
            <a:pPr lvl="2"/>
          </a:p>
          <a:p>
            <a:pPr lvl="1"/>
          </a:p>
          <a:p>
            <a:pPr/>
            <a:r>
              <a:t>7. web开发的时候，什么时候用表单form提交数据，什么时候用ajax提交呢？两者在什么时候可以通用呢？</a:t>
            </a:r>
          </a:p>
          <a:p>
            <a:pPr/>
            <a:r>
              <a:t>感觉这个有点模糊，创建订单的时候可以用form表单提交吗？</a:t>
            </a:r>
          </a:p>
          <a:p>
            <a:pPr lvl="1"/>
            <a:r>
              <a:t>页面需要局部刷新: ajax</a:t>
            </a:r>
          </a:p>
          <a:p>
            <a:pPr lvl="1"/>
            <a:r>
              <a:t>form使用的场景都可用户ajax来实现。</a:t>
            </a:r>
          </a:p>
          <a:p>
            <a:pPr/>
          </a:p>
          <a:p>
            <a:pPr/>
            <a:r>
              <a:t>8. 很慌，自己根本不会敲，怎么找工作。。</a:t>
            </a:r>
          </a:p>
          <a:p>
            <a:pPr lvl="1"/>
            <a:r>
              <a:t>需要努力提高敲代码能力。</a:t>
            </a:r>
          </a:p>
          <a:p>
            <a:pPr/>
          </a:p>
          <a:p>
            <a:pPr/>
            <a:r>
              <a:t>9.早上我很努力的不打瞌睡听课了，下午自习就趴了二十分钟却被路过的老师拍了照...</a:t>
            </a:r>
          </a:p>
          <a:p>
            <a:pPr/>
            <a:r>
              <a:t>节哀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订单并发解决…"/>
          <p:cNvSpPr txBox="1"/>
          <p:nvPr/>
        </p:nvSpPr>
        <p:spPr>
          <a:xfrm>
            <a:off x="5239246" y="791939"/>
            <a:ext cx="20277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2400">
                <a:solidFill>
                  <a:schemeClr val="accent5"/>
                </a:solidFill>
              </a:defRPr>
            </a:pPr>
            <a:r>
              <a:t>订单并发解决</a:t>
            </a:r>
          </a:p>
          <a:p>
            <a:pPr algn="ctr">
              <a:defRPr b="1" sz="2400">
                <a:solidFill>
                  <a:schemeClr val="accent5"/>
                </a:solidFill>
              </a:defRPr>
            </a:pPr>
            <a:r>
              <a:t>（悲观锁）</a:t>
            </a:r>
          </a:p>
        </p:txBody>
      </p:sp>
      <p:sp>
        <p:nvSpPr>
          <p:cNvPr id="1005" name="线条"/>
          <p:cNvSpPr/>
          <p:nvPr/>
        </p:nvSpPr>
        <p:spPr>
          <a:xfrm flipV="1">
            <a:off x="1380132" y="2461067"/>
            <a:ext cx="1" cy="460388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06" name="向df_order_info中添加一条记录"/>
          <p:cNvSpPr txBox="1"/>
          <p:nvPr/>
        </p:nvSpPr>
        <p:spPr>
          <a:xfrm>
            <a:off x="1536700" y="2681794"/>
            <a:ext cx="29373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df_order_info</a:t>
            </a:r>
            <a:r>
              <a:t>中添加一条记录</a:t>
            </a:r>
          </a:p>
        </p:txBody>
      </p:sp>
      <p:sp>
        <p:nvSpPr>
          <p:cNvPr id="1007" name="获取商品的信息"/>
          <p:cNvSpPr txBox="1"/>
          <p:nvPr/>
        </p:nvSpPr>
        <p:spPr>
          <a:xfrm>
            <a:off x="1526182" y="3613847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获取商品的信息</a:t>
            </a:r>
          </a:p>
        </p:txBody>
      </p:sp>
      <p:sp>
        <p:nvSpPr>
          <p:cNvPr id="1008" name="判断商品的库存"/>
          <p:cNvSpPr txBox="1"/>
          <p:nvPr/>
        </p:nvSpPr>
        <p:spPr>
          <a:xfrm>
            <a:off x="1549400" y="4332794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判断商品的库存</a:t>
            </a:r>
          </a:p>
        </p:txBody>
      </p:sp>
      <p:sp>
        <p:nvSpPr>
          <p:cNvPr id="1009" name="向df_order_goods中添加一条记录"/>
          <p:cNvSpPr txBox="1"/>
          <p:nvPr/>
        </p:nvSpPr>
        <p:spPr>
          <a:xfrm>
            <a:off x="1549400" y="5209094"/>
            <a:ext cx="316339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df_order_goods</a:t>
            </a:r>
            <a:r>
              <a:t>中添加一条记录</a:t>
            </a:r>
          </a:p>
        </p:txBody>
      </p:sp>
      <p:sp>
        <p:nvSpPr>
          <p:cNvPr id="1010" name="减少商品库存，增加销量"/>
          <p:cNvSpPr txBox="1"/>
          <p:nvPr/>
        </p:nvSpPr>
        <p:spPr>
          <a:xfrm>
            <a:off x="1549400" y="6085394"/>
            <a:ext cx="2349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减少商品库存，增加销量</a:t>
            </a:r>
          </a:p>
        </p:txBody>
      </p:sp>
      <p:sp>
        <p:nvSpPr>
          <p:cNvPr id="1011" name="用户A: 进程1"/>
          <p:cNvSpPr txBox="1"/>
          <p:nvPr/>
        </p:nvSpPr>
        <p:spPr>
          <a:xfrm>
            <a:off x="889000" y="2012250"/>
            <a:ext cx="1288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用户A: 进程1</a:t>
            </a:r>
          </a:p>
        </p:txBody>
      </p:sp>
      <p:sp>
        <p:nvSpPr>
          <p:cNvPr id="1012" name="线条"/>
          <p:cNvSpPr/>
          <p:nvPr/>
        </p:nvSpPr>
        <p:spPr>
          <a:xfrm flipV="1">
            <a:off x="6927849" y="2455798"/>
            <a:ext cx="1" cy="4603879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13" name="向df_order_info中添加一条记录"/>
          <p:cNvSpPr txBox="1"/>
          <p:nvPr/>
        </p:nvSpPr>
        <p:spPr>
          <a:xfrm>
            <a:off x="6959600" y="2730974"/>
            <a:ext cx="29373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df_order_info</a:t>
            </a:r>
            <a:r>
              <a:t>中添加一条记录</a:t>
            </a:r>
          </a:p>
        </p:txBody>
      </p:sp>
      <p:sp>
        <p:nvSpPr>
          <p:cNvPr id="1014" name="获取商品的信息"/>
          <p:cNvSpPr txBox="1"/>
          <p:nvPr/>
        </p:nvSpPr>
        <p:spPr>
          <a:xfrm>
            <a:off x="6984652" y="3679728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获取商品的信息</a:t>
            </a:r>
          </a:p>
        </p:txBody>
      </p:sp>
      <p:sp>
        <p:nvSpPr>
          <p:cNvPr id="1015" name="判断商品的库存"/>
          <p:cNvSpPr txBox="1"/>
          <p:nvPr/>
        </p:nvSpPr>
        <p:spPr>
          <a:xfrm>
            <a:off x="6984652" y="4495703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判断商品的库存</a:t>
            </a:r>
          </a:p>
        </p:txBody>
      </p:sp>
      <p:sp>
        <p:nvSpPr>
          <p:cNvPr id="1016" name="向df_order_goods中添加一条记录"/>
          <p:cNvSpPr txBox="1"/>
          <p:nvPr/>
        </p:nvSpPr>
        <p:spPr>
          <a:xfrm>
            <a:off x="6972300" y="5258274"/>
            <a:ext cx="316339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df_order_goods</a:t>
            </a:r>
            <a:r>
              <a:t>中添加一条记录</a:t>
            </a:r>
          </a:p>
        </p:txBody>
      </p:sp>
      <p:sp>
        <p:nvSpPr>
          <p:cNvPr id="1017" name="减少商品库存，增加销量"/>
          <p:cNvSpPr txBox="1"/>
          <p:nvPr/>
        </p:nvSpPr>
        <p:spPr>
          <a:xfrm>
            <a:off x="6972300" y="6134574"/>
            <a:ext cx="2349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减少商品库存，增加销量</a:t>
            </a:r>
          </a:p>
        </p:txBody>
      </p:sp>
      <p:sp>
        <p:nvSpPr>
          <p:cNvPr id="1018" name="用户B: 进程2"/>
          <p:cNvSpPr txBox="1"/>
          <p:nvPr/>
        </p:nvSpPr>
        <p:spPr>
          <a:xfrm>
            <a:off x="6299200" y="2040857"/>
            <a:ext cx="1288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用户B: 进程2</a:t>
            </a:r>
          </a:p>
        </p:txBody>
      </p:sp>
      <p:sp>
        <p:nvSpPr>
          <p:cNvPr id="1019" name="库存: 10"/>
          <p:cNvSpPr txBox="1"/>
          <p:nvPr/>
        </p:nvSpPr>
        <p:spPr>
          <a:xfrm>
            <a:off x="3621682" y="3607497"/>
            <a:ext cx="8596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 10</a:t>
            </a:r>
          </a:p>
        </p:txBody>
      </p:sp>
      <p:sp>
        <p:nvSpPr>
          <p:cNvPr id="1020" name="5&lt;10"/>
          <p:cNvSpPr txBox="1"/>
          <p:nvPr/>
        </p:nvSpPr>
        <p:spPr>
          <a:xfrm>
            <a:off x="3660775" y="4370894"/>
            <a:ext cx="57199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5&lt;10</a:t>
            </a:r>
          </a:p>
        </p:txBody>
      </p:sp>
      <p:sp>
        <p:nvSpPr>
          <p:cNvPr id="1021" name="库存:5"/>
          <p:cNvSpPr txBox="1"/>
          <p:nvPr/>
        </p:nvSpPr>
        <p:spPr>
          <a:xfrm>
            <a:off x="9181752" y="3679728"/>
            <a:ext cx="6901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库存:5</a:t>
            </a:r>
          </a:p>
        </p:txBody>
      </p:sp>
      <p:sp>
        <p:nvSpPr>
          <p:cNvPr id="1022" name="5&lt;=5"/>
          <p:cNvSpPr txBox="1"/>
          <p:nvPr/>
        </p:nvSpPr>
        <p:spPr>
          <a:xfrm>
            <a:off x="9181752" y="4514753"/>
            <a:ext cx="57765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5&lt;=5</a:t>
            </a:r>
          </a:p>
        </p:txBody>
      </p:sp>
      <p:sp>
        <p:nvSpPr>
          <p:cNvPr id="1023" name="库存:5"/>
          <p:cNvSpPr txBox="1"/>
          <p:nvPr/>
        </p:nvSpPr>
        <p:spPr>
          <a:xfrm>
            <a:off x="4055467" y="6105967"/>
            <a:ext cx="6901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库存:5</a:t>
            </a:r>
          </a:p>
        </p:txBody>
      </p:sp>
      <p:sp>
        <p:nvSpPr>
          <p:cNvPr id="1024" name="库存:0"/>
          <p:cNvSpPr txBox="1"/>
          <p:nvPr/>
        </p:nvSpPr>
        <p:spPr>
          <a:xfrm>
            <a:off x="9630767" y="6153624"/>
            <a:ext cx="6901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库存:0</a:t>
            </a:r>
          </a:p>
        </p:txBody>
      </p:sp>
      <p:sp>
        <p:nvSpPr>
          <p:cNvPr id="1025" name="select * from df_goods_sku where id=&lt;sku_id&gt; for update;"/>
          <p:cNvSpPr txBox="1"/>
          <p:nvPr/>
        </p:nvSpPr>
        <p:spPr>
          <a:xfrm>
            <a:off x="1422076" y="3072638"/>
            <a:ext cx="536118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select * from df_goods_sku where id=&lt;sku_id&gt; for update;</a:t>
            </a:r>
          </a:p>
        </p:txBody>
      </p:sp>
      <p:sp>
        <p:nvSpPr>
          <p:cNvPr id="1026" name="select * from df_goods_sku where id=&lt;sku_id&gt; for update;"/>
          <p:cNvSpPr txBox="1"/>
          <p:nvPr/>
        </p:nvSpPr>
        <p:spPr>
          <a:xfrm>
            <a:off x="6959600" y="3106515"/>
            <a:ext cx="536118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select * from df_goods_sku where id=&lt;sku_id&gt; for update;</a:t>
            </a:r>
          </a:p>
        </p:txBody>
      </p:sp>
      <p:sp>
        <p:nvSpPr>
          <p:cNvPr id="1027" name="获取到锁，可以进行操作"/>
          <p:cNvSpPr txBox="1"/>
          <p:nvPr/>
        </p:nvSpPr>
        <p:spPr>
          <a:xfrm>
            <a:off x="2006103" y="3346892"/>
            <a:ext cx="2349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获取到锁，可以进行操作</a:t>
            </a:r>
          </a:p>
        </p:txBody>
      </p:sp>
      <p:sp>
        <p:nvSpPr>
          <p:cNvPr id="1028" name="没拿到锁，事务阻塞，其他事务释放锁之后获取到锁才能进行操作"/>
          <p:cNvSpPr txBox="1"/>
          <p:nvPr/>
        </p:nvSpPr>
        <p:spPr>
          <a:xfrm>
            <a:off x="7032625" y="3380769"/>
            <a:ext cx="600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没拿到锁，事务阻塞，</a:t>
            </a:r>
            <a:r>
              <a:rPr>
                <a:solidFill>
                  <a:schemeClr val="accent5"/>
                </a:solidFill>
              </a:rPr>
              <a:t>其他事务释放锁之后获取到锁才能进行操作</a:t>
            </a:r>
          </a:p>
        </p:txBody>
      </p:sp>
      <p:sp>
        <p:nvSpPr>
          <p:cNvPr id="1029" name="事务结束，锁被自动释放。"/>
          <p:cNvSpPr txBox="1"/>
          <p:nvPr/>
        </p:nvSpPr>
        <p:spPr>
          <a:xfrm>
            <a:off x="2006103" y="6590855"/>
            <a:ext cx="2552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事务结束，锁被自动释放。</a:t>
            </a:r>
          </a:p>
        </p:txBody>
      </p:sp>
      <p:sp>
        <p:nvSpPr>
          <p:cNvPr id="1030" name="事务结束，锁被自动释放。"/>
          <p:cNvSpPr txBox="1"/>
          <p:nvPr/>
        </p:nvSpPr>
        <p:spPr>
          <a:xfrm>
            <a:off x="6970836" y="6624731"/>
            <a:ext cx="2552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事务结束，锁被自动释放。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:Object 对象-类"/>
          <p:cNvSpPr txBox="1"/>
          <p:nvPr/>
        </p:nvSpPr>
        <p:spPr>
          <a:xfrm>
            <a:off x="1447229" y="2030492"/>
            <a:ext cx="16498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O:Object 对象-类</a:t>
            </a:r>
          </a:p>
        </p:txBody>
      </p:sp>
      <p:sp>
        <p:nvSpPr>
          <p:cNvPr id="222" name="R:Relations 关系-关系数据库的表"/>
          <p:cNvSpPr txBox="1"/>
          <p:nvPr/>
        </p:nvSpPr>
        <p:spPr>
          <a:xfrm>
            <a:off x="8331200" y="1928892"/>
            <a:ext cx="311755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R:Relations 关系-关系数据库的表</a:t>
            </a:r>
          </a:p>
        </p:txBody>
      </p:sp>
      <p:sp>
        <p:nvSpPr>
          <p:cNvPr id="223" name="M: Mapping 映射"/>
          <p:cNvSpPr txBox="1"/>
          <p:nvPr/>
        </p:nvSpPr>
        <p:spPr>
          <a:xfrm>
            <a:off x="5622428" y="2030492"/>
            <a:ext cx="163879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M: Mapping 映射</a:t>
            </a:r>
          </a:p>
        </p:txBody>
      </p:sp>
      <p:sp>
        <p:nvSpPr>
          <p:cNvPr id="224" name="矩形"/>
          <p:cNvSpPr/>
          <p:nvPr/>
        </p:nvSpPr>
        <p:spPr>
          <a:xfrm>
            <a:off x="1028700" y="2843292"/>
            <a:ext cx="2899031" cy="301600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" name="图书类BookInfo"/>
          <p:cNvSpPr txBox="1"/>
          <p:nvPr/>
        </p:nvSpPr>
        <p:spPr>
          <a:xfrm>
            <a:off x="1678954" y="2373392"/>
            <a:ext cx="152598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图书类BookInfo</a:t>
            </a:r>
          </a:p>
        </p:txBody>
      </p:sp>
      <p:sp>
        <p:nvSpPr>
          <p:cNvPr id="226" name="class BookInfo:…"/>
          <p:cNvSpPr txBox="1"/>
          <p:nvPr/>
        </p:nvSpPr>
        <p:spPr>
          <a:xfrm>
            <a:off x="1068081" y="3129042"/>
            <a:ext cx="217269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BookInfo:</a:t>
            </a:r>
          </a:p>
          <a:p>
            <a:pPr lvl="1"/>
            <a:r>
              <a:t>btitle 图书名</a:t>
            </a:r>
          </a:p>
          <a:p>
            <a:pPr lvl="1"/>
            <a:r>
              <a:t>bpub_date 出版日期</a:t>
            </a:r>
          </a:p>
        </p:txBody>
      </p:sp>
      <p:sp>
        <p:nvSpPr>
          <p:cNvPr id="227" name="矩形"/>
          <p:cNvSpPr/>
          <p:nvPr/>
        </p:nvSpPr>
        <p:spPr>
          <a:xfrm>
            <a:off x="7962900" y="2754392"/>
            <a:ext cx="3911600" cy="301600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" name="图书表Bookinfo"/>
          <p:cNvSpPr txBox="1"/>
          <p:nvPr/>
        </p:nvSpPr>
        <p:spPr>
          <a:xfrm>
            <a:off x="8994390" y="2316242"/>
            <a:ext cx="15146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图书表Bookinfo</a:t>
            </a:r>
          </a:p>
        </p:txBody>
      </p:sp>
      <p:sp>
        <p:nvSpPr>
          <p:cNvPr id="229" name="线条"/>
          <p:cNvSpPr/>
          <p:nvPr/>
        </p:nvSpPr>
        <p:spPr>
          <a:xfrm>
            <a:off x="7950200" y="3351292"/>
            <a:ext cx="39370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0" name="线条"/>
          <p:cNvSpPr/>
          <p:nvPr/>
        </p:nvSpPr>
        <p:spPr>
          <a:xfrm flipV="1">
            <a:off x="9077069" y="2832135"/>
            <a:ext cx="1" cy="2860516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" name="线条"/>
          <p:cNvSpPr/>
          <p:nvPr/>
        </p:nvSpPr>
        <p:spPr>
          <a:xfrm flipV="1">
            <a:off x="10477500" y="2716292"/>
            <a:ext cx="0" cy="3041403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" name="id"/>
          <p:cNvSpPr txBox="1"/>
          <p:nvPr/>
        </p:nvSpPr>
        <p:spPr>
          <a:xfrm>
            <a:off x="8471347" y="2862342"/>
            <a:ext cx="2724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233" name="btitle"/>
          <p:cNvSpPr txBox="1"/>
          <p:nvPr/>
        </p:nvSpPr>
        <p:spPr>
          <a:xfrm>
            <a:off x="9342881" y="2862342"/>
            <a:ext cx="5435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btitle</a:t>
            </a:r>
          </a:p>
        </p:txBody>
      </p:sp>
      <p:sp>
        <p:nvSpPr>
          <p:cNvPr id="234" name="bpub_date"/>
          <p:cNvSpPr txBox="1"/>
          <p:nvPr/>
        </p:nvSpPr>
        <p:spPr>
          <a:xfrm>
            <a:off x="10520680" y="2867149"/>
            <a:ext cx="10748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bpub_date</a:t>
            </a:r>
          </a:p>
        </p:txBody>
      </p:sp>
      <p:sp>
        <p:nvSpPr>
          <p:cNvPr id="241" name="连接线"/>
          <p:cNvSpPr/>
          <p:nvPr/>
        </p:nvSpPr>
        <p:spPr>
          <a:xfrm>
            <a:off x="3015191" y="2712702"/>
            <a:ext cx="6327691" cy="808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07" fill="norm" stroke="1" extrusionOk="0">
                <a:moveTo>
                  <a:pt x="0" y="17007"/>
                </a:moveTo>
                <a:cubicBezTo>
                  <a:pt x="7033" y="-730"/>
                  <a:pt x="14233" y="-4593"/>
                  <a:pt x="21600" y="5418"/>
                </a:cubicBezTo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6" name="对应"/>
          <p:cNvSpPr txBox="1"/>
          <p:nvPr/>
        </p:nvSpPr>
        <p:spPr>
          <a:xfrm>
            <a:off x="6181476" y="284483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对应</a:t>
            </a:r>
          </a:p>
        </p:txBody>
      </p:sp>
      <p:sp>
        <p:nvSpPr>
          <p:cNvPr id="242" name="连接线"/>
          <p:cNvSpPr/>
          <p:nvPr/>
        </p:nvSpPr>
        <p:spPr>
          <a:xfrm>
            <a:off x="3764491" y="3359659"/>
            <a:ext cx="7351714" cy="940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2" fill="norm" stroke="1" extrusionOk="0">
                <a:moveTo>
                  <a:pt x="21600" y="0"/>
                </a:moveTo>
                <a:cubicBezTo>
                  <a:pt x="14599" y="17353"/>
                  <a:pt x="7399" y="21600"/>
                  <a:pt x="0" y="12742"/>
                </a:cubicBezTo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8" name="对应"/>
          <p:cNvSpPr txBox="1"/>
          <p:nvPr/>
        </p:nvSpPr>
        <p:spPr>
          <a:xfrm>
            <a:off x="6181476" y="443005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对应</a:t>
            </a:r>
          </a:p>
        </p:txBody>
      </p:sp>
      <p:sp>
        <p:nvSpPr>
          <p:cNvPr id="239" name="建立类和数据表之间对应的关系。…"/>
          <p:cNvSpPr txBox="1"/>
          <p:nvPr/>
        </p:nvSpPr>
        <p:spPr>
          <a:xfrm>
            <a:off x="919352" y="6689636"/>
            <a:ext cx="592812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建立类和数据表之间对应的关系。</a:t>
            </a:r>
          </a:p>
          <a:p>
            <a:pPr/>
            <a:r>
              <a:t>ORM框架帮助通过类和对象去操作数据表，不需要再写sql语句。</a:t>
            </a:r>
          </a:p>
        </p:txBody>
      </p:sp>
      <p:sp>
        <p:nvSpPr>
          <p:cNvPr id="240" name="ORM 框架"/>
          <p:cNvSpPr txBox="1"/>
          <p:nvPr/>
        </p:nvSpPr>
        <p:spPr>
          <a:xfrm>
            <a:off x="5506311" y="459127"/>
            <a:ext cx="187103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ORM 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订单并发解决…"/>
          <p:cNvSpPr txBox="1"/>
          <p:nvPr/>
        </p:nvSpPr>
        <p:spPr>
          <a:xfrm>
            <a:off x="5488508" y="651605"/>
            <a:ext cx="20277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2400">
                <a:solidFill>
                  <a:schemeClr val="accent5"/>
                </a:solidFill>
              </a:defRPr>
            </a:pPr>
            <a:r>
              <a:t>订单并发解决</a:t>
            </a:r>
          </a:p>
          <a:p>
            <a:pPr algn="ctr">
              <a:defRPr b="1" sz="2400">
                <a:solidFill>
                  <a:schemeClr val="accent5"/>
                </a:solidFill>
              </a:defRPr>
            </a:pPr>
            <a:r>
              <a:t>（乐观锁）</a:t>
            </a:r>
          </a:p>
        </p:txBody>
      </p:sp>
      <p:sp>
        <p:nvSpPr>
          <p:cNvPr id="1033" name="线条"/>
          <p:cNvSpPr/>
          <p:nvPr/>
        </p:nvSpPr>
        <p:spPr>
          <a:xfrm flipV="1">
            <a:off x="1672232" y="2600767"/>
            <a:ext cx="1" cy="460388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4" name="向df_order_info中添加一条记录"/>
          <p:cNvSpPr txBox="1"/>
          <p:nvPr/>
        </p:nvSpPr>
        <p:spPr>
          <a:xfrm>
            <a:off x="1828800" y="2821494"/>
            <a:ext cx="29373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df_order_info</a:t>
            </a:r>
            <a:r>
              <a:t>中添加一条记录</a:t>
            </a:r>
          </a:p>
        </p:txBody>
      </p:sp>
      <p:sp>
        <p:nvSpPr>
          <p:cNvPr id="1035" name="获取商品的信息"/>
          <p:cNvSpPr txBox="1"/>
          <p:nvPr/>
        </p:nvSpPr>
        <p:spPr>
          <a:xfrm>
            <a:off x="1841500" y="3596194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获取商品的信息</a:t>
            </a:r>
          </a:p>
        </p:txBody>
      </p:sp>
      <p:sp>
        <p:nvSpPr>
          <p:cNvPr id="1036" name="判断商品的库存"/>
          <p:cNvSpPr txBox="1"/>
          <p:nvPr/>
        </p:nvSpPr>
        <p:spPr>
          <a:xfrm>
            <a:off x="1841500" y="4472494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判断商品的库存</a:t>
            </a:r>
          </a:p>
        </p:txBody>
      </p:sp>
      <p:sp>
        <p:nvSpPr>
          <p:cNvPr id="1037" name="用户A: 进程1"/>
          <p:cNvSpPr txBox="1"/>
          <p:nvPr/>
        </p:nvSpPr>
        <p:spPr>
          <a:xfrm>
            <a:off x="1181100" y="2151950"/>
            <a:ext cx="1288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用户A: 进程1</a:t>
            </a:r>
          </a:p>
        </p:txBody>
      </p:sp>
      <p:sp>
        <p:nvSpPr>
          <p:cNvPr id="1038" name="线条"/>
          <p:cNvSpPr/>
          <p:nvPr/>
        </p:nvSpPr>
        <p:spPr>
          <a:xfrm flipV="1">
            <a:off x="7346949" y="2585464"/>
            <a:ext cx="1" cy="534263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9" name="向df_order_info中添加一条记录"/>
          <p:cNvSpPr txBox="1"/>
          <p:nvPr/>
        </p:nvSpPr>
        <p:spPr>
          <a:xfrm>
            <a:off x="7480300" y="2826763"/>
            <a:ext cx="29373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df_order_info</a:t>
            </a:r>
            <a:r>
              <a:t>中添加一条记录</a:t>
            </a:r>
          </a:p>
        </p:txBody>
      </p:sp>
      <p:sp>
        <p:nvSpPr>
          <p:cNvPr id="1040" name="获取商品的信息"/>
          <p:cNvSpPr txBox="1"/>
          <p:nvPr/>
        </p:nvSpPr>
        <p:spPr>
          <a:xfrm>
            <a:off x="7493000" y="3601463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获取商品的信息</a:t>
            </a:r>
          </a:p>
        </p:txBody>
      </p:sp>
      <p:sp>
        <p:nvSpPr>
          <p:cNvPr id="1041" name="判断商品的库存"/>
          <p:cNvSpPr txBox="1"/>
          <p:nvPr/>
        </p:nvSpPr>
        <p:spPr>
          <a:xfrm>
            <a:off x="7493000" y="4477763"/>
            <a:ext cx="1536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判断商品的库存</a:t>
            </a:r>
          </a:p>
        </p:txBody>
      </p:sp>
      <p:sp>
        <p:nvSpPr>
          <p:cNvPr id="1042" name="向df_order_goods中添加一条记录"/>
          <p:cNvSpPr txBox="1"/>
          <p:nvPr/>
        </p:nvSpPr>
        <p:spPr>
          <a:xfrm>
            <a:off x="7493000" y="6818881"/>
            <a:ext cx="316339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df_order_goods</a:t>
            </a:r>
            <a:r>
              <a:t>中添加一条记录</a:t>
            </a:r>
          </a:p>
        </p:txBody>
      </p:sp>
      <p:sp>
        <p:nvSpPr>
          <p:cNvPr id="1043" name="减少商品库存，增加销量"/>
          <p:cNvSpPr txBox="1"/>
          <p:nvPr/>
        </p:nvSpPr>
        <p:spPr>
          <a:xfrm>
            <a:off x="7503517" y="5066281"/>
            <a:ext cx="2349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减少商品库存，增加销量</a:t>
            </a:r>
          </a:p>
        </p:txBody>
      </p:sp>
      <p:sp>
        <p:nvSpPr>
          <p:cNvPr id="1044" name="用户B: 进程2"/>
          <p:cNvSpPr txBox="1"/>
          <p:nvPr/>
        </p:nvSpPr>
        <p:spPr>
          <a:xfrm>
            <a:off x="6819900" y="2151950"/>
            <a:ext cx="1288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用户B: 进程2</a:t>
            </a:r>
          </a:p>
        </p:txBody>
      </p:sp>
      <p:sp>
        <p:nvSpPr>
          <p:cNvPr id="1045" name="select * from df_goods_sku where id=&lt;sku_id&gt; ;"/>
          <p:cNvSpPr txBox="1"/>
          <p:nvPr/>
        </p:nvSpPr>
        <p:spPr>
          <a:xfrm>
            <a:off x="1825376" y="3238499"/>
            <a:ext cx="444609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select * from df_goods_sku where id=&lt;sku_id&gt; ;</a:t>
            </a:r>
          </a:p>
        </p:txBody>
      </p:sp>
      <p:sp>
        <p:nvSpPr>
          <p:cNvPr id="1046" name="origin_stock: 原始库存"/>
          <p:cNvSpPr txBox="1"/>
          <p:nvPr/>
        </p:nvSpPr>
        <p:spPr>
          <a:xfrm>
            <a:off x="3873500" y="3617405"/>
            <a:ext cx="21242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origin_stock: 原始库存</a:t>
            </a:r>
          </a:p>
        </p:txBody>
      </p:sp>
      <p:sp>
        <p:nvSpPr>
          <p:cNvPr id="1067" name="连接线"/>
          <p:cNvSpPr/>
          <p:nvPr/>
        </p:nvSpPr>
        <p:spPr>
          <a:xfrm>
            <a:off x="1126899" y="3339041"/>
            <a:ext cx="544184" cy="341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5881" y="21600"/>
                </a:moveTo>
                <a:cubicBezTo>
                  <a:pt x="-5400" y="14386"/>
                  <a:pt x="-5294" y="7186"/>
                  <a:pt x="16200" y="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48" name="线条"/>
          <p:cNvSpPr/>
          <p:nvPr/>
        </p:nvSpPr>
        <p:spPr>
          <a:xfrm flipV="1">
            <a:off x="1657349" y="6383538"/>
            <a:ext cx="29767" cy="33342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49" name="线条"/>
          <p:cNvSpPr/>
          <p:nvPr/>
        </p:nvSpPr>
        <p:spPr>
          <a:xfrm flipH="1" flipV="1">
            <a:off x="1412881" y="6548638"/>
            <a:ext cx="277905" cy="277904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50" name="从获取商品的库存…"/>
          <p:cNvSpPr txBox="1"/>
          <p:nvPr/>
        </p:nvSpPr>
        <p:spPr>
          <a:xfrm>
            <a:off x="259131" y="4422650"/>
            <a:ext cx="1480972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5"/>
                </a:solidFill>
              </a:defRPr>
            </a:pPr>
            <a:r>
              <a:t>从获取商品的库存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到更新商品的库存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过程中，商品的库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存要求没有发生变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化</a:t>
            </a:r>
          </a:p>
        </p:txBody>
      </p:sp>
      <p:sp>
        <p:nvSpPr>
          <p:cNvPr id="1051" name="库存: 10…"/>
          <p:cNvSpPr txBox="1"/>
          <p:nvPr/>
        </p:nvSpPr>
        <p:spPr>
          <a:xfrm>
            <a:off x="1214189" y="1057082"/>
            <a:ext cx="91608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库存: 10</a:t>
            </a:r>
          </a:p>
          <a:p>
            <a:pPr/>
            <a:r>
              <a:t>A: 5</a:t>
            </a:r>
          </a:p>
          <a:p>
            <a:pPr/>
            <a:r>
              <a:t>B: 5</a:t>
            </a:r>
          </a:p>
        </p:txBody>
      </p:sp>
      <p:sp>
        <p:nvSpPr>
          <p:cNvPr id="1052" name="select * from df_goods_sku where id=&lt;sku_id&gt; ;"/>
          <p:cNvSpPr txBox="1"/>
          <p:nvPr/>
        </p:nvSpPr>
        <p:spPr>
          <a:xfrm>
            <a:off x="7493000" y="3326255"/>
            <a:ext cx="444609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select * from df_goods_sku where id=&lt;sku_id&gt; ;</a:t>
            </a:r>
          </a:p>
        </p:txBody>
      </p:sp>
      <p:sp>
        <p:nvSpPr>
          <p:cNvPr id="1053" name="origin_stock: 原始库存"/>
          <p:cNvSpPr txBox="1"/>
          <p:nvPr/>
        </p:nvSpPr>
        <p:spPr>
          <a:xfrm>
            <a:off x="9347200" y="3617405"/>
            <a:ext cx="21242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origin_stock: 原始库存</a:t>
            </a:r>
          </a:p>
        </p:txBody>
      </p:sp>
      <p:sp>
        <p:nvSpPr>
          <p:cNvPr id="1054" name="update from df_goods_sku…"/>
          <p:cNvSpPr txBox="1"/>
          <p:nvPr/>
        </p:nvSpPr>
        <p:spPr>
          <a:xfrm>
            <a:off x="7503517" y="5444806"/>
            <a:ext cx="4203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update from df_goods_sku 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set stock=&lt;new_stock&gt;,sales=&lt;new_sales&gt; 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where id=&lt;sku_id&gt; and </a:t>
            </a:r>
            <a:r>
              <a:rPr>
                <a:solidFill>
                  <a:schemeClr val="accent5"/>
                </a:solidFill>
              </a:rPr>
              <a:t>stock=&lt;orgin_stock&gt;</a:t>
            </a:r>
            <a:r>
              <a:t>;</a:t>
            </a:r>
          </a:p>
        </p:txBody>
      </p:sp>
      <p:sp>
        <p:nvSpPr>
          <p:cNvPr id="1068" name="连接线"/>
          <p:cNvSpPr/>
          <p:nvPr/>
        </p:nvSpPr>
        <p:spPr>
          <a:xfrm>
            <a:off x="6798081" y="3643841"/>
            <a:ext cx="550854" cy="3833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5497" y="21600"/>
                </a:moveTo>
                <a:cubicBezTo>
                  <a:pt x="-5398" y="14375"/>
                  <a:pt x="-5163" y="7175"/>
                  <a:pt x="16202" y="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56" name="更新失败需要…"/>
          <p:cNvSpPr txBox="1"/>
          <p:nvPr/>
        </p:nvSpPr>
        <p:spPr>
          <a:xfrm>
            <a:off x="5897729" y="4542694"/>
            <a:ext cx="13158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5"/>
                </a:solidFill>
              </a:defRPr>
            </a:pPr>
            <a:r>
              <a:t>更新失败需要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重新进行尝试，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最多尝试3次，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否则下单失败</a:t>
            </a:r>
          </a:p>
        </p:txBody>
      </p:sp>
      <p:sp>
        <p:nvSpPr>
          <p:cNvPr id="1057" name="线条"/>
          <p:cNvSpPr/>
          <p:nvPr/>
        </p:nvSpPr>
        <p:spPr>
          <a:xfrm flipV="1">
            <a:off x="6826474" y="3668953"/>
            <a:ext cx="498751" cy="23548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58" name="线条"/>
          <p:cNvSpPr/>
          <p:nvPr/>
        </p:nvSpPr>
        <p:spPr>
          <a:xfrm flipV="1">
            <a:off x="7347877" y="3637170"/>
            <a:ext cx="1" cy="34147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59" name="更新成功，进行接下来的操作，否则重新尝试"/>
          <p:cNvSpPr txBox="1"/>
          <p:nvPr/>
        </p:nvSpPr>
        <p:spPr>
          <a:xfrm>
            <a:off x="7480300" y="6354093"/>
            <a:ext cx="4178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更新成功，进行接下来的操作，否则重新尝试</a:t>
            </a:r>
          </a:p>
        </p:txBody>
      </p:sp>
      <p:sp>
        <p:nvSpPr>
          <p:cNvPr id="1060" name="更新成功，跳出循环break"/>
          <p:cNvSpPr txBox="1"/>
          <p:nvPr/>
        </p:nvSpPr>
        <p:spPr>
          <a:xfrm>
            <a:off x="7480300" y="7420893"/>
            <a:ext cx="245139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更新成功，跳出循环break</a:t>
            </a:r>
          </a:p>
        </p:txBody>
      </p:sp>
      <p:sp>
        <p:nvSpPr>
          <p:cNvPr id="1061" name="向df_order_goods中添加一条记录"/>
          <p:cNvSpPr txBox="1"/>
          <p:nvPr/>
        </p:nvSpPr>
        <p:spPr>
          <a:xfrm>
            <a:off x="1854200" y="6803294"/>
            <a:ext cx="316339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</a:t>
            </a:r>
            <a:r>
              <a:rPr>
                <a:solidFill>
                  <a:schemeClr val="accent5"/>
                </a:solidFill>
              </a:rPr>
              <a:t>df_order_goods</a:t>
            </a:r>
            <a:r>
              <a:t>中添加一条记录</a:t>
            </a:r>
          </a:p>
        </p:txBody>
      </p:sp>
      <p:sp>
        <p:nvSpPr>
          <p:cNvPr id="1062" name="减少商品库存，增加销量"/>
          <p:cNvSpPr txBox="1"/>
          <p:nvPr/>
        </p:nvSpPr>
        <p:spPr>
          <a:xfrm>
            <a:off x="1864717" y="5050694"/>
            <a:ext cx="2349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减少商品库存，增加销量</a:t>
            </a:r>
          </a:p>
        </p:txBody>
      </p:sp>
      <p:sp>
        <p:nvSpPr>
          <p:cNvPr id="1063" name="update from df_goods_sku…"/>
          <p:cNvSpPr txBox="1"/>
          <p:nvPr/>
        </p:nvSpPr>
        <p:spPr>
          <a:xfrm>
            <a:off x="1864717" y="5429219"/>
            <a:ext cx="4203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update from df_goods_sku 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set stock=&lt;new_stock&gt;,sales=&lt;new_sales&gt; 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where id=&lt;sku_id&gt; and </a:t>
            </a:r>
            <a:r>
              <a:rPr>
                <a:solidFill>
                  <a:schemeClr val="accent5"/>
                </a:solidFill>
              </a:rPr>
              <a:t>stock=&lt;orgin_stock&gt;</a:t>
            </a:r>
            <a:r>
              <a:t>;</a:t>
            </a:r>
          </a:p>
        </p:txBody>
      </p:sp>
      <p:sp>
        <p:nvSpPr>
          <p:cNvPr id="1064" name="更新成功，进行接下来的操作，否则重新尝试"/>
          <p:cNvSpPr txBox="1"/>
          <p:nvPr/>
        </p:nvSpPr>
        <p:spPr>
          <a:xfrm>
            <a:off x="1841500" y="6338506"/>
            <a:ext cx="4178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更新成功，进行接下来的操作，否则重新尝试</a:t>
            </a:r>
          </a:p>
        </p:txBody>
      </p:sp>
      <p:sp>
        <p:nvSpPr>
          <p:cNvPr id="1065" name="更新成功，跳出循环break"/>
          <p:cNvSpPr txBox="1"/>
          <p:nvPr/>
        </p:nvSpPr>
        <p:spPr>
          <a:xfrm>
            <a:off x="1841500" y="7405306"/>
            <a:ext cx="245139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更新成功，跳出循环break</a:t>
            </a:r>
          </a:p>
        </p:txBody>
      </p:sp>
      <p:sp>
        <p:nvSpPr>
          <p:cNvPr id="1066" name="使用场景:…"/>
          <p:cNvSpPr txBox="1"/>
          <p:nvPr/>
        </p:nvSpPr>
        <p:spPr>
          <a:xfrm>
            <a:off x="1818905" y="7949438"/>
            <a:ext cx="422349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使用场景:</a:t>
            </a:r>
          </a:p>
          <a:p>
            <a:pPr marL="282222" indent="-282222">
              <a:buSzPct val="100000"/>
              <a:buAutoNum type="arabicParenR" startAt="1"/>
            </a:pPr>
            <a:r>
              <a:t>冲突比较多的时候建议悲观锁。例如: </a:t>
            </a:r>
            <a:r>
              <a:rPr>
                <a:solidFill>
                  <a:schemeClr val="accent5"/>
                </a:solidFill>
              </a:rPr>
              <a:t>秒杀</a:t>
            </a:r>
            <a:endParaRPr>
              <a:solidFill>
                <a:schemeClr val="accent5"/>
              </a:solidFill>
            </a:endParaRPr>
          </a:p>
          <a:p>
            <a:pPr marL="282222" indent="-282222">
              <a:buSzPct val="100000"/>
              <a:buAutoNum type="arabicParenR" startAt="1"/>
            </a:pPr>
            <a:r>
              <a:t>冲突比较少的时候建议使用乐观锁。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矩形"/>
          <p:cNvSpPr/>
          <p:nvPr/>
        </p:nvSpPr>
        <p:spPr>
          <a:xfrm>
            <a:off x="3508238" y="2584450"/>
            <a:ext cx="1533576" cy="376698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1" name="矩形"/>
          <p:cNvSpPr/>
          <p:nvPr/>
        </p:nvSpPr>
        <p:spPr>
          <a:xfrm>
            <a:off x="8092938" y="2584450"/>
            <a:ext cx="1533576" cy="376698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2" name="Django网站服务器"/>
          <p:cNvSpPr txBox="1"/>
          <p:nvPr/>
        </p:nvSpPr>
        <p:spPr>
          <a:xfrm>
            <a:off x="3365586" y="2228849"/>
            <a:ext cx="181887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Django网站服务器</a:t>
            </a:r>
          </a:p>
        </p:txBody>
      </p:sp>
      <p:sp>
        <p:nvSpPr>
          <p:cNvPr id="1073" name="支付宝平台"/>
          <p:cNvSpPr txBox="1"/>
          <p:nvPr/>
        </p:nvSpPr>
        <p:spPr>
          <a:xfrm>
            <a:off x="8294575" y="222884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支付宝平台</a:t>
            </a:r>
          </a:p>
        </p:txBody>
      </p:sp>
      <p:sp>
        <p:nvSpPr>
          <p:cNvPr id="1074" name="django网站服务器和支付宝平台，通过网络请求进行交互。"/>
          <p:cNvSpPr txBox="1"/>
          <p:nvPr/>
        </p:nvSpPr>
        <p:spPr>
          <a:xfrm>
            <a:off x="3425688" y="6750049"/>
            <a:ext cx="539809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django网站服务器和支付宝平台，通过网络请求进行交互。</a:t>
            </a:r>
          </a:p>
        </p:txBody>
      </p:sp>
      <p:sp>
        <p:nvSpPr>
          <p:cNvPr id="1075" name="实际生产环境: https://openapi.alipay.com/gateway.do…"/>
          <p:cNvSpPr txBox="1"/>
          <p:nvPr/>
        </p:nvSpPr>
        <p:spPr>
          <a:xfrm>
            <a:off x="3438388" y="7524750"/>
            <a:ext cx="53359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2"/>
                </a:solidFill>
              </a:rPr>
              <a:t>实际生产环境: </a:t>
            </a:r>
            <a:r>
              <a:t>https://openapi.alipay.com/gateway.do 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沙箱环境(模拟):</a:t>
            </a:r>
            <a:r>
              <a:rPr>
                <a:solidFill>
                  <a:srgbClr val="000000"/>
                </a:solidFill>
              </a:rPr>
              <a:t> https://openapi.alipay</a:t>
            </a:r>
            <a:r>
              <a:rPr>
                <a:solidFill>
                  <a:schemeClr val="accent5"/>
                </a:solidFill>
              </a:rPr>
              <a:t>dev.</a:t>
            </a:r>
            <a:r>
              <a:rPr>
                <a:solidFill>
                  <a:srgbClr val="000000"/>
                </a:solidFill>
              </a:rPr>
              <a:t>com/gateway.do</a:t>
            </a:r>
          </a:p>
        </p:txBody>
      </p:sp>
      <p:sp>
        <p:nvSpPr>
          <p:cNvPr id="1076" name="支付宝网关地址"/>
          <p:cNvSpPr txBox="1"/>
          <p:nvPr/>
        </p:nvSpPr>
        <p:spPr>
          <a:xfrm>
            <a:off x="3506675" y="711834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支付宝网关地址</a:t>
            </a:r>
          </a:p>
        </p:txBody>
      </p:sp>
      <p:sp>
        <p:nvSpPr>
          <p:cNvPr id="1077" name="线条"/>
          <p:cNvSpPr/>
          <p:nvPr/>
        </p:nvSpPr>
        <p:spPr>
          <a:xfrm>
            <a:off x="5006838" y="3168650"/>
            <a:ext cx="301577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8" name="请求支付宝网关地址，…"/>
          <p:cNvSpPr txBox="1"/>
          <p:nvPr/>
        </p:nvSpPr>
        <p:spPr>
          <a:xfrm>
            <a:off x="5559288" y="1268777"/>
            <a:ext cx="22027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请求支付宝网关地址，</a:t>
            </a:r>
          </a:p>
          <a:p>
            <a:pPr/>
            <a:r>
              <a:t>传递必要的参数</a:t>
            </a:r>
          </a:p>
        </p:txBody>
      </p:sp>
      <p:sp>
        <p:nvSpPr>
          <p:cNvPr id="1079" name="线条"/>
          <p:cNvSpPr/>
          <p:nvPr/>
        </p:nvSpPr>
        <p:spPr>
          <a:xfrm flipH="1" flipV="1">
            <a:off x="5005002" y="3788409"/>
            <a:ext cx="301945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80" name="私钥:…"/>
          <p:cNvSpPr txBox="1"/>
          <p:nvPr/>
        </p:nvSpPr>
        <p:spPr>
          <a:xfrm>
            <a:off x="1130300" y="1390650"/>
            <a:ext cx="6336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私钥:</a:t>
            </a:r>
          </a:p>
          <a:p>
            <a:pPr/>
            <a:r>
              <a:t>公钥:</a:t>
            </a:r>
          </a:p>
        </p:txBody>
      </p:sp>
      <p:sp>
        <p:nvSpPr>
          <p:cNvPr id="1081" name="使用网站的私钥加密数据"/>
          <p:cNvSpPr txBox="1"/>
          <p:nvPr/>
        </p:nvSpPr>
        <p:spPr>
          <a:xfrm>
            <a:off x="5327650" y="2711449"/>
            <a:ext cx="2349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使用网站的私钥加密数据</a:t>
            </a:r>
          </a:p>
        </p:txBody>
      </p:sp>
      <p:sp>
        <p:nvSpPr>
          <p:cNvPr id="1082" name="使用网站的…"/>
          <p:cNvSpPr txBox="1"/>
          <p:nvPr/>
        </p:nvSpPr>
        <p:spPr>
          <a:xfrm>
            <a:off x="8192975" y="3143250"/>
            <a:ext cx="13335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使用网站的</a:t>
            </a:r>
          </a:p>
          <a:p>
            <a:pPr/>
            <a:r>
              <a:t>公钥解密数据</a:t>
            </a:r>
          </a:p>
        </p:txBody>
      </p:sp>
      <p:sp>
        <p:nvSpPr>
          <p:cNvPr id="1083" name="使用支付宝的私钥加密数据"/>
          <p:cNvSpPr txBox="1"/>
          <p:nvPr/>
        </p:nvSpPr>
        <p:spPr>
          <a:xfrm>
            <a:off x="5291025" y="3873499"/>
            <a:ext cx="2552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使用支付宝的私钥加密数据</a:t>
            </a:r>
          </a:p>
        </p:txBody>
      </p:sp>
      <p:sp>
        <p:nvSpPr>
          <p:cNvPr id="1084" name="使用支付宝的…"/>
          <p:cNvSpPr txBox="1"/>
          <p:nvPr/>
        </p:nvSpPr>
        <p:spPr>
          <a:xfrm>
            <a:off x="3580048" y="3547109"/>
            <a:ext cx="13899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使用支付宝的</a:t>
            </a:r>
          </a:p>
          <a:p>
            <a:pPr/>
            <a:r>
              <a:t>公钥解密数据</a:t>
            </a:r>
          </a:p>
        </p:txBody>
      </p:sp>
      <p:sp>
        <p:nvSpPr>
          <p:cNvPr id="1085" name="签名加密"/>
          <p:cNvSpPr txBox="1"/>
          <p:nvPr/>
        </p:nvSpPr>
        <p:spPr>
          <a:xfrm>
            <a:off x="6045200" y="20192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签名加密</a:t>
            </a:r>
          </a:p>
        </p:txBody>
      </p:sp>
      <p:sp>
        <p:nvSpPr>
          <p:cNvPr id="1086" name="SDK: 软件开发工具包。"/>
          <p:cNvSpPr txBox="1"/>
          <p:nvPr/>
        </p:nvSpPr>
        <p:spPr>
          <a:xfrm>
            <a:off x="3441700" y="8578849"/>
            <a:ext cx="22706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SDK: 软件开发工具包。</a:t>
            </a:r>
          </a:p>
        </p:txBody>
      </p:sp>
      <p:sp>
        <p:nvSpPr>
          <p:cNvPr id="1087" name="支付宝平台"/>
          <p:cNvSpPr txBox="1"/>
          <p:nvPr/>
        </p:nvSpPr>
        <p:spPr>
          <a:xfrm>
            <a:off x="5683250" y="65795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 sz="2400">
                <a:solidFill>
                  <a:schemeClr val="accent5"/>
                </a:solidFill>
              </a:defRPr>
            </a:lvl1pPr>
          </a:lstStyle>
          <a:p>
            <a:pPr/>
            <a:r>
              <a:t>支付宝平台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线条"/>
          <p:cNvSpPr/>
          <p:nvPr/>
        </p:nvSpPr>
        <p:spPr>
          <a:xfrm flipV="1">
            <a:off x="2057399" y="1523999"/>
            <a:ext cx="1" cy="799084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90" name="线条"/>
          <p:cNvSpPr/>
          <p:nvPr/>
        </p:nvSpPr>
        <p:spPr>
          <a:xfrm flipV="1">
            <a:off x="5981700" y="1422400"/>
            <a:ext cx="1" cy="819404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91" name="线条"/>
          <p:cNvSpPr/>
          <p:nvPr/>
        </p:nvSpPr>
        <p:spPr>
          <a:xfrm flipV="1">
            <a:off x="10871200" y="1422400"/>
            <a:ext cx="1" cy="819404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92" name="网站用户"/>
          <p:cNvSpPr txBox="1"/>
          <p:nvPr/>
        </p:nvSpPr>
        <p:spPr>
          <a:xfrm>
            <a:off x="1739899" y="1092199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网站用户</a:t>
            </a:r>
          </a:p>
        </p:txBody>
      </p:sp>
      <p:sp>
        <p:nvSpPr>
          <p:cNvPr id="1093" name="网站服务器"/>
          <p:cNvSpPr txBox="1"/>
          <p:nvPr/>
        </p:nvSpPr>
        <p:spPr>
          <a:xfrm>
            <a:off x="5518150" y="1092199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网站服务器</a:t>
            </a:r>
          </a:p>
        </p:txBody>
      </p:sp>
      <p:sp>
        <p:nvSpPr>
          <p:cNvPr id="1094" name="支付宝平台"/>
          <p:cNvSpPr txBox="1"/>
          <p:nvPr/>
        </p:nvSpPr>
        <p:spPr>
          <a:xfrm>
            <a:off x="10445750" y="1092199"/>
            <a:ext cx="1130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支付宝平台</a:t>
            </a:r>
          </a:p>
        </p:txBody>
      </p:sp>
      <p:sp>
        <p:nvSpPr>
          <p:cNvPr id="1095" name="线条"/>
          <p:cNvSpPr/>
          <p:nvPr/>
        </p:nvSpPr>
        <p:spPr>
          <a:xfrm>
            <a:off x="2070100" y="2082800"/>
            <a:ext cx="38989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96" name="点击去付款，访问/order/pay…"/>
          <p:cNvSpPr txBox="1"/>
          <p:nvPr/>
        </p:nvSpPr>
        <p:spPr>
          <a:xfrm>
            <a:off x="2652712" y="1435100"/>
            <a:ext cx="273367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点击去付款，访问/order/pay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传递参数: order_id(订单编号)</a:t>
            </a:r>
          </a:p>
        </p:txBody>
      </p:sp>
      <p:sp>
        <p:nvSpPr>
          <p:cNvPr id="1097" name="调用python SDK中…"/>
          <p:cNvSpPr txBox="1"/>
          <p:nvPr/>
        </p:nvSpPr>
        <p:spPr>
          <a:xfrm>
            <a:off x="6127750" y="1790699"/>
            <a:ext cx="448172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调用python SDK中</a:t>
            </a:r>
          </a:p>
          <a:p>
            <a:pPr defTabSz="457200">
              <a:defRPr sz="1360">
                <a:solidFill>
                  <a:srgbClr val="24292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accent5"/>
                </a:solidFill>
              </a:rPr>
              <a:t>order_string</a:t>
            </a:r>
            <a:r>
              <a:t> = api_alipay_trade_page_pay()</a:t>
            </a:r>
          </a:p>
        </p:txBody>
      </p:sp>
      <p:sp>
        <p:nvSpPr>
          <p:cNvPr id="1098" name="业务参数：…"/>
          <p:cNvSpPr txBox="1"/>
          <p:nvPr/>
        </p:nvSpPr>
        <p:spPr>
          <a:xfrm>
            <a:off x="6126162" y="2289809"/>
            <a:ext cx="484802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业务参数：</a:t>
            </a:r>
          </a:p>
          <a:p>
            <a:pPr lvl="1"/>
            <a:r>
              <a:t>订单id</a:t>
            </a:r>
          </a:p>
          <a:p>
            <a:pPr lvl="1"/>
            <a:r>
              <a:t>订单实付款</a:t>
            </a:r>
          </a:p>
          <a:p>
            <a:pPr lvl="1"/>
            <a:r>
              <a:t>订单标题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return_url: 同步访问地址，notify_url:异步访问地址</a:t>
            </a:r>
          </a:p>
        </p:txBody>
      </p:sp>
      <p:sp>
        <p:nvSpPr>
          <p:cNvPr id="1099" name="线条"/>
          <p:cNvSpPr/>
          <p:nvPr/>
        </p:nvSpPr>
        <p:spPr>
          <a:xfrm flipH="1" flipV="1">
            <a:off x="2070099" y="3390899"/>
            <a:ext cx="38989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0" name="返回应答，让用户的浏览器重定向访问…"/>
          <p:cNvSpPr txBox="1"/>
          <p:nvPr/>
        </p:nvSpPr>
        <p:spPr>
          <a:xfrm>
            <a:off x="2140297" y="2673350"/>
            <a:ext cx="36251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返回应答，让用户的浏览器重定向访问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http://支付宝网关地址</a:t>
            </a:r>
            <a:r>
              <a:t>?</a:t>
            </a:r>
            <a:r>
              <a:rPr>
                <a:solidFill>
                  <a:schemeClr val="accent5"/>
                </a:solidFill>
              </a:rPr>
              <a:t>order_string</a:t>
            </a:r>
          </a:p>
        </p:txBody>
      </p:sp>
      <p:sp>
        <p:nvSpPr>
          <p:cNvPr id="1101" name="线条"/>
          <p:cNvSpPr/>
          <p:nvPr/>
        </p:nvSpPr>
        <p:spPr>
          <a:xfrm>
            <a:off x="2070100" y="4152900"/>
            <a:ext cx="87884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2" name="访问http://支付宝网关地址?order_string，让支付宝调用下单支付接口"/>
          <p:cNvSpPr txBox="1"/>
          <p:nvPr/>
        </p:nvSpPr>
        <p:spPr>
          <a:xfrm>
            <a:off x="3812579" y="3735070"/>
            <a:ext cx="629027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访问http://支付宝网关地址?</a:t>
            </a:r>
            <a:r>
              <a:rPr>
                <a:solidFill>
                  <a:schemeClr val="accent5"/>
                </a:solidFill>
              </a:rPr>
              <a:t>order_string</a:t>
            </a:r>
            <a:r>
              <a:t>，让支付宝调用下单支付接口</a:t>
            </a:r>
          </a:p>
        </p:txBody>
      </p:sp>
      <p:sp>
        <p:nvSpPr>
          <p:cNvPr id="1103" name="处理"/>
          <p:cNvSpPr txBox="1"/>
          <p:nvPr/>
        </p:nvSpPr>
        <p:spPr>
          <a:xfrm>
            <a:off x="10980528" y="4266212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处理</a:t>
            </a:r>
          </a:p>
        </p:txBody>
      </p:sp>
      <p:sp>
        <p:nvSpPr>
          <p:cNvPr id="1104" name="线条"/>
          <p:cNvSpPr/>
          <p:nvPr/>
        </p:nvSpPr>
        <p:spPr>
          <a:xfrm flipH="1" flipV="1">
            <a:off x="2006600" y="4836159"/>
            <a:ext cx="89154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5" name="支付宝平台让用户的浏览器重定向访问订单支付的页面"/>
          <p:cNvSpPr txBox="1"/>
          <p:nvPr/>
        </p:nvSpPr>
        <p:spPr>
          <a:xfrm>
            <a:off x="4462164" y="4517390"/>
            <a:ext cx="4991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支付宝平台让用户的浏览器重定向访问订单支付的页面</a:t>
            </a:r>
          </a:p>
        </p:txBody>
      </p:sp>
      <p:sp>
        <p:nvSpPr>
          <p:cNvPr id="1106" name="线条"/>
          <p:cNvSpPr/>
          <p:nvPr/>
        </p:nvSpPr>
        <p:spPr>
          <a:xfrm>
            <a:off x="2070100" y="5519420"/>
            <a:ext cx="87884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7" name="用户的浏览器重定向访问订单支付的页面"/>
          <p:cNvSpPr txBox="1"/>
          <p:nvPr/>
        </p:nvSpPr>
        <p:spPr>
          <a:xfrm>
            <a:off x="4754264" y="5100320"/>
            <a:ext cx="3771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chemeClr val="accent2"/>
                </a:solidFill>
              </a:rPr>
              <a:t>用户的浏览器重定向访问订单支付的页面</a:t>
            </a:r>
          </a:p>
        </p:txBody>
      </p:sp>
      <p:sp>
        <p:nvSpPr>
          <p:cNvPr id="1108" name="线条"/>
          <p:cNvSpPr/>
          <p:nvPr/>
        </p:nvSpPr>
        <p:spPr>
          <a:xfrm flipH="1" flipV="1">
            <a:off x="2006600" y="6201409"/>
            <a:ext cx="89154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9" name="返回订单支付的页面"/>
          <p:cNvSpPr txBox="1"/>
          <p:nvPr/>
        </p:nvSpPr>
        <p:spPr>
          <a:xfrm>
            <a:off x="5492750" y="5755640"/>
            <a:ext cx="1943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返回订单支付的页面</a:t>
            </a:r>
          </a:p>
        </p:txBody>
      </p:sp>
      <p:sp>
        <p:nvSpPr>
          <p:cNvPr id="1110" name="线条"/>
          <p:cNvSpPr/>
          <p:nvPr/>
        </p:nvSpPr>
        <p:spPr>
          <a:xfrm>
            <a:off x="2070100" y="6982459"/>
            <a:ext cx="87884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1" name="登录支付宝，选择支付方式，输入支付密码，点击确认支付"/>
          <p:cNvSpPr txBox="1"/>
          <p:nvPr/>
        </p:nvSpPr>
        <p:spPr>
          <a:xfrm>
            <a:off x="4258964" y="6475094"/>
            <a:ext cx="539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登录支付宝，选择支付方式，输入支付密码，点击确认支付</a:t>
            </a:r>
          </a:p>
        </p:txBody>
      </p:sp>
      <p:sp>
        <p:nvSpPr>
          <p:cNvPr id="1112" name="线条"/>
          <p:cNvSpPr/>
          <p:nvPr/>
        </p:nvSpPr>
        <p:spPr>
          <a:xfrm flipH="1" flipV="1">
            <a:off x="2006600" y="7719694"/>
            <a:ext cx="89154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3" name="让用户的浏览器访问return_url, 并且会url的后面跟上一些参数"/>
          <p:cNvSpPr txBox="1"/>
          <p:nvPr/>
        </p:nvSpPr>
        <p:spPr>
          <a:xfrm>
            <a:off x="4162772" y="7247890"/>
            <a:ext cx="558988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让用户的浏览器访问return_url, 并且会url的后面跟上一些参数</a:t>
            </a:r>
          </a:p>
        </p:txBody>
      </p:sp>
      <p:sp>
        <p:nvSpPr>
          <p:cNvPr id="1114" name="线条"/>
          <p:cNvSpPr/>
          <p:nvPr/>
        </p:nvSpPr>
        <p:spPr>
          <a:xfrm>
            <a:off x="2070100" y="8260080"/>
            <a:ext cx="38989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5" name="用户的浏览器访问return_url"/>
          <p:cNvSpPr txBox="1"/>
          <p:nvPr/>
        </p:nvSpPr>
        <p:spPr>
          <a:xfrm>
            <a:off x="2776834" y="7849869"/>
            <a:ext cx="2609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用户的浏览器访问return_url</a:t>
            </a:r>
          </a:p>
        </p:txBody>
      </p:sp>
      <p:sp>
        <p:nvSpPr>
          <p:cNvPr id="1129" name="连接线"/>
          <p:cNvSpPr/>
          <p:nvPr/>
        </p:nvSpPr>
        <p:spPr>
          <a:xfrm>
            <a:off x="10872931" y="7025819"/>
            <a:ext cx="552803" cy="68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0" y="0"/>
                </a:moveTo>
                <a:cubicBezTo>
                  <a:pt x="21319" y="6254"/>
                  <a:pt x="21600" y="13454"/>
                  <a:pt x="842" y="216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117" name="线条"/>
          <p:cNvSpPr/>
          <p:nvPr/>
        </p:nvSpPr>
        <p:spPr>
          <a:xfrm>
            <a:off x="5969000" y="8260080"/>
            <a:ext cx="49149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8" name="调用Python SDK中 api_alipay_trade_query"/>
          <p:cNvSpPr txBox="1"/>
          <p:nvPr/>
        </p:nvSpPr>
        <p:spPr>
          <a:xfrm>
            <a:off x="6126162" y="7849869"/>
            <a:ext cx="39998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调用Python SDK中 api_alipay_trade_query</a:t>
            </a:r>
          </a:p>
        </p:txBody>
      </p:sp>
      <p:sp>
        <p:nvSpPr>
          <p:cNvPr id="1119" name="线条"/>
          <p:cNvSpPr/>
          <p:nvPr/>
        </p:nvSpPr>
        <p:spPr>
          <a:xfrm flipH="1">
            <a:off x="6014139" y="8800465"/>
            <a:ext cx="482462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0" name="返回用户支付的结果"/>
          <p:cNvSpPr txBox="1"/>
          <p:nvPr/>
        </p:nvSpPr>
        <p:spPr>
          <a:xfrm>
            <a:off x="7454900" y="8395969"/>
            <a:ext cx="1943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返回用户支付的结果</a:t>
            </a:r>
          </a:p>
        </p:txBody>
      </p:sp>
      <p:sp>
        <p:nvSpPr>
          <p:cNvPr id="1121" name="线条"/>
          <p:cNvSpPr/>
          <p:nvPr/>
        </p:nvSpPr>
        <p:spPr>
          <a:xfrm flipH="1">
            <a:off x="2019299" y="8800465"/>
            <a:ext cx="39497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2" name="给用户显示支付结果"/>
          <p:cNvSpPr txBox="1"/>
          <p:nvPr/>
        </p:nvSpPr>
        <p:spPr>
          <a:xfrm>
            <a:off x="2878434" y="8387080"/>
            <a:ext cx="1943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给用户显示支付结果</a:t>
            </a:r>
          </a:p>
        </p:txBody>
      </p:sp>
      <p:sp>
        <p:nvSpPr>
          <p:cNvPr id="1123" name="线条"/>
          <p:cNvSpPr/>
          <p:nvPr/>
        </p:nvSpPr>
        <p:spPr>
          <a:xfrm>
            <a:off x="10910410" y="7528559"/>
            <a:ext cx="212924" cy="206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0274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4" name="同步访问"/>
          <p:cNvSpPr txBox="1"/>
          <p:nvPr/>
        </p:nvSpPr>
        <p:spPr>
          <a:xfrm>
            <a:off x="11398250" y="7178232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同步访问</a:t>
            </a:r>
          </a:p>
        </p:txBody>
      </p:sp>
      <p:sp>
        <p:nvSpPr>
          <p:cNvPr id="1125" name="商品订单支付流程分析"/>
          <p:cNvSpPr txBox="1"/>
          <p:nvPr/>
        </p:nvSpPr>
        <p:spPr>
          <a:xfrm>
            <a:off x="4883150" y="537209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 sz="2400">
                <a:solidFill>
                  <a:schemeClr val="accent5"/>
                </a:solidFill>
              </a:defRPr>
            </a:lvl1pPr>
          </a:lstStyle>
          <a:p>
            <a:pPr/>
            <a:r>
              <a:t>商品订单支付流程分析</a:t>
            </a:r>
          </a:p>
        </p:txBody>
      </p:sp>
      <p:sp>
        <p:nvSpPr>
          <p:cNvPr id="1126" name="线条"/>
          <p:cNvSpPr/>
          <p:nvPr/>
        </p:nvSpPr>
        <p:spPr>
          <a:xfrm flipH="1">
            <a:off x="6014139" y="9357360"/>
            <a:ext cx="482462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7" name="访问notify_url地址，告诉网站用户支付的结果"/>
          <p:cNvSpPr txBox="1"/>
          <p:nvPr/>
        </p:nvSpPr>
        <p:spPr>
          <a:xfrm>
            <a:off x="6455171" y="8950959"/>
            <a:ext cx="41900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访问notify_url地址，告诉网站用户支付的结果</a:t>
            </a:r>
          </a:p>
        </p:txBody>
      </p:sp>
      <p:sp>
        <p:nvSpPr>
          <p:cNvPr id="1128" name="如同提供了notify_url, 网站服务器必须绑定公网ip;"/>
          <p:cNvSpPr txBox="1"/>
          <p:nvPr/>
        </p:nvSpPr>
        <p:spPr>
          <a:xfrm>
            <a:off x="6234310" y="9370060"/>
            <a:ext cx="45175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如同提供了notify_url, 网站服务器必须绑定公网ip;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矩形"/>
          <p:cNvSpPr/>
          <p:nvPr/>
        </p:nvSpPr>
        <p:spPr>
          <a:xfrm>
            <a:off x="1670050" y="2482850"/>
            <a:ext cx="1450281" cy="439648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32" name="矩形"/>
          <p:cNvSpPr/>
          <p:nvPr/>
        </p:nvSpPr>
        <p:spPr>
          <a:xfrm>
            <a:off x="4984750" y="2482850"/>
            <a:ext cx="1450281" cy="439648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33" name="矩形"/>
          <p:cNvSpPr/>
          <p:nvPr/>
        </p:nvSpPr>
        <p:spPr>
          <a:xfrm>
            <a:off x="8299450" y="2482850"/>
            <a:ext cx="1450281" cy="439648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34" name="用户"/>
          <p:cNvSpPr txBox="1"/>
          <p:nvPr/>
        </p:nvSpPr>
        <p:spPr>
          <a:xfrm>
            <a:off x="2134840" y="207644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用户</a:t>
            </a:r>
          </a:p>
        </p:txBody>
      </p:sp>
      <p:sp>
        <p:nvSpPr>
          <p:cNvPr id="1135" name="web服务器"/>
          <p:cNvSpPr txBox="1"/>
          <p:nvPr/>
        </p:nvSpPr>
        <p:spPr>
          <a:xfrm>
            <a:off x="5150346" y="2076449"/>
            <a:ext cx="111908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web服务器</a:t>
            </a:r>
          </a:p>
        </p:txBody>
      </p:sp>
      <p:sp>
        <p:nvSpPr>
          <p:cNvPr id="1136" name="django网站"/>
          <p:cNvSpPr txBox="1"/>
          <p:nvPr/>
        </p:nvSpPr>
        <p:spPr>
          <a:xfrm>
            <a:off x="8431262" y="2076449"/>
            <a:ext cx="11866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django网站</a:t>
            </a:r>
          </a:p>
        </p:txBody>
      </p:sp>
      <p:sp>
        <p:nvSpPr>
          <p:cNvPr id="1137" name="线条"/>
          <p:cNvSpPr/>
          <p:nvPr/>
        </p:nvSpPr>
        <p:spPr>
          <a:xfrm>
            <a:off x="6445250" y="3244850"/>
            <a:ext cx="184398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38" name="通过wsgi协议…"/>
          <p:cNvSpPr txBox="1"/>
          <p:nvPr/>
        </p:nvSpPr>
        <p:spPr>
          <a:xfrm>
            <a:off x="6134100" y="2495550"/>
            <a:ext cx="33972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通过wsgi协议</a:t>
            </a:r>
          </a:p>
          <a:p>
            <a:pPr/>
            <a:r>
              <a:t>调用application(env, start_response)</a:t>
            </a:r>
          </a:p>
        </p:txBody>
      </p:sp>
      <p:sp>
        <p:nvSpPr>
          <p:cNvPr id="1139" name="线条"/>
          <p:cNvSpPr/>
          <p:nvPr/>
        </p:nvSpPr>
        <p:spPr>
          <a:xfrm>
            <a:off x="3130550" y="3244850"/>
            <a:ext cx="184398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0" name="线条"/>
          <p:cNvSpPr/>
          <p:nvPr/>
        </p:nvSpPr>
        <p:spPr>
          <a:xfrm flipH="1">
            <a:off x="6598096" y="3778250"/>
            <a:ext cx="153828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1" name="线条"/>
          <p:cNvSpPr/>
          <p:nvPr/>
        </p:nvSpPr>
        <p:spPr>
          <a:xfrm flipH="1">
            <a:off x="3283396" y="3778250"/>
            <a:ext cx="153828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2" name="请求"/>
          <p:cNvSpPr txBox="1"/>
          <p:nvPr/>
        </p:nvSpPr>
        <p:spPr>
          <a:xfrm>
            <a:off x="4000500" y="28384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1143" name="返回"/>
          <p:cNvSpPr txBox="1"/>
          <p:nvPr/>
        </p:nvSpPr>
        <p:spPr>
          <a:xfrm>
            <a:off x="7106890" y="332104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</a:t>
            </a:r>
          </a:p>
        </p:txBody>
      </p:sp>
      <p:sp>
        <p:nvSpPr>
          <p:cNvPr id="1144" name="返回"/>
          <p:cNvSpPr txBox="1"/>
          <p:nvPr/>
        </p:nvSpPr>
        <p:spPr>
          <a:xfrm>
            <a:off x="4000500" y="33210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</a:t>
            </a:r>
          </a:p>
        </p:txBody>
      </p:sp>
      <p:sp>
        <p:nvSpPr>
          <p:cNvPr id="1145" name="开发web服务器: python manage.py runserver"/>
          <p:cNvSpPr txBox="1"/>
          <p:nvPr/>
        </p:nvSpPr>
        <p:spPr>
          <a:xfrm>
            <a:off x="3608585" y="7448549"/>
            <a:ext cx="42026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开发web服务器: python manage.py runserver</a:t>
            </a:r>
          </a:p>
        </p:txBody>
      </p:sp>
      <p:sp>
        <p:nvSpPr>
          <p:cNvPr id="1146" name="uwsgi"/>
          <p:cNvSpPr txBox="1"/>
          <p:nvPr/>
        </p:nvSpPr>
        <p:spPr>
          <a:xfrm>
            <a:off x="5321300" y="4509641"/>
            <a:ext cx="63381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uwsgi</a:t>
            </a:r>
          </a:p>
        </p:txBody>
      </p:sp>
      <p:sp>
        <p:nvSpPr>
          <p:cNvPr id="1147" name="uwsgi做web服务器"/>
          <p:cNvSpPr txBox="1"/>
          <p:nvPr/>
        </p:nvSpPr>
        <p:spPr>
          <a:xfrm>
            <a:off x="4599434" y="803909"/>
            <a:ext cx="27899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 sz="2400">
                <a:solidFill>
                  <a:schemeClr val="accent5"/>
                </a:solidFill>
              </a:defRPr>
            </a:lvl1pPr>
          </a:lstStyle>
          <a:p>
            <a:pPr/>
            <a:r>
              <a:t>uwsgi做web服务器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矩形"/>
          <p:cNvSpPr/>
          <p:nvPr/>
        </p:nvSpPr>
        <p:spPr>
          <a:xfrm>
            <a:off x="1339850" y="1936750"/>
            <a:ext cx="1270000" cy="551596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0" name="矩形"/>
          <p:cNvSpPr/>
          <p:nvPr/>
        </p:nvSpPr>
        <p:spPr>
          <a:xfrm>
            <a:off x="7000875" y="1924050"/>
            <a:ext cx="1270000" cy="551596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1" name="矩形"/>
          <p:cNvSpPr/>
          <p:nvPr/>
        </p:nvSpPr>
        <p:spPr>
          <a:xfrm>
            <a:off x="10013950" y="1936750"/>
            <a:ext cx="1270000" cy="551596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2" name="用户"/>
          <p:cNvSpPr txBox="1"/>
          <p:nvPr/>
        </p:nvSpPr>
        <p:spPr>
          <a:xfrm>
            <a:off x="1625600" y="15938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用户</a:t>
            </a:r>
          </a:p>
        </p:txBody>
      </p:sp>
      <p:sp>
        <p:nvSpPr>
          <p:cNvPr id="1153" name="uwsgi服务器…"/>
          <p:cNvSpPr txBox="1"/>
          <p:nvPr/>
        </p:nvSpPr>
        <p:spPr>
          <a:xfrm>
            <a:off x="6933058" y="1384299"/>
            <a:ext cx="14814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uwsgi服务器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127.0.0.1:8080</a:t>
            </a:r>
          </a:p>
        </p:txBody>
      </p:sp>
      <p:sp>
        <p:nvSpPr>
          <p:cNvPr id="1154" name="Django网站"/>
          <p:cNvSpPr txBox="1"/>
          <p:nvPr/>
        </p:nvSpPr>
        <p:spPr>
          <a:xfrm>
            <a:off x="10044310" y="1504949"/>
            <a:ext cx="12092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Django网站</a:t>
            </a:r>
          </a:p>
        </p:txBody>
      </p:sp>
      <p:sp>
        <p:nvSpPr>
          <p:cNvPr id="1155" name="矩形"/>
          <p:cNvSpPr/>
          <p:nvPr/>
        </p:nvSpPr>
        <p:spPr>
          <a:xfrm>
            <a:off x="3987800" y="1936750"/>
            <a:ext cx="1635125" cy="57249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6" name="nginx服务器…"/>
          <p:cNvSpPr txBox="1"/>
          <p:nvPr/>
        </p:nvSpPr>
        <p:spPr>
          <a:xfrm>
            <a:off x="4172495" y="1384299"/>
            <a:ext cx="1322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nginx服务器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t>127.0.0.1:80</a:t>
            </a:r>
          </a:p>
        </p:txBody>
      </p:sp>
      <p:sp>
        <p:nvSpPr>
          <p:cNvPr id="1157" name="线条"/>
          <p:cNvSpPr/>
          <p:nvPr/>
        </p:nvSpPr>
        <p:spPr>
          <a:xfrm>
            <a:off x="2654693" y="2313259"/>
            <a:ext cx="1291564" cy="34761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8" name="请求"/>
          <p:cNvSpPr txBox="1"/>
          <p:nvPr/>
        </p:nvSpPr>
        <p:spPr>
          <a:xfrm>
            <a:off x="3038475" y="20764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请求</a:t>
            </a:r>
          </a:p>
        </p:txBody>
      </p:sp>
      <p:sp>
        <p:nvSpPr>
          <p:cNvPr id="1159" name="1.如果用户访问…"/>
          <p:cNvSpPr txBox="1"/>
          <p:nvPr/>
        </p:nvSpPr>
        <p:spPr>
          <a:xfrm>
            <a:off x="4033222" y="2386575"/>
            <a:ext cx="1809056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1.如果用户访问</a:t>
            </a:r>
          </a:p>
          <a:p>
            <a:pPr/>
            <a:r>
              <a:t>的不是静态文件，</a:t>
            </a:r>
          </a:p>
          <a:p>
            <a:pPr/>
            <a:r>
              <a:t>把请求转交给</a:t>
            </a:r>
          </a:p>
          <a:p>
            <a:pPr/>
            <a:r>
              <a:t>uwsgi</a:t>
            </a:r>
          </a:p>
        </p:txBody>
      </p:sp>
      <p:sp>
        <p:nvSpPr>
          <p:cNvPr id="1160" name="线条"/>
          <p:cNvSpPr/>
          <p:nvPr/>
        </p:nvSpPr>
        <p:spPr>
          <a:xfrm>
            <a:off x="5766193" y="2313259"/>
            <a:ext cx="1291564" cy="34761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1" name="转交请求…"/>
          <p:cNvSpPr txBox="1"/>
          <p:nvPr/>
        </p:nvSpPr>
        <p:spPr>
          <a:xfrm>
            <a:off x="5894387" y="1936750"/>
            <a:ext cx="9835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转交请求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给uwsgi</a:t>
            </a:r>
          </a:p>
        </p:txBody>
      </p:sp>
      <p:sp>
        <p:nvSpPr>
          <p:cNvPr id="1162" name="线条"/>
          <p:cNvSpPr/>
          <p:nvPr/>
        </p:nvSpPr>
        <p:spPr>
          <a:xfrm>
            <a:off x="8498281" y="2313260"/>
            <a:ext cx="1291601" cy="34800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3" name="调用django入口"/>
          <p:cNvSpPr txBox="1"/>
          <p:nvPr/>
        </p:nvSpPr>
        <p:spPr>
          <a:xfrm>
            <a:off x="8494976" y="2076449"/>
            <a:ext cx="153729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调用django入口</a:t>
            </a:r>
          </a:p>
        </p:txBody>
      </p:sp>
      <p:sp>
        <p:nvSpPr>
          <p:cNvPr id="1164" name="处理"/>
          <p:cNvSpPr txBox="1"/>
          <p:nvPr/>
        </p:nvSpPr>
        <p:spPr>
          <a:xfrm>
            <a:off x="10198100" y="2532625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处理</a:t>
            </a:r>
          </a:p>
        </p:txBody>
      </p:sp>
      <p:sp>
        <p:nvSpPr>
          <p:cNvPr id="1165" name="线条"/>
          <p:cNvSpPr/>
          <p:nvPr/>
        </p:nvSpPr>
        <p:spPr>
          <a:xfrm flipH="1">
            <a:off x="8389275" y="3024459"/>
            <a:ext cx="1615527" cy="33416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6" name="返回"/>
          <p:cNvSpPr txBox="1"/>
          <p:nvPr/>
        </p:nvSpPr>
        <p:spPr>
          <a:xfrm>
            <a:off x="9003274" y="335812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</a:t>
            </a:r>
          </a:p>
        </p:txBody>
      </p:sp>
      <p:sp>
        <p:nvSpPr>
          <p:cNvPr id="1167" name="线条"/>
          <p:cNvSpPr/>
          <p:nvPr/>
        </p:nvSpPr>
        <p:spPr>
          <a:xfrm flipH="1">
            <a:off x="5664468" y="3299582"/>
            <a:ext cx="1262715" cy="30033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8" name="返回"/>
          <p:cNvSpPr txBox="1"/>
          <p:nvPr/>
        </p:nvSpPr>
        <p:spPr>
          <a:xfrm>
            <a:off x="6242050" y="3548625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</a:t>
            </a:r>
          </a:p>
        </p:txBody>
      </p:sp>
      <p:sp>
        <p:nvSpPr>
          <p:cNvPr id="1169" name="线条"/>
          <p:cNvSpPr/>
          <p:nvPr/>
        </p:nvSpPr>
        <p:spPr>
          <a:xfrm flipH="1">
            <a:off x="2651393" y="3373434"/>
            <a:ext cx="1291704" cy="33398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70" name="返回"/>
          <p:cNvSpPr txBox="1"/>
          <p:nvPr/>
        </p:nvSpPr>
        <p:spPr>
          <a:xfrm>
            <a:off x="3112750" y="354862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</a:t>
            </a:r>
          </a:p>
        </p:txBody>
      </p:sp>
      <p:sp>
        <p:nvSpPr>
          <p:cNvPr id="1171" name="2.…"/>
          <p:cNvSpPr txBox="1"/>
          <p:nvPr/>
        </p:nvSpPr>
        <p:spPr>
          <a:xfrm>
            <a:off x="4033222" y="3548624"/>
            <a:ext cx="1809056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2.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把网站中用到的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所有静态文件收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集到nginx这个电</a:t>
            </a:r>
          </a:p>
          <a:p>
            <a:pPr/>
            <a:r>
              <a:rPr>
                <a:solidFill>
                  <a:schemeClr val="accent5"/>
                </a:solidFill>
              </a:rPr>
              <a:t>脑上的某个目录</a:t>
            </a:r>
            <a:r>
              <a:t>，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在nginx配置文件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中设置静态文件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存放的目录</a:t>
            </a:r>
          </a:p>
          <a:p>
            <a:pPr>
              <a:defRPr>
                <a:solidFill>
                  <a:schemeClr val="accent2"/>
                </a:solidFill>
              </a:defRPr>
            </a:pPr>
          </a:p>
          <a:p>
            <a:pPr/>
            <a:r>
              <a:t>如果用户访问</a:t>
            </a:r>
          </a:p>
          <a:p>
            <a:pPr/>
            <a:r>
              <a:t>的是静态文件，</a:t>
            </a:r>
          </a:p>
          <a:p>
            <a:pPr/>
            <a:r>
              <a:t>nginx会到指定</a:t>
            </a:r>
          </a:p>
          <a:p>
            <a:pPr/>
            <a:r>
              <a:t>的目录下方获</a:t>
            </a:r>
          </a:p>
          <a:p>
            <a:pPr/>
            <a:r>
              <a:t>取静态文件，</a:t>
            </a:r>
          </a:p>
          <a:p>
            <a:pPr/>
            <a:r>
              <a:t>返回给用户</a:t>
            </a:r>
          </a:p>
        </p:txBody>
      </p:sp>
      <p:sp>
        <p:nvSpPr>
          <p:cNvPr id="1172" name="线条"/>
          <p:cNvSpPr/>
          <p:nvPr/>
        </p:nvSpPr>
        <p:spPr>
          <a:xfrm>
            <a:off x="2728968" y="5805760"/>
            <a:ext cx="1291565" cy="34761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73" name="线条"/>
          <p:cNvSpPr/>
          <p:nvPr/>
        </p:nvSpPr>
        <p:spPr>
          <a:xfrm flipH="1">
            <a:off x="2673719" y="6859860"/>
            <a:ext cx="1304682" cy="34551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74" name="请求"/>
          <p:cNvSpPr txBox="1"/>
          <p:nvPr/>
        </p:nvSpPr>
        <p:spPr>
          <a:xfrm>
            <a:off x="3067335" y="5414500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请求</a:t>
            </a:r>
          </a:p>
        </p:txBody>
      </p:sp>
      <p:sp>
        <p:nvSpPr>
          <p:cNvPr id="1175" name="返回"/>
          <p:cNvSpPr txBox="1"/>
          <p:nvPr/>
        </p:nvSpPr>
        <p:spPr>
          <a:xfrm>
            <a:off x="3195637" y="704112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</a:t>
            </a:r>
          </a:p>
        </p:txBody>
      </p:sp>
      <p:sp>
        <p:nvSpPr>
          <p:cNvPr id="1176" name="Nginx+uwsgi进行项目部署"/>
          <p:cNvSpPr txBox="1"/>
          <p:nvPr/>
        </p:nvSpPr>
        <p:spPr>
          <a:xfrm>
            <a:off x="4586684" y="725973"/>
            <a:ext cx="38314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 sz="2400">
                <a:solidFill>
                  <a:schemeClr val="accent5"/>
                </a:solidFill>
              </a:defRPr>
            </a:lvl1pPr>
          </a:lstStyle>
          <a:p>
            <a:pPr/>
            <a:r>
              <a:t>Nginx+uwsgi进行项目部署</a:t>
            </a:r>
          </a:p>
        </p:txBody>
      </p:sp>
      <p:sp>
        <p:nvSpPr>
          <p:cNvPr id="1177" name="1.配置nginx转发请求给uwsgi…"/>
          <p:cNvSpPr txBox="1"/>
          <p:nvPr/>
        </p:nvSpPr>
        <p:spPr>
          <a:xfrm>
            <a:off x="4229100" y="8026637"/>
            <a:ext cx="276790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1.配置nginx转发请求给uwsgi</a:t>
            </a:r>
          </a:p>
          <a:p>
            <a:pPr/>
            <a:r>
              <a:t>2.配置nginx处理静态文件</a:t>
            </a:r>
          </a:p>
        </p:txBody>
      </p:sp>
      <p:sp>
        <p:nvSpPr>
          <p:cNvPr id="1178" name="/static开头"/>
          <p:cNvSpPr txBox="1"/>
          <p:nvPr/>
        </p:nvSpPr>
        <p:spPr>
          <a:xfrm>
            <a:off x="2298700" y="8044424"/>
            <a:ext cx="10514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/static开头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矩形"/>
          <p:cNvSpPr/>
          <p:nvPr/>
        </p:nvSpPr>
        <p:spPr>
          <a:xfrm>
            <a:off x="6451600" y="4533638"/>
            <a:ext cx="133727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1" name="Django网站服务器"/>
          <p:cNvSpPr txBox="1"/>
          <p:nvPr/>
        </p:nvSpPr>
        <p:spPr>
          <a:xfrm>
            <a:off x="6233120" y="3743063"/>
            <a:ext cx="17742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Django网站服务器</a:t>
            </a:r>
          </a:p>
        </p:txBody>
      </p:sp>
      <p:sp>
        <p:nvSpPr>
          <p:cNvPr id="1182" name="正方形"/>
          <p:cNvSpPr/>
          <p:nvPr/>
        </p:nvSpPr>
        <p:spPr>
          <a:xfrm>
            <a:off x="6451600" y="6931025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3" name="Celery woker…"/>
          <p:cNvSpPr txBox="1"/>
          <p:nvPr/>
        </p:nvSpPr>
        <p:spPr>
          <a:xfrm>
            <a:off x="6275121" y="6111620"/>
            <a:ext cx="180925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Celery woker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虚拟机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172.16.179.131:80</a:t>
            </a:r>
          </a:p>
        </p:txBody>
      </p:sp>
      <p:sp>
        <p:nvSpPr>
          <p:cNvPr id="1184" name="静态首页"/>
          <p:cNvSpPr txBox="1"/>
          <p:nvPr/>
        </p:nvSpPr>
        <p:spPr>
          <a:xfrm>
            <a:off x="6438900" y="6994526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静态首页</a:t>
            </a:r>
          </a:p>
        </p:txBody>
      </p:sp>
      <p:sp>
        <p:nvSpPr>
          <p:cNvPr id="1185" name="矩形"/>
          <p:cNvSpPr/>
          <p:nvPr/>
        </p:nvSpPr>
        <p:spPr>
          <a:xfrm>
            <a:off x="6432996" y="7654925"/>
            <a:ext cx="494854" cy="6223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6" name="nginx"/>
          <p:cNvSpPr txBox="1"/>
          <p:nvPr/>
        </p:nvSpPr>
        <p:spPr>
          <a:xfrm>
            <a:off x="6380385" y="7394574"/>
            <a:ext cx="60007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nginx</a:t>
            </a:r>
          </a:p>
        </p:txBody>
      </p:sp>
      <p:sp>
        <p:nvSpPr>
          <p:cNvPr id="1187" name="uwsgi+django"/>
          <p:cNvSpPr txBox="1"/>
          <p:nvPr/>
        </p:nvSpPr>
        <p:spPr>
          <a:xfrm>
            <a:off x="6454090" y="4977960"/>
            <a:ext cx="136267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uwsgi+django</a:t>
            </a:r>
          </a:p>
        </p:txBody>
      </p:sp>
      <p:sp>
        <p:nvSpPr>
          <p:cNvPr id="1188" name="椭圆形"/>
          <p:cNvSpPr/>
          <p:nvPr/>
        </p:nvSpPr>
        <p:spPr>
          <a:xfrm>
            <a:off x="1755775" y="5889625"/>
            <a:ext cx="574675" cy="5969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9" name="用户"/>
          <p:cNvSpPr txBox="1"/>
          <p:nvPr/>
        </p:nvSpPr>
        <p:spPr>
          <a:xfrm>
            <a:off x="1782762" y="5495924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用户</a:t>
            </a:r>
          </a:p>
        </p:txBody>
      </p:sp>
      <p:sp>
        <p:nvSpPr>
          <p:cNvPr id="1190" name="正方形"/>
          <p:cNvSpPr/>
          <p:nvPr/>
        </p:nvSpPr>
        <p:spPr>
          <a:xfrm>
            <a:off x="3435350" y="5553075"/>
            <a:ext cx="1270000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1" name="Nginx…"/>
          <p:cNvSpPr txBox="1"/>
          <p:nvPr/>
        </p:nvSpPr>
        <p:spPr>
          <a:xfrm>
            <a:off x="3115419" y="4518024"/>
            <a:ext cx="19098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Nginx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www.dailyfresh.com</a:t>
            </a:r>
          </a:p>
        </p:txBody>
      </p:sp>
      <p:sp>
        <p:nvSpPr>
          <p:cNvPr id="1192" name="调度"/>
          <p:cNvSpPr txBox="1"/>
          <p:nvPr/>
        </p:nvSpPr>
        <p:spPr>
          <a:xfrm>
            <a:off x="3810000" y="5997574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调度</a:t>
            </a:r>
          </a:p>
        </p:txBody>
      </p:sp>
      <p:sp>
        <p:nvSpPr>
          <p:cNvPr id="1193" name="线条"/>
          <p:cNvSpPr/>
          <p:nvPr/>
        </p:nvSpPr>
        <p:spPr>
          <a:xfrm>
            <a:off x="2358776" y="6188075"/>
            <a:ext cx="104824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4" name="线条"/>
          <p:cNvSpPr/>
          <p:nvPr/>
        </p:nvSpPr>
        <p:spPr>
          <a:xfrm>
            <a:off x="4739035" y="6473824"/>
            <a:ext cx="1656670" cy="143201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5" name="访问/"/>
          <p:cNvSpPr txBox="1"/>
          <p:nvPr/>
        </p:nvSpPr>
        <p:spPr>
          <a:xfrm>
            <a:off x="5302867" y="6765924"/>
            <a:ext cx="5771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访问/</a:t>
            </a:r>
          </a:p>
        </p:txBody>
      </p:sp>
      <p:sp>
        <p:nvSpPr>
          <p:cNvPr id="1196" name="线条"/>
          <p:cNvSpPr/>
          <p:nvPr/>
        </p:nvSpPr>
        <p:spPr>
          <a:xfrm flipH="1" flipV="1">
            <a:off x="4768534" y="6724735"/>
            <a:ext cx="1637543" cy="140777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7" name="线条"/>
          <p:cNvSpPr/>
          <p:nvPr/>
        </p:nvSpPr>
        <p:spPr>
          <a:xfrm flipH="1">
            <a:off x="2330134" y="6356434"/>
            <a:ext cx="104824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8" name="返回静态首页"/>
          <p:cNvSpPr txBox="1"/>
          <p:nvPr/>
        </p:nvSpPr>
        <p:spPr>
          <a:xfrm>
            <a:off x="4334840" y="7553324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返回静态首页</a:t>
            </a:r>
          </a:p>
        </p:txBody>
      </p:sp>
      <p:sp>
        <p:nvSpPr>
          <p:cNvPr id="1199" name="线条"/>
          <p:cNvSpPr/>
          <p:nvPr/>
        </p:nvSpPr>
        <p:spPr>
          <a:xfrm flipV="1">
            <a:off x="4739035" y="4975480"/>
            <a:ext cx="1654883" cy="102054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00" name="线条"/>
          <p:cNvSpPr/>
          <p:nvPr/>
        </p:nvSpPr>
        <p:spPr>
          <a:xfrm flipH="1">
            <a:off x="4763032" y="4738728"/>
            <a:ext cx="1665104" cy="108065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01" name="线条"/>
          <p:cNvSpPr/>
          <p:nvPr/>
        </p:nvSpPr>
        <p:spPr>
          <a:xfrm flipH="1">
            <a:off x="2337332" y="6036812"/>
            <a:ext cx="103385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02" name="返回内容"/>
          <p:cNvSpPr txBox="1"/>
          <p:nvPr/>
        </p:nvSpPr>
        <p:spPr>
          <a:xfrm>
            <a:off x="5099667" y="4787460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返回内容</a:t>
            </a:r>
          </a:p>
        </p:txBody>
      </p:sp>
      <p:sp>
        <p:nvSpPr>
          <p:cNvPr id="1203" name="127.0.0.1:80…"/>
          <p:cNvSpPr txBox="1"/>
          <p:nvPr/>
        </p:nvSpPr>
        <p:spPr>
          <a:xfrm>
            <a:off x="3443332" y="5029199"/>
            <a:ext cx="13006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127.0.0.1:80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MAC</a:t>
            </a:r>
          </a:p>
        </p:txBody>
      </p:sp>
      <p:sp>
        <p:nvSpPr>
          <p:cNvPr id="1204" name="127.0.0.1:8080…"/>
          <p:cNvSpPr txBox="1"/>
          <p:nvPr/>
        </p:nvSpPr>
        <p:spPr>
          <a:xfrm>
            <a:off x="6416408" y="4015185"/>
            <a:ext cx="15266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127.0.0.1:8080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MAC</a:t>
            </a:r>
          </a:p>
        </p:txBody>
      </p:sp>
      <p:sp>
        <p:nvSpPr>
          <p:cNvPr id="1205" name="矩形"/>
          <p:cNvSpPr/>
          <p:nvPr/>
        </p:nvSpPr>
        <p:spPr>
          <a:xfrm>
            <a:off x="6451600" y="2394389"/>
            <a:ext cx="133727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06" name="Django网站服务器"/>
          <p:cNvSpPr txBox="1"/>
          <p:nvPr/>
        </p:nvSpPr>
        <p:spPr>
          <a:xfrm>
            <a:off x="6233120" y="1830607"/>
            <a:ext cx="17742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Django网站服务器</a:t>
            </a:r>
          </a:p>
        </p:txBody>
      </p:sp>
      <p:sp>
        <p:nvSpPr>
          <p:cNvPr id="1207" name="uwsgi+django"/>
          <p:cNvSpPr txBox="1"/>
          <p:nvPr/>
        </p:nvSpPr>
        <p:spPr>
          <a:xfrm>
            <a:off x="6438900" y="2835274"/>
            <a:ext cx="136267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uwsgi+django</a:t>
            </a:r>
          </a:p>
        </p:txBody>
      </p:sp>
      <p:sp>
        <p:nvSpPr>
          <p:cNvPr id="1208" name="127.0.0.1:8081…"/>
          <p:cNvSpPr txBox="1"/>
          <p:nvPr/>
        </p:nvSpPr>
        <p:spPr>
          <a:xfrm>
            <a:off x="6356895" y="1362954"/>
            <a:ext cx="15266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127.0.0.1:8081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MAC</a:t>
            </a:r>
          </a:p>
        </p:txBody>
      </p:sp>
      <p:sp>
        <p:nvSpPr>
          <p:cNvPr id="1209" name="线条"/>
          <p:cNvSpPr/>
          <p:nvPr/>
        </p:nvSpPr>
        <p:spPr>
          <a:xfrm flipV="1">
            <a:off x="4748576" y="3250221"/>
            <a:ext cx="1639840" cy="232923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10" name="矩形"/>
          <p:cNvSpPr/>
          <p:nvPr/>
        </p:nvSpPr>
        <p:spPr>
          <a:xfrm>
            <a:off x="9509179" y="1630374"/>
            <a:ext cx="2633747" cy="157968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11" name="mysql"/>
          <p:cNvSpPr txBox="1"/>
          <p:nvPr/>
        </p:nvSpPr>
        <p:spPr>
          <a:xfrm>
            <a:off x="10395549" y="1263040"/>
            <a:ext cx="7013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1212" name="fdfs"/>
          <p:cNvSpPr txBox="1"/>
          <p:nvPr/>
        </p:nvSpPr>
        <p:spPr>
          <a:xfrm>
            <a:off x="10440595" y="3381311"/>
            <a:ext cx="4418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fdfs</a:t>
            </a:r>
          </a:p>
        </p:txBody>
      </p:sp>
      <p:sp>
        <p:nvSpPr>
          <p:cNvPr id="1213" name="矩形"/>
          <p:cNvSpPr/>
          <p:nvPr/>
        </p:nvSpPr>
        <p:spPr>
          <a:xfrm>
            <a:off x="9509179" y="3756449"/>
            <a:ext cx="2662778" cy="19566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14" name="tracker-server:…"/>
          <p:cNvSpPr txBox="1"/>
          <p:nvPr/>
        </p:nvSpPr>
        <p:spPr>
          <a:xfrm>
            <a:off x="9623897" y="3912517"/>
            <a:ext cx="243334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tracker-server: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172.16.179.131:22122</a:t>
            </a:r>
          </a:p>
          <a:p>
            <a:pPr/>
            <a:r>
              <a:t>storage-server: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172.16.179.131:23000</a:t>
            </a:r>
          </a:p>
          <a:p>
            <a:pPr/>
            <a:r>
              <a:t>nginx: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172.16.179.131:8888</a:t>
            </a:r>
          </a:p>
        </p:txBody>
      </p:sp>
      <p:sp>
        <p:nvSpPr>
          <p:cNvPr id="1215" name="redis"/>
          <p:cNvSpPr txBox="1"/>
          <p:nvPr/>
        </p:nvSpPr>
        <p:spPr>
          <a:xfrm>
            <a:off x="10384139" y="6288204"/>
            <a:ext cx="55473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redis</a:t>
            </a:r>
          </a:p>
        </p:txBody>
      </p:sp>
      <p:sp>
        <p:nvSpPr>
          <p:cNvPr id="1216" name="矩形"/>
          <p:cNvSpPr/>
          <p:nvPr/>
        </p:nvSpPr>
        <p:spPr>
          <a:xfrm>
            <a:off x="9509179" y="6626649"/>
            <a:ext cx="2662778" cy="171786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17" name="redis:…"/>
          <p:cNvSpPr txBox="1"/>
          <p:nvPr/>
        </p:nvSpPr>
        <p:spPr>
          <a:xfrm>
            <a:off x="9529568" y="6687414"/>
            <a:ext cx="226387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2pPr>
              <a:defRPr>
                <a:solidFill>
                  <a:schemeClr val="accent5"/>
                </a:solidFill>
              </a:defRPr>
            </a:lvl2pPr>
          </a:lstStyle>
          <a:p>
            <a:pPr/>
            <a:r>
              <a:t>redis:</a:t>
            </a:r>
          </a:p>
          <a:p>
            <a:pPr lvl="1"/>
            <a:r>
              <a:t>172.16.179.142:6379</a:t>
            </a:r>
          </a:p>
        </p:txBody>
      </p:sp>
      <p:sp>
        <p:nvSpPr>
          <p:cNvPr id="1218" name="broker:…"/>
          <p:cNvSpPr txBox="1"/>
          <p:nvPr/>
        </p:nvSpPr>
        <p:spPr>
          <a:xfrm>
            <a:off x="9529568" y="7193479"/>
            <a:ext cx="243334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2pPr>
              <a:defRPr>
                <a:solidFill>
                  <a:schemeClr val="accent5"/>
                </a:solidFill>
              </a:defRPr>
            </a:lvl2pPr>
          </a:lstStyle>
          <a:p>
            <a:pPr/>
            <a:r>
              <a:t>broker:</a:t>
            </a:r>
          </a:p>
          <a:p>
            <a:pPr lvl="1"/>
            <a:r>
              <a:t>172.16.179.142:6379/4</a:t>
            </a:r>
          </a:p>
        </p:txBody>
      </p:sp>
      <p:sp>
        <p:nvSpPr>
          <p:cNvPr id="1219" name="caches:…"/>
          <p:cNvSpPr txBox="1"/>
          <p:nvPr/>
        </p:nvSpPr>
        <p:spPr>
          <a:xfrm>
            <a:off x="9529568" y="7749337"/>
            <a:ext cx="243334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2pPr>
              <a:defRPr>
                <a:solidFill>
                  <a:schemeClr val="accent5"/>
                </a:solidFill>
              </a:defRPr>
            </a:lvl2pPr>
          </a:lstStyle>
          <a:p>
            <a:pPr/>
            <a:r>
              <a:t>caches:</a:t>
            </a:r>
          </a:p>
          <a:p>
            <a:pPr lvl="1"/>
            <a:r>
              <a:t>172.16.179.142:6379/5</a:t>
            </a:r>
          </a:p>
        </p:txBody>
      </p:sp>
      <p:sp>
        <p:nvSpPr>
          <p:cNvPr id="1220" name="生鲜项目部署架构"/>
          <p:cNvSpPr txBox="1"/>
          <p:nvPr/>
        </p:nvSpPr>
        <p:spPr>
          <a:xfrm>
            <a:off x="6036667" y="731568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 sz="2400">
                <a:solidFill>
                  <a:schemeClr val="accent5"/>
                </a:solidFill>
              </a:defRPr>
            </a:lvl1pPr>
          </a:lstStyle>
          <a:p>
            <a:pPr/>
            <a:r>
              <a:t>生鲜项目部署架构</a:t>
            </a:r>
          </a:p>
        </p:txBody>
      </p:sp>
      <p:sp>
        <p:nvSpPr>
          <p:cNvPr id="1221" name="172.16.179.142:3306"/>
          <p:cNvSpPr txBox="1"/>
          <p:nvPr/>
        </p:nvSpPr>
        <p:spPr>
          <a:xfrm>
            <a:off x="9728601" y="2248764"/>
            <a:ext cx="20352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172.16.179.142:3306</a:t>
            </a:r>
          </a:p>
        </p:txBody>
      </p:sp>
      <p:grpSp>
        <p:nvGrpSpPr>
          <p:cNvPr id="1224" name="成组"/>
          <p:cNvGrpSpPr/>
          <p:nvPr/>
        </p:nvGrpSpPr>
        <p:grpSpPr>
          <a:xfrm>
            <a:off x="2883430" y="2587540"/>
            <a:ext cx="2725264" cy="1590244"/>
            <a:chOff x="0" y="0"/>
            <a:chExt cx="2725263" cy="1590242"/>
          </a:xfrm>
        </p:grpSpPr>
        <p:sp>
          <p:nvSpPr>
            <p:cNvPr id="1222" name="转交请求给uwsgi服务器…"/>
            <p:cNvSpPr txBox="1"/>
            <p:nvPr/>
          </p:nvSpPr>
          <p:spPr>
            <a:xfrm>
              <a:off x="37085" y="371042"/>
              <a:ext cx="2688179" cy="121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282222" indent="-282222">
                <a:buSzPct val="100000"/>
                <a:buAutoNum type="arabicPeriod" startAt="1"/>
              </a:pPr>
              <a:r>
                <a:t>转交请求给uwsgi服务器</a:t>
              </a:r>
            </a:p>
            <a:p>
              <a:pPr marL="282222" indent="-282222">
                <a:buSzPct val="100000"/>
                <a:buAutoNum type="arabicPeriod" startAt="1"/>
              </a:pPr>
              <a:r>
                <a:t>处理项目用到的静态文件</a:t>
              </a:r>
            </a:p>
            <a:p>
              <a:pPr marL="282222" indent="-282222">
                <a:buSzPct val="100000"/>
                <a:buAutoNum type="arabicPeriod" startAt="1"/>
              </a:pPr>
              <a:r>
                <a:t>获取静态首页</a:t>
              </a:r>
            </a:p>
            <a:p>
              <a:pPr marL="282222" indent="-282222">
                <a:buSzPct val="100000"/>
                <a:buAutoNum type="arabicPeriod" startAt="1"/>
              </a:pPr>
              <a:r>
                <a:t>负载均衡</a:t>
              </a:r>
            </a:p>
          </p:txBody>
        </p:sp>
        <p:sp>
          <p:nvSpPr>
            <p:cNvPr id="1223" name="调度nginx的功能："/>
            <p:cNvSpPr txBox="1"/>
            <p:nvPr/>
          </p:nvSpPr>
          <p:spPr>
            <a:xfrm>
              <a:off x="0" y="0"/>
              <a:ext cx="187533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调度nginx的功能：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重定向"/>
          <p:cNvSpPr txBox="1"/>
          <p:nvPr/>
        </p:nvSpPr>
        <p:spPr>
          <a:xfrm>
            <a:off x="5873750" y="722229"/>
            <a:ext cx="12573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重定向</a:t>
            </a:r>
          </a:p>
        </p:txBody>
      </p:sp>
      <p:sp>
        <p:nvSpPr>
          <p:cNvPr id="245" name="矩形"/>
          <p:cNvSpPr/>
          <p:nvPr/>
        </p:nvSpPr>
        <p:spPr>
          <a:xfrm>
            <a:off x="1498600" y="2305050"/>
            <a:ext cx="1856582" cy="45974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6" name="浏览器"/>
          <p:cNvSpPr txBox="1"/>
          <p:nvPr/>
        </p:nvSpPr>
        <p:spPr>
          <a:xfrm>
            <a:off x="2273300" y="179704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47" name="矩形"/>
          <p:cNvSpPr/>
          <p:nvPr/>
        </p:nvSpPr>
        <p:spPr>
          <a:xfrm>
            <a:off x="7467600" y="2305050"/>
            <a:ext cx="4662933" cy="45974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" name="服务器"/>
          <p:cNvSpPr txBox="1"/>
          <p:nvPr/>
        </p:nvSpPr>
        <p:spPr>
          <a:xfrm>
            <a:off x="8903890" y="1797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249" name="点击增加"/>
          <p:cNvSpPr txBox="1"/>
          <p:nvPr/>
        </p:nvSpPr>
        <p:spPr>
          <a:xfrm>
            <a:off x="1861740" y="2482849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点击增加</a:t>
            </a:r>
          </a:p>
        </p:txBody>
      </p:sp>
      <p:sp>
        <p:nvSpPr>
          <p:cNvPr id="250" name="线条"/>
          <p:cNvSpPr/>
          <p:nvPr/>
        </p:nvSpPr>
        <p:spPr>
          <a:xfrm>
            <a:off x="3365500" y="2618059"/>
            <a:ext cx="4095100" cy="108743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" name="访问/create"/>
          <p:cNvSpPr txBox="1"/>
          <p:nvPr/>
        </p:nvSpPr>
        <p:spPr>
          <a:xfrm>
            <a:off x="5016500" y="2641573"/>
            <a:ext cx="11419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访问/create</a:t>
            </a:r>
          </a:p>
        </p:txBody>
      </p:sp>
      <p:sp>
        <p:nvSpPr>
          <p:cNvPr id="252" name="进行处理…"/>
          <p:cNvSpPr txBox="1"/>
          <p:nvPr/>
        </p:nvSpPr>
        <p:spPr>
          <a:xfrm>
            <a:off x="7627366" y="3232149"/>
            <a:ext cx="366018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进行处理</a:t>
            </a:r>
          </a:p>
          <a:p>
            <a:pPr/>
            <a:r>
              <a:t>return HttpResponseRedirect(‘url地址’)</a:t>
            </a:r>
          </a:p>
          <a:p>
            <a:pPr/>
            <a:r>
              <a:t>return redirect(‘url地址’)</a:t>
            </a:r>
          </a:p>
        </p:txBody>
      </p:sp>
      <p:sp>
        <p:nvSpPr>
          <p:cNvPr id="253" name="线条"/>
          <p:cNvSpPr/>
          <p:nvPr/>
        </p:nvSpPr>
        <p:spPr>
          <a:xfrm flipH="1">
            <a:off x="3429886" y="4205559"/>
            <a:ext cx="3961515" cy="57681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" name="让浏览器访问另外一个地址"/>
          <p:cNvSpPr txBox="1"/>
          <p:nvPr/>
        </p:nvSpPr>
        <p:spPr>
          <a:xfrm>
            <a:off x="3916473" y="3937471"/>
            <a:ext cx="2552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让浏览器访问另外一个地址</a:t>
            </a:r>
          </a:p>
        </p:txBody>
      </p:sp>
      <p:sp>
        <p:nvSpPr>
          <p:cNvPr id="255" name="状态码:302…"/>
          <p:cNvSpPr txBox="1"/>
          <p:nvPr/>
        </p:nvSpPr>
        <p:spPr>
          <a:xfrm>
            <a:off x="3705810" y="4776817"/>
            <a:ext cx="340002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状态码:302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响应头: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Location:指定让浏览器访问的url地址</a:t>
            </a:r>
          </a:p>
        </p:txBody>
      </p:sp>
      <p:sp>
        <p:nvSpPr>
          <p:cNvPr id="256" name="线条"/>
          <p:cNvSpPr/>
          <p:nvPr/>
        </p:nvSpPr>
        <p:spPr>
          <a:xfrm>
            <a:off x="3365500" y="5717339"/>
            <a:ext cx="4095100" cy="108743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7" name="浏览器访问另外一个地址"/>
          <p:cNvSpPr txBox="1"/>
          <p:nvPr/>
        </p:nvSpPr>
        <p:spPr>
          <a:xfrm>
            <a:off x="4090560" y="6337771"/>
            <a:ext cx="2349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浏览器访问另外一个地址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"/>
          <p:cNvSpPr/>
          <p:nvPr/>
        </p:nvSpPr>
        <p:spPr>
          <a:xfrm>
            <a:off x="983282" y="2063750"/>
            <a:ext cx="4149345" cy="47316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" name="矩形"/>
          <p:cNvSpPr/>
          <p:nvPr/>
        </p:nvSpPr>
        <p:spPr>
          <a:xfrm>
            <a:off x="7645400" y="2063750"/>
            <a:ext cx="3666580" cy="47316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1" name="浏览器"/>
          <p:cNvSpPr txBox="1"/>
          <p:nvPr/>
        </p:nvSpPr>
        <p:spPr>
          <a:xfrm>
            <a:off x="3057954" y="15811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62" name="服务器"/>
          <p:cNvSpPr txBox="1"/>
          <p:nvPr/>
        </p:nvSpPr>
        <p:spPr>
          <a:xfrm>
            <a:off x="9478689" y="15811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263" name="ajax请求的处理的流程:…"/>
          <p:cNvSpPr txBox="1"/>
          <p:nvPr/>
        </p:nvSpPr>
        <p:spPr>
          <a:xfrm>
            <a:off x="1015250" y="6896992"/>
            <a:ext cx="346734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ajax请求的处理的流程:</a:t>
            </a:r>
          </a:p>
          <a:p>
            <a:pPr marL="282222" indent="-282222">
              <a:buSzPct val="100000"/>
              <a:buAutoNum type="arabicParenR" startAt="1"/>
            </a:pPr>
            <a:r>
              <a:t>前端发起ajax请求。</a:t>
            </a:r>
          </a:p>
          <a:p>
            <a:pPr marL="282222" indent="-282222">
              <a:buSzPct val="100000"/>
              <a:buAutoNum type="arabicParenR" startAt="1"/>
            </a:pPr>
            <a:r>
              <a:t>服务器进行处理，返回json数据。</a:t>
            </a:r>
          </a:p>
          <a:p>
            <a:pPr marL="282222" indent="-282222">
              <a:buSzPct val="100000"/>
              <a:buAutoNum type="arabicParenR" startAt="1"/>
            </a:pPr>
            <a:r>
              <a:t>前端调用回调函数。</a:t>
            </a:r>
          </a:p>
        </p:txBody>
      </p:sp>
      <p:sp>
        <p:nvSpPr>
          <p:cNvPr id="264" name="$.ajax({…"/>
          <p:cNvSpPr txBox="1"/>
          <p:nvPr/>
        </p:nvSpPr>
        <p:spPr>
          <a:xfrm>
            <a:off x="962835" y="2374899"/>
            <a:ext cx="3572174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$.ajax({</a:t>
            </a:r>
          </a:p>
          <a:p>
            <a:pPr lvl="1">
              <a:defRPr>
                <a:solidFill>
                  <a:schemeClr val="accent2"/>
                </a:solidFill>
              </a:defRPr>
            </a:pPr>
            <a:r>
              <a:t>‘url’: 请求地址，</a:t>
            </a:r>
          </a:p>
          <a:p>
            <a:pPr lvl="1">
              <a:defRPr>
                <a:solidFill>
                  <a:schemeClr val="accent2"/>
                </a:solidFill>
              </a:defRPr>
            </a:pPr>
            <a:r>
              <a:t>‘type’: ‘get’, # 默认get</a:t>
            </a:r>
          </a:p>
          <a:p>
            <a:pPr lvl="1">
              <a:defRPr>
                <a:solidFill>
                  <a:schemeClr val="accent2"/>
                </a:solidFill>
              </a:defRPr>
            </a:pPr>
            <a:r>
              <a:t>‘data’: post提交的数据</a:t>
            </a:r>
          </a:p>
          <a:p>
            <a:pPr lvl="1">
              <a:defRPr>
                <a:solidFill>
                  <a:schemeClr val="accent2"/>
                </a:solidFill>
              </a:defRPr>
            </a:pPr>
            <a:r>
              <a:t>’dataType’: ‘json’, # 返回数据格式</a:t>
            </a:r>
          </a:p>
          <a:p>
            <a:pPr/>
            <a:r>
              <a:t>}).success(</a:t>
            </a:r>
            <a:r>
              <a:rPr>
                <a:solidFill>
                  <a:schemeClr val="accent5"/>
                </a:solidFill>
              </a:rPr>
              <a:t>function(data){</a:t>
            </a:r>
            <a:endParaRPr>
              <a:solidFill>
                <a:schemeClr val="accent5"/>
              </a:solidFill>
            </a:endParaRP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// 回调函数</a:t>
            </a:r>
          </a:p>
          <a:p>
            <a:pPr lvl="1">
              <a:defRPr>
                <a:solidFill>
                  <a:schemeClr val="accent5"/>
                </a:solidFill>
              </a:defRPr>
            </a:pPr>
            <a:r>
              <a:t>// data中包含服务器返回的json数据</a:t>
            </a:r>
          </a:p>
          <a:p>
            <a:pPr/>
            <a:r>
              <a:rPr>
                <a:solidFill>
                  <a:schemeClr val="accent5"/>
                </a:solidFill>
              </a:rPr>
              <a:t>}</a:t>
            </a:r>
            <a:r>
              <a:t>)</a:t>
            </a:r>
          </a:p>
        </p:txBody>
      </p:sp>
      <p:sp>
        <p:nvSpPr>
          <p:cNvPr id="265" name="线条"/>
          <p:cNvSpPr/>
          <p:nvPr/>
        </p:nvSpPr>
        <p:spPr>
          <a:xfrm>
            <a:off x="5130799" y="2762249"/>
            <a:ext cx="2550393" cy="90998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" name="1.发起ajax请求"/>
          <p:cNvSpPr txBox="1"/>
          <p:nvPr/>
        </p:nvSpPr>
        <p:spPr>
          <a:xfrm>
            <a:off x="5499875" y="2788388"/>
            <a:ext cx="14693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1.发起ajax请求</a:t>
            </a:r>
          </a:p>
        </p:txBody>
      </p:sp>
      <p:sp>
        <p:nvSpPr>
          <p:cNvPr id="267" name="视图处理，返回json数据…"/>
          <p:cNvSpPr txBox="1"/>
          <p:nvPr/>
        </p:nvSpPr>
        <p:spPr>
          <a:xfrm>
            <a:off x="7875949" y="3397250"/>
            <a:ext cx="258752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视图处理，返回json数据</a:t>
            </a:r>
          </a:p>
          <a:p>
            <a:pPr/>
            <a:r>
              <a:t>return JsonResponse(字典)</a:t>
            </a:r>
          </a:p>
        </p:txBody>
      </p:sp>
      <p:sp>
        <p:nvSpPr>
          <p:cNvPr id="268" name="线条"/>
          <p:cNvSpPr/>
          <p:nvPr/>
        </p:nvSpPr>
        <p:spPr>
          <a:xfrm flipH="1">
            <a:off x="5175195" y="4095749"/>
            <a:ext cx="2419405" cy="207841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9" name="2.返回json数据"/>
          <p:cNvSpPr txBox="1"/>
          <p:nvPr/>
        </p:nvSpPr>
        <p:spPr>
          <a:xfrm>
            <a:off x="5590501" y="5119837"/>
            <a:ext cx="146933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2.返回json数据</a:t>
            </a:r>
          </a:p>
        </p:txBody>
      </p:sp>
      <p:sp>
        <p:nvSpPr>
          <p:cNvPr id="270" name="线条"/>
          <p:cNvSpPr/>
          <p:nvPr/>
        </p:nvSpPr>
        <p:spPr>
          <a:xfrm flipH="1" flipV="1">
            <a:off x="1170850" y="5004678"/>
            <a:ext cx="3770432" cy="117457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" name="3.调用回调函数"/>
          <p:cNvSpPr txBox="1"/>
          <p:nvPr/>
        </p:nvSpPr>
        <p:spPr>
          <a:xfrm>
            <a:off x="2895600" y="5396556"/>
            <a:ext cx="150296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3.调用回调函数</a:t>
            </a:r>
          </a:p>
        </p:txBody>
      </p:sp>
      <p:sp>
        <p:nvSpPr>
          <p:cNvPr id="272" name="$.get(‘url地址’， function(data){})…"/>
          <p:cNvSpPr txBox="1"/>
          <p:nvPr/>
        </p:nvSpPr>
        <p:spPr>
          <a:xfrm>
            <a:off x="935699" y="8205092"/>
            <a:ext cx="362644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$.get(‘url地址’， function(data){})</a:t>
            </a:r>
          </a:p>
          <a:p>
            <a:pPr/>
            <a:r>
              <a:t>$.post(‘url地址’, 字典，function(data){})</a:t>
            </a:r>
          </a:p>
        </p:txBody>
      </p:sp>
      <p:sp>
        <p:nvSpPr>
          <p:cNvPr id="273" name="Ajax请求处理流程"/>
          <p:cNvSpPr txBox="1"/>
          <p:nvPr/>
        </p:nvSpPr>
        <p:spPr>
          <a:xfrm>
            <a:off x="4722622" y="680188"/>
            <a:ext cx="32050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Ajax请求处理流程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ookie应用：记住用户名"/>
          <p:cNvSpPr txBox="1"/>
          <p:nvPr/>
        </p:nvSpPr>
        <p:spPr>
          <a:xfrm>
            <a:off x="1668462" y="9063860"/>
            <a:ext cx="23836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solidFill>
                  <a:schemeClr val="accent5"/>
                </a:solidFill>
              </a:rPr>
              <a:t>cookie应用：</a:t>
            </a:r>
            <a:r>
              <a:t>记住用户名</a:t>
            </a:r>
          </a:p>
        </p:txBody>
      </p:sp>
      <p:sp>
        <p:nvSpPr>
          <p:cNvPr id="276" name="cookie: 由服务器生成，保存在浏览器端的一段文本信息。…"/>
          <p:cNvSpPr txBox="1"/>
          <p:nvPr/>
        </p:nvSpPr>
        <p:spPr>
          <a:xfrm>
            <a:off x="1736090" y="7121279"/>
            <a:ext cx="858415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solidFill>
                  <a:schemeClr val="accent5"/>
                </a:solidFill>
              </a:rPr>
              <a:t>cookie</a:t>
            </a:r>
            <a:r>
              <a:t>: 由服务器生成，保存在浏览器端的一段文本信息。</a:t>
            </a:r>
          </a:p>
          <a:p>
            <a:pPr/>
            <a:r>
              <a:t>特点:</a:t>
            </a:r>
          </a:p>
          <a:p>
            <a:pPr lvl="1" marL="917222" indent="-282222">
              <a:buSzPct val="100000"/>
              <a:buAutoNum type="arabicParenR" startAt="1"/>
            </a:pPr>
            <a:r>
              <a:t>cookie是以键值对来保存的。</a:t>
            </a:r>
          </a:p>
          <a:p>
            <a:pPr lvl="1" marL="917222" indent="-282222">
              <a:buSzPct val="100000"/>
              <a:buAutoNum type="arabicParenR" startAt="1"/>
            </a:pPr>
            <a:r>
              <a:t>浏览器访问服务器的时候，会将跟服务器相关所有cookie信息发送给对应的服务器。</a:t>
            </a:r>
          </a:p>
          <a:p>
            <a:pPr lvl="1" marL="917222" indent="-282222">
              <a:buSzPct val="100000"/>
              <a:buAutoNum type="arabicParenR" startAt="1"/>
            </a:pPr>
            <a:r>
              <a:t>cookie是基于域名安全的。</a:t>
            </a:r>
          </a:p>
          <a:p>
            <a:pPr lvl="1" marL="917222" indent="-282222">
              <a:buSzPct val="100000"/>
              <a:buAutoNum type="arabicParenR" startAt="1"/>
            </a:pPr>
            <a:r>
              <a:t>cookie是有过期时间的，默认关闭浏览器之后过期。</a:t>
            </a:r>
          </a:p>
        </p:txBody>
      </p:sp>
      <p:sp>
        <p:nvSpPr>
          <p:cNvPr id="277" name="你(浏览器)-&gt;豆浆店老板(服务器)…"/>
          <p:cNvSpPr txBox="1"/>
          <p:nvPr/>
        </p:nvSpPr>
        <p:spPr>
          <a:xfrm>
            <a:off x="1682369" y="1638430"/>
            <a:ext cx="30661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你(</a:t>
            </a:r>
            <a:r>
              <a:rPr>
                <a:solidFill>
                  <a:schemeClr val="accent5"/>
                </a:solidFill>
              </a:rPr>
              <a:t>浏览器</a:t>
            </a:r>
            <a:r>
              <a:t>)-&gt;豆浆店老板(</a:t>
            </a:r>
            <a:r>
              <a:rPr>
                <a:solidFill>
                  <a:schemeClr val="accent5"/>
                </a:solidFill>
              </a:rPr>
              <a:t>服务器</a:t>
            </a:r>
            <a:r>
              <a:t>)</a:t>
            </a:r>
          </a:p>
          <a:p>
            <a:pPr/>
            <a:r>
              <a:t>给你订单(</a:t>
            </a:r>
            <a:r>
              <a:rPr>
                <a:solidFill>
                  <a:schemeClr val="accent5"/>
                </a:solidFill>
              </a:rPr>
              <a:t>cookie</a:t>
            </a:r>
            <a:r>
              <a:t>)</a:t>
            </a:r>
          </a:p>
          <a:p>
            <a:pPr/>
            <a:r>
              <a:t>拿订单找老板要豆浆</a:t>
            </a:r>
          </a:p>
        </p:txBody>
      </p:sp>
      <p:sp>
        <p:nvSpPr>
          <p:cNvPr id="278" name="矩形"/>
          <p:cNvSpPr/>
          <p:nvPr/>
        </p:nvSpPr>
        <p:spPr>
          <a:xfrm>
            <a:off x="1816100" y="3098800"/>
            <a:ext cx="2088357" cy="375263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" name="矩形"/>
          <p:cNvSpPr/>
          <p:nvPr/>
        </p:nvSpPr>
        <p:spPr>
          <a:xfrm>
            <a:off x="7340600" y="3098800"/>
            <a:ext cx="2612133" cy="377333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0" name="浏览器"/>
          <p:cNvSpPr txBox="1"/>
          <p:nvPr/>
        </p:nvSpPr>
        <p:spPr>
          <a:xfrm>
            <a:off x="2422128" y="26796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81" name="服务器"/>
          <p:cNvSpPr txBox="1"/>
          <p:nvPr/>
        </p:nvSpPr>
        <p:spPr>
          <a:xfrm>
            <a:off x="8208516" y="26796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282" name="线条"/>
          <p:cNvSpPr/>
          <p:nvPr/>
        </p:nvSpPr>
        <p:spPr>
          <a:xfrm>
            <a:off x="3911599" y="3500710"/>
            <a:ext cx="3424716" cy="76775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" name="访问/set_cookie"/>
          <p:cNvSpPr txBox="1"/>
          <p:nvPr/>
        </p:nvSpPr>
        <p:spPr>
          <a:xfrm>
            <a:off x="5114568" y="3397700"/>
            <a:ext cx="16382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访问/set_cookie</a:t>
            </a:r>
          </a:p>
        </p:txBody>
      </p:sp>
      <p:sp>
        <p:nvSpPr>
          <p:cNvPr id="284" name="进行处理…"/>
          <p:cNvSpPr txBox="1"/>
          <p:nvPr/>
        </p:nvSpPr>
        <p:spPr>
          <a:xfrm>
            <a:off x="7540608" y="3860512"/>
            <a:ext cx="141319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进行处理</a:t>
            </a:r>
          </a:p>
          <a:p>
            <a:pPr/>
            <a:r>
              <a:t>设置cookie</a:t>
            </a:r>
          </a:p>
          <a:p>
            <a:pPr>
              <a:defRPr sz="1500">
                <a:solidFill>
                  <a:schemeClr val="accent2"/>
                </a:solidFill>
              </a:defRPr>
            </a:pPr>
            <a:r>
              <a:t>{‘name’:’smart’}</a:t>
            </a:r>
          </a:p>
        </p:txBody>
      </p:sp>
      <p:sp>
        <p:nvSpPr>
          <p:cNvPr id="285" name="线条"/>
          <p:cNvSpPr/>
          <p:nvPr/>
        </p:nvSpPr>
        <p:spPr>
          <a:xfrm flipH="1">
            <a:off x="3889470" y="4521754"/>
            <a:ext cx="3463830" cy="64729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" name="让浏览器保存cookie信息"/>
          <p:cNvSpPr txBox="1"/>
          <p:nvPr/>
        </p:nvSpPr>
        <p:spPr>
          <a:xfrm>
            <a:off x="4568468" y="4511793"/>
            <a:ext cx="2465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让浏览器保存cookie信息</a:t>
            </a:r>
          </a:p>
        </p:txBody>
      </p:sp>
      <p:sp>
        <p:nvSpPr>
          <p:cNvPr id="287" name="保存cookie…"/>
          <p:cNvSpPr txBox="1"/>
          <p:nvPr/>
        </p:nvSpPr>
        <p:spPr>
          <a:xfrm>
            <a:off x="2447227" y="4914899"/>
            <a:ext cx="124001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保存cookie</a:t>
            </a:r>
          </a:p>
          <a:p>
            <a:pPr>
              <a:defRPr sz="1300">
                <a:solidFill>
                  <a:schemeClr val="accent2"/>
                </a:solidFill>
              </a:defRPr>
            </a:pPr>
            <a:r>
              <a:t>{‘name’:’smart’}</a:t>
            </a:r>
          </a:p>
        </p:txBody>
      </p:sp>
      <p:sp>
        <p:nvSpPr>
          <p:cNvPr id="288" name="线条"/>
          <p:cNvSpPr/>
          <p:nvPr/>
        </p:nvSpPr>
        <p:spPr>
          <a:xfrm>
            <a:off x="3911599" y="5426957"/>
            <a:ext cx="3424716" cy="76775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9" name="浏览器再访问网站时，…"/>
          <p:cNvSpPr txBox="1"/>
          <p:nvPr/>
        </p:nvSpPr>
        <p:spPr>
          <a:xfrm>
            <a:off x="4532920" y="5623363"/>
            <a:ext cx="279013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浏览器再访问网站时，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会将跟网站相关的所有cookie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发送给网站的服务器</a:t>
            </a:r>
          </a:p>
        </p:txBody>
      </p:sp>
      <p:sp>
        <p:nvSpPr>
          <p:cNvPr id="290" name="request.COOKIES:…"/>
          <p:cNvSpPr txBox="1"/>
          <p:nvPr/>
        </p:nvSpPr>
        <p:spPr>
          <a:xfrm>
            <a:off x="7351773" y="6260886"/>
            <a:ext cx="261853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request.COOKIES:</a:t>
            </a:r>
          </a:p>
          <a:p>
            <a:pPr>
              <a:defRPr b="1" sz="1300">
                <a:solidFill>
                  <a:schemeClr val="accent2"/>
                </a:solidFill>
              </a:defRPr>
            </a:pPr>
            <a:r>
              <a:t>保存浏览器发送过来的cookie信息</a:t>
            </a:r>
          </a:p>
        </p:txBody>
      </p:sp>
      <p:sp>
        <p:nvSpPr>
          <p:cNvPr id="291" name="状态保持:cookie"/>
          <p:cNvSpPr txBox="1"/>
          <p:nvPr/>
        </p:nvSpPr>
        <p:spPr>
          <a:xfrm>
            <a:off x="5016313" y="696829"/>
            <a:ext cx="29721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状态保持:cookie</a:t>
            </a:r>
          </a:p>
        </p:txBody>
      </p:sp>
      <p:sp>
        <p:nvSpPr>
          <p:cNvPr id="292" name="设置cookie:…"/>
          <p:cNvSpPr txBox="1"/>
          <p:nvPr/>
        </p:nvSpPr>
        <p:spPr>
          <a:xfrm>
            <a:off x="7314524" y="4953278"/>
            <a:ext cx="266428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设置cookie:</a:t>
            </a:r>
          </a:p>
          <a:p>
            <a:pPr lvl="1">
              <a:defRPr b="1" sz="1400">
                <a:solidFill>
                  <a:schemeClr val="accent2"/>
                </a:solidFill>
              </a:defRPr>
            </a:pPr>
            <a:r>
              <a:t>需要HttpResponse类的对象</a:t>
            </a:r>
          </a:p>
          <a:p>
            <a:pPr lvl="1">
              <a:defRPr b="1" sz="1400">
                <a:solidFill>
                  <a:schemeClr val="accent2"/>
                </a:solidFill>
              </a:defRPr>
            </a:pPr>
            <a:r>
              <a:t>或者是它子类的对象</a:t>
            </a:r>
          </a:p>
          <a:p>
            <a:pPr lvl="1">
              <a:defRPr b="1" sz="1400">
                <a:solidFill>
                  <a:schemeClr val="accent2"/>
                </a:solidFill>
              </a:defRPr>
            </a:pPr>
            <a:r>
              <a:t>set_cookie(键，值)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矩形"/>
          <p:cNvSpPr/>
          <p:nvPr/>
        </p:nvSpPr>
        <p:spPr>
          <a:xfrm>
            <a:off x="1625600" y="1962150"/>
            <a:ext cx="2041823" cy="427389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" name="浏览器"/>
          <p:cNvSpPr txBox="1"/>
          <p:nvPr/>
        </p:nvSpPr>
        <p:spPr>
          <a:xfrm>
            <a:off x="2219520" y="1543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96" name="矩形"/>
          <p:cNvSpPr/>
          <p:nvPr/>
        </p:nvSpPr>
        <p:spPr>
          <a:xfrm>
            <a:off x="6540500" y="1962150"/>
            <a:ext cx="5925295" cy="427389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" name="服务器"/>
          <p:cNvSpPr txBox="1"/>
          <p:nvPr/>
        </p:nvSpPr>
        <p:spPr>
          <a:xfrm>
            <a:off x="9209764" y="1543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298" name="线条"/>
          <p:cNvSpPr/>
          <p:nvPr/>
        </p:nvSpPr>
        <p:spPr>
          <a:xfrm>
            <a:off x="3670300" y="2364059"/>
            <a:ext cx="2870217" cy="65241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9" name="/set_session"/>
          <p:cNvSpPr txBox="1"/>
          <p:nvPr/>
        </p:nvSpPr>
        <p:spPr>
          <a:xfrm>
            <a:off x="4522682" y="2197099"/>
            <a:ext cx="124380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/set_session</a:t>
            </a:r>
          </a:p>
        </p:txBody>
      </p:sp>
      <p:sp>
        <p:nvSpPr>
          <p:cNvPr id="300" name="设置session…"/>
          <p:cNvSpPr txBox="1"/>
          <p:nvPr/>
        </p:nvSpPr>
        <p:spPr>
          <a:xfrm>
            <a:off x="6673850" y="2463800"/>
            <a:ext cx="1410110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chemeClr val="accent2"/>
                </a:solidFill>
              </a:defRPr>
            </a:pPr>
            <a:r>
              <a:t>设置session</a:t>
            </a:r>
          </a:p>
          <a:p>
            <a:pPr>
              <a:defRPr sz="1800">
                <a:solidFill>
                  <a:schemeClr val="accent2"/>
                </a:solidFill>
              </a:defRPr>
            </a:pPr>
            <a:r>
              <a:t>name:smart</a:t>
            </a:r>
          </a:p>
          <a:p>
            <a:pPr>
              <a:defRPr sz="1800">
                <a:solidFill>
                  <a:schemeClr val="accent2"/>
                </a:solidFill>
              </a:defRPr>
            </a:pPr>
            <a:r>
              <a:t>age:18</a:t>
            </a:r>
          </a:p>
        </p:txBody>
      </p:sp>
      <p:sp>
        <p:nvSpPr>
          <p:cNvPr id="301" name="django_session"/>
          <p:cNvSpPr txBox="1"/>
          <p:nvPr/>
        </p:nvSpPr>
        <p:spPr>
          <a:xfrm>
            <a:off x="9696450" y="3092449"/>
            <a:ext cx="17030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/>
            <a:r>
              <a:t>django_session</a:t>
            </a:r>
          </a:p>
        </p:txBody>
      </p:sp>
      <p:sp>
        <p:nvSpPr>
          <p:cNvPr id="302" name="矩形"/>
          <p:cNvSpPr/>
          <p:nvPr/>
        </p:nvSpPr>
        <p:spPr>
          <a:xfrm>
            <a:off x="9118600" y="3464098"/>
            <a:ext cx="3108077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3" name="线条"/>
          <p:cNvSpPr/>
          <p:nvPr/>
        </p:nvSpPr>
        <p:spPr>
          <a:xfrm>
            <a:off x="9118600" y="4006850"/>
            <a:ext cx="3133477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4" name="线条"/>
          <p:cNvSpPr/>
          <p:nvPr/>
        </p:nvSpPr>
        <p:spPr>
          <a:xfrm>
            <a:off x="10179843" y="3473598"/>
            <a:ext cx="1" cy="12510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5" name="线条"/>
          <p:cNvSpPr/>
          <p:nvPr/>
        </p:nvSpPr>
        <p:spPr>
          <a:xfrm>
            <a:off x="11259152" y="3473598"/>
            <a:ext cx="1" cy="12510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6" name="session_key"/>
          <p:cNvSpPr txBox="1"/>
          <p:nvPr/>
        </p:nvSpPr>
        <p:spPr>
          <a:xfrm>
            <a:off x="9141197" y="3581400"/>
            <a:ext cx="102283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pPr/>
            <a:r>
              <a:t>session_key</a:t>
            </a:r>
          </a:p>
        </p:txBody>
      </p:sp>
      <p:sp>
        <p:nvSpPr>
          <p:cNvPr id="307" name="session_data"/>
          <p:cNvSpPr txBox="1"/>
          <p:nvPr/>
        </p:nvSpPr>
        <p:spPr>
          <a:xfrm>
            <a:off x="10141886" y="3581400"/>
            <a:ext cx="108724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pPr/>
            <a:r>
              <a:t>session_data</a:t>
            </a:r>
          </a:p>
        </p:txBody>
      </p:sp>
      <p:sp>
        <p:nvSpPr>
          <p:cNvPr id="308" name="expire_date"/>
          <p:cNvSpPr txBox="1"/>
          <p:nvPr/>
        </p:nvSpPr>
        <p:spPr>
          <a:xfrm>
            <a:off x="11289514" y="3581400"/>
            <a:ext cx="9771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pPr/>
            <a:r>
              <a:t>expire_date</a:t>
            </a:r>
          </a:p>
        </p:txBody>
      </p:sp>
      <p:sp>
        <p:nvSpPr>
          <p:cNvPr id="309" name="{‘name’:smart,…"/>
          <p:cNvSpPr txBox="1"/>
          <p:nvPr/>
        </p:nvSpPr>
        <p:spPr>
          <a:xfrm>
            <a:off x="10225655" y="4128232"/>
            <a:ext cx="11221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/>
                </a:solidFill>
              </a:defRPr>
            </a:pPr>
            <a:r>
              <a:t>{‘name’:smart,</a:t>
            </a:r>
          </a:p>
          <a:p>
            <a:pPr>
              <a:defRPr sz="1200">
                <a:solidFill>
                  <a:schemeClr val="accent5"/>
                </a:solidFill>
              </a:defRPr>
            </a:pPr>
            <a:r>
              <a:t>‘age’:18}</a:t>
            </a:r>
          </a:p>
        </p:txBody>
      </p:sp>
      <p:sp>
        <p:nvSpPr>
          <p:cNvPr id="310" name="唯一标识码"/>
          <p:cNvSpPr txBox="1"/>
          <p:nvPr/>
        </p:nvSpPr>
        <p:spPr>
          <a:xfrm>
            <a:off x="9121175" y="4178299"/>
            <a:ext cx="10033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唯一标识码</a:t>
            </a:r>
          </a:p>
        </p:txBody>
      </p:sp>
      <p:sp>
        <p:nvSpPr>
          <p:cNvPr id="311" name="线条"/>
          <p:cNvSpPr/>
          <p:nvPr/>
        </p:nvSpPr>
        <p:spPr>
          <a:xfrm>
            <a:off x="7924799" y="3075259"/>
            <a:ext cx="1145374" cy="69051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2" name="线条"/>
          <p:cNvSpPr/>
          <p:nvPr/>
        </p:nvSpPr>
        <p:spPr>
          <a:xfrm flipH="1">
            <a:off x="8633493" y="4357959"/>
            <a:ext cx="44501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3" name="设置cookie…"/>
          <p:cNvSpPr txBox="1"/>
          <p:nvPr/>
        </p:nvSpPr>
        <p:spPr>
          <a:xfrm>
            <a:off x="6593418" y="3905250"/>
            <a:ext cx="203388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设置cookie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sessionid:唯一标识码</a:t>
            </a:r>
          </a:p>
        </p:txBody>
      </p:sp>
      <p:sp>
        <p:nvSpPr>
          <p:cNvPr id="314" name="线条"/>
          <p:cNvSpPr/>
          <p:nvPr/>
        </p:nvSpPr>
        <p:spPr>
          <a:xfrm flipH="1" flipV="1">
            <a:off x="3666606" y="4079940"/>
            <a:ext cx="2873894" cy="2399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5" name="返回"/>
          <p:cNvSpPr txBox="1"/>
          <p:nvPr/>
        </p:nvSpPr>
        <p:spPr>
          <a:xfrm>
            <a:off x="4792850" y="381634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</a:t>
            </a:r>
          </a:p>
        </p:txBody>
      </p:sp>
      <p:sp>
        <p:nvSpPr>
          <p:cNvPr id="316" name="保存cookie…"/>
          <p:cNvSpPr txBox="1"/>
          <p:nvPr/>
        </p:nvSpPr>
        <p:spPr>
          <a:xfrm>
            <a:off x="1635219" y="3554778"/>
            <a:ext cx="203388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保存cookie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sessionid:唯一标识码</a:t>
            </a:r>
          </a:p>
        </p:txBody>
      </p:sp>
      <p:sp>
        <p:nvSpPr>
          <p:cNvPr id="317" name="线条"/>
          <p:cNvSpPr/>
          <p:nvPr/>
        </p:nvSpPr>
        <p:spPr>
          <a:xfrm>
            <a:off x="3670300" y="4977191"/>
            <a:ext cx="2870217" cy="65241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8" name="/get_session"/>
          <p:cNvSpPr txBox="1"/>
          <p:nvPr/>
        </p:nvSpPr>
        <p:spPr>
          <a:xfrm>
            <a:off x="4366769" y="4864099"/>
            <a:ext cx="125521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/get_session</a:t>
            </a:r>
          </a:p>
        </p:txBody>
      </p:sp>
      <p:sp>
        <p:nvSpPr>
          <p:cNvPr id="319" name="传递cookie sessionid"/>
          <p:cNvSpPr txBox="1"/>
          <p:nvPr/>
        </p:nvSpPr>
        <p:spPr>
          <a:xfrm>
            <a:off x="4059816" y="5440415"/>
            <a:ext cx="21302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传递cookie sessionid</a:t>
            </a:r>
          </a:p>
        </p:txBody>
      </p:sp>
      <p:sp>
        <p:nvSpPr>
          <p:cNvPr id="320" name="服务器获取sessionid"/>
          <p:cNvSpPr txBox="1"/>
          <p:nvPr/>
        </p:nvSpPr>
        <p:spPr>
          <a:xfrm>
            <a:off x="6593418" y="5338815"/>
            <a:ext cx="20938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/>
            <a:r>
              <a:t>服务器获取sessionid</a:t>
            </a:r>
          </a:p>
        </p:txBody>
      </p:sp>
      <p:sp>
        <p:nvSpPr>
          <p:cNvPr id="321" name="状态保持:session"/>
          <p:cNvSpPr txBox="1"/>
          <p:nvPr/>
        </p:nvSpPr>
        <p:spPr>
          <a:xfrm>
            <a:off x="4910366" y="736234"/>
            <a:ext cx="318406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状态保持:session</a:t>
            </a:r>
          </a:p>
        </p:txBody>
      </p:sp>
      <p:sp>
        <p:nvSpPr>
          <p:cNvPr id="322" name="session存储在服务器端。…"/>
          <p:cNvSpPr txBox="1"/>
          <p:nvPr/>
        </p:nvSpPr>
        <p:spPr>
          <a:xfrm>
            <a:off x="1611461" y="6446715"/>
            <a:ext cx="656193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session存储在服务器端。</a:t>
            </a:r>
          </a:p>
          <a:p>
            <a:pPr/>
            <a:r>
              <a:t>1）以键值对进行存储。</a:t>
            </a:r>
          </a:p>
          <a:p>
            <a:pPr/>
            <a:r>
              <a:t>2）session依赖于cookie, 唯一标识码存在一个叫做sessionid的cookie中</a:t>
            </a:r>
          </a:p>
          <a:p>
            <a:pPr/>
            <a:r>
              <a:t>3）session也是有过期时间，默认两周之后过期。</a:t>
            </a:r>
          </a:p>
        </p:txBody>
      </p:sp>
      <p:sp>
        <p:nvSpPr>
          <p:cNvPr id="323" name="Django设置session和读取session:…"/>
          <p:cNvSpPr txBox="1"/>
          <p:nvPr/>
        </p:nvSpPr>
        <p:spPr>
          <a:xfrm>
            <a:off x="1593850" y="7978184"/>
            <a:ext cx="34564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t>Django设置session和读取session:</a:t>
            </a:r>
          </a:p>
          <a:p>
            <a:pPr lvl="1"/>
            <a:r>
              <a:t>request.session[‘键’]=值</a:t>
            </a:r>
          </a:p>
          <a:p>
            <a:pPr lvl="1"/>
            <a:r>
              <a:t>var = request.session[‘键’]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矩形"/>
          <p:cNvSpPr/>
          <p:nvPr/>
        </p:nvSpPr>
        <p:spPr>
          <a:xfrm>
            <a:off x="3784600" y="2501900"/>
            <a:ext cx="3558332" cy="137477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6" name="矩形"/>
          <p:cNvSpPr/>
          <p:nvPr/>
        </p:nvSpPr>
        <p:spPr>
          <a:xfrm>
            <a:off x="6045200" y="4106945"/>
            <a:ext cx="1270000" cy="57477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7" name="评论内容"/>
          <p:cNvSpPr txBox="1"/>
          <p:nvPr/>
        </p:nvSpPr>
        <p:spPr>
          <a:xfrm>
            <a:off x="2482850" y="2554287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评论内容</a:t>
            </a:r>
          </a:p>
        </p:txBody>
      </p:sp>
      <p:sp>
        <p:nvSpPr>
          <p:cNvPr id="328" name="提交评论"/>
          <p:cNvSpPr txBox="1"/>
          <p:nvPr/>
        </p:nvSpPr>
        <p:spPr>
          <a:xfrm>
            <a:off x="6115050" y="4203832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提交评论</a:t>
            </a:r>
          </a:p>
        </p:txBody>
      </p:sp>
      <p:sp>
        <p:nvSpPr>
          <p:cNvPr id="329" name="&lt;script&gt;alert(‘hello’)&lt;/script&gt;"/>
          <p:cNvSpPr txBox="1"/>
          <p:nvPr/>
        </p:nvSpPr>
        <p:spPr>
          <a:xfrm>
            <a:off x="3842534" y="2573337"/>
            <a:ext cx="26666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&lt;script&gt;alert(‘hello’)&lt;/script&gt;</a:t>
            </a:r>
          </a:p>
        </p:txBody>
      </p:sp>
      <p:sp>
        <p:nvSpPr>
          <p:cNvPr id="330" name="矩形"/>
          <p:cNvSpPr/>
          <p:nvPr/>
        </p:nvSpPr>
        <p:spPr>
          <a:xfrm>
            <a:off x="3797300" y="5461099"/>
            <a:ext cx="3417062" cy="19707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1" name="展示评论"/>
          <p:cNvSpPr txBox="1"/>
          <p:nvPr/>
        </p:nvSpPr>
        <p:spPr>
          <a:xfrm>
            <a:off x="2482850" y="57023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展示评论</a:t>
            </a:r>
          </a:p>
        </p:txBody>
      </p:sp>
      <p:sp>
        <p:nvSpPr>
          <p:cNvPr id="332" name="html转义"/>
          <p:cNvSpPr txBox="1"/>
          <p:nvPr/>
        </p:nvSpPr>
        <p:spPr>
          <a:xfrm>
            <a:off x="5410200" y="722229"/>
            <a:ext cx="168053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/>
                </a:solidFill>
              </a:defRPr>
            </a:lvl1pPr>
          </a:lstStyle>
          <a:p>
            <a:pPr/>
            <a:r>
              <a:t>html转义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