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495" r:id="rId2"/>
    <p:sldId id="256" r:id="rId3"/>
    <p:sldId id="474" r:id="rId4"/>
    <p:sldId id="422" r:id="rId5"/>
    <p:sldId id="423" r:id="rId6"/>
    <p:sldId id="496" r:id="rId7"/>
    <p:sldId id="424" r:id="rId8"/>
    <p:sldId id="425" r:id="rId9"/>
    <p:sldId id="426" r:id="rId10"/>
    <p:sldId id="427" r:id="rId11"/>
    <p:sldId id="428" r:id="rId12"/>
    <p:sldId id="475" r:id="rId13"/>
    <p:sldId id="434" r:id="rId14"/>
    <p:sldId id="439" r:id="rId15"/>
    <p:sldId id="430" r:id="rId16"/>
    <p:sldId id="432" r:id="rId17"/>
    <p:sldId id="438" r:id="rId18"/>
    <p:sldId id="479" r:id="rId19"/>
    <p:sldId id="476" r:id="rId20"/>
    <p:sldId id="477" r:id="rId21"/>
    <p:sldId id="478" r:id="rId22"/>
    <p:sldId id="440" r:id="rId23"/>
    <p:sldId id="451" r:id="rId24"/>
    <p:sldId id="452" r:id="rId25"/>
    <p:sldId id="453" r:id="rId26"/>
    <p:sldId id="454" r:id="rId27"/>
    <p:sldId id="485" r:id="rId28"/>
    <p:sldId id="486" r:id="rId29"/>
    <p:sldId id="487" r:id="rId30"/>
    <p:sldId id="488" r:id="rId31"/>
    <p:sldId id="459" r:id="rId32"/>
    <p:sldId id="441" r:id="rId33"/>
    <p:sldId id="489" r:id="rId34"/>
    <p:sldId id="461" r:id="rId35"/>
    <p:sldId id="490" r:id="rId36"/>
    <p:sldId id="462" r:id="rId37"/>
    <p:sldId id="463" r:id="rId38"/>
    <p:sldId id="464" r:id="rId39"/>
    <p:sldId id="491" r:id="rId40"/>
    <p:sldId id="492" r:id="rId41"/>
    <p:sldId id="480" r:id="rId42"/>
    <p:sldId id="493" r:id="rId43"/>
    <p:sldId id="482" r:id="rId44"/>
    <p:sldId id="483" r:id="rId45"/>
    <p:sldId id="484" r:id="rId46"/>
    <p:sldId id="471" r:id="rId47"/>
    <p:sldId id="465" r:id="rId48"/>
    <p:sldId id="466" r:id="rId49"/>
    <p:sldId id="467" r:id="rId50"/>
    <p:sldId id="494" r:id="rId51"/>
    <p:sldId id="449" r:id="rId5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76211" autoAdjust="0"/>
  </p:normalViewPr>
  <p:slideViewPr>
    <p:cSldViewPr>
      <p:cViewPr varScale="1">
        <p:scale>
          <a:sx n="85" d="100"/>
          <a:sy n="85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043D-E2B2-4421-B7CF-CE7867870D5D}" type="datetimeFigureOut">
              <a:rPr lang="en-US" smtClean="0"/>
              <a:pPr/>
              <a:t>2018-01-15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F87CD-68CF-433E-882D-EC4AE0BC6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2018-01-15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 [2,4,5]</a:t>
            </a:r>
          </a:p>
          <a:p>
            <a:r>
              <a:rPr lang="en-US" dirty="0" smtClean="0"/>
              <a:t>X[4]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8"/>
            <a:ext cx="10363200" cy="1470025"/>
          </a:xfrm>
        </p:spPr>
        <p:txBody>
          <a:bodyPr>
            <a:normAutofit/>
          </a:bodyPr>
          <a:lstStyle>
            <a:lvl1pPr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05201"/>
            <a:ext cx="103632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000" y="5715000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74638"/>
            <a:ext cx="10566400" cy="114300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tabLst>
                <a:tab pos="254794" algn="l"/>
              </a:tabLst>
              <a:defRPr sz="2100"/>
            </a:lvl1pPr>
            <a:lvl3pPr>
              <a:defRPr sz="21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124203"/>
            <a:ext cx="10363200" cy="600075"/>
          </a:xfrm>
        </p:spPr>
        <p:txBody>
          <a:bodyPr anchor="t">
            <a:normAutofit/>
          </a:bodyPr>
          <a:lstStyle>
            <a:lvl1pPr algn="l">
              <a:defRPr sz="24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62400"/>
            <a:ext cx="10363200" cy="444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9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74638"/>
            <a:ext cx="10464800" cy="1143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9000" y="274638"/>
            <a:ext cx="1046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2018-01-15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tabLst>
          <a:tab pos="254794" algn="l"/>
        </a:tabLst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971800"/>
            <a:ext cx="10566400" cy="1143000"/>
          </a:xfrm>
        </p:spPr>
        <p:txBody>
          <a:bodyPr/>
          <a:lstStyle/>
          <a:p>
            <a:r>
              <a:rPr lang="en-US" dirty="0" smtClean="0"/>
              <a:t>(waitlist)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(should look familiar)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script type="</a:t>
            </a:r>
            <a:r>
              <a:rPr lang="en-US" dirty="0" smtClean="0">
                <a:latin typeface="Consolas" panose="020B0609020204030204" pitchFamily="49" charset="0"/>
              </a:rPr>
              <a:t>text/</a:t>
            </a:r>
            <a:r>
              <a:rPr lang="en-US" dirty="0" err="1" smtClean="0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endParaRPr lang="en-US" dirty="0" smtClean="0">
              <a:solidFill>
                <a:srgbClr val="C0504D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("&lt;h1&gt;This is a heading&lt;/h1</a:t>
            </a:r>
            <a:r>
              <a:rPr lang="en-US" dirty="0" smtClean="0">
                <a:latin typeface="Consolas" panose="020B0609020204030204" pitchFamily="49" charset="0"/>
              </a:rPr>
              <a:t>&gt;");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  //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this is a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comment</a:t>
            </a:r>
          </a:p>
          <a:p>
            <a:pPr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("&lt;p&gt;This is a paragraph.&lt;/p</a:t>
            </a:r>
            <a:r>
              <a:rPr lang="en-US" dirty="0" smtClean="0">
                <a:latin typeface="Consolas" panose="020B0609020204030204" pitchFamily="49" charset="0"/>
              </a:rPr>
              <a:t>&gt;");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  /*</a:t>
            </a:r>
          </a:p>
          <a:p>
            <a:pPr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This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is a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multi-line comment</a:t>
            </a:r>
          </a:p>
          <a:p>
            <a:pPr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Line 2</a:t>
            </a:r>
          </a:p>
          <a:p>
            <a:pPr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*/</a:t>
            </a:r>
          </a:p>
          <a:p>
            <a:pPr>
              <a:buNone/>
            </a:pPr>
            <a:r>
              <a:rPr lang="en-US" dirty="0">
                <a:solidFill>
                  <a:srgbClr val="C3D69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C3D69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("&lt;p&gt;This is another paragraph.&lt;/p&gt;");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might be new for some of you</a:t>
            </a:r>
          </a:p>
          <a:p>
            <a:r>
              <a:rPr lang="en-US" dirty="0" smtClean="0"/>
              <a:t>Variables don’t…</a:t>
            </a:r>
          </a:p>
          <a:p>
            <a:pPr lvl="1"/>
            <a:r>
              <a:rPr lang="en-US" dirty="0" smtClean="0"/>
              <a:t>… have to be declared (just start using them)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x = 5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5</a:t>
            </a:r>
          </a:p>
          <a:p>
            <a:pPr lvl="1"/>
            <a:r>
              <a:rPr lang="en-US" dirty="0" smtClean="0"/>
              <a:t>… have to be typed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5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x = "foo bar </a:t>
            </a:r>
            <a:r>
              <a:rPr lang="en-US" dirty="0" err="1" smtClean="0">
                <a:latin typeface="Consolas" panose="020B0609020204030204" pitchFamily="49" charset="0"/>
              </a:rPr>
              <a:t>baz</a:t>
            </a:r>
            <a:r>
              <a:rPr lang="en-US" dirty="0" smtClean="0">
                <a:latin typeface="Consolas" panose="020B0609020204030204" pitchFamily="49" charset="0"/>
              </a:rPr>
              <a:t>“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Makes some things easier, some things (e.g. debugging) harder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semicolons “;”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strictly needed</a:t>
            </a:r>
          </a:p>
          <a:p>
            <a:r>
              <a:rPr lang="en-US" dirty="0" smtClean="0"/>
              <a:t>Probably a good idea anyway</a:t>
            </a:r>
          </a:p>
        </p:txBody>
      </p:sp>
    </p:spTree>
    <p:extLst>
      <p:ext uri="{BB962C8B-B14F-4D97-AF65-F5344CB8AC3E}">
        <p14:creationId xmlns:p14="http://schemas.microsoft.com/office/powerpoint/2010/main" val="16923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Examples/Weirdness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2743200" cy="4525963"/>
          </a:xfrm>
        </p:spPr>
        <p:txBody>
          <a:bodyPr>
            <a:noAutofit/>
          </a:bodyPr>
          <a:lstStyle/>
          <a:p>
            <a:pPr marL="457200" lvl="1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5</a:t>
            </a:r>
          </a:p>
          <a:p>
            <a:pPr marL="457200" lvl="1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typeof(x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</a:rPr>
              <a:t> = 4</a:t>
            </a:r>
          </a:p>
          <a:p>
            <a:pPr marL="457200" lvl="1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X + z</a:t>
            </a:r>
          </a:p>
          <a:p>
            <a:pPr marL="457200" lvl="1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txt = "foo"</a:t>
            </a:r>
          </a:p>
          <a:p>
            <a:pPr marL="457200" lvl="1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typeof(txt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txt + 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txt + 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z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txt + (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048000" y="1600202"/>
            <a:ext cx="88392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number"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z is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9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txt is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string"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+ means append,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so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x gets converted: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"foo5"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foo54"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precedence, x + z executed first: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"foo9"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(the usual…mostly)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26670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[2,4,5]</a:t>
            </a:r>
          </a:p>
          <a:p>
            <a:pPr marL="0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x[0]</a:t>
            </a:r>
          </a:p>
          <a:p>
            <a:pPr marL="0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x[1] = 1</a:t>
            </a:r>
          </a:p>
          <a:p>
            <a:pPr marL="0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x[4] = 6</a:t>
            </a:r>
          </a:p>
          <a:p>
            <a:pPr marL="0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x.length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x.pop()</a:t>
            </a:r>
          </a:p>
          <a:p>
            <a:pPr marL="0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x.shift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0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x.push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foo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</a:p>
          <a:p>
            <a:pPr marL="0" indent="0" algn="r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x.indexOf</a:t>
            </a:r>
            <a:r>
              <a:rPr lang="en-US" dirty="0" smtClean="0">
                <a:latin typeface="Consolas" panose="020B0609020204030204" pitchFamily="49" charset="0"/>
              </a:rPr>
              <a:t>(5)</a:t>
            </a:r>
          </a:p>
          <a:p>
            <a:pPr marL="0" indent="0" algn="r">
              <a:buNone/>
            </a:pPr>
            <a:r>
              <a:rPr lang="en-US" dirty="0" smtClean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0" y="1608673"/>
            <a:ext cx="7162800" cy="47243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</a:rPr>
              <a:t>[2,4,5]</a:t>
            </a: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</a:rPr>
              <a:t>Returns 2</a:t>
            </a: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now [2,1,5]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now [2,1,5,</a:t>
            </a: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undefined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,6]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returns 5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(indices are 0,1,2,3,4)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Returns 6, x is [2,1,5,</a:t>
            </a: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undefined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Returns 2, x is [1,5,</a:t>
            </a: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  <a:sym typeface="Wingdings" pitchFamily="2" charset="2"/>
              </a:rPr>
              <a:t>undefined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]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[1,5,undefined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,"foo"]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</a:rPr>
              <a:t>“where is 5?”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index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537856"/>
            <a:ext cx="312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 </a:t>
            </a:r>
            <a:r>
              <a:rPr lang="en-US" dirty="0">
                <a:latin typeface="Consolas" panose="020B0609020204030204" pitchFamily="49" charset="0"/>
              </a:rPr>
              <a:t>5    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&lt; </a:t>
            </a:r>
            <a:r>
              <a:rPr lang="en-US" dirty="0">
                <a:latin typeface="Consolas" panose="020B0609020204030204" pitchFamily="49" charset="0"/>
              </a:rPr>
              <a:t>4    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&gt; </a:t>
            </a:r>
            <a:r>
              <a:rPr lang="en-US" dirty="0">
                <a:latin typeface="Consolas" panose="020B0609020204030204" pitchFamily="49" charset="0"/>
              </a:rPr>
              <a:t>2    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(x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 &amp;&amp; (x &lt; 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4 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   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== "5"</a:t>
            </a:r>
            <a:r>
              <a:rPr lang="en-US" dirty="0">
                <a:latin typeface="Consolas" panose="020B0609020204030204" pitchFamily="49" charset="0"/>
              </a:rPr>
              <a:t>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== </a:t>
            </a:r>
            <a:r>
              <a:rPr lang="en-US" dirty="0">
                <a:latin typeface="Consolas" panose="020B0609020204030204" pitchFamily="49" charset="0"/>
              </a:rPr>
              <a:t>8   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=== </a:t>
            </a:r>
            <a:r>
              <a:rPr lang="en-US" dirty="0">
                <a:latin typeface="Consolas" panose="020B0609020204030204" pitchFamily="49" charset="0"/>
              </a:rPr>
              <a:t>5  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=== "5"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352800" y="1537856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x is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</a:rPr>
              <a:t>5</a:t>
            </a: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</a:rPr>
              <a:t>false</a:t>
            </a: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true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504"/>
              </a:spcBef>
              <a:buFont typeface="Wingdings" panose="05000000000000000000" pitchFamily="2" charset="2"/>
              <a:buChar char="ß"/>
            </a:pP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 true</a:t>
            </a:r>
          </a:p>
          <a:p>
            <a:pPr lvl="1">
              <a:spcBef>
                <a:spcPts val="504"/>
              </a:spcBef>
              <a:buFont typeface="Wingdings" panose="05000000000000000000" pitchFamily="2" charset="2"/>
              <a:buChar char="ß"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true   (same as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previous, but like 4 &lt; x &lt; 10)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  <a:sym typeface="Wingdings" pitchFamily="2" charset="2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true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  (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is x equal to 5?)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true!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 (“==” converts 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types)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false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true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  (</a:t>
            </a: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value AND type same)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504"/>
              </a:spcBef>
              <a:buNone/>
            </a:pPr>
            <a:r>
              <a:rPr lang="en-US" sz="2100" dirty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 false! (only value same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itchFamily="2" charset="2"/>
              </a:rPr>
              <a:t>)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23481" y="4038601"/>
            <a:ext cx="440119" cy="1219200"/>
          </a:xfrm>
          <a:custGeom>
            <a:avLst/>
            <a:gdLst>
              <a:gd name="connsiteX0" fmla="*/ 356992 w 440119"/>
              <a:gd name="connsiteY0" fmla="*/ 1341911 h 1341911"/>
              <a:gd name="connsiteX1" fmla="*/ 732 w 440119"/>
              <a:gd name="connsiteY1" fmla="*/ 593766 h 1341911"/>
              <a:gd name="connsiteX2" fmla="*/ 440119 w 440119"/>
              <a:gd name="connsiteY2" fmla="*/ 0 h 134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119" h="1341911">
                <a:moveTo>
                  <a:pt x="356992" y="1341911"/>
                </a:moveTo>
                <a:cubicBezTo>
                  <a:pt x="171934" y="1079664"/>
                  <a:pt x="-13123" y="817418"/>
                  <a:pt x="732" y="593766"/>
                </a:cubicBezTo>
                <a:cubicBezTo>
                  <a:pt x="14587" y="370114"/>
                  <a:pt x="227353" y="185057"/>
                  <a:pt x="440119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If/Else/Else if: Same as everywhere else: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&lt; 5) {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	// do something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} else if (</a:t>
            </a:r>
            <a:r>
              <a:rPr lang="en-US" dirty="0" err="1" smtClean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&lt; 10) {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	 // do something else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} else {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	// do yet another thing</a:t>
            </a:r>
          </a:p>
          <a:p>
            <a:pPr lvl="2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loops</a:t>
            </a:r>
          </a:p>
          <a:p>
            <a:pPr marL="3429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&lt; 4; x++) { … }</a:t>
            </a:r>
          </a:p>
          <a:p>
            <a:pPr marL="3429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latin typeface="Consolas" panose="020B0609020204030204" pitchFamily="49" charset="0"/>
              </a:rPr>
              <a:t>someArray.length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{ … }</a:t>
            </a:r>
          </a:p>
          <a:p>
            <a:pPr marL="342900"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While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</a:rPr>
              <a:t>hile (</a:t>
            </a:r>
            <a:r>
              <a:rPr lang="en-US" dirty="0" err="1" smtClean="0">
                <a:latin typeface="Consolas" panose="020B0609020204030204" pitchFamily="49" charset="0"/>
              </a:rPr>
              <a:t>someCondition</a:t>
            </a:r>
            <a:r>
              <a:rPr lang="en-US" dirty="0" smtClean="0">
                <a:latin typeface="Consolas" panose="020B0609020204030204" pitchFamily="49" charset="0"/>
              </a:rPr>
              <a:t>) { …</a:t>
            </a:r>
          </a:p>
          <a:p>
            <a:pPr marL="3429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x = 0; while (x &lt; 4)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… ; x++}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each: “in” versus “of”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["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apple","pear","peach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fruits)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gets you the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index</a:t>
            </a:r>
          </a:p>
          <a:p>
            <a:pPr lvl="1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order not guaranteed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but usually: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is set to </a:t>
            </a:r>
            <a:r>
              <a:rPr lang="en-US" dirty="0" smtClean="0">
                <a:latin typeface="Consolas" panose="020B0609020204030204" pitchFamily="49" charset="0"/>
              </a:rPr>
              <a:t>0, 1, </a:t>
            </a:r>
            <a:r>
              <a:rPr lang="en-US" dirty="0" smtClean="0">
                <a:latin typeface="+mj-lt"/>
              </a:rPr>
              <a:t>and then </a:t>
            </a:r>
            <a:r>
              <a:rPr lang="en-US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+mj-lt"/>
              </a:rPr>
              <a:t> as we loop</a:t>
            </a:r>
          </a:p>
          <a:p>
            <a:pPr lvl="1"/>
            <a:r>
              <a:rPr lang="en-US" dirty="0" smtClean="0">
                <a:latin typeface="+mj-lt"/>
              </a:rPr>
              <a:t>If you want to actual value: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fruits[</a:t>
            </a:r>
            <a:r>
              <a:rPr lang="en-US" dirty="0" err="1" smtClean="0">
                <a:latin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(fruit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fruits)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of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gets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you the </a:t>
            </a:r>
            <a:r>
              <a:rPr lang="en-US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value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fruit </a:t>
            </a:r>
            <a:r>
              <a:rPr lang="en-US" dirty="0" smtClean="0">
                <a:latin typeface="+mj-lt"/>
              </a:rPr>
              <a:t>is set to</a:t>
            </a:r>
            <a:r>
              <a:rPr lang="en-US" dirty="0" smtClean="0">
                <a:latin typeface="Consolas" panose="020B0609020204030204" pitchFamily="49" charset="0"/>
              </a:rPr>
              <a:t> “apple”, “pear” </a:t>
            </a:r>
            <a:r>
              <a:rPr lang="en-US" dirty="0" smtClean="0">
                <a:latin typeface="+mj-lt"/>
              </a:rPr>
              <a:t>and then</a:t>
            </a:r>
            <a:r>
              <a:rPr lang="en-US" dirty="0" smtClean="0">
                <a:latin typeface="Consolas" panose="020B0609020204030204" pitchFamily="49" charset="0"/>
              </a:rPr>
              <a:t> “peach” </a:t>
            </a:r>
            <a:r>
              <a:rPr lang="en-US" dirty="0" smtClean="0">
                <a:latin typeface="+mj-lt"/>
              </a:rPr>
              <a:t>as we loop</a:t>
            </a:r>
            <a:endParaRPr lang="en-US" dirty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/>
              <a:t>More info here: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://developer.mozilla.org/</a:t>
            </a:r>
            <a:r>
              <a:rPr lang="en-US" dirty="0" err="1"/>
              <a:t>en</a:t>
            </a:r>
            <a:r>
              <a:rPr lang="en-US" dirty="0"/>
              <a:t>-US/docs/Web/JavaScript/Reference/Statements/for...of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function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</a:rPr>
              <a:t>arg1, arg2, …, </a:t>
            </a:r>
            <a:r>
              <a:rPr lang="en-US" dirty="0" err="1" smtClean="0">
                <a:solidFill>
                  <a:srgbClr val="FF6600"/>
                </a:solidFill>
                <a:latin typeface="Consolas" panose="020B0609020204030204" pitchFamily="49" charset="0"/>
              </a:rPr>
              <a:t>argN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// do something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return(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returnVal</a:t>
            </a:r>
            <a:r>
              <a:rPr lang="en-US" dirty="0" smtClean="0">
                <a:latin typeface="Consolas" panose="020B0609020204030204" pitchFamily="49" charset="0"/>
              </a:rPr>
              <a:t>); // optional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10363200" cy="1470025"/>
          </a:xfrm>
        </p:spPr>
        <p:txBody>
          <a:bodyPr>
            <a:normAutofit/>
          </a:bodyPr>
          <a:lstStyle/>
          <a:p>
            <a:r>
              <a:rPr lang="en-US" sz="3100" dirty="0"/>
              <a:t>Introduction to 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/>
              <a:t>SI649/EECS548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6400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Matthew Kay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Based on slides from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Eytan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Adar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function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6600"/>
                </a:solidFill>
                <a:latin typeface="Consolas" panose="020B0609020204030204" pitchFamily="49" charset="0"/>
              </a:rPr>
              <a:t>firstNum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FF6600"/>
                </a:solidFill>
                <a:latin typeface="Consolas" panose="020B0609020204030204" pitchFamily="49" charset="0"/>
              </a:rPr>
              <a:t>secondNum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firstNum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secondNum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  return(</a:t>
            </a:r>
            <a:r>
              <a:rPr lang="en-US" dirty="0" err="1" smtClean="0">
                <a:latin typeface="Consolas" panose="020B0609020204030204" pitchFamily="49" charset="0"/>
              </a:rPr>
              <a:t>firstNum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} else {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  return(</a:t>
            </a:r>
            <a:r>
              <a:rPr lang="en-US" dirty="0" err="1" smtClean="0">
                <a:latin typeface="Consolas" panose="020B0609020204030204" pitchFamily="49" charset="0"/>
              </a:rPr>
              <a:t>secondNum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}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  test(4, 5)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common use as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72439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&lt;head&gt;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&lt;script type="text/</a:t>
            </a:r>
            <a:r>
              <a:rPr lang="en-US" dirty="0" err="1" smtClean="0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function </a:t>
            </a:r>
            <a:r>
              <a:rPr lang="en-US" dirty="0" err="1" smtClean="0">
                <a:latin typeface="Consolas" panose="020B0609020204030204" pitchFamily="49" charset="0"/>
              </a:rPr>
              <a:t>displaymessage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{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  alert("Hello World!");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}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&lt;/script&gt;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&lt;/head&gt;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&lt;form&gt;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  &lt;input type="button" value="Click me!" </a:t>
            </a:r>
            <a:r>
              <a:rPr lang="en-US" dirty="0" err="1" smtClean="0">
                <a:latin typeface="Consolas" panose="020B0609020204030204" pitchFamily="49" charset="0"/>
              </a:rPr>
              <a:t>onclick</a:t>
            </a:r>
            <a:r>
              <a:rPr lang="en-US" dirty="0" smtClean="0">
                <a:latin typeface="Consolas" panose="020B0609020204030204" pitchFamily="49" charset="0"/>
              </a:rPr>
              <a:t>="</a:t>
            </a:r>
            <a:r>
              <a:rPr lang="en-US" dirty="0" err="1" smtClean="0">
                <a:latin typeface="Consolas" panose="020B0609020204030204" pitchFamily="49" charset="0"/>
              </a:rPr>
              <a:t>displaymessage</a:t>
            </a:r>
            <a:r>
              <a:rPr lang="en-US" dirty="0" smtClean="0">
                <a:latin typeface="Consolas" panose="020B0609020204030204" pitchFamily="49" charset="0"/>
              </a:rPr>
              <a:t>()" /&gt;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&lt;/form&gt;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&lt;/body&gt;</a:t>
            </a: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&lt;/html&gt;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3573238" y="4267200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7064580" y="4267199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8512380" y="4267199"/>
            <a:ext cx="762000" cy="609600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8038" y="38216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Object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1781" y="382166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Event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9580" y="38100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What to do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5778500"/>
            <a:ext cx="4724400" cy="1079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828800"/>
            <a:ext cx="3962400" cy="14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 each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378" y="1600200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&lt;script type="text/</a:t>
            </a:r>
            <a:r>
              <a:rPr lang="en-US" dirty="0" err="1" smtClean="0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latin typeface="Consolas" panose="020B0609020204030204" pitchFamily="49" charset="0"/>
              </a:rPr>
              <a:t> = [2,4,"foo"];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  for (x in </a:t>
            </a:r>
            <a:r>
              <a:rPr lang="en-US" dirty="0" err="1" smtClean="0"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 // we go through this loop once per array element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	  // x takes on the index value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latin typeface="Consolas" panose="020B0609020204030204" pitchFamily="49" charset="0"/>
              </a:rPr>
              <a:t>[x]+"&lt;</a:t>
            </a:r>
            <a:r>
              <a:rPr lang="en-US" dirty="0" err="1" smtClean="0">
                <a:latin typeface="Consolas" panose="020B0609020204030204" pitchFamily="49" charset="0"/>
              </a:rPr>
              <a:t>br</a:t>
            </a:r>
            <a:r>
              <a:rPr lang="en-US" dirty="0" smtClean="0">
                <a:latin typeface="Consolas" panose="020B0609020204030204" pitchFamily="49" charset="0"/>
              </a:rPr>
              <a:t>/&gt;");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&lt;/html&gt;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0238" y="4800600"/>
            <a:ext cx="6767763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a </a:t>
            </a:r>
            <a:r>
              <a:rPr lang="en-US" i="1" dirty="0" smtClean="0"/>
              <a:t>little</a:t>
            </a:r>
            <a:r>
              <a:rPr lang="en-US" dirty="0" smtClean="0"/>
              <a:t> more interesting…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597" y="1074738"/>
            <a:ext cx="8229600" cy="4525963"/>
          </a:xfrm>
        </p:spPr>
        <p:txBody>
          <a:bodyPr/>
          <a:lstStyle/>
          <a:p>
            <a:r>
              <a:rPr lang="en-US" dirty="0" smtClean="0"/>
              <a:t>Let’s draw a bar chart</a:t>
            </a:r>
          </a:p>
          <a:p>
            <a:pPr lvl="1"/>
            <a:r>
              <a:rPr lang="en-US" dirty="0" smtClean="0"/>
              <a:t>Given some array as input [1,5,2,5,4]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8829"/>
          <a:stretch>
            <a:fillRect/>
          </a:stretch>
        </p:blipFill>
        <p:spPr bwMode="auto">
          <a:xfrm>
            <a:off x="4267200" y="28194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590644" y="5638800"/>
            <a:ext cx="1821332" cy="750332"/>
            <a:chOff x="2289734" y="5791200"/>
            <a:chExt cx="1821332" cy="750332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3009900" y="5829300"/>
              <a:ext cx="381000" cy="304800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9734" y="6172200"/>
              <a:ext cx="182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spacing = 5 </a:t>
              </a:r>
              <a:r>
                <a:rPr lang="en-US" dirty="0"/>
                <a:t>pixels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53400" y="3581400"/>
            <a:ext cx="1463539" cy="2057400"/>
            <a:chOff x="6896100" y="3657600"/>
            <a:chExt cx="1463539" cy="1905000"/>
          </a:xfrm>
        </p:grpSpPr>
        <p:sp>
          <p:nvSpPr>
            <p:cNvPr id="18" name="Right Brace 17"/>
            <p:cNvSpPr/>
            <p:nvPr/>
          </p:nvSpPr>
          <p:spPr>
            <a:xfrm>
              <a:off x="6896100" y="3657600"/>
              <a:ext cx="419100" cy="1905000"/>
            </a:xfrm>
            <a:prstGeom prst="rightBrace">
              <a:avLst>
                <a:gd name="adj1" fmla="val 6655"/>
                <a:gd name="adj2" fmla="val 49161"/>
              </a:avLst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1930" y="4148435"/>
              <a:ext cx="9977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height =</a:t>
              </a:r>
            </a:p>
            <a:p>
              <a:r>
                <a:rPr lang="en-US" dirty="0"/>
                <a:t>value * </a:t>
              </a:r>
            </a:p>
            <a:p>
              <a:r>
                <a:rPr lang="en-US" dirty="0"/>
                <a:t>10 pixels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3600" y="2842379"/>
            <a:ext cx="2645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 number as a rectangle…</a:t>
            </a:r>
          </a:p>
          <a:p>
            <a:r>
              <a:rPr lang="en-US" dirty="0"/>
              <a:t>Rectangle has a starting position (</a:t>
            </a:r>
            <a:r>
              <a:rPr lang="en-US" dirty="0" err="1"/>
              <a:t>x,y</a:t>
            </a:r>
            <a:r>
              <a:rPr lang="en-US" dirty="0"/>
              <a:t>) and a height/width</a:t>
            </a:r>
          </a:p>
          <a:p>
            <a:endParaRPr lang="en-US" dirty="0"/>
          </a:p>
          <a:p>
            <a:r>
              <a:rPr lang="en-US" dirty="0"/>
              <a:t>So: for every array element we need to generate 4 numbers to tell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where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draw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90347" y="2087489"/>
            <a:ext cx="2370828" cy="730263"/>
            <a:chOff x="-1359672" y="5334938"/>
            <a:chExt cx="9254003" cy="730263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2909764" y="5771984"/>
              <a:ext cx="381000" cy="205433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359672" y="5334938"/>
              <a:ext cx="92540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x</a:t>
              </a:r>
              <a:r>
                <a:rPr lang="en-US" sz="1600" dirty="0" smtClean="0">
                  <a:latin typeface="Consolas" panose="020B0609020204030204" pitchFamily="49" charset="0"/>
                </a:rPr>
                <a:t> = (10 </a:t>
              </a:r>
              <a:r>
                <a:rPr lang="en-US" sz="1600" dirty="0">
                  <a:latin typeface="Consolas" panose="020B0609020204030204" pitchFamily="49" charset="0"/>
                </a:rPr>
                <a:t>+ 5)*index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495800" y="2828267"/>
            <a:ext cx="8534400" cy="5729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03143" y="2830981"/>
            <a:ext cx="1392657" cy="2807819"/>
            <a:chOff x="1350543" y="2819398"/>
            <a:chExt cx="1392657" cy="2807819"/>
          </a:xfrm>
        </p:grpSpPr>
        <p:sp>
          <p:nvSpPr>
            <p:cNvPr id="21" name="Right Brace 20"/>
            <p:cNvSpPr/>
            <p:nvPr/>
          </p:nvSpPr>
          <p:spPr>
            <a:xfrm rot="10800000">
              <a:off x="2362200" y="2819398"/>
              <a:ext cx="381000" cy="2807819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50543" y="405403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y = 100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0" y="5638800"/>
            <a:ext cx="1951175" cy="719554"/>
            <a:chOff x="1882284" y="5791200"/>
            <a:chExt cx="1951175" cy="719554"/>
          </a:xfrm>
        </p:grpSpPr>
        <p:sp>
          <p:nvSpPr>
            <p:cNvPr id="6" name="Right Brace 5"/>
            <p:cNvSpPr/>
            <p:nvPr/>
          </p:nvSpPr>
          <p:spPr>
            <a:xfrm rot="5400000">
              <a:off x="2667000" y="5715000"/>
              <a:ext cx="381000" cy="533400"/>
            </a:xfrm>
            <a:prstGeom prst="rightBrac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2284" y="6172200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width = 10 </a:t>
              </a:r>
              <a:r>
                <a:rPr lang="en-US" sz="1600" dirty="0">
                  <a:latin typeface="Consolas" panose="020B0609020204030204" pitchFamily="49" charset="0"/>
                </a:rPr>
                <a:t>pixels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4400" y="1470352"/>
            <a:ext cx="1555784" cy="3558848"/>
            <a:chOff x="3987766" y="1643894"/>
            <a:chExt cx="1555784" cy="3558848"/>
          </a:xfrm>
        </p:grpSpPr>
        <p:sp>
          <p:nvSpPr>
            <p:cNvPr id="7" name="Oval 6"/>
            <p:cNvSpPr/>
            <p:nvPr/>
          </p:nvSpPr>
          <p:spPr>
            <a:xfrm>
              <a:off x="5162550" y="1643894"/>
              <a:ext cx="381000" cy="457200"/>
            </a:xfrm>
            <a:prstGeom prst="ellipse">
              <a:avLst/>
            </a:prstGeom>
            <a:noFill/>
            <a:ln w="44450">
              <a:solidFill>
                <a:schemeClr val="accent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3987766" y="1872494"/>
              <a:ext cx="1174784" cy="3330248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248" y="474344"/>
            <a:ext cx="10058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&lt;canvas id="canvas" </a:t>
            </a:r>
            <a:r>
              <a:rPr lang="en-US" sz="2100" dirty="0" smtClean="0">
                <a:latin typeface="Consolas" panose="020B0609020204030204" pitchFamily="49" charset="0"/>
              </a:rPr>
              <a:t>width="200</a:t>
            </a:r>
            <a:r>
              <a:rPr lang="en-US" sz="2100" dirty="0">
                <a:latin typeface="Consolas" panose="020B0609020204030204" pitchFamily="49" charset="0"/>
              </a:rPr>
              <a:t>" </a:t>
            </a:r>
            <a:r>
              <a:rPr lang="en-US" sz="2100" dirty="0" smtClean="0">
                <a:latin typeface="Consolas" panose="020B0609020204030204" pitchFamily="49" charset="0"/>
              </a:rPr>
              <a:t>height="400</a:t>
            </a:r>
            <a:r>
              <a:rPr lang="en-US" sz="2100" dirty="0">
                <a:latin typeface="Consolas" panose="020B0609020204030204" pitchFamily="49" charset="0"/>
              </a:rPr>
              <a:t>"&gt;&lt;/canvas&gt;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&lt;script type="text/</a:t>
            </a:r>
            <a:r>
              <a:rPr lang="en-US" sz="2100" dirty="0" err="1">
                <a:latin typeface="Consolas" panose="020B0609020204030204" pitchFamily="49" charset="0"/>
              </a:rPr>
              <a:t>javascript</a:t>
            </a:r>
            <a:r>
              <a:rPr lang="en-US" sz="21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100" dirty="0" smtClean="0"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</a:rPr>
              <a:t>var</a:t>
            </a:r>
            <a:r>
              <a:rPr lang="en-US" sz="2100" dirty="0" smtClean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canvas = </a:t>
            </a:r>
            <a:r>
              <a:rPr lang="en-US" sz="2100" dirty="0" err="1">
                <a:latin typeface="Consolas" panose="020B0609020204030204" pitchFamily="49" charset="0"/>
              </a:rPr>
              <a:t>document.getElementById</a:t>
            </a:r>
            <a:r>
              <a:rPr lang="en-US" sz="2100" dirty="0">
                <a:latin typeface="Consolas" panose="020B0609020204030204" pitchFamily="49" charset="0"/>
              </a:rPr>
              <a:t>("canvas");  </a:t>
            </a:r>
          </a:p>
          <a:p>
            <a:r>
              <a:rPr lang="en-US" sz="2100" dirty="0" smtClean="0"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</a:rPr>
              <a:t>var</a:t>
            </a:r>
            <a:r>
              <a:rPr lang="en-US" sz="2100" dirty="0" smtClean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context = </a:t>
            </a:r>
            <a:r>
              <a:rPr lang="en-US" sz="2100" dirty="0" err="1">
                <a:latin typeface="Consolas" panose="020B0609020204030204" pitchFamily="49" charset="0"/>
              </a:rPr>
              <a:t>canvas.getContext</a:t>
            </a:r>
            <a:r>
              <a:rPr lang="en-US" sz="2100" dirty="0">
                <a:latin typeface="Consolas" panose="020B0609020204030204" pitchFamily="49" charset="0"/>
              </a:rPr>
              <a:t>("2d</a:t>
            </a:r>
            <a:r>
              <a:rPr lang="en-US" sz="2100" dirty="0" smtClean="0">
                <a:latin typeface="Consolas" panose="020B0609020204030204" pitchFamily="49" charset="0"/>
              </a:rPr>
              <a:t>"); 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// grab the canvas 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</a:rPr>
              <a:t>var</a:t>
            </a:r>
            <a:r>
              <a:rPr lang="en-US" sz="2100" dirty="0" smtClean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data = [1,5,2,5,4</a:t>
            </a:r>
            <a:r>
              <a:rPr lang="en-US" sz="2100" dirty="0" smtClean="0">
                <a:latin typeface="Consolas" panose="020B0609020204030204" pitchFamily="49" charset="0"/>
              </a:rPr>
              <a:t>];                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// our data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</a:rPr>
              <a:t>context.fillStyle</a:t>
            </a:r>
            <a:r>
              <a:rPr lang="en-US" sz="2100" dirty="0" smtClean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= "</a:t>
            </a:r>
            <a:r>
              <a:rPr lang="en-US" sz="2100" dirty="0" err="1">
                <a:latin typeface="Consolas" panose="020B0609020204030204" pitchFamily="49" charset="0"/>
              </a:rPr>
              <a:t>rgb</a:t>
            </a:r>
            <a:r>
              <a:rPr lang="en-US" sz="2100" dirty="0">
                <a:latin typeface="Consolas" panose="020B0609020204030204" pitchFamily="49" charset="0"/>
              </a:rPr>
              <a:t>(200,0,0)";  </a:t>
            </a:r>
            <a:r>
              <a:rPr lang="en-US" sz="2100" dirty="0" smtClean="0">
                <a:latin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// make bars red</a:t>
            </a:r>
            <a:endParaRPr lang="en-US" sz="21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>
                <a:latin typeface="Consolas" panose="020B0609020204030204" pitchFamily="49" charset="0"/>
              </a:rPr>
              <a:t>  for 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</a:rPr>
              <a:t>idx</a:t>
            </a:r>
            <a:r>
              <a:rPr lang="en-US" sz="2100" dirty="0">
                <a:latin typeface="Consolas" panose="020B0609020204030204" pitchFamily="49" charset="0"/>
              </a:rPr>
              <a:t> in data) </a:t>
            </a:r>
            <a:r>
              <a:rPr lang="en-US" sz="21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100" dirty="0" smtClean="0">
                <a:latin typeface="Consolas" panose="020B0609020204030204" pitchFamily="49" charset="0"/>
              </a:rPr>
              <a:t> = </a:t>
            </a:r>
            <a:r>
              <a:rPr lang="en-US" sz="2100" dirty="0" err="1" smtClean="0">
                <a:latin typeface="Consolas" panose="020B0609020204030204" pitchFamily="49" charset="0"/>
              </a:rPr>
              <a:t>idx</a:t>
            </a:r>
            <a:r>
              <a:rPr lang="en-US" sz="2100" dirty="0" smtClean="0">
                <a:latin typeface="Consolas" panose="020B0609020204030204" pitchFamily="49" charset="0"/>
              </a:rPr>
              <a:t> * 15;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100" dirty="0" smtClean="0">
                <a:latin typeface="Consolas" panose="020B0609020204030204" pitchFamily="49" charset="0"/>
              </a:rPr>
              <a:t> = 100;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sz="2100" dirty="0" smtClean="0">
                <a:latin typeface="Consolas" panose="020B0609020204030204" pitchFamily="49" charset="0"/>
              </a:rPr>
              <a:t>= 10;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latin typeface="Consolas" panose="020B0609020204030204" pitchFamily="49" charset="0"/>
              </a:rPr>
              <a:t>  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sz="2100" dirty="0" smtClean="0">
                <a:latin typeface="Consolas" panose="020B0609020204030204" pitchFamily="49" charset="0"/>
              </a:rPr>
              <a:t>= </a:t>
            </a:r>
            <a:r>
              <a:rPr lang="en-US" sz="2100" dirty="0">
                <a:latin typeface="Consolas" panose="020B0609020204030204" pitchFamily="49" charset="0"/>
              </a:rPr>
              <a:t>data[</a:t>
            </a:r>
            <a:r>
              <a:rPr lang="en-US" sz="2100" dirty="0" err="1">
                <a:latin typeface="Consolas" panose="020B0609020204030204" pitchFamily="49" charset="0"/>
              </a:rPr>
              <a:t>idx</a:t>
            </a:r>
            <a:r>
              <a:rPr lang="en-US" sz="2100" dirty="0" smtClean="0">
                <a:latin typeface="Consolas" panose="020B0609020204030204" pitchFamily="49" charset="0"/>
              </a:rPr>
              <a:t>] * 10;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latin typeface="Consolas" panose="020B0609020204030204" pitchFamily="49" charset="0"/>
              </a:rPr>
              <a:t>  </a:t>
            </a:r>
            <a:r>
              <a:rPr lang="en-US" sz="2100" dirty="0" err="1" smtClean="0">
                <a:latin typeface="Consolas" panose="020B0609020204030204" pitchFamily="49" charset="0"/>
              </a:rPr>
              <a:t>context.fillRect</a:t>
            </a:r>
            <a:r>
              <a:rPr lang="en-US" sz="2100" dirty="0" smtClean="0">
                <a:latin typeface="Consolas" panose="020B0609020204030204" pitchFamily="49" charset="0"/>
              </a:rPr>
              <a:t>(x, y, width, -height);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 smtClean="0">
                <a:latin typeface="Consolas" panose="020B0609020204030204" pitchFamily="49" charset="0"/>
              </a:rPr>
              <a:t>  }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&lt;/html&gt;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562600" y="4953000"/>
            <a:ext cx="304800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 b="8829"/>
          <a:stretch>
            <a:fillRect/>
          </a:stretch>
        </p:blipFill>
        <p:spPr bwMode="auto">
          <a:xfrm>
            <a:off x="7696200" y="3581400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7924800" y="3590267"/>
            <a:ext cx="4716648" cy="3496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43000" y="1524000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context.fillRect</a:t>
            </a:r>
            <a:r>
              <a:rPr lang="en-US" dirty="0" smtClean="0">
                <a:latin typeface="Consolas" panose="020B0609020204030204" pitchFamily="49" charset="0"/>
              </a:rPr>
              <a:t>(x</a:t>
            </a:r>
            <a:r>
              <a:rPr lang="en-US" dirty="0">
                <a:latin typeface="Consolas" panose="020B0609020204030204" pitchFamily="49" charset="0"/>
              </a:rPr>
              <a:t>, y, width, -height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+mj-lt"/>
              </a:rPr>
              <a:t>*Remember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idx</a:t>
            </a:r>
            <a:r>
              <a:rPr lang="en-US" dirty="0">
                <a:latin typeface="+mj-lt"/>
              </a:rPr>
              <a:t> will go from 0 to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1600200"/>
            <a:ext cx="29718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76590" y="274638"/>
            <a:ext cx="3058011" cy="3306763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43000" y="1523983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context.fillRect</a:t>
            </a:r>
            <a:r>
              <a:rPr lang="en-US" dirty="0">
                <a:latin typeface="Consolas" panose="020B0609020204030204" pitchFamily="49" charset="0"/>
              </a:rPr>
              <a:t>(x, y, width, -height);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 1: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data[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is 1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x is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15 = 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y is at 100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width is 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height is 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10 = 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43800" y="1600200"/>
            <a:ext cx="2438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714537">
            <a:off x="2542004" y="1186435"/>
            <a:ext cx="1694172" cy="3630836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254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76590" y="274638"/>
            <a:ext cx="3058011" cy="3306763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6599" y="3510008"/>
            <a:ext cx="4188042" cy="2357391"/>
            <a:chOff x="1857517" y="3316947"/>
            <a:chExt cx="3747439" cy="2550452"/>
          </a:xfrm>
        </p:grpSpPr>
        <p:sp>
          <p:nvSpPr>
            <p:cNvPr id="14" name="TextBox 13"/>
            <p:cNvSpPr txBox="1"/>
            <p:nvPr/>
          </p:nvSpPr>
          <p:spPr>
            <a:xfrm>
              <a:off x="4894505" y="331694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0,100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450516" y="3657583"/>
              <a:ext cx="2546895" cy="190854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1857517" y="3657583"/>
              <a:ext cx="3400213" cy="2209816"/>
            </a:xfrm>
            <a:custGeom>
              <a:avLst/>
              <a:gdLst>
                <a:gd name="connsiteX0" fmla="*/ 0 w 2755075"/>
                <a:gd name="connsiteY0" fmla="*/ 1045028 h 1045028"/>
                <a:gd name="connsiteX1" fmla="*/ 2232561 w 2755075"/>
                <a:gd name="connsiteY1" fmla="*/ 736270 h 1045028"/>
                <a:gd name="connsiteX2" fmla="*/ 2755075 w 2755075"/>
                <a:gd name="connsiteY2" fmla="*/ 0 h 10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075" h="1045028">
                  <a:moveTo>
                    <a:pt x="0" y="1045028"/>
                  </a:moveTo>
                  <a:cubicBezTo>
                    <a:pt x="886691" y="977734"/>
                    <a:pt x="1773382" y="910441"/>
                    <a:pt x="2232561" y="736270"/>
                  </a:cubicBezTo>
                  <a:cubicBezTo>
                    <a:pt x="2691740" y="562099"/>
                    <a:pt x="2671948" y="83127"/>
                    <a:pt x="2755075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357568" y="3616354"/>
            <a:ext cx="4284331" cy="2412406"/>
          </a:xfrm>
          <a:custGeom>
            <a:avLst/>
            <a:gdLst>
              <a:gd name="connsiteX0" fmla="*/ 0 w 3704389"/>
              <a:gd name="connsiteY0" fmla="*/ 415637 h 415637"/>
              <a:gd name="connsiteX1" fmla="*/ 3206337 w 3704389"/>
              <a:gd name="connsiteY1" fmla="*/ 308759 h 415637"/>
              <a:gd name="connsiteX2" fmla="*/ 3645724 w 3704389"/>
              <a:gd name="connsiteY2" fmla="*/ 0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389" h="415637">
                <a:moveTo>
                  <a:pt x="0" y="415637"/>
                </a:moveTo>
                <a:cubicBezTo>
                  <a:pt x="1299358" y="396834"/>
                  <a:pt x="2598716" y="378032"/>
                  <a:pt x="3206337" y="308759"/>
                </a:cubicBezTo>
                <a:cubicBezTo>
                  <a:pt x="3813958" y="239486"/>
                  <a:pt x="3729841" y="119743"/>
                  <a:pt x="3645724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28154" y="3113656"/>
            <a:ext cx="4701646" cy="3287143"/>
            <a:chOff x="3598223" y="3275178"/>
            <a:chExt cx="4211798" cy="2048057"/>
          </a:xfrm>
        </p:grpSpPr>
        <p:sp>
          <p:nvSpPr>
            <p:cNvPr id="11" name="Right Brace 10"/>
            <p:cNvSpPr/>
            <p:nvPr/>
          </p:nvSpPr>
          <p:spPr>
            <a:xfrm>
              <a:off x="5827802" y="3275178"/>
              <a:ext cx="216754" cy="263866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0106" y="3292228"/>
              <a:ext cx="12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Height = 10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98223" y="3467595"/>
              <a:ext cx="4211798" cy="1855640"/>
            </a:xfrm>
            <a:custGeom>
              <a:avLst/>
              <a:gdLst>
                <a:gd name="connsiteX0" fmla="*/ 0 w 4211798"/>
                <a:gd name="connsiteY0" fmla="*/ 1828800 h 1855640"/>
                <a:gd name="connsiteX1" fmla="*/ 3930733 w 4211798"/>
                <a:gd name="connsiteY1" fmla="*/ 1603169 h 1855640"/>
                <a:gd name="connsiteX2" fmla="*/ 3586348 w 4211798"/>
                <a:gd name="connsiteY2" fmla="*/ 0 h 185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1798" h="1855640">
                  <a:moveTo>
                    <a:pt x="0" y="1828800"/>
                  </a:moveTo>
                  <a:cubicBezTo>
                    <a:pt x="1666504" y="1868384"/>
                    <a:pt x="3333008" y="1907969"/>
                    <a:pt x="3930733" y="1603169"/>
                  </a:cubicBezTo>
                  <a:cubicBezTo>
                    <a:pt x="4528458" y="1298369"/>
                    <a:pt x="4057403" y="649184"/>
                    <a:pt x="3586348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58437" y="1523983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context.fillRect</a:t>
            </a:r>
            <a:r>
              <a:rPr lang="en-US" dirty="0">
                <a:latin typeface="Consolas" panose="020B0609020204030204" pitchFamily="49" charset="0"/>
              </a:rPr>
              <a:t>(x, y, width, -height);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data[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x is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15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y is at 100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width is 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height is 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10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29210" y="1600200"/>
            <a:ext cx="185298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952356">
            <a:off x="2730963" y="1182819"/>
            <a:ext cx="1505589" cy="3654160"/>
          </a:xfrm>
          <a:custGeom>
            <a:avLst/>
            <a:gdLst>
              <a:gd name="connsiteX0" fmla="*/ 798602 w 1899023"/>
              <a:gd name="connsiteY0" fmla="*/ 2448407 h 2448407"/>
              <a:gd name="connsiteX1" fmla="*/ 1891132 w 1899023"/>
              <a:gd name="connsiteY1" fmla="*/ 358350 h 2448407"/>
              <a:gd name="connsiteX2" fmla="*/ 299838 w 1899023"/>
              <a:gd name="connsiteY2" fmla="*/ 2090 h 2448407"/>
              <a:gd name="connsiteX3" fmla="*/ 2955 w 1899023"/>
              <a:gd name="connsiteY3" fmla="*/ 358350 h 244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023" h="2448407">
                <a:moveTo>
                  <a:pt x="798602" y="2448407"/>
                </a:moveTo>
                <a:cubicBezTo>
                  <a:pt x="1386430" y="1607238"/>
                  <a:pt x="1974259" y="766069"/>
                  <a:pt x="1891132" y="358350"/>
                </a:cubicBezTo>
                <a:cubicBezTo>
                  <a:pt x="1808005" y="-49369"/>
                  <a:pt x="614534" y="2090"/>
                  <a:pt x="299838" y="2090"/>
                </a:cubicBezTo>
                <a:cubicBezTo>
                  <a:pt x="-14858" y="2090"/>
                  <a:pt x="-5952" y="180220"/>
                  <a:pt x="2955" y="358350"/>
                </a:cubicBezTo>
              </a:path>
            </a:pathLst>
          </a:custGeom>
          <a:noFill/>
          <a:ln w="254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72430" y="267010"/>
            <a:ext cx="3058011" cy="3306764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6598" y="3427541"/>
            <a:ext cx="4792991" cy="2439858"/>
            <a:chOff x="1857517" y="3315421"/>
            <a:chExt cx="3578167" cy="2551978"/>
          </a:xfrm>
        </p:grpSpPr>
        <p:sp>
          <p:nvSpPr>
            <p:cNvPr id="14" name="TextBox 13"/>
            <p:cNvSpPr txBox="1"/>
            <p:nvPr/>
          </p:nvSpPr>
          <p:spPr>
            <a:xfrm>
              <a:off x="4837090" y="3315421"/>
              <a:ext cx="598594" cy="386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15,100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428555" y="3701725"/>
              <a:ext cx="2562653" cy="184686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1857517" y="3657583"/>
              <a:ext cx="3299417" cy="2209816"/>
            </a:xfrm>
            <a:custGeom>
              <a:avLst/>
              <a:gdLst>
                <a:gd name="connsiteX0" fmla="*/ 0 w 2755075"/>
                <a:gd name="connsiteY0" fmla="*/ 1045028 h 1045028"/>
                <a:gd name="connsiteX1" fmla="*/ 2232561 w 2755075"/>
                <a:gd name="connsiteY1" fmla="*/ 736270 h 1045028"/>
                <a:gd name="connsiteX2" fmla="*/ 2755075 w 2755075"/>
                <a:gd name="connsiteY2" fmla="*/ 0 h 104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5075" h="1045028">
                  <a:moveTo>
                    <a:pt x="0" y="1045028"/>
                  </a:moveTo>
                  <a:cubicBezTo>
                    <a:pt x="886691" y="977734"/>
                    <a:pt x="1773382" y="910441"/>
                    <a:pt x="2232561" y="736270"/>
                  </a:cubicBezTo>
                  <a:cubicBezTo>
                    <a:pt x="2691740" y="562099"/>
                    <a:pt x="2671948" y="83127"/>
                    <a:pt x="2755075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76599" y="1523983"/>
            <a:ext cx="4883877" cy="4572017"/>
            <a:chOff x="2505694" y="4236509"/>
            <a:chExt cx="3704389" cy="763003"/>
          </a:xfrm>
        </p:grpSpPr>
        <p:sp>
          <p:nvSpPr>
            <p:cNvPr id="18" name="TextBox 17"/>
            <p:cNvSpPr txBox="1"/>
            <p:nvPr/>
          </p:nvSpPr>
          <p:spPr>
            <a:xfrm>
              <a:off x="5191398" y="4236509"/>
              <a:ext cx="140117" cy="6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505694" y="4583875"/>
              <a:ext cx="3704389" cy="415637"/>
            </a:xfrm>
            <a:custGeom>
              <a:avLst/>
              <a:gdLst>
                <a:gd name="connsiteX0" fmla="*/ 0 w 3704389"/>
                <a:gd name="connsiteY0" fmla="*/ 415637 h 415637"/>
                <a:gd name="connsiteX1" fmla="*/ 3206337 w 3704389"/>
                <a:gd name="connsiteY1" fmla="*/ 308759 h 415637"/>
                <a:gd name="connsiteX2" fmla="*/ 3645724 w 3704389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4389" h="415637">
                  <a:moveTo>
                    <a:pt x="0" y="415637"/>
                  </a:moveTo>
                  <a:cubicBezTo>
                    <a:pt x="1299358" y="396834"/>
                    <a:pt x="2598716" y="378032"/>
                    <a:pt x="3206337" y="308759"/>
                  </a:cubicBezTo>
                  <a:cubicBezTo>
                    <a:pt x="3813958" y="239486"/>
                    <a:pt x="3729841" y="119743"/>
                    <a:pt x="3645724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Brace 10"/>
          <p:cNvSpPr/>
          <p:nvPr/>
        </p:nvSpPr>
        <p:spPr>
          <a:xfrm>
            <a:off x="8115652" y="1600200"/>
            <a:ext cx="227707" cy="1936962"/>
          </a:xfrm>
          <a:prstGeom prst="righ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14108" y="2409073"/>
            <a:ext cx="126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=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105400" y="2778406"/>
            <a:ext cx="5105400" cy="3698594"/>
          </a:xfrm>
          <a:custGeom>
            <a:avLst/>
            <a:gdLst>
              <a:gd name="connsiteX0" fmla="*/ 0 w 4211798"/>
              <a:gd name="connsiteY0" fmla="*/ 1828800 h 1855640"/>
              <a:gd name="connsiteX1" fmla="*/ 3930733 w 4211798"/>
              <a:gd name="connsiteY1" fmla="*/ 1603169 h 1855640"/>
              <a:gd name="connsiteX2" fmla="*/ 3586348 w 4211798"/>
              <a:gd name="connsiteY2" fmla="*/ 0 h 185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798" h="1855640">
                <a:moveTo>
                  <a:pt x="0" y="1828800"/>
                </a:moveTo>
                <a:cubicBezTo>
                  <a:pt x="1666504" y="1868384"/>
                  <a:pt x="3333008" y="1907969"/>
                  <a:pt x="3930733" y="1603169"/>
                </a:cubicBezTo>
                <a:cubicBezTo>
                  <a:pt x="4528458" y="1298369"/>
                  <a:pt x="4057403" y="649184"/>
                  <a:pt x="3586348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58437" y="1523983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context.fillRect</a:t>
            </a:r>
            <a:r>
              <a:rPr lang="en-US" dirty="0">
                <a:latin typeface="Consolas" panose="020B0609020204030204" pitchFamily="49" charset="0"/>
              </a:rPr>
              <a:t>(x, y, width, -height);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 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data[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is 2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x is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15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y is at 100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width is 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height is 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10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63000" y="1600200"/>
            <a:ext cx="121919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72430" y="267010"/>
            <a:ext cx="3058011" cy="3306764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06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58437" y="1523983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context.fillRect</a:t>
            </a:r>
            <a:r>
              <a:rPr lang="en-US" dirty="0">
                <a:latin typeface="Consolas" panose="020B0609020204030204" pitchFamily="49" charset="0"/>
              </a:rPr>
              <a:t>(x, y, width, -height);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 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data[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x is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15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y is at 100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width is 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height is 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10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96400" y="1600200"/>
            <a:ext cx="68579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72430" y="267010"/>
            <a:ext cx="3058011" cy="3306764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60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752601"/>
            <a:ext cx="7772400" cy="1470025"/>
          </a:xfrm>
        </p:spPr>
        <p:txBody>
          <a:bodyPr/>
          <a:lstStyle/>
          <a:p>
            <a:r>
              <a:rPr lang="en-US" dirty="0" smtClean="0"/>
              <a:t>This part is going to be boring for some of you… sorry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72343" y="35052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This part is going to be scary for some of you… sorry</a:t>
            </a:r>
          </a:p>
        </p:txBody>
      </p:sp>
    </p:spTree>
    <p:extLst>
      <p:ext uri="{BB962C8B-B14F-4D97-AF65-F5344CB8AC3E}">
        <p14:creationId xmlns:p14="http://schemas.microsoft.com/office/powerpoint/2010/main" val="28710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8829"/>
          <a:stretch>
            <a:fillRect/>
          </a:stretch>
        </p:blipFill>
        <p:spPr bwMode="auto">
          <a:xfrm>
            <a:off x="6934200" y="14478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58437" y="1523983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[1,5,2,5,4];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* 15;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 </a:t>
            </a:r>
            <a:r>
              <a:rPr lang="en-US" dirty="0">
                <a:latin typeface="Consolas" panose="020B0609020204030204" pitchFamily="49" charset="0"/>
              </a:rPr>
              <a:t>=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 * 10;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context.fillRect</a:t>
            </a:r>
            <a:r>
              <a:rPr lang="en-US" dirty="0">
                <a:latin typeface="Consolas" panose="020B0609020204030204" pitchFamily="49" charset="0"/>
              </a:rPr>
              <a:t>(x, y, width, -height);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 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data[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x is at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* 15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y is at 100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width is 10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Rectangle height is 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10 =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72430" y="267010"/>
            <a:ext cx="3058011" cy="3306764"/>
            <a:chOff x="5552589" y="1568001"/>
            <a:chExt cx="3058011" cy="201339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95753" y="1600200"/>
              <a:ext cx="0" cy="19812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2589" y="15680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0,0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595753" y="1600200"/>
              <a:ext cx="3014847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11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JSON…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(1</a:t>
            </a:r>
            <a:r>
              <a:rPr lang="en-US" baseline="30000" dirty="0" smtClean="0"/>
              <a:t>st</a:t>
            </a:r>
            <a:r>
              <a:rPr lang="en-US" dirty="0" smtClean="0"/>
              <a:t>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 = new Object();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rect1.width = 5;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rect1.height = 3;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 </a:t>
            </a:r>
            <a:r>
              <a:rPr lang="en-US" dirty="0">
                <a:latin typeface="Consolas" panose="020B0609020204030204" pitchFamily="49" charset="0"/>
              </a:rPr>
              <a:t>= new Object();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sqr1.width </a:t>
            </a:r>
            <a:r>
              <a:rPr lang="en-US" dirty="0">
                <a:latin typeface="Consolas" panose="020B0609020204030204" pitchFamily="49" charset="0"/>
              </a:rPr>
              <a:t>= 5;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sqr1.height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5;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800" y="274638"/>
            <a:ext cx="487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Objects (2</a:t>
            </a:r>
            <a:r>
              <a:rPr lang="en-US" baseline="30000" dirty="0" smtClean="0"/>
              <a:t>nd</a:t>
            </a:r>
            <a:r>
              <a:rPr lang="en-US" dirty="0" smtClean="0"/>
              <a:t> way)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600203"/>
            <a:ext cx="533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254794" algn="l"/>
              </a:tabLst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function rectangle(</a:t>
            </a:r>
            <a:r>
              <a:rPr lang="en-US" dirty="0" err="1" smtClean="0">
                <a:latin typeface="Consolas" panose="020B0609020204030204" pitchFamily="49" charset="0"/>
              </a:rPr>
              <a:t>w,h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this.width</a:t>
            </a:r>
            <a:r>
              <a:rPr lang="en-US" dirty="0" smtClean="0">
                <a:latin typeface="Consolas" panose="020B0609020204030204" pitchFamily="49" charset="0"/>
              </a:rPr>
              <a:t> = w;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this.height</a:t>
            </a:r>
            <a:r>
              <a:rPr lang="en-US" dirty="0" smtClean="0">
                <a:latin typeface="Consolas" panose="020B0609020204030204" pitchFamily="49" charset="0"/>
              </a:rPr>
              <a:t> = h;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rect2 = new rectangle(5,3);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function square(w) {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this.width</a:t>
            </a:r>
            <a:r>
              <a:rPr lang="en-US" dirty="0" smtClean="0">
                <a:latin typeface="Consolas" panose="020B0609020204030204" pitchFamily="49" charset="0"/>
              </a:rPr>
              <a:t> = w;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this.height</a:t>
            </a:r>
            <a:r>
              <a:rPr lang="en-US" dirty="0" smtClean="0">
                <a:latin typeface="Consolas" panose="020B0609020204030204" pitchFamily="49" charset="0"/>
              </a:rPr>
              <a:t> = w;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sqr2 = new square(5);</a:t>
            </a:r>
          </a:p>
          <a:p>
            <a:pPr>
              <a:buFont typeface="Arial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 smtClean="0"/>
              <a:t>(one </a:t>
            </a:r>
            <a:r>
              <a:rPr lang="en-US" dirty="0" smtClean="0"/>
              <a:t>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 = new Object();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rect1.width = 5;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rect1.height = 3;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 </a:t>
            </a:r>
            <a:r>
              <a:rPr lang="en-US" dirty="0">
                <a:latin typeface="Consolas" panose="020B0609020204030204" pitchFamily="49" charset="0"/>
              </a:rPr>
              <a:t>= new Object();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sqr1.width </a:t>
            </a:r>
            <a:r>
              <a:rPr lang="en-US" dirty="0">
                <a:latin typeface="Consolas" panose="020B0609020204030204" pitchFamily="49" charset="0"/>
              </a:rPr>
              <a:t>= 5;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sqr1.height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5;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800" y="274638"/>
            <a:ext cx="487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Objects </a:t>
            </a:r>
            <a:r>
              <a:rPr lang="en-US" dirty="0" smtClean="0"/>
              <a:t>(another </a:t>
            </a:r>
            <a:r>
              <a:rPr lang="en-US" dirty="0" smtClean="0"/>
              <a:t>way: JSON)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1600202"/>
            <a:ext cx="533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>
                <a:tab pos="254794" algn="l"/>
              </a:tabLst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rect3 = {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width: 5,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  height: 3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  <a:p>
            <a:pPr>
              <a:buFont typeface="Arial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sqr3 </a:t>
            </a:r>
            <a:r>
              <a:rPr lang="en-US" dirty="0">
                <a:latin typeface="Consolas" panose="020B0609020204030204" pitchFamily="49" charset="0"/>
              </a:rPr>
              <a:t>= {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width: </a:t>
            </a:r>
            <a:r>
              <a:rPr lang="en-US" dirty="0">
                <a:latin typeface="Consolas" panose="020B0609020204030204" pitchFamily="49" charset="0"/>
              </a:rPr>
              <a:t>5,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height: 5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occasionally need to lump together different things</a:t>
            </a:r>
          </a:p>
          <a:p>
            <a:pPr lvl="1"/>
            <a:r>
              <a:rPr lang="en-US" dirty="0" smtClean="0"/>
              <a:t>Say we had some simple salary data: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data = [1,5,2,5,4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685800" lvl="2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What </a:t>
            </a:r>
            <a:r>
              <a:rPr lang="en-US" dirty="0" smtClean="0"/>
              <a:t>if we wanted a name and department associated with each item?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Can define an object for each</a:t>
            </a:r>
          </a:p>
          <a:p>
            <a:pPr lvl="1"/>
            <a:r>
              <a:rPr lang="en-US" dirty="0" smtClean="0"/>
              <a:t>First person:  		</a:t>
            </a:r>
            <a:r>
              <a:rPr lang="en-US" dirty="0" smtClean="0">
                <a:latin typeface="Consolas" panose="020B0609020204030204" pitchFamily="49" charset="0"/>
              </a:rPr>
              <a:t>{salary: 1, name: "A", </a:t>
            </a:r>
            <a:r>
              <a:rPr lang="en-US" dirty="0" err="1" smtClean="0">
                <a:latin typeface="Consolas" panose="020B0609020204030204" pitchFamily="49" charset="0"/>
              </a:rPr>
              <a:t>dept</a:t>
            </a:r>
            <a:r>
              <a:rPr lang="en-US" dirty="0" smtClean="0">
                <a:latin typeface="Consolas" panose="020B0609020204030204" pitchFamily="49" charset="0"/>
              </a:rPr>
              <a:t>: "IT"}</a:t>
            </a:r>
          </a:p>
          <a:p>
            <a:pPr lvl="1"/>
            <a:r>
              <a:rPr lang="en-US" dirty="0" smtClean="0"/>
              <a:t>Second person: 	</a:t>
            </a:r>
            <a:r>
              <a:rPr lang="en-US" dirty="0" smtClean="0">
                <a:latin typeface="Consolas" panose="020B0609020204030204" pitchFamily="49" charset="0"/>
              </a:rPr>
              <a:t>{salary: 5, name: "B", </a:t>
            </a:r>
            <a:r>
              <a:rPr lang="en-US" dirty="0" err="1" smtClean="0">
                <a:latin typeface="Consolas" panose="020B0609020204030204" pitchFamily="49" charset="0"/>
              </a:rPr>
              <a:t>dept</a:t>
            </a:r>
            <a:r>
              <a:rPr lang="en-US" dirty="0" smtClean="0">
                <a:latin typeface="Consolas" panose="020B0609020204030204" pitchFamily="49" charset="0"/>
              </a:rPr>
              <a:t>: "HR"}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600" y="1219200"/>
            <a:ext cx="919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5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2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5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4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 smtClean="0"/>
              <a:t>Here is an </a:t>
            </a:r>
            <a:r>
              <a:rPr lang="en-US" sz="2400" b="1" dirty="0" smtClean="0"/>
              <a:t>array </a:t>
            </a:r>
            <a:r>
              <a:rPr lang="en-US" sz="2400" b="1" dirty="0"/>
              <a:t>of </a:t>
            </a:r>
            <a:r>
              <a:rPr lang="en-US" sz="2400" b="1" dirty="0" smtClean="0"/>
              <a:t>numbers</a:t>
            </a:r>
            <a:r>
              <a:rPr lang="en-US" sz="2400" dirty="0" smtClean="0"/>
              <a:t> representing salaries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we wanted the salary of the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person </a:t>
            </a:r>
            <a:r>
              <a:rPr lang="en-US" sz="2400" dirty="0"/>
              <a:t>it would be: </a:t>
            </a:r>
            <a:r>
              <a:rPr lang="en-US" sz="2400" dirty="0" smtClean="0">
                <a:latin typeface="Consolas" panose="020B0609020204030204" pitchFamily="49" charset="0"/>
              </a:rPr>
              <a:t>data[1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5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600" y="1219200"/>
            <a:ext cx="942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data =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name:"A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", salary:1,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dept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:"IT"}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name:"B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", salary:5,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dept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:"HR"}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name:"C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", salary:2,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dept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:"HR"}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name:"D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", salary:5,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dept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:"MG"}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name:"E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", salary:4, </a:t>
            </a:r>
            <a:r>
              <a:rPr lang="en-US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dept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:"IT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Now we have an </a:t>
            </a:r>
            <a:r>
              <a:rPr lang="en-US" sz="2400" b="1" dirty="0"/>
              <a:t>array of objects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we wanted the salary of the 2</a:t>
            </a:r>
            <a:r>
              <a:rPr lang="en-US" sz="2400" baseline="30000" dirty="0"/>
              <a:t>nd</a:t>
            </a:r>
            <a:r>
              <a:rPr lang="en-US" sz="2400" dirty="0"/>
              <a:t> person it would be: </a:t>
            </a:r>
            <a:r>
              <a:rPr lang="en-US" sz="2400" strike="sngStrike" dirty="0" smtClean="0">
                <a:latin typeface="Consolas" panose="020B0609020204030204" pitchFamily="49" charset="0"/>
              </a:rPr>
              <a:t>data[1</a:t>
            </a:r>
            <a:r>
              <a:rPr lang="en-US" sz="2400" strike="sngStrike" dirty="0">
                <a:latin typeface="Consolas" panose="020B0609020204030204" pitchFamily="49" charset="0"/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127" y="5599093"/>
            <a:ext cx="3536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data[1].salary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data[1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]["salary"]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Let’s add column headings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600" y="2667000"/>
            <a:ext cx="3462337" cy="300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2360"/>
            <a:ext cx="1036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&lt;canvas id="canvas" width=“200" height=“400"&gt;&lt;/canvas&gt;</a:t>
            </a:r>
          </a:p>
          <a:p>
            <a:r>
              <a:rPr lang="en-US" dirty="0">
                <a:latin typeface="Consolas" panose="020B0609020204030204" pitchFamily="49" charset="0"/>
              </a:rPr>
              <a:t>&lt;script type="text/</a:t>
            </a:r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canvas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("canvas");  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context = </a:t>
            </a:r>
            <a:r>
              <a:rPr lang="en-US" dirty="0" err="1">
                <a:latin typeface="Consolas" panose="020B0609020204030204" pitchFamily="49" charset="0"/>
              </a:rPr>
              <a:t>canvas.getContext</a:t>
            </a:r>
            <a:r>
              <a:rPr lang="en-US" dirty="0">
                <a:latin typeface="Consolas" panose="020B0609020204030204" pitchFamily="49" charset="0"/>
              </a:rPr>
              <a:t>("2d");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</a:t>
            </a:r>
            <a:r>
              <a:rPr lang="en-US" dirty="0" smtClean="0">
                <a:latin typeface="Consolas" panose="020B0609020204030204" pitchFamily="49" charset="0"/>
              </a:rPr>
              <a:t>[1,5,2,5,4];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context.fillStyle</a:t>
            </a:r>
            <a:r>
              <a:rPr lang="en-US" dirty="0" smtClean="0">
                <a:latin typeface="Consolas" panose="020B0609020204030204" pitchFamily="49" charset="0"/>
              </a:rPr>
              <a:t> = "</a:t>
            </a:r>
            <a:r>
              <a:rPr lang="en-US" dirty="0" err="1" smtClean="0">
                <a:latin typeface="Consolas" panose="020B0609020204030204" pitchFamily="49" charset="0"/>
              </a:rPr>
              <a:t>rgb</a:t>
            </a:r>
            <a:r>
              <a:rPr lang="en-US" dirty="0" smtClean="0">
                <a:latin typeface="Consolas" panose="020B0609020204030204" pitchFamily="49" charset="0"/>
              </a:rPr>
              <a:t>(200,0,0)"; 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context.fillRect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</a:rPr>
              <a:t> * 15, 100, 10, -data[</a:t>
            </a:r>
            <a:r>
              <a:rPr lang="en-US" dirty="0" err="1" smtClean="0">
                <a:latin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</a:rPr>
              <a:t>] * 10);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02360"/>
            <a:ext cx="1036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&lt;canvas id="canvas" width=“200" height=“400"&gt;&lt;/canvas&gt;</a:t>
            </a:r>
          </a:p>
          <a:p>
            <a:r>
              <a:rPr lang="en-US" dirty="0">
                <a:latin typeface="Consolas" panose="020B0609020204030204" pitchFamily="49" charset="0"/>
              </a:rPr>
              <a:t>&lt;script type="text/</a:t>
            </a:r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canvas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("canvas");  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context = </a:t>
            </a:r>
            <a:r>
              <a:rPr lang="en-US" dirty="0" err="1">
                <a:latin typeface="Consolas" panose="020B0609020204030204" pitchFamily="49" charset="0"/>
              </a:rPr>
              <a:t>canvas.getContext</a:t>
            </a:r>
            <a:r>
              <a:rPr lang="en-US" dirty="0">
                <a:latin typeface="Consolas" panose="020B0609020204030204" pitchFamily="49" charset="0"/>
              </a:rPr>
              <a:t>("2d");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data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{name:"A",salary:1,dept:"IT"},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{name:"B",salary:5,dept:"HR"},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{name:"C",salary:2,dept:"HR"},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{name:"D",salary:5,dept:"MG"},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{name:"E",salary:4,dept:"IT"}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context.font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"8pt Arial";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 in data)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context.fillStyle</a:t>
            </a:r>
            <a:r>
              <a:rPr lang="en-US" dirty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</a:rPr>
              <a:t>(200,0,0)";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context.fillRect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</a:rPr>
              <a:t> * 15</a:t>
            </a:r>
            <a:r>
              <a:rPr lang="en-US" dirty="0">
                <a:latin typeface="Consolas" panose="020B0609020204030204" pitchFamily="49" charset="0"/>
              </a:rPr>
              <a:t>, 100, 10, -data[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salary</a:t>
            </a:r>
            <a:r>
              <a:rPr lang="en-US" dirty="0" smtClean="0">
                <a:latin typeface="Consolas" panose="020B0609020204030204" pitchFamily="49" charset="0"/>
              </a:rPr>
              <a:t> * 10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context.fillStyle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(40,40,40)";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context.fillText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(data[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].name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idx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 15 + 2, 115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 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6450187" y="2914133"/>
            <a:ext cx="2611587" cy="503199"/>
            <a:chOff x="4800600" y="2971800"/>
            <a:chExt cx="2611587" cy="503199"/>
          </a:xfrm>
          <a:effectLst/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4800600" y="2971800"/>
              <a:ext cx="1524000" cy="304800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09000" y="3105667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New data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4572000" y="3429000"/>
            <a:ext cx="2528731" cy="369332"/>
            <a:chOff x="3429003" y="2819400"/>
            <a:chExt cx="2528731" cy="369332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>
              <a:off x="3429003" y="2895600"/>
              <a:ext cx="761999" cy="76200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95713" y="28194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Font dimensions</a:t>
              </a: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8153400" y="4445169"/>
            <a:ext cx="3508605" cy="369332"/>
            <a:chOff x="3826349" y="2819400"/>
            <a:chExt cx="3508605" cy="369332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3826349" y="2841198"/>
              <a:ext cx="364654" cy="130602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183129" y="2819400"/>
              <a:ext cx="315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Must extract salary from object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149355" y="4597568"/>
            <a:ext cx="1282771" cy="714388"/>
            <a:chOff x="4081459" y="2711515"/>
            <a:chExt cx="1532799" cy="611800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5010474" y="2711515"/>
              <a:ext cx="603784" cy="152400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81459" y="2769799"/>
              <a:ext cx="1096266" cy="55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Switch to </a:t>
              </a:r>
              <a:r>
                <a:rPr lang="en-US" dirty="0" smtClean="0">
                  <a:solidFill>
                    <a:schemeClr val="accent5"/>
                  </a:solidFill>
                </a:rPr>
                <a:t>gray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3222180" y="5040866"/>
            <a:ext cx="2166240" cy="750334"/>
            <a:chOff x="4358252" y="2549690"/>
            <a:chExt cx="2588466" cy="531158"/>
          </a:xfrm>
        </p:grpSpPr>
        <p:cxnSp>
          <p:nvCxnSpPr>
            <p:cNvPr id="46" name="Straight Arrow Connector 45"/>
            <p:cNvCxnSpPr/>
            <p:nvPr/>
          </p:nvCxnSpPr>
          <p:spPr>
            <a:xfrm rot="10800000">
              <a:off x="4358252" y="2549690"/>
              <a:ext cx="652220" cy="314225"/>
            </a:xfrm>
            <a:prstGeom prst="straightConnector1">
              <a:avLst/>
            </a:prstGeom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69593" y="2819400"/>
              <a:ext cx="1977125" cy="26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Draw the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87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you making me program?</a:t>
            </a:r>
          </a:p>
          <a:p>
            <a:pPr lvl="1"/>
            <a:r>
              <a:rPr lang="en-US" dirty="0" smtClean="0"/>
              <a:t>Without building, you’re making an infographic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Why are you making me learn JavaScript?</a:t>
            </a:r>
          </a:p>
          <a:p>
            <a:pPr lvl="1"/>
            <a:r>
              <a:rPr lang="en-US" dirty="0" smtClean="0"/>
              <a:t>Popular, lots of tools use it, need something for first assignment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Can I pick another language/tool?</a:t>
            </a:r>
          </a:p>
          <a:p>
            <a:pPr lvl="1"/>
            <a:r>
              <a:rPr lang="en-US" dirty="0" smtClean="0"/>
              <a:t>Yes, you can do whatever you want for other assignments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Is JavaScript like Java?</a:t>
            </a:r>
          </a:p>
          <a:p>
            <a:pPr lvl="1"/>
            <a:r>
              <a:rPr lang="en-US" dirty="0" smtClean="0"/>
              <a:t>Yes, and no… some things will look familiar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351087"/>
            <a:ext cx="4343400" cy="2155825"/>
          </a:xfrm>
        </p:spPr>
        <p:txBody>
          <a:bodyPr>
            <a:normAutofit/>
          </a:bodyPr>
          <a:lstStyle/>
          <a:p>
            <a:r>
              <a:rPr lang="en-US" dirty="0" smtClean="0"/>
              <a:t>Questions so far?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(time to wake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is a functional programming language</a:t>
            </a:r>
          </a:p>
          <a:p>
            <a:pPr lvl="1"/>
            <a:r>
              <a:rPr lang="en-US" dirty="0" smtClean="0"/>
              <a:t>This means you can pass functions around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function add5(x) { return x+5; }</a:t>
            </a: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function multiply2(x) { return(x*2); }</a:t>
            </a: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add5(10)</a:t>
            </a:r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multiply2(10)</a:t>
            </a:r>
          </a:p>
        </p:txBody>
      </p:sp>
    </p:spTree>
    <p:extLst>
      <p:ext uri="{BB962C8B-B14F-4D97-AF65-F5344CB8AC3E}">
        <p14:creationId xmlns:p14="http://schemas.microsoft.com/office/powerpoint/2010/main" val="33028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(time to wake 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is a functional programming language</a:t>
            </a:r>
          </a:p>
          <a:p>
            <a:pPr lvl="1"/>
            <a:r>
              <a:rPr lang="en-US" dirty="0" smtClean="0"/>
              <a:t>This means you can pass functions around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function add5(x) { return x+5; }</a:t>
            </a: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function multiply2(x) { return(x*2); }</a:t>
            </a: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doit</a:t>
            </a:r>
            <a:r>
              <a:rPr lang="en-US" sz="2000" dirty="0">
                <a:latin typeface="Consolas" panose="020B0609020204030204" pitchFamily="49" charset="0"/>
              </a:rPr>
              <a:t>(func1,data1) 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</a:rPr>
              <a:t>	return(func1(data1));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sz="19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900" dirty="0" err="1" smtClean="0">
                <a:latin typeface="Consolas" panose="020B0609020204030204" pitchFamily="49" charset="0"/>
              </a:rPr>
              <a:t>doit</a:t>
            </a:r>
            <a:r>
              <a:rPr lang="en-US" sz="1900" dirty="0" smtClean="0">
                <a:latin typeface="Consolas" panose="020B0609020204030204" pitchFamily="49" charset="0"/>
              </a:rPr>
              <a:t>(add5, 10)</a:t>
            </a:r>
          </a:p>
          <a:p>
            <a:pPr>
              <a:buNone/>
            </a:pPr>
            <a:r>
              <a:rPr lang="en-US" sz="1900" dirty="0" err="1" smtClean="0">
                <a:latin typeface="Consolas" panose="020B0609020204030204" pitchFamily="49" charset="0"/>
              </a:rPr>
              <a:t>doit</a:t>
            </a:r>
            <a:r>
              <a:rPr lang="en-US" sz="1900" dirty="0" smtClean="0">
                <a:latin typeface="Consolas" panose="020B0609020204030204" pitchFamily="49" charset="0"/>
              </a:rPr>
              <a:t>(multiply2, 10)</a:t>
            </a:r>
          </a:p>
        </p:txBody>
      </p:sp>
    </p:spTree>
    <p:extLst>
      <p:ext uri="{BB962C8B-B14F-4D97-AF65-F5344CB8AC3E}">
        <p14:creationId xmlns:p14="http://schemas.microsoft.com/office/powerpoint/2010/main" val="38455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rect</a:t>
            </a:r>
            <a:r>
              <a:rPr lang="en-US" dirty="0" smtClean="0"/>
              <a:t> = new rectangle(5,3);</a:t>
            </a:r>
          </a:p>
          <a:p>
            <a:pPr>
              <a:buNone/>
            </a:pPr>
            <a:r>
              <a:rPr lang="en-US" dirty="0" err="1" smtClean="0"/>
              <a:t>rect.area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square(w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simpleArea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return(this.width</a:t>
            </a:r>
            <a:r>
              <a:rPr lang="en-US" dirty="0" smtClean="0"/>
              <a:t> * </a:t>
            </a:r>
            <a:r>
              <a:rPr lang="en-US" dirty="0" err="1" smtClean="0"/>
              <a:t>this.height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rectangle(w,h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square(w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this.height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this.area</a:t>
            </a:r>
            <a:r>
              <a:rPr lang="en-US" dirty="0" smtClean="0"/>
              <a:t> = </a:t>
            </a:r>
            <a:r>
              <a:rPr lang="en-US" dirty="0" err="1" smtClean="0"/>
              <a:t>simpleArea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8400" y="533400"/>
            <a:ext cx="403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function </a:t>
            </a:r>
            <a:r>
              <a:rPr lang="en-US" sz="2200" dirty="0" err="1"/>
              <a:t>triangleArea</a:t>
            </a:r>
            <a:r>
              <a:rPr lang="en-US" sz="2200" dirty="0"/>
              <a:t>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	return((</a:t>
            </a:r>
            <a:r>
              <a:rPr lang="en-US" sz="2200" dirty="0" err="1"/>
              <a:t>this.width</a:t>
            </a:r>
            <a:r>
              <a:rPr lang="en-US" sz="2200" dirty="0"/>
              <a:t> *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		</a:t>
            </a:r>
            <a:r>
              <a:rPr lang="en-US" sz="2200" dirty="0" err="1"/>
              <a:t>this.height</a:t>
            </a:r>
            <a:r>
              <a:rPr lang="en-US" sz="2200" dirty="0"/>
              <a:t>)/2);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function triangle(</a:t>
            </a:r>
            <a:r>
              <a:rPr lang="en-US" sz="2200" dirty="0" err="1"/>
              <a:t>w,h</a:t>
            </a:r>
            <a:r>
              <a:rPr lang="en-US" sz="2200" dirty="0"/>
              <a:t>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	</a:t>
            </a:r>
            <a:r>
              <a:rPr lang="en-US" sz="2200" dirty="0" err="1"/>
              <a:t>this.width</a:t>
            </a:r>
            <a:r>
              <a:rPr lang="en-US" sz="2200" dirty="0"/>
              <a:t> = w;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	</a:t>
            </a:r>
            <a:r>
              <a:rPr lang="en-US" sz="2200" dirty="0" err="1"/>
              <a:t>this.height</a:t>
            </a:r>
            <a:r>
              <a:rPr lang="en-US" sz="2200" dirty="0"/>
              <a:t> = h;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	</a:t>
            </a:r>
            <a:r>
              <a:rPr lang="en-US" sz="2200" dirty="0" err="1"/>
              <a:t>this.area</a:t>
            </a:r>
            <a:r>
              <a:rPr lang="en-US" sz="2200" dirty="0"/>
              <a:t> = </a:t>
            </a:r>
            <a:r>
              <a:rPr lang="en-US" sz="2200" dirty="0" err="1"/>
              <a:t>triangleArea</a:t>
            </a:r>
            <a:r>
              <a:rPr lang="en-US" sz="2200" dirty="0"/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14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nifty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to define the same method twice (only defined area once for both squares and rectangles)</a:t>
            </a:r>
          </a:p>
          <a:p>
            <a:r>
              <a:rPr lang="en-US" dirty="0" smtClean="0"/>
              <a:t>Can still call “area” on all the shapes and get the right thing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wanted to encode salaries over 3 in red otherwise we wanted to make it blue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1" y="2971801"/>
            <a:ext cx="2928031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335280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&gt; 3)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context.fillStyle</a:t>
            </a:r>
            <a:r>
              <a:rPr lang="en-US" dirty="0" smtClean="0">
                <a:latin typeface="Consolas" panose="020B0609020204030204" pitchFamily="49" charset="0"/>
              </a:rPr>
              <a:t> = "</a:t>
            </a:r>
            <a:r>
              <a:rPr lang="en-US" dirty="0" err="1">
                <a:latin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</a:rPr>
              <a:t>(200,0,0)";  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smtClean="0">
                <a:latin typeface="Consolas" panose="020B0609020204030204" pitchFamily="49" charset="0"/>
              </a:rPr>
              <a:t>else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context.fillStyle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"</a:t>
            </a:r>
            <a:r>
              <a:rPr lang="en-US" dirty="0" err="1">
                <a:latin typeface="Consolas" panose="020B0609020204030204" pitchFamily="49" charset="0"/>
              </a:rPr>
              <a:t>rgb</a:t>
            </a:r>
            <a:r>
              <a:rPr lang="en-US" dirty="0">
                <a:latin typeface="Consolas" panose="020B0609020204030204" pitchFamily="49" charset="0"/>
              </a:rPr>
              <a:t>(0,0,200)"; 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generalize?</a:t>
            </a:r>
          </a:p>
          <a:p>
            <a:pPr lvl="1"/>
            <a:r>
              <a:rPr lang="en-US" dirty="0" smtClean="0"/>
              <a:t>What if I want to make the color a function of department?</a:t>
            </a:r>
          </a:p>
          <a:p>
            <a:pPr lvl="1"/>
            <a:r>
              <a:rPr lang="en-US" dirty="0" smtClean="0"/>
              <a:t>What if I want to make it shaded by value? (deep red for really high, less for closer to 3)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Pass a function that determines the coloring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redBlue</a:t>
            </a:r>
            <a:r>
              <a:rPr lang="en-US" sz="1500" dirty="0">
                <a:latin typeface="Consolas" panose="020B0609020204030204" pitchFamily="49" charset="0"/>
              </a:rPr>
              <a:t>(v) {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v.salary</a:t>
            </a:r>
            <a:r>
              <a:rPr lang="en-US" sz="1500" dirty="0">
                <a:latin typeface="Consolas" panose="020B0609020204030204" pitchFamily="49" charset="0"/>
              </a:rPr>
              <a:t> &gt; 3)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latin typeface="Consolas" panose="020B0609020204030204" pitchFamily="49" charset="0"/>
              </a:rPr>
              <a:t> return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(200,0,0)");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</a:rPr>
              <a:t>} </a:t>
            </a:r>
            <a:r>
              <a:rPr lang="en-US" sz="15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</a:rPr>
              <a:t>  return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(0,0,200</a:t>
            </a:r>
            <a:r>
              <a:rPr lang="en-US" sz="1500" dirty="0" smtClean="0">
                <a:latin typeface="Consolas" panose="020B0609020204030204" pitchFamily="49" charset="0"/>
              </a:rPr>
              <a:t>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}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511" y="2896850"/>
            <a:ext cx="5638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latin typeface="Consolas" panose="020B0609020204030204" pitchFamily="49" charset="0"/>
              </a:rPr>
              <a:t>drawBars</a:t>
            </a:r>
            <a:r>
              <a:rPr lang="en-US" sz="1500" dirty="0" smtClean="0">
                <a:latin typeface="Consolas" panose="020B0609020204030204" pitchFamily="49" charset="0"/>
              </a:rPr>
              <a:t>(data)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for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 in data) {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</a:rPr>
              <a:t> = data[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].salary;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heading = data[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].name;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color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redBlue</a:t>
            </a:r>
            <a:r>
              <a:rPr lang="en-US" sz="1500" dirty="0">
                <a:latin typeface="Consolas" panose="020B0609020204030204" pitchFamily="49" charset="0"/>
              </a:rPr>
              <a:t>(data[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context.fillStyle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color;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context.fillRect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*15, 100, 10, -</a:t>
            </a:r>
            <a:r>
              <a:rPr lang="en-US" sz="1500" dirty="0" err="1">
                <a:latin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</a:rPr>
              <a:t>*10);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context.fillStyle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(40,40,40)";  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context.fillText</a:t>
            </a:r>
            <a:r>
              <a:rPr lang="en-US" sz="1500" dirty="0" smtClean="0"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</a:rPr>
              <a:t>heading,idx</a:t>
            </a:r>
            <a:r>
              <a:rPr lang="en-US" sz="1500" dirty="0" smtClean="0">
                <a:latin typeface="Consolas" panose="020B0609020204030204" pitchFamily="49" charset="0"/>
              </a:rPr>
              <a:t>*15+2,115);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</a:rPr>
              <a:t>salaries </a:t>
            </a:r>
            <a:r>
              <a:rPr lang="en-US" sz="1500" dirty="0">
                <a:latin typeface="Consolas" panose="020B0609020204030204" pitchFamily="49" charset="0"/>
              </a:rPr>
              <a:t>= [{salary:1,name:”A”,dept:”IT</a:t>
            </a:r>
            <a:r>
              <a:rPr lang="en-US" sz="1500" dirty="0" smtClean="0">
                <a:latin typeface="Consolas" panose="020B0609020204030204" pitchFamily="49" charset="0"/>
              </a:rPr>
              <a:t>”},…]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 smtClean="0">
                <a:latin typeface="Consolas" panose="020B0609020204030204" pitchFamily="49" charset="0"/>
              </a:rPr>
              <a:t>drawBars</a:t>
            </a:r>
            <a:r>
              <a:rPr lang="en-US" sz="1500" dirty="0" smtClean="0">
                <a:latin typeface="Consolas" panose="020B0609020204030204" pitchFamily="49" charset="0"/>
              </a:rPr>
              <a:t>(salaries)</a:t>
            </a:r>
            <a:endParaRPr lang="en-US" sz="15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838200"/>
            <a:ext cx="9448800" cy="52578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1524000"/>
            <a:ext cx="8991600" cy="43434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Web 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004733" y="2286000"/>
            <a:ext cx="990600" cy="8382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6214533" y="2286000"/>
            <a:ext cx="990600" cy="8382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7315200" y="2286000"/>
            <a:ext cx="990600" cy="8382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Canvas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5109633" y="2286000"/>
            <a:ext cx="990600" cy="8382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5238043" y="4114800"/>
            <a:ext cx="1852789" cy="8382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500033" y="3276600"/>
            <a:ext cx="914400" cy="762000"/>
          </a:xfrm>
          <a:prstGeom prst="straightConnector1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04933" y="3284238"/>
            <a:ext cx="342900" cy="754362"/>
          </a:xfrm>
          <a:prstGeom prst="straightConnector1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05033" y="3276600"/>
            <a:ext cx="304800" cy="754362"/>
          </a:xfrm>
          <a:prstGeom prst="straightConnector1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00333" y="3314700"/>
            <a:ext cx="884767" cy="723900"/>
          </a:xfrm>
          <a:prstGeom prst="straightConnector1">
            <a:avLst/>
          </a:prstGeom>
          <a:ln w="28575"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1" animBg="1"/>
      <p:bldP spid="7" grpId="1" animBg="1"/>
      <p:bldP spid="8" grpId="1" animBg="1"/>
      <p:bldP spid="9" grpId="1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redBlue</a:t>
            </a:r>
            <a:r>
              <a:rPr lang="en-US" sz="1500" dirty="0">
                <a:latin typeface="Consolas" panose="020B0609020204030204" pitchFamily="49" charset="0"/>
              </a:rPr>
              <a:t>(v) {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v.salary</a:t>
            </a:r>
            <a:r>
              <a:rPr lang="en-US" sz="1500" dirty="0">
                <a:latin typeface="Consolas" panose="020B0609020204030204" pitchFamily="49" charset="0"/>
              </a:rPr>
              <a:t> &gt; 3)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latin typeface="Consolas" panose="020B0609020204030204" pitchFamily="49" charset="0"/>
              </a:rPr>
              <a:t> return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(200,0,0)");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</a:rPr>
              <a:t>} </a:t>
            </a:r>
            <a:r>
              <a:rPr lang="en-US" sz="15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</a:rPr>
              <a:t>  return</a:t>
            </a:r>
            <a:r>
              <a:rPr lang="en-US" sz="1500" dirty="0">
                <a:latin typeface="Consolas" panose="020B0609020204030204" pitchFamily="49" charset="0"/>
              </a:rPr>
              <a:t>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(0,0,200</a:t>
            </a:r>
            <a:r>
              <a:rPr lang="en-US" sz="1500" dirty="0" smtClean="0">
                <a:latin typeface="Consolas" panose="020B0609020204030204" pitchFamily="49" charset="0"/>
              </a:rPr>
              <a:t>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}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510" y="2896850"/>
            <a:ext cx="709788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dirty="0" err="1" smtClean="0">
                <a:latin typeface="Consolas" panose="020B0609020204030204" pitchFamily="49" charset="0"/>
              </a:rPr>
              <a:t>drawBars</a:t>
            </a:r>
            <a:r>
              <a:rPr lang="en-US" sz="1500" dirty="0" smtClean="0">
                <a:latin typeface="Consolas" panose="020B0609020204030204" pitchFamily="49" charset="0"/>
              </a:rPr>
              <a:t>(data, </a:t>
            </a:r>
            <a:r>
              <a:rPr lang="en-US" sz="15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colorFunction</a:t>
            </a:r>
            <a:r>
              <a:rPr lang="en-US" sz="15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for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 in data) {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</a:rPr>
              <a:t> = data[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].salary;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heading = data[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].name;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color = </a:t>
            </a:r>
            <a:r>
              <a:rPr lang="en-US" sz="15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colorFunction</a:t>
            </a:r>
            <a:r>
              <a:rPr lang="en-US" sz="1500" dirty="0" smtClean="0">
                <a:latin typeface="Consolas" panose="020B0609020204030204" pitchFamily="49" charset="0"/>
              </a:rPr>
              <a:t>(data[</a:t>
            </a:r>
            <a:r>
              <a:rPr lang="en-US" sz="1500" dirty="0" err="1" smtClean="0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context.fillStyle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color;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context.fillRect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idx</a:t>
            </a:r>
            <a:r>
              <a:rPr lang="en-US" sz="1500" dirty="0">
                <a:latin typeface="Consolas" panose="020B0609020204030204" pitchFamily="49" charset="0"/>
              </a:rPr>
              <a:t>*15, 100, 10, -</a:t>
            </a:r>
            <a:r>
              <a:rPr lang="en-US" sz="1500" dirty="0" err="1">
                <a:latin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</a:rPr>
              <a:t>*10);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context.fillStyle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(40,40,40)";  </a:t>
            </a:r>
          </a:p>
          <a:p>
            <a:pPr lvl="1"/>
            <a:r>
              <a:rPr lang="en-US" sz="1500" dirty="0" err="1" smtClean="0">
                <a:latin typeface="Consolas" panose="020B0609020204030204" pitchFamily="49" charset="0"/>
              </a:rPr>
              <a:t>context.fillText</a:t>
            </a:r>
            <a:r>
              <a:rPr lang="en-US" sz="1500" dirty="0" smtClean="0"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</a:rPr>
              <a:t>heading,idx</a:t>
            </a:r>
            <a:r>
              <a:rPr lang="en-US" sz="1500" dirty="0" smtClean="0">
                <a:latin typeface="Consolas" panose="020B0609020204030204" pitchFamily="49" charset="0"/>
              </a:rPr>
              <a:t>*15+2,115);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</a:rPr>
              <a:t>salaries </a:t>
            </a:r>
            <a:r>
              <a:rPr lang="en-US" sz="1500" dirty="0">
                <a:latin typeface="Consolas" panose="020B0609020204030204" pitchFamily="49" charset="0"/>
              </a:rPr>
              <a:t>= [{salary:1,name:”A”,dept:”IT</a:t>
            </a:r>
            <a:r>
              <a:rPr lang="en-US" sz="1500" dirty="0" smtClean="0">
                <a:latin typeface="Consolas" panose="020B0609020204030204" pitchFamily="49" charset="0"/>
              </a:rPr>
              <a:t>”},…]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 smtClean="0">
                <a:latin typeface="Consolas" panose="020B0609020204030204" pitchFamily="49" charset="0"/>
              </a:rPr>
              <a:t>drawBars</a:t>
            </a:r>
            <a:r>
              <a:rPr lang="en-US" sz="1500" dirty="0" smtClean="0">
                <a:latin typeface="Consolas" panose="020B0609020204030204" pitchFamily="49" charset="0"/>
              </a:rPr>
              <a:t>(salaries,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redBlue</a:t>
            </a:r>
            <a:r>
              <a:rPr lang="en-US" sz="1500" dirty="0">
                <a:latin typeface="Consolas" panose="020B0609020204030204" pitchFamily="49" charset="0"/>
              </a:rPr>
              <a:t>)   or  </a:t>
            </a:r>
            <a:r>
              <a:rPr lang="en-US" sz="1500" dirty="0" err="1" smtClean="0">
                <a:latin typeface="Consolas" panose="020B0609020204030204" pitchFamily="49" charset="0"/>
              </a:rPr>
              <a:t>drawBars</a:t>
            </a:r>
            <a:r>
              <a:rPr lang="en-US" sz="1500" dirty="0" smtClean="0">
                <a:latin typeface="Consolas" panose="020B0609020204030204" pitchFamily="49" charset="0"/>
              </a:rPr>
              <a:t>(salaries, </a:t>
            </a:r>
            <a:r>
              <a:rPr lang="en-US" sz="15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byDept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609600"/>
            <a:ext cx="6553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function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byDept</a:t>
            </a:r>
            <a:r>
              <a:rPr lang="en-US" sz="1500" dirty="0">
                <a:latin typeface="Consolas" panose="020B0609020204030204" pitchFamily="49" charset="0"/>
              </a:rPr>
              <a:t>(v)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if (</a:t>
            </a:r>
            <a:r>
              <a:rPr lang="en-US" sz="1500" dirty="0" err="1">
                <a:latin typeface="Consolas" panose="020B0609020204030204" pitchFamily="49" charset="0"/>
              </a:rPr>
              <a:t>v.dept</a:t>
            </a:r>
            <a:r>
              <a:rPr lang="en-US" sz="1500" dirty="0">
                <a:latin typeface="Consolas" panose="020B0609020204030204" pitchFamily="49" charset="0"/>
              </a:rPr>
              <a:t> == "IT")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return("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(200,200,0)");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} else if (</a:t>
            </a:r>
            <a:r>
              <a:rPr lang="en-US" sz="1500" dirty="0" err="1">
                <a:latin typeface="Consolas" panose="020B0609020204030204" pitchFamily="49" charset="0"/>
              </a:rPr>
              <a:t>v.dept</a:t>
            </a:r>
            <a:r>
              <a:rPr lang="en-US" sz="1500" dirty="0">
                <a:latin typeface="Consolas" panose="020B0609020204030204" pitchFamily="49" charset="0"/>
              </a:rPr>
              <a:t> == "HR")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return("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(200,0,200)");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} else if (</a:t>
            </a:r>
            <a:r>
              <a:rPr lang="en-US" sz="1500" dirty="0" err="1">
                <a:latin typeface="Consolas" panose="020B0609020204030204" pitchFamily="49" charset="0"/>
              </a:rPr>
              <a:t>v.dept</a:t>
            </a:r>
            <a:r>
              <a:rPr lang="en-US" sz="1500" dirty="0">
                <a:latin typeface="Consolas" panose="020B0609020204030204" pitchFamily="49" charset="0"/>
              </a:rPr>
              <a:t> = "MG")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return("</a:t>
            </a:r>
            <a:r>
              <a:rPr lang="en-US" sz="1500" dirty="0" err="1">
                <a:latin typeface="Consolas" panose="020B0609020204030204" pitchFamily="49" charset="0"/>
              </a:rPr>
              <a:t>rgb</a:t>
            </a:r>
            <a:r>
              <a:rPr lang="en-US" sz="1500" dirty="0">
                <a:latin typeface="Consolas" panose="020B0609020204030204" pitchFamily="49" charset="0"/>
              </a:rPr>
              <a:t>(0,30,0)");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80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advice on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browser console, debugger</a:t>
            </a:r>
          </a:p>
          <a:p>
            <a:pPr lvl="1"/>
            <a:r>
              <a:rPr lang="en-US" dirty="0" smtClean="0"/>
              <a:t>console.log</a:t>
            </a:r>
          </a:p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Look in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(the debug window)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&lt;script type="text/</a:t>
            </a:r>
            <a:r>
              <a:rPr lang="en-US" dirty="0" err="1" smtClean="0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 smtClean="0">
                <a:latin typeface="Consolas" panose="020B0609020204030204" pitchFamily="49" charset="0"/>
              </a:rPr>
              <a:t>("Hello World!");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&lt;/script&gt;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&lt;body&gt;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&lt;script type="text/</a:t>
            </a:r>
            <a:r>
              <a:rPr lang="en-US" dirty="0" err="1" smtClean="0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    </a:t>
            </a:r>
            <a:r>
              <a:rPr lang="en-US" sz="2000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 declare start of JS</a:t>
            </a:r>
            <a:endParaRPr lang="en-US" sz="2000" dirty="0">
              <a:solidFill>
                <a:srgbClr val="C0504D"/>
              </a:solidFill>
              <a:latin typeface="Consolas" panose="020B0609020204030204" pitchFamily="49" charset="0"/>
              <a:sym typeface="Wingding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 smtClean="0">
                <a:latin typeface="Consolas" panose="020B0609020204030204" pitchFamily="49" charset="0"/>
              </a:rPr>
              <a:t>("Hello World!");  </a:t>
            </a:r>
            <a:r>
              <a:rPr lang="en-US" sz="2000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 write to page</a:t>
            </a:r>
            <a:endParaRPr lang="en-US" sz="2000" dirty="0">
              <a:solidFill>
                <a:srgbClr val="C0504D"/>
              </a:solidFill>
              <a:latin typeface="Consolas" panose="020B0609020204030204" pitchFamily="49" charset="0"/>
              <a:sym typeface="Wingding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&lt;/script&gt;                          </a:t>
            </a:r>
            <a:r>
              <a:rPr lang="en-US" sz="2000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 declare end of JS</a:t>
            </a:r>
            <a:endParaRPr lang="en-US" sz="2000" dirty="0">
              <a:latin typeface="Consolas" panose="020B0609020204030204" pitchFamily="49" charset="0"/>
              <a:sym typeface="Wingdings"/>
            </a:endParaRP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sym typeface="Wingdings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&lt;/body&gt;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&lt;/html&gt;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r="35606"/>
          <a:stretch>
            <a:fillRect/>
          </a:stretch>
        </p:blipFill>
        <p:spPr>
          <a:xfrm>
            <a:off x="5105400" y="4479931"/>
            <a:ext cx="64770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>
                <a:latin typeface="Consolas" panose="020B0609020204030204" pitchFamily="49" charset="0"/>
              </a:rPr>
              <a:t>script type="text/</a:t>
            </a:r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C0504D"/>
              </a:solidFill>
              <a:latin typeface="Consolas" panose="020B0609020204030204" pitchFamily="49" charset="0"/>
              <a:sym typeface="Wingdings"/>
            </a:endParaRPr>
          </a:p>
          <a:p>
            <a:pPr>
              <a:buNone/>
            </a:pP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  <a:sym typeface="Wingdings"/>
              </a:rPr>
              <a:t>	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("&lt;h1&gt;This is a heading&lt;/h1</a:t>
            </a:r>
            <a:r>
              <a:rPr lang="en-US" dirty="0" smtClean="0">
                <a:latin typeface="Consolas" panose="020B0609020204030204" pitchFamily="49" charset="0"/>
              </a:rPr>
              <a:t>&gt;");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("&lt;p&gt;This is a paragraph.&lt;/p</a:t>
            </a:r>
            <a:r>
              <a:rPr lang="en-US" dirty="0" smtClean="0">
                <a:latin typeface="Consolas" panose="020B0609020204030204" pitchFamily="49" charset="0"/>
              </a:rPr>
              <a:t>&gt;");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("&lt;p&gt;This is another paragraph.&lt;/p&gt;");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script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</a:p>
          <a:p>
            <a:pPr>
              <a:buNone/>
            </a:pP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</a:rPr>
              <a:t>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4419600"/>
            <a:ext cx="5791200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330-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prstDash val="sysDot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330-wide" id="{C61600B5-D618-454B-A2C3-F3CDFC2CE000}" vid="{935BC183-065A-4646-8301-BFD8483B4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si330-wide</Template>
  <TotalTime>7181</TotalTime>
  <Words>2253</Words>
  <Application>Microsoft Office PowerPoint</Application>
  <PresentationFormat>Widescreen</PresentationFormat>
  <Paragraphs>727</Paragraphs>
  <Slides>51</Slides>
  <Notes>6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Corbel</vt:lpstr>
      <vt:lpstr>Courier New</vt:lpstr>
      <vt:lpstr>Wingdings</vt:lpstr>
      <vt:lpstr>si330-wide</vt:lpstr>
      <vt:lpstr>(waitlist)</vt:lpstr>
      <vt:lpstr>Introduction to JavaScript SI649/EECS548</vt:lpstr>
      <vt:lpstr>This part is going to be boring for some of you… sorry</vt:lpstr>
      <vt:lpstr>FAQ</vt:lpstr>
      <vt:lpstr>PowerPoint Presentation</vt:lpstr>
      <vt:lpstr>(the debug window)</vt:lpstr>
      <vt:lpstr>Hello World</vt:lpstr>
      <vt:lpstr>Hello World</vt:lpstr>
      <vt:lpstr>Code Blocks</vt:lpstr>
      <vt:lpstr>Comments (should look familiar)</vt:lpstr>
      <vt:lpstr>Variables</vt:lpstr>
      <vt:lpstr>A note on semicolons “;”</vt:lpstr>
      <vt:lpstr>Some Examples/Weirdness</vt:lpstr>
      <vt:lpstr>Arrays (the usual…mostly)</vt:lpstr>
      <vt:lpstr>Comparing things</vt:lpstr>
      <vt:lpstr>Conditionals</vt:lpstr>
      <vt:lpstr>Loops</vt:lpstr>
      <vt:lpstr>For each: “in” versus “of”</vt:lpstr>
      <vt:lpstr>Functions</vt:lpstr>
      <vt:lpstr>Functions</vt:lpstr>
      <vt:lpstr>Functions: common use as event handlers</vt:lpstr>
      <vt:lpstr>Simple for each example</vt:lpstr>
      <vt:lpstr>Something a little more interesting…</vt:lpstr>
      <vt:lpstr>PowerPoint Presentation</vt:lpstr>
      <vt:lpstr>What just happened?</vt:lpstr>
      <vt:lpstr>What just happened?</vt:lpstr>
      <vt:lpstr>What just happened?</vt:lpstr>
      <vt:lpstr>What just happened?</vt:lpstr>
      <vt:lpstr>What just happened?</vt:lpstr>
      <vt:lpstr>What just happened?</vt:lpstr>
      <vt:lpstr>Objects and JSON…</vt:lpstr>
      <vt:lpstr>Objects (1st way)</vt:lpstr>
      <vt:lpstr>Objects (one way)</vt:lpstr>
      <vt:lpstr>JSON objects</vt:lpstr>
      <vt:lpstr>Lists of objects</vt:lpstr>
      <vt:lpstr>Lists of objects</vt:lpstr>
      <vt:lpstr>Bar Chart Example</vt:lpstr>
      <vt:lpstr>PowerPoint Presentation</vt:lpstr>
      <vt:lpstr>PowerPoint Presentation</vt:lpstr>
      <vt:lpstr>Questions so far?</vt:lpstr>
      <vt:lpstr>Methods (time to wake up)</vt:lpstr>
      <vt:lpstr>Methods (time to wake up)</vt:lpstr>
      <vt:lpstr>Methods</vt:lpstr>
      <vt:lpstr>Methods</vt:lpstr>
      <vt:lpstr>Methods</vt:lpstr>
      <vt:lpstr>The nifty thing</vt:lpstr>
      <vt:lpstr>What’s this good for?</vt:lpstr>
      <vt:lpstr>What’s this good for?</vt:lpstr>
      <vt:lpstr>PowerPoint Presentation</vt:lpstr>
      <vt:lpstr>PowerPoint Presentation</vt:lpstr>
      <vt:lpstr>Some quick advice on debugging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Matthew Kay</cp:lastModifiedBy>
  <cp:revision>285</cp:revision>
  <dcterms:created xsi:type="dcterms:W3CDTF">2010-09-10T00:58:08Z</dcterms:created>
  <dcterms:modified xsi:type="dcterms:W3CDTF">2018-01-16T15:10:32Z</dcterms:modified>
</cp:coreProperties>
</file>