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88" r:id="rId5"/>
    <p:sldId id="289" r:id="rId6"/>
    <p:sldId id="269" r:id="rId7"/>
    <p:sldId id="290" r:id="rId8"/>
    <p:sldId id="291" r:id="rId9"/>
    <p:sldId id="279" r:id="rId10"/>
    <p:sldId id="292" r:id="rId11"/>
    <p:sldId id="293" r:id="rId12"/>
    <p:sldId id="294" r:id="rId13"/>
    <p:sldId id="295" r:id="rId14"/>
    <p:sldId id="260" r:id="rId15"/>
    <p:sldId id="264" r:id="rId16"/>
    <p:sldId id="296" r:id="rId17"/>
    <p:sldId id="261" r:id="rId18"/>
    <p:sldId id="262" r:id="rId19"/>
    <p:sldId id="267" r:id="rId20"/>
    <p:sldId id="265" r:id="rId21"/>
    <p:sldId id="268" r:id="rId22"/>
    <p:sldId id="281" r:id="rId23"/>
    <p:sldId id="270" r:id="rId24"/>
    <p:sldId id="271" r:id="rId25"/>
    <p:sldId id="273" r:id="rId26"/>
    <p:sldId id="274" r:id="rId27"/>
    <p:sldId id="276" r:id="rId28"/>
    <p:sldId id="286" r:id="rId29"/>
    <p:sldId id="284" r:id="rId30"/>
    <p:sldId id="285" r:id="rId31"/>
    <p:sldId id="263" r:id="rId32"/>
    <p:sldId id="266" r:id="rId33"/>
    <p:sldId id="277" r:id="rId34"/>
    <p:sldId id="278" r:id="rId35"/>
    <p:sldId id="280" r:id="rId36"/>
    <p:sldId id="287" r:id="rId37"/>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defRPr kern="1200" baseline="-250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defRPr kern="1200" baseline="-250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defRPr kern="1200" baseline="-250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defRPr kern="1200" baseline="-250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3" autoAdjust="0"/>
    <p:restoredTop sz="85194" autoAdjust="0"/>
  </p:normalViewPr>
  <p:slideViewPr>
    <p:cSldViewPr>
      <p:cViewPr varScale="1">
        <p:scale>
          <a:sx n="66" d="100"/>
          <a:sy n="66" d="100"/>
        </p:scale>
        <p:origin x="53" y="1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FFD57-54DD-46A0-96BE-AA76776B7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BAAE3-0005-4BE6-BF36-4FAC28CD9B3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C0BAAE3-0005-4BE6-BF36-4FAC28CD9B3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这里给出一个例子，首先我们使用</a:t>
            </a:r>
            <a:r>
              <a:rPr lang="en-US" altLang="zh-CN" dirty="0"/>
              <a:t>get_operand</a:t>
            </a:r>
            <a:r>
              <a:rPr lang="zh-CN" altLang="en-US" dirty="0"/>
              <a:t>方法就可以获得</a:t>
            </a:r>
            <a:r>
              <a:rPr lang="en-US" altLang="zh-CN" dirty="0"/>
              <a:t>ADD</a:t>
            </a:r>
            <a:r>
              <a:rPr lang="zh-CN" altLang="en-US" dirty="0"/>
              <a:t>指令的两个参数：</a:t>
            </a:r>
            <a:r>
              <a:rPr lang="en-US" altLang="zh-CN" dirty="0"/>
              <a:t>1</a:t>
            </a:r>
            <a:r>
              <a:rPr lang="zh-CN" altLang="en-US" dirty="0"/>
              <a:t>和</a:t>
            </a:r>
            <a:r>
              <a:rPr lang="en-US" altLang="zh-CN" dirty="0"/>
              <a:t>2</a:t>
            </a:r>
            <a:r>
              <a:rPr lang="zh-CN" altLang="en-US" dirty="0"/>
              <a:t>，然后使用</a:t>
            </a:r>
            <a:r>
              <a:rPr lang="en-US" altLang="zh-CN" dirty="0"/>
              <a:t>cast_to_const_int</a:t>
            </a:r>
            <a:r>
              <a:rPr lang="zh-CN" altLang="en-US" dirty="0"/>
              <a:t>得知其为整数常量，从而可以直接计算出结果为</a:t>
            </a:r>
            <a:r>
              <a:rPr lang="en-US" altLang="zh-CN" dirty="0"/>
              <a:t>3</a:t>
            </a:r>
            <a:r>
              <a:rPr lang="zh-CN" altLang="en-US" dirty="0"/>
              <a:t>，最后使用</a:t>
            </a:r>
            <a:r>
              <a:rPr lang="en-US" altLang="zh-CN" dirty="0"/>
              <a:t>replace_all_use_with</a:t>
            </a:r>
            <a:r>
              <a:rPr lang="zh-CN" altLang="en-US" dirty="0"/>
              <a:t>将结果传播，并删除原指令</a:t>
            </a:r>
            <a:endParaRPr lang="zh-CN" altLang="en-US" dirty="0"/>
          </a:p>
        </p:txBody>
      </p:sp>
      <p:sp>
        <p:nvSpPr>
          <p:cNvPr id="4" name="灯片编号占位符 3"/>
          <p:cNvSpPr>
            <a:spLocks noGrp="1"/>
          </p:cNvSpPr>
          <p:nvPr>
            <p:ph type="sldNum" sz="quarter" idx="5"/>
          </p:nvPr>
        </p:nvSpPr>
        <p:spPr/>
        <p:txBody>
          <a:bodyPr/>
          <a:lstStyle/>
          <a:p>
            <a:fld id="{5C0BAAE3-0005-4BE6-BF36-4FAC28CD9B3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例如这里，在分析的时候首先识别到</a:t>
            </a:r>
            <a:r>
              <a:rPr lang="en-US" altLang="zh-CN" dirty="0"/>
              <a:t>store</a:t>
            </a:r>
            <a:r>
              <a:rPr lang="zh-CN" altLang="en-US" dirty="0"/>
              <a:t>指令，并且检查得知要存储的值是常量，则将变量记录到常量表中。下一条</a:t>
            </a:r>
            <a:r>
              <a:rPr lang="en-US" altLang="zh-CN" dirty="0"/>
              <a:t>load</a:t>
            </a:r>
            <a:r>
              <a:rPr lang="zh-CN" altLang="en-US" dirty="0"/>
              <a:t>指令中，查表得知</a:t>
            </a:r>
            <a:r>
              <a:rPr lang="en-US" altLang="zh-CN" dirty="0"/>
              <a:t>load</a:t>
            </a:r>
            <a:r>
              <a:rPr lang="zh-CN" altLang="en-US" dirty="0"/>
              <a:t>的对象在表中，于是获取其值进行常量传播</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C0BAAE3-0005-4BE6-BF36-4FAC28CD9B3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C0BAAE3-0005-4BE6-BF36-4FAC28CD9B3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左边是原始代码，右边是优化后的代码，可以看到，由于常量折叠和传播，以及死分支的删除，优化后的代码量大幅减少，源代码为</a:t>
            </a:r>
            <a:r>
              <a:rPr lang="en-US" altLang="zh-CN" dirty="0"/>
              <a:t>65</a:t>
            </a:r>
            <a:r>
              <a:rPr lang="zh-CN" altLang="en-US" dirty="0"/>
              <a:t>行，优化后只有</a:t>
            </a:r>
            <a:r>
              <a:rPr lang="en-US" altLang="zh-CN" dirty="0"/>
              <a:t>24</a:t>
            </a:r>
            <a:r>
              <a:rPr lang="zh-CN" altLang="en-US" dirty="0"/>
              <a:t>行</a:t>
            </a:r>
            <a:endParaRPr lang="zh-CN" altLang="en-US" dirty="0"/>
          </a:p>
        </p:txBody>
      </p:sp>
      <p:sp>
        <p:nvSpPr>
          <p:cNvPr id="4" name="灯片编号占位符 3"/>
          <p:cNvSpPr>
            <a:spLocks noGrp="1"/>
          </p:cNvSpPr>
          <p:nvPr>
            <p:ph type="sldNum" sz="quarter" idx="5"/>
          </p:nvPr>
        </p:nvSpPr>
        <p:spPr/>
        <p:txBody>
          <a:bodyPr/>
          <a:lstStyle/>
          <a:p>
            <a:fld id="{5C0BAAE3-0005-4BE6-BF36-4FAC28CD9B3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这里是优化前后代码的结构</a:t>
            </a:r>
            <a:endParaRPr lang="zh-CN" altLang="en-US" dirty="0"/>
          </a:p>
        </p:txBody>
      </p:sp>
      <p:sp>
        <p:nvSpPr>
          <p:cNvPr id="4" name="灯片编号占位符 3"/>
          <p:cNvSpPr>
            <a:spLocks noGrp="1"/>
          </p:cNvSpPr>
          <p:nvPr>
            <p:ph type="sldNum" sz="quarter" idx="5"/>
          </p:nvPr>
        </p:nvSpPr>
        <p:spPr/>
        <p:txBody>
          <a:bodyPr/>
          <a:lstStyle/>
          <a:p>
            <a:fld id="{5C0BAAE3-0005-4BE6-BF36-4FAC28CD9B3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图中两个循环内的</a:t>
            </a:r>
            <a:r>
              <a:rPr lang="en-US" altLang="zh-CN" dirty="0"/>
              <a:t>i</a:t>
            </a:r>
            <a:r>
              <a:rPr lang="zh-CN" altLang="en-US" dirty="0"/>
              <a:t>值都是循环不变式，而我们的程序也确实识别出他们并且将代码提前到循环外侧进行处理</a:t>
            </a:r>
            <a:endParaRPr lang="zh-CN" altLang="en-US" dirty="0"/>
          </a:p>
        </p:txBody>
      </p:sp>
      <p:sp>
        <p:nvSpPr>
          <p:cNvPr id="4" name="灯片编号占位符 3"/>
          <p:cNvSpPr>
            <a:spLocks noGrp="1"/>
          </p:cNvSpPr>
          <p:nvPr>
            <p:ph type="sldNum" sz="quarter" idx="5"/>
          </p:nvPr>
        </p:nvSpPr>
        <p:spPr/>
        <p:txBody>
          <a:bodyPr/>
          <a:lstStyle/>
          <a:p>
            <a:fld id="{5C0BAAE3-0005-4BE6-BF36-4FAC28CD9B3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可以看到左边的两个不变式在优化后被放在了代码的开头（即被提出了两层循环）</a:t>
            </a:r>
            <a:endParaRPr lang="zh-CN" altLang="en-US" dirty="0"/>
          </a:p>
        </p:txBody>
      </p:sp>
      <p:sp>
        <p:nvSpPr>
          <p:cNvPr id="4" name="灯片编号占位符 3"/>
          <p:cNvSpPr>
            <a:spLocks noGrp="1"/>
          </p:cNvSpPr>
          <p:nvPr>
            <p:ph type="sldNum" sz="quarter" idx="5"/>
          </p:nvPr>
        </p:nvSpPr>
        <p:spPr/>
        <p:txBody>
          <a:bodyPr/>
          <a:lstStyle/>
          <a:p>
            <a:fld id="{5C0BAAE3-0005-4BE6-BF36-4FAC28CD9B3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45EA3626-6B4D-47AB-AABD-158C128DE972}" type="slidenum">
              <a:rPr lang="en-US" altLang="zh-CN"/>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2BC15E35-5A56-49F9-BC9D-2DB176740AB8}" type="slidenum">
              <a:rPr lang="en-US" altLang="zh-CN"/>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9A851BC3-68E7-4348-9253-08AF6C8B08DA}" type="slidenum">
              <a:rPr lang="en-US" altLang="zh-CN"/>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835A3F2E-BB2D-4AD1-A192-1FDBD98D12B2}" type="slidenum">
              <a:rPr lang="en-US" altLang="zh-CN"/>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C9C05BF3-25FA-4817-85EE-349D3D6085F0}" type="slidenum">
              <a:rPr lang="en-US" altLang="zh-CN"/>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21D0F206-C113-4431-BBEC-91B9F32A7340}" type="slidenum">
              <a:rPr lang="en-US" altLang="zh-CN"/>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dirty="0"/>
          </a:p>
        </p:txBody>
      </p:sp>
      <p:sp>
        <p:nvSpPr>
          <p:cNvPr id="9" name="灯片编号占位符 8"/>
          <p:cNvSpPr>
            <a:spLocks noGrp="1"/>
          </p:cNvSpPr>
          <p:nvPr>
            <p:ph type="sldNum" sz="quarter" idx="12"/>
          </p:nvPr>
        </p:nvSpPr>
        <p:spPr/>
        <p:txBody>
          <a:bodyPr/>
          <a:lstStyle>
            <a:lvl1pPr>
              <a:defRPr/>
            </a:lvl1pPr>
          </a:lstStyle>
          <a:p>
            <a:fld id="{63F99020-CBAD-4A22-986C-2C11EC3F04F7}" type="slidenum">
              <a:rPr lang="en-US" altLang="zh-CN"/>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dirty="0"/>
          </a:p>
        </p:txBody>
      </p:sp>
      <p:sp>
        <p:nvSpPr>
          <p:cNvPr id="4" name="页脚占位符 3"/>
          <p:cNvSpPr>
            <a:spLocks noGrp="1"/>
          </p:cNvSpPr>
          <p:nvPr>
            <p:ph type="ftr" sz="quarter" idx="11"/>
          </p:nvPr>
        </p:nvSpPr>
        <p:spPr/>
        <p:txBody>
          <a:bodyPr/>
          <a:lstStyle>
            <a:lvl1pPr>
              <a:defRPr/>
            </a:lvl1pPr>
          </a:lstStyle>
          <a:p>
            <a:endParaRPr lang="en-US" altLang="zh-CN" dirty="0"/>
          </a:p>
        </p:txBody>
      </p:sp>
      <p:sp>
        <p:nvSpPr>
          <p:cNvPr id="5" name="灯片编号占位符 4"/>
          <p:cNvSpPr>
            <a:spLocks noGrp="1"/>
          </p:cNvSpPr>
          <p:nvPr>
            <p:ph type="sldNum" sz="quarter" idx="12"/>
          </p:nvPr>
        </p:nvSpPr>
        <p:spPr/>
        <p:txBody>
          <a:bodyPr/>
          <a:lstStyle>
            <a:lvl1pPr>
              <a:defRPr/>
            </a:lvl1pPr>
          </a:lstStyle>
          <a:p>
            <a:fld id="{520A6CE3-488A-45A1-83F7-A66CC5A6680D}" type="slidenum">
              <a:rPr lang="en-US" altLang="zh-CN"/>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dirty="0"/>
          </a:p>
        </p:txBody>
      </p:sp>
      <p:sp>
        <p:nvSpPr>
          <p:cNvPr id="3" name="页脚占位符 2"/>
          <p:cNvSpPr>
            <a:spLocks noGrp="1"/>
          </p:cNvSpPr>
          <p:nvPr>
            <p:ph type="ftr" sz="quarter" idx="11"/>
          </p:nvPr>
        </p:nvSpPr>
        <p:spPr/>
        <p:txBody>
          <a:bodyPr/>
          <a:lstStyle>
            <a:lvl1pPr>
              <a:defRPr/>
            </a:lvl1pPr>
          </a:lstStyle>
          <a:p>
            <a:endParaRPr lang="en-US" altLang="zh-CN" dirty="0"/>
          </a:p>
        </p:txBody>
      </p:sp>
      <p:sp>
        <p:nvSpPr>
          <p:cNvPr id="4" name="灯片编号占位符 3"/>
          <p:cNvSpPr>
            <a:spLocks noGrp="1"/>
          </p:cNvSpPr>
          <p:nvPr>
            <p:ph type="sldNum" sz="quarter" idx="12"/>
          </p:nvPr>
        </p:nvSpPr>
        <p:spPr/>
        <p:txBody>
          <a:bodyPr/>
          <a:lstStyle>
            <a:lvl1pPr>
              <a:defRPr/>
            </a:lvl1pPr>
          </a:lstStyle>
          <a:p>
            <a:fld id="{4C770A19-9C25-494A-B389-4A8F27462A39}" type="slidenum">
              <a:rPr lang="en-US" altLang="zh-CN"/>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F600C463-13B7-4036-8A95-BFB3A8804AF2}" type="slidenum">
              <a:rPr lang="en-US" altLang="zh-CN"/>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31E30F25-014F-4982-ADD5-A273750474C4}" type="slidenum">
              <a:rPr lang="en-US" altLang="zh-CN"/>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aseline="0"/>
            </a:lvl1pPr>
          </a:lstStyle>
          <a:p>
            <a:endParaRPr lang="en-US" altLang="zh-CN"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aseline="0"/>
            </a:lvl1pPr>
          </a:lstStyle>
          <a:p>
            <a:endParaRPr lang="en-US" altLang="zh-CN"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aseline="0"/>
            </a:lvl1pPr>
          </a:lstStyle>
          <a:p>
            <a:fld id="{3DF32E59-0A2D-4E29-93B4-771A5FE3D291}" type="slidenum">
              <a:rPr lang="en-US" altLang="zh-CN"/>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file:///\\wsl$\Ubuntu-20.04\home\newuser\Desktop\Compile\SysYF-CodeGen-Opt\SysYF_Pass_Student\build\av.txt" TargetMode="External"/><Relationship Id="rId2" Type="http://schemas.openxmlformats.org/officeDocument/2006/relationships/hyperlink" Target="file:///\\wsl$\Ubuntu-20.04\home\newuser\Desktop\Compile\SysYF-CodeGen-Opt\SysYF_Pass_Student\build\034.ll" TargetMode="Externa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4"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6155" name="Rectangle 11"/>
          <p:cNvSpPr>
            <a:spLocks noGrp="1" noChangeArrowheads="1"/>
          </p:cNvSpPr>
          <p:nvPr>
            <p:ph type="ctrTitle"/>
          </p:nvPr>
        </p:nvSpPr>
        <p:spPr>
          <a:xfrm>
            <a:off x="762000" y="2362200"/>
            <a:ext cx="7772400" cy="1470025"/>
          </a:xfrm>
        </p:spPr>
        <p:txBody>
          <a:bodyPr anchor="ctr"/>
          <a:lstStyle/>
          <a:p>
            <a:r>
              <a:rPr lang="zh-CN" altLang="en-US" sz="4400" dirty="0">
                <a:solidFill>
                  <a:schemeClr val="bg1">
                    <a:lumMod val="95000"/>
                  </a:schemeClr>
                </a:solidFill>
                <a:latin typeface="微软雅黑" panose="020B0503020204020204" pitchFamily="34" charset="-122"/>
                <a:ea typeface="微软雅黑" panose="020B0503020204020204" pitchFamily="34" charset="-122"/>
              </a:rPr>
              <a:t>编译原理</a:t>
            </a:r>
            <a:r>
              <a:rPr lang="en-US" altLang="zh-CN" sz="4400" dirty="0">
                <a:solidFill>
                  <a:schemeClr val="bg1">
                    <a:lumMod val="95000"/>
                  </a:schemeClr>
                </a:solidFill>
                <a:latin typeface="微软雅黑" panose="020B0503020204020204" pitchFamily="34" charset="-122"/>
                <a:ea typeface="微软雅黑" panose="020B0503020204020204" pitchFamily="34" charset="-122"/>
              </a:rPr>
              <a:t>H PW7</a:t>
            </a:r>
            <a:r>
              <a:rPr lang="zh-CN" altLang="en-US" sz="4400" dirty="0">
                <a:solidFill>
                  <a:schemeClr val="bg1">
                    <a:lumMod val="95000"/>
                  </a:schemeClr>
                </a:solidFill>
                <a:latin typeface="微软雅黑" panose="020B0503020204020204" pitchFamily="34" charset="-122"/>
                <a:ea typeface="微软雅黑" panose="020B0503020204020204" pitchFamily="34" charset="-122"/>
              </a:rPr>
              <a:t>答辩</a:t>
            </a:r>
            <a:endParaRPr lang="zh-CN" altLang="zh-CN" sz="4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56" name="Rectangle 12"/>
          <p:cNvSpPr>
            <a:spLocks noGrp="1" noChangeArrowheads="1"/>
          </p:cNvSpPr>
          <p:nvPr>
            <p:ph type="subTitle" idx="1"/>
          </p:nvPr>
        </p:nvSpPr>
        <p:spPr>
          <a:xfrm>
            <a:off x="1371600" y="5181600"/>
            <a:ext cx="6400800" cy="990600"/>
          </a:xfrm>
        </p:spPr>
        <p:txBody>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组长：黄科鑫</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组员：梁峻滔、张一方</a:t>
            </a:r>
            <a:endParaRPr lang="zh-CN"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公共子表达式删除</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b="1" baseline="0" dirty="0">
                <a:latin typeface="微软雅黑" panose="020B0503020204020204" pitchFamily="34" charset="-122"/>
                <a:ea typeface="微软雅黑" panose="020B0503020204020204" pitchFamily="34" charset="-122"/>
              </a:rPr>
              <a:t>如果将</a:t>
            </a:r>
            <a:r>
              <a:rPr lang="en-US" altLang="zh-CN" b="1" baseline="0" dirty="0">
                <a:latin typeface="微软雅黑" panose="020B0503020204020204" pitchFamily="34" charset="-122"/>
                <a:ea typeface="微软雅黑" panose="020B0503020204020204" pitchFamily="34" charset="-122"/>
              </a:rPr>
              <a:t>call</a:t>
            </a:r>
            <a:r>
              <a:rPr lang="zh-CN" altLang="en-US" b="1" baseline="0" dirty="0">
                <a:latin typeface="微软雅黑" panose="020B0503020204020204" pitchFamily="34" charset="-122"/>
                <a:ea typeface="微软雅黑" panose="020B0503020204020204" pitchFamily="34" charset="-122"/>
              </a:rPr>
              <a:t>指令纳入考虑范围</a:t>
            </a:r>
            <a:endParaRPr lang="zh-CN" altLang="en-US" b="1" baseline="0" dirty="0">
              <a:latin typeface="微软雅黑" panose="020B0503020204020204" pitchFamily="34" charset="-122"/>
              <a:ea typeface="微软雅黑" panose="020B0503020204020204" pitchFamily="34" charset="-122"/>
            </a:endParaRPr>
          </a:p>
          <a:p>
            <a:pPr marL="0" indent="0">
              <a:buNone/>
            </a:pPr>
            <a:r>
              <a:rPr lang="zh-CN" altLang="en-US" sz="2400" baseline="0" dirty="0">
                <a:latin typeface="微软雅黑" panose="020B0503020204020204" pitchFamily="34" charset="-122"/>
                <a:ea typeface="微软雅黑" panose="020B0503020204020204" pitchFamily="34" charset="-122"/>
              </a:rPr>
              <a:t>1. 一般情况下，只要多条call指令调用的函数相同，参数相同，则除第一条call指令外的其他call指令都可以作为公共子表达式删除，后面引用到这些表达式值的地方全部用第一条call指令的值取代。</a:t>
            </a:r>
            <a:endParaRPr lang="zh-CN" altLang="en-US" sz="2400" baseline="0" dirty="0">
              <a:latin typeface="微软雅黑" panose="020B0503020204020204" pitchFamily="34" charset="-122"/>
              <a:ea typeface="微软雅黑" panose="020B0503020204020204" pitchFamily="34" charset="-122"/>
            </a:endParaRPr>
          </a:p>
          <a:p>
            <a:pPr marL="0" indent="0">
              <a:buNone/>
            </a:pPr>
            <a:r>
              <a:rPr lang="zh-CN" altLang="en-US" sz="2400" baseline="0" dirty="0">
                <a:latin typeface="微软雅黑" panose="020B0503020204020204" pitchFamily="34" charset="-122"/>
                <a:ea typeface="微软雅黑" panose="020B0503020204020204" pitchFamily="34" charset="-122"/>
              </a:rPr>
              <a:t>2. 但是，如果call指令调用的函数中使用了全局变量，那么两次调用之间如果所使用的全局变量被修改了，就有可能导致两次调用虽然传入的参数相同而返回值不同，这时后面的call指令就不能作为公共子表达式被删除。</a:t>
            </a:r>
            <a:endParaRPr lang="zh-CN" altLang="en-US" sz="2400" baseline="0" dirty="0">
              <a:latin typeface="微软雅黑" panose="020B0503020204020204" pitchFamily="34" charset="-122"/>
              <a:ea typeface="微软雅黑" panose="020B0503020204020204" pitchFamily="34" charset="-122"/>
            </a:endParaRPr>
          </a:p>
          <a:p>
            <a:pPr marL="0" indent="0">
              <a:buNone/>
            </a:pPr>
            <a:endParaRPr lang="zh-CN" altLang="en-US" sz="2400"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公共子表达式删除</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b="1" baseline="0" dirty="0">
                <a:latin typeface="微软雅黑" panose="020B0503020204020204" pitchFamily="34" charset="-122"/>
                <a:ea typeface="微软雅黑" panose="020B0503020204020204" pitchFamily="34" charset="-122"/>
              </a:rPr>
              <a:t>如果将</a:t>
            </a:r>
            <a:r>
              <a:rPr lang="en-US" altLang="zh-CN" b="1" baseline="0" dirty="0">
                <a:latin typeface="微软雅黑" panose="020B0503020204020204" pitchFamily="34" charset="-122"/>
                <a:ea typeface="微软雅黑" panose="020B0503020204020204" pitchFamily="34" charset="-122"/>
              </a:rPr>
              <a:t>load</a:t>
            </a:r>
            <a:r>
              <a:rPr lang="zh-CN" altLang="en-US" b="1" baseline="0" dirty="0">
                <a:latin typeface="微软雅黑" panose="020B0503020204020204" pitchFamily="34" charset="-122"/>
                <a:ea typeface="微软雅黑" panose="020B0503020204020204" pitchFamily="34" charset="-122"/>
              </a:rPr>
              <a:t>指令纳入考虑范围</a:t>
            </a:r>
            <a:endParaRPr lang="zh-CN" altLang="en-US" b="1" baseline="0" dirty="0">
              <a:latin typeface="微软雅黑" panose="020B0503020204020204" pitchFamily="34" charset="-122"/>
              <a:ea typeface="微软雅黑" panose="020B0503020204020204" pitchFamily="34" charset="-122"/>
            </a:endParaRPr>
          </a:p>
          <a:p>
            <a:pPr marL="0" indent="0">
              <a:buNone/>
            </a:pPr>
            <a:r>
              <a:rPr lang="zh-CN" altLang="en-US" sz="2400" baseline="0" dirty="0">
                <a:latin typeface="微软雅黑" panose="020B0503020204020204" pitchFamily="34" charset="-122"/>
                <a:ea typeface="微软雅黑" panose="020B0503020204020204" pitchFamily="34" charset="-122"/>
              </a:rPr>
              <a:t>在判断一条load指令是否是公共子表达式时，要检查在这条指令的前面，load操作数(所指内存单元)是否已经被store指令修改，例如，考虑以下ir：</a:t>
            </a:r>
            <a:endParaRPr lang="zh-CN" altLang="en-US" sz="2400" baseline="0" dirty="0">
              <a:latin typeface="微软雅黑" panose="020B0503020204020204" pitchFamily="34" charset="-122"/>
              <a:ea typeface="微软雅黑" panose="020B0503020204020204" pitchFamily="34" charset="-122"/>
            </a:endParaRPr>
          </a:p>
          <a:p>
            <a:pPr marL="0" indent="0">
              <a:buNone/>
            </a:pPr>
            <a:endParaRPr lang="zh-CN" altLang="en-US" baseline="0" dirty="0">
              <a:latin typeface="微软雅黑" panose="020B0503020204020204" pitchFamily="34" charset="-122"/>
              <a:ea typeface="微软雅黑" panose="020B0503020204020204" pitchFamily="34" charset="-122"/>
            </a:endParaRPr>
          </a:p>
          <a:p>
            <a:pPr marL="0" indent="0">
              <a:buNone/>
            </a:pPr>
            <a:endParaRPr lang="zh-CN" altLang="en-US" baseline="0" dirty="0">
              <a:latin typeface="微软雅黑" panose="020B0503020204020204" pitchFamily="34" charset="-122"/>
              <a:ea typeface="微软雅黑" panose="020B0503020204020204" pitchFamily="34" charset="-122"/>
            </a:endParaRPr>
          </a:p>
          <a:p>
            <a:pPr marL="0" indent="0">
              <a:buNone/>
            </a:pPr>
            <a:r>
              <a:rPr lang="zh-CN" altLang="en-US" sz="2400" baseline="0" dirty="0">
                <a:latin typeface="微软雅黑" panose="020B0503020204020204" pitchFamily="34" charset="-122"/>
                <a:ea typeface="微软雅黑" panose="020B0503020204020204" pitchFamily="34" charset="-122"/>
              </a:rPr>
              <a:t>在第三条指令处，由于 %op2 所指内存单元已经被store指令修改，所以第三条指令不能作为公共子表达式而被删除，后面引用到 %op6 的地方也不能用 %op5 取代。</a:t>
            </a:r>
            <a:endParaRPr lang="zh-CN" altLang="en-US" sz="2400" baseline="0" dirty="0">
              <a:latin typeface="微软雅黑" panose="020B0503020204020204" pitchFamily="34" charset="-122"/>
              <a:ea typeface="微软雅黑" panose="020B0503020204020204" pitchFamily="34" charset="-122"/>
            </a:endParaRPr>
          </a:p>
          <a:p>
            <a:pPr marL="0" indent="0">
              <a:buNone/>
            </a:pPr>
            <a:endParaRPr lang="zh-CN" altLang="en-US" sz="2400" baseline="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33400" y="3429000"/>
            <a:ext cx="6429375" cy="933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活跃变量分析</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aseline="0" dirty="0">
                <a:latin typeface="微软雅黑" panose="020B0503020204020204" pitchFamily="34" charset="-122"/>
                <a:ea typeface="微软雅黑" panose="020B0503020204020204" pitchFamily="34" charset="-122"/>
              </a:rPr>
              <a:t>各种指令产生</a:t>
            </a:r>
            <a:r>
              <a:rPr lang="en-US" altLang="zh-CN" baseline="0" dirty="0">
                <a:latin typeface="微软雅黑" panose="020B0503020204020204" pitchFamily="34" charset="-122"/>
                <a:ea typeface="微软雅黑" panose="020B0503020204020204" pitchFamily="34" charset="-122"/>
              </a:rPr>
              <a:t>use</a:t>
            </a:r>
            <a:r>
              <a:rPr lang="zh-CN" altLang="en-US" baseline="0" dirty="0">
                <a:latin typeface="微软雅黑" panose="020B0503020204020204" pitchFamily="34" charset="-122"/>
                <a:ea typeface="微软雅黑" panose="020B0503020204020204" pitchFamily="34" charset="-122"/>
              </a:rPr>
              <a:t>和</a:t>
            </a:r>
            <a:r>
              <a:rPr lang="en-US" altLang="zh-CN" baseline="0" dirty="0">
                <a:latin typeface="微软雅黑" panose="020B0503020204020204" pitchFamily="34" charset="-122"/>
                <a:ea typeface="微软雅黑" panose="020B0503020204020204" pitchFamily="34" charset="-122"/>
              </a:rPr>
              <a:t>def</a:t>
            </a:r>
            <a:r>
              <a:rPr lang="zh-CN" altLang="en-US" baseline="0" dirty="0">
                <a:latin typeface="微软雅黑" panose="020B0503020204020204" pitchFamily="34" charset="-122"/>
                <a:ea typeface="微软雅黑" panose="020B0503020204020204" pitchFamily="34" charset="-122"/>
              </a:rPr>
              <a:t>的模式不同，几种典型的模式如下：</a:t>
            </a:r>
            <a:endParaRPr lang="en-US" altLang="zh-CN" baseline="0" dirty="0">
              <a:latin typeface="微软雅黑" panose="020B0503020204020204" pitchFamily="34" charset="-122"/>
              <a:ea typeface="微软雅黑" panose="020B0503020204020204" pitchFamily="34" charset="-122"/>
            </a:endParaRPr>
          </a:p>
          <a:p>
            <a:pPr lvl="1"/>
            <a:r>
              <a:rPr lang="zh-CN" altLang="en-US" baseline="0" dirty="0">
                <a:latin typeface="微软雅黑" panose="020B0503020204020204" pitchFamily="34" charset="-122"/>
                <a:ea typeface="微软雅黑" panose="020B0503020204020204" pitchFamily="34" charset="-122"/>
              </a:rPr>
              <a:t>算数指令：</a:t>
            </a:r>
            <a:r>
              <a:rPr lang="en-US" altLang="zh-CN" baseline="0" dirty="0">
                <a:latin typeface="微软雅黑" panose="020B0503020204020204" pitchFamily="34" charset="-122"/>
                <a:ea typeface="微软雅黑" panose="020B0503020204020204" pitchFamily="34" charset="-122"/>
              </a:rPr>
              <a:t>add</a:t>
            </a:r>
            <a:r>
              <a:rPr lang="zh-CN" altLang="en-US" baseline="0" dirty="0">
                <a:latin typeface="微软雅黑" panose="020B0503020204020204" pitchFamily="34" charset="-122"/>
                <a:ea typeface="微软雅黑" panose="020B0503020204020204" pitchFamily="34" charset="-122"/>
              </a:rPr>
              <a:t>，</a:t>
            </a:r>
            <a:r>
              <a:rPr lang="en-US" altLang="zh-CN" baseline="0" dirty="0" err="1">
                <a:latin typeface="微软雅黑" panose="020B0503020204020204" pitchFamily="34" charset="-122"/>
                <a:ea typeface="微软雅黑" panose="020B0503020204020204" pitchFamily="34" charset="-122"/>
              </a:rPr>
              <a:t>cmp</a:t>
            </a:r>
            <a:r>
              <a:rPr lang="zh-CN" altLang="en-US" baseline="0" dirty="0">
                <a:latin typeface="微软雅黑" panose="020B0503020204020204" pitchFamily="34" charset="-122"/>
                <a:ea typeface="微软雅黑" panose="020B0503020204020204" pitchFamily="34" charset="-122"/>
              </a:rPr>
              <a:t>等，有固定的</a:t>
            </a:r>
            <a:r>
              <a:rPr lang="en-US" altLang="zh-CN" baseline="0" dirty="0">
                <a:latin typeface="微软雅黑" panose="020B0503020204020204" pitchFamily="34" charset="-122"/>
                <a:ea typeface="微软雅黑" panose="020B0503020204020204" pitchFamily="34" charset="-122"/>
              </a:rPr>
              <a:t>use</a:t>
            </a:r>
            <a:r>
              <a:rPr lang="zh-CN" altLang="en-US" baseline="0" dirty="0">
                <a:latin typeface="微软雅黑" panose="020B0503020204020204" pitchFamily="34" charset="-122"/>
                <a:ea typeface="微软雅黑" panose="020B0503020204020204" pitchFamily="34" charset="-122"/>
              </a:rPr>
              <a:t>和</a:t>
            </a:r>
            <a:r>
              <a:rPr lang="en-US" altLang="zh-CN" baseline="0" dirty="0">
                <a:latin typeface="微软雅黑" panose="020B0503020204020204" pitchFamily="34" charset="-122"/>
                <a:ea typeface="微软雅黑" panose="020B0503020204020204" pitchFamily="34" charset="-122"/>
              </a:rPr>
              <a:t>def</a:t>
            </a:r>
            <a:r>
              <a:rPr lang="zh-CN" altLang="en-US" baseline="0" dirty="0">
                <a:latin typeface="微软雅黑" panose="020B0503020204020204" pitchFamily="34" charset="-122"/>
                <a:ea typeface="微软雅黑" panose="020B0503020204020204" pitchFamily="34" charset="-122"/>
              </a:rPr>
              <a:t>数量；</a:t>
            </a:r>
            <a:endParaRPr lang="en-US" altLang="zh-CN" baseline="0" dirty="0">
              <a:latin typeface="微软雅黑" panose="020B0503020204020204" pitchFamily="34" charset="-122"/>
              <a:ea typeface="微软雅黑" panose="020B0503020204020204" pitchFamily="34" charset="-122"/>
            </a:endParaRPr>
          </a:p>
          <a:p>
            <a:pPr lvl="1"/>
            <a:r>
              <a:rPr lang="zh-CN" altLang="en-US" baseline="0" dirty="0">
                <a:latin typeface="微软雅黑" panose="020B0503020204020204" pitchFamily="34" charset="-122"/>
                <a:ea typeface="微软雅黑" panose="020B0503020204020204" pitchFamily="34" charset="-122"/>
              </a:rPr>
              <a:t>调用指令：</a:t>
            </a:r>
            <a:r>
              <a:rPr lang="en-US" altLang="zh-CN" baseline="0" dirty="0">
                <a:latin typeface="微软雅黑" panose="020B0503020204020204" pitchFamily="34" charset="-122"/>
                <a:ea typeface="微软雅黑" panose="020B0503020204020204" pitchFamily="34" charset="-122"/>
              </a:rPr>
              <a:t>call</a:t>
            </a:r>
            <a:r>
              <a:rPr lang="zh-CN" altLang="en-US" baseline="0" dirty="0">
                <a:latin typeface="微软雅黑" panose="020B0503020204020204" pitchFamily="34" charset="-122"/>
                <a:ea typeface="微软雅黑" panose="020B0503020204020204" pitchFamily="34" charset="-122"/>
              </a:rPr>
              <a:t>，</a:t>
            </a:r>
            <a:r>
              <a:rPr lang="en-US" altLang="zh-CN" baseline="0" dirty="0">
                <a:latin typeface="微软雅黑" panose="020B0503020204020204" pitchFamily="34" charset="-122"/>
                <a:ea typeface="微软雅黑" panose="020B0503020204020204" pitchFamily="34" charset="-122"/>
              </a:rPr>
              <a:t>use</a:t>
            </a:r>
            <a:r>
              <a:rPr lang="zh-CN" altLang="en-US" baseline="0" dirty="0">
                <a:latin typeface="微软雅黑" panose="020B0503020204020204" pitchFamily="34" charset="-122"/>
                <a:ea typeface="微软雅黑" panose="020B0503020204020204" pitchFamily="34" charset="-122"/>
              </a:rPr>
              <a:t>和</a:t>
            </a:r>
            <a:r>
              <a:rPr lang="en-US" altLang="zh-CN" baseline="0" dirty="0">
                <a:latin typeface="微软雅黑" panose="020B0503020204020204" pitchFamily="34" charset="-122"/>
                <a:ea typeface="微软雅黑" panose="020B0503020204020204" pitchFamily="34" charset="-122"/>
              </a:rPr>
              <a:t>def</a:t>
            </a:r>
            <a:r>
              <a:rPr lang="zh-CN" altLang="en-US" baseline="0" dirty="0">
                <a:latin typeface="微软雅黑" panose="020B0503020204020204" pitchFamily="34" charset="-122"/>
                <a:ea typeface="微软雅黑" panose="020B0503020204020204" pitchFamily="34" charset="-122"/>
              </a:rPr>
              <a:t>的数量不确定；</a:t>
            </a:r>
            <a:endParaRPr lang="en-US" altLang="zh-CN" baseline="0" dirty="0">
              <a:latin typeface="微软雅黑" panose="020B0503020204020204" pitchFamily="34" charset="-122"/>
              <a:ea typeface="微软雅黑" panose="020B0503020204020204" pitchFamily="34" charset="-122"/>
            </a:endParaRPr>
          </a:p>
          <a:p>
            <a:pPr lvl="1"/>
            <a:r>
              <a:rPr lang="en-US" altLang="zh-CN" baseline="0" dirty="0">
                <a:latin typeface="微软雅黑" panose="020B0503020204020204" pitchFamily="34" charset="-122"/>
                <a:ea typeface="微软雅黑" panose="020B0503020204020204" pitchFamily="34" charset="-122"/>
              </a:rPr>
              <a:t>Phi</a:t>
            </a:r>
            <a:r>
              <a:rPr lang="zh-CN" altLang="en-US" baseline="0" dirty="0">
                <a:latin typeface="微软雅黑" panose="020B0503020204020204" pitchFamily="34" charset="-122"/>
                <a:ea typeface="微软雅黑" panose="020B0503020204020204" pitchFamily="34" charset="-122"/>
              </a:rPr>
              <a:t>指令：</a:t>
            </a:r>
            <a:r>
              <a:rPr lang="en-US" altLang="zh-CN" baseline="0" dirty="0">
                <a:latin typeface="微软雅黑" panose="020B0503020204020204" pitchFamily="34" charset="-122"/>
                <a:ea typeface="微软雅黑" panose="020B0503020204020204" pitchFamily="34" charset="-122"/>
              </a:rPr>
              <a:t>phi</a:t>
            </a:r>
            <a:r>
              <a:rPr lang="zh-CN" altLang="en-US" baseline="0" dirty="0">
                <a:latin typeface="微软雅黑" panose="020B0503020204020204" pitchFamily="34" charset="-122"/>
                <a:ea typeface="微软雅黑" panose="020B0503020204020204" pitchFamily="34" charset="-122"/>
              </a:rPr>
              <a:t>指令产生的</a:t>
            </a:r>
            <a:r>
              <a:rPr lang="en-US" altLang="zh-CN" baseline="0" dirty="0">
                <a:latin typeface="微软雅黑" panose="020B0503020204020204" pitchFamily="34" charset="-122"/>
                <a:ea typeface="微软雅黑" panose="020B0503020204020204" pitchFamily="34" charset="-122"/>
              </a:rPr>
              <a:t>use</a:t>
            </a:r>
            <a:r>
              <a:rPr lang="zh-CN" altLang="en-US" baseline="0" dirty="0">
                <a:latin typeface="微软雅黑" panose="020B0503020204020204" pitchFamily="34" charset="-122"/>
                <a:ea typeface="微软雅黑" panose="020B0503020204020204" pitchFamily="34" charset="-122"/>
              </a:rPr>
              <a:t>只能传向特定基本块，</a:t>
            </a:r>
            <a:r>
              <a:rPr lang="en-US" altLang="zh-CN" baseline="0" dirty="0">
                <a:latin typeface="微软雅黑" panose="020B0503020204020204" pitchFamily="34" charset="-122"/>
                <a:ea typeface="微软雅黑" panose="020B0503020204020204" pitchFamily="34" charset="-122"/>
              </a:rPr>
              <a:t>def</a:t>
            </a:r>
            <a:r>
              <a:rPr lang="zh-CN" altLang="en-US" baseline="0" dirty="0">
                <a:latin typeface="微软雅黑" panose="020B0503020204020204" pitchFamily="34" charset="-122"/>
                <a:ea typeface="微软雅黑" panose="020B0503020204020204" pitchFamily="34" charset="-122"/>
              </a:rPr>
              <a:t>与其他指令是相同的。</a:t>
            </a:r>
            <a:endParaRPr lang="en-US" altLang="zh-CN"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活跃变量分析</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aseline="0" dirty="0">
                <a:latin typeface="微软雅黑" panose="020B0503020204020204" pitchFamily="34" charset="-122"/>
                <a:ea typeface="微软雅黑" panose="020B0503020204020204" pitchFamily="34" charset="-122"/>
              </a:rPr>
              <a:t>Phi</a:t>
            </a:r>
            <a:r>
              <a:rPr lang="zh-CN" altLang="en-US" baseline="0" dirty="0">
                <a:latin typeface="微软雅黑" panose="020B0503020204020204" pitchFamily="34" charset="-122"/>
                <a:ea typeface="微软雅黑" panose="020B0503020204020204" pitchFamily="34" charset="-122"/>
              </a:rPr>
              <a:t>指令处理方法：</a:t>
            </a:r>
            <a:endParaRPr lang="en-US" altLang="zh-CN" baseline="0" dirty="0">
              <a:latin typeface="微软雅黑" panose="020B0503020204020204" pitchFamily="34" charset="-122"/>
              <a:ea typeface="微软雅黑" panose="020B0503020204020204" pitchFamily="34" charset="-122"/>
            </a:endParaRPr>
          </a:p>
          <a:p>
            <a:pPr lvl="1"/>
            <a:r>
              <a:rPr lang="zh-CN" altLang="en-US" baseline="0" dirty="0">
                <a:latin typeface="微软雅黑" panose="020B0503020204020204" pitchFamily="34" charset="-122"/>
                <a:ea typeface="微软雅黑" panose="020B0503020204020204" pitchFamily="34" charset="-122"/>
              </a:rPr>
              <a:t>将基本块中所有的</a:t>
            </a:r>
            <a:r>
              <a:rPr lang="en-US" altLang="zh-CN" baseline="0" dirty="0">
                <a:latin typeface="微软雅黑" panose="020B0503020204020204" pitchFamily="34" charset="-122"/>
                <a:ea typeface="微软雅黑" panose="020B0503020204020204" pitchFamily="34" charset="-122"/>
              </a:rPr>
              <a:t>phi</a:t>
            </a:r>
            <a:r>
              <a:rPr lang="zh-CN" altLang="en-US" baseline="0" dirty="0">
                <a:latin typeface="微软雅黑" panose="020B0503020204020204" pitchFamily="34" charset="-122"/>
                <a:ea typeface="微软雅黑" panose="020B0503020204020204" pitchFamily="34" charset="-122"/>
              </a:rPr>
              <a:t>指令存入集合</a:t>
            </a:r>
            <a:r>
              <a:rPr lang="en-US" altLang="zh-CN" baseline="0" dirty="0">
                <a:latin typeface="微软雅黑" panose="020B0503020204020204" pitchFamily="34" charset="-122"/>
                <a:ea typeface="微软雅黑" panose="020B0503020204020204" pitchFamily="34" charset="-122"/>
              </a:rPr>
              <a:t>PHI</a:t>
            </a:r>
            <a:r>
              <a:rPr lang="zh-CN" altLang="en-US" baseline="0" dirty="0">
                <a:latin typeface="微软雅黑" panose="020B0503020204020204" pitchFamily="34" charset="-122"/>
                <a:ea typeface="微软雅黑" panose="020B0503020204020204" pitchFamily="34" charset="-122"/>
              </a:rPr>
              <a:t>；</a:t>
            </a:r>
            <a:endParaRPr lang="en-US" altLang="zh-CN" baseline="0" dirty="0">
              <a:latin typeface="微软雅黑" panose="020B0503020204020204" pitchFamily="34" charset="-122"/>
              <a:ea typeface="微软雅黑" panose="020B0503020204020204" pitchFamily="34" charset="-122"/>
            </a:endParaRPr>
          </a:p>
          <a:p>
            <a:pPr lvl="1"/>
            <a:r>
              <a:rPr lang="zh-CN" altLang="en-US" baseline="0" dirty="0">
                <a:latin typeface="微软雅黑" panose="020B0503020204020204" pitchFamily="34" charset="-122"/>
                <a:ea typeface="微软雅黑" panose="020B0503020204020204" pitchFamily="34" charset="-122"/>
              </a:rPr>
              <a:t>对                                进行调整：</a:t>
            </a:r>
            <a:r>
              <a:rPr lang="en-US" altLang="zh-CN" baseline="0" dirty="0">
                <a:latin typeface="微软雅黑" panose="020B0503020204020204" pitchFamily="34" charset="-122"/>
                <a:ea typeface="微软雅黑" panose="020B0503020204020204" pitchFamily="34" charset="-122"/>
              </a:rPr>
              <a:t>IN</a:t>
            </a:r>
            <a:r>
              <a:rPr lang="zh-CN" altLang="en-US" baseline="0" dirty="0">
                <a:latin typeface="微软雅黑" panose="020B0503020204020204" pitchFamily="34" charset="-122"/>
                <a:ea typeface="微软雅黑" panose="020B0503020204020204" pitchFamily="34" charset="-122"/>
              </a:rPr>
              <a:t>是</a:t>
            </a:r>
            <a:r>
              <a:rPr lang="en-US" altLang="zh-CN" baseline="0" dirty="0">
                <a:latin typeface="微软雅黑" panose="020B0503020204020204" pitchFamily="34" charset="-122"/>
                <a:ea typeface="微软雅黑" panose="020B0503020204020204" pitchFamily="34" charset="-122"/>
              </a:rPr>
              <a:t>S</a:t>
            </a:r>
            <a:r>
              <a:rPr lang="zh-CN" altLang="en-US" baseline="0" dirty="0">
                <a:latin typeface="微软雅黑" panose="020B0503020204020204" pitchFamily="34" charset="-122"/>
                <a:ea typeface="微软雅黑" panose="020B0503020204020204" pitchFamily="34" charset="-122"/>
              </a:rPr>
              <a:t>中所有非</a:t>
            </a:r>
            <a:r>
              <a:rPr lang="en-US" altLang="zh-CN" baseline="0" dirty="0">
                <a:latin typeface="微软雅黑" panose="020B0503020204020204" pitchFamily="34" charset="-122"/>
                <a:ea typeface="微软雅黑" panose="020B0503020204020204" pitchFamily="34" charset="-122"/>
              </a:rPr>
              <a:t>phi</a:t>
            </a:r>
            <a:r>
              <a:rPr lang="zh-CN" altLang="en-US" baseline="0" dirty="0">
                <a:latin typeface="微软雅黑" panose="020B0503020204020204" pitchFamily="34" charset="-122"/>
                <a:ea typeface="微软雅黑" panose="020B0503020204020204" pitchFamily="34" charset="-122"/>
              </a:rPr>
              <a:t>指令产生的</a:t>
            </a:r>
            <a:r>
              <a:rPr lang="en-US" altLang="zh-CN" baseline="0" dirty="0">
                <a:latin typeface="微软雅黑" panose="020B0503020204020204" pitchFamily="34" charset="-122"/>
                <a:ea typeface="微软雅黑" panose="020B0503020204020204" pitchFamily="34" charset="-122"/>
              </a:rPr>
              <a:t>AV</a:t>
            </a:r>
            <a:r>
              <a:rPr lang="zh-CN" altLang="en-US" baseline="0" dirty="0">
                <a:latin typeface="微软雅黑" panose="020B0503020204020204" pitchFamily="34" charset="-122"/>
                <a:ea typeface="微软雅黑" panose="020B0503020204020204" pitchFamily="34" charset="-122"/>
              </a:rPr>
              <a:t>，</a:t>
            </a:r>
            <a:r>
              <a:rPr lang="en-US" altLang="zh-CN" baseline="0" dirty="0">
                <a:latin typeface="微软雅黑" panose="020B0503020204020204" pitchFamily="34" charset="-122"/>
                <a:ea typeface="微软雅黑" panose="020B0503020204020204" pitchFamily="34" charset="-122"/>
              </a:rPr>
              <a:t>OUT[B]</a:t>
            </a:r>
            <a:r>
              <a:rPr lang="zh-CN" altLang="en-US" baseline="0" dirty="0">
                <a:latin typeface="微软雅黑" panose="020B0503020204020204" pitchFamily="34" charset="-122"/>
                <a:ea typeface="微软雅黑" panose="020B0503020204020204" pitchFamily="34" charset="-122"/>
              </a:rPr>
              <a:t>不仅要并上所有后继的</a:t>
            </a:r>
            <a:r>
              <a:rPr lang="en-US" altLang="zh-CN" baseline="0" dirty="0">
                <a:latin typeface="微软雅黑" panose="020B0503020204020204" pitchFamily="34" charset="-122"/>
                <a:ea typeface="微软雅黑" panose="020B0503020204020204" pitchFamily="34" charset="-122"/>
              </a:rPr>
              <a:t>IN</a:t>
            </a:r>
            <a:r>
              <a:rPr lang="zh-CN" altLang="en-US" baseline="0" dirty="0">
                <a:latin typeface="微软雅黑" panose="020B0503020204020204" pitchFamily="34" charset="-122"/>
                <a:ea typeface="微软雅黑" panose="020B0503020204020204" pitchFamily="34" charset="-122"/>
              </a:rPr>
              <a:t>还要遍历</a:t>
            </a:r>
            <a:r>
              <a:rPr lang="en-US" altLang="zh-CN" baseline="0" dirty="0">
                <a:latin typeface="微软雅黑" panose="020B0503020204020204" pitchFamily="34" charset="-122"/>
                <a:ea typeface="微软雅黑" panose="020B0503020204020204" pitchFamily="34" charset="-122"/>
              </a:rPr>
              <a:t>S</a:t>
            </a:r>
            <a:r>
              <a:rPr lang="zh-CN" altLang="en-US" baseline="0" dirty="0">
                <a:latin typeface="微软雅黑" panose="020B0503020204020204" pitchFamily="34" charset="-122"/>
                <a:ea typeface="微软雅黑" panose="020B0503020204020204" pitchFamily="34" charset="-122"/>
              </a:rPr>
              <a:t>的</a:t>
            </a:r>
            <a:r>
              <a:rPr lang="en-US" altLang="zh-CN" baseline="0" dirty="0">
                <a:latin typeface="微软雅黑" panose="020B0503020204020204" pitchFamily="34" charset="-122"/>
                <a:ea typeface="微软雅黑" panose="020B0503020204020204" pitchFamily="34" charset="-122"/>
              </a:rPr>
              <a:t>PHI</a:t>
            </a:r>
            <a:r>
              <a:rPr lang="zh-CN" altLang="en-US" baseline="0" dirty="0">
                <a:latin typeface="微软雅黑" panose="020B0503020204020204" pitchFamily="34" charset="-122"/>
                <a:ea typeface="微软雅黑" panose="020B0503020204020204" pitchFamily="34" charset="-122"/>
              </a:rPr>
              <a:t>集合，从中取回</a:t>
            </a:r>
            <a:r>
              <a:rPr lang="en-US" altLang="zh-CN" baseline="0" dirty="0">
                <a:latin typeface="微软雅黑" panose="020B0503020204020204" pitchFamily="34" charset="-122"/>
                <a:ea typeface="微软雅黑" panose="020B0503020204020204" pitchFamily="34" charset="-122"/>
              </a:rPr>
              <a:t>B</a:t>
            </a:r>
            <a:r>
              <a:rPr lang="zh-CN" altLang="en-US" baseline="0" dirty="0">
                <a:latin typeface="微软雅黑" panose="020B0503020204020204" pitchFamily="34" charset="-122"/>
                <a:ea typeface="微软雅黑" panose="020B0503020204020204" pitchFamily="34" charset="-122"/>
              </a:rPr>
              <a:t>的</a:t>
            </a:r>
            <a:r>
              <a:rPr lang="en-US" altLang="zh-CN" baseline="0" dirty="0">
                <a:latin typeface="微软雅黑" panose="020B0503020204020204" pitchFamily="34" charset="-122"/>
                <a:ea typeface="微软雅黑" panose="020B0503020204020204" pitchFamily="34" charset="-122"/>
              </a:rPr>
              <a:t>AV</a:t>
            </a:r>
            <a:r>
              <a:rPr lang="zh-CN" altLang="en-US" baseline="0" dirty="0">
                <a:latin typeface="微软雅黑" panose="020B0503020204020204" pitchFamily="34" charset="-122"/>
                <a:ea typeface="微软雅黑" panose="020B0503020204020204" pitchFamily="34" charset="-122"/>
              </a:rPr>
              <a:t>；</a:t>
            </a:r>
            <a:endParaRPr lang="en-US" altLang="zh-CN" baseline="0" dirty="0">
              <a:latin typeface="微软雅黑" panose="020B0503020204020204" pitchFamily="34" charset="-122"/>
              <a:ea typeface="微软雅黑" panose="020B0503020204020204" pitchFamily="34" charset="-122"/>
            </a:endParaRPr>
          </a:p>
          <a:p>
            <a:pPr lvl="1"/>
            <a:r>
              <a:rPr lang="zh-CN" altLang="en-US" baseline="0" dirty="0">
                <a:latin typeface="微软雅黑" panose="020B0503020204020204" pitchFamily="34" charset="-122"/>
                <a:ea typeface="微软雅黑" panose="020B0503020204020204" pitchFamily="34" charset="-122"/>
              </a:rPr>
              <a:t>由于</a:t>
            </a:r>
            <a:r>
              <a:rPr lang="en-US" altLang="zh-CN" baseline="0" dirty="0">
                <a:latin typeface="微软雅黑" panose="020B0503020204020204" pitchFamily="34" charset="-122"/>
                <a:ea typeface="微软雅黑" panose="020B0503020204020204" pitchFamily="34" charset="-122"/>
              </a:rPr>
              <a:t>phi</a:t>
            </a:r>
            <a:r>
              <a:rPr lang="zh-CN" altLang="en-US" baseline="0" dirty="0">
                <a:latin typeface="微软雅黑" panose="020B0503020204020204" pitchFamily="34" charset="-122"/>
                <a:ea typeface="微软雅黑" panose="020B0503020204020204" pitchFamily="34" charset="-122"/>
              </a:rPr>
              <a:t>指令都出现在基本块最前端，其</a:t>
            </a:r>
            <a:r>
              <a:rPr lang="en-US" altLang="zh-CN" baseline="0" dirty="0">
                <a:latin typeface="微软雅黑" panose="020B0503020204020204" pitchFamily="34" charset="-122"/>
                <a:ea typeface="微软雅黑" panose="020B0503020204020204" pitchFamily="34" charset="-122"/>
              </a:rPr>
              <a:t>use</a:t>
            </a:r>
            <a:r>
              <a:rPr lang="zh-CN" altLang="en-US" baseline="0" dirty="0">
                <a:latin typeface="微软雅黑" panose="020B0503020204020204" pitchFamily="34" charset="-122"/>
                <a:ea typeface="微软雅黑" panose="020B0503020204020204" pitchFamily="34" charset="-122"/>
              </a:rPr>
              <a:t>的变量都来自其他基本块，所以不存在</a:t>
            </a:r>
            <a:r>
              <a:rPr lang="en-US" altLang="zh-CN" baseline="0" dirty="0">
                <a:latin typeface="微软雅黑" panose="020B0503020204020204" pitchFamily="34" charset="-122"/>
                <a:ea typeface="微软雅黑" panose="020B0503020204020204" pitchFamily="34" charset="-122"/>
              </a:rPr>
              <a:t>phi</a:t>
            </a:r>
            <a:r>
              <a:rPr lang="zh-CN" altLang="en-US" baseline="0" dirty="0">
                <a:latin typeface="微软雅黑" panose="020B0503020204020204" pitchFamily="34" charset="-122"/>
                <a:ea typeface="微软雅黑" panose="020B0503020204020204" pitchFamily="34" charset="-122"/>
              </a:rPr>
              <a:t>指令产生的</a:t>
            </a:r>
            <a:r>
              <a:rPr lang="en-US" altLang="zh-CN" baseline="0" dirty="0">
                <a:latin typeface="微软雅黑" panose="020B0503020204020204" pitchFamily="34" charset="-122"/>
                <a:ea typeface="微软雅黑" panose="020B0503020204020204" pitchFamily="34" charset="-122"/>
              </a:rPr>
              <a:t>use</a:t>
            </a:r>
            <a:r>
              <a:rPr lang="zh-CN" altLang="en-US" baseline="0" dirty="0">
                <a:latin typeface="微软雅黑" panose="020B0503020204020204" pitchFamily="34" charset="-122"/>
                <a:ea typeface="微软雅黑" panose="020B0503020204020204" pitchFamily="34" charset="-122"/>
              </a:rPr>
              <a:t>变量在本块内被</a:t>
            </a:r>
            <a:r>
              <a:rPr lang="en-US" altLang="zh-CN" baseline="0" dirty="0">
                <a:latin typeface="微软雅黑" panose="020B0503020204020204" pitchFamily="34" charset="-122"/>
                <a:ea typeface="微软雅黑" panose="020B0503020204020204" pitchFamily="34" charset="-122"/>
              </a:rPr>
              <a:t>def</a:t>
            </a:r>
            <a:r>
              <a:rPr lang="zh-CN" altLang="en-US" baseline="0" dirty="0">
                <a:latin typeface="微软雅黑" panose="020B0503020204020204" pitchFamily="34" charset="-122"/>
                <a:ea typeface="微软雅黑" panose="020B0503020204020204" pitchFamily="34" charset="-122"/>
              </a:rPr>
              <a:t>的情况。   </a:t>
            </a:r>
            <a:endParaRPr lang="zh-CN" altLang="zh-CN" baseline="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752600" y="2819400"/>
            <a:ext cx="3077004" cy="3715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活跃变量分析</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10"/>
          <p:cNvSpPr txBox="1">
            <a:spLocks noChangeArrowheads="1"/>
          </p:cNvSpPr>
          <p:nvPr/>
        </p:nvSpPr>
        <p:spPr bwMode="auto">
          <a:xfrm>
            <a:off x="457200" y="2057399"/>
            <a:ext cx="4876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aseline="0" dirty="0">
                <a:latin typeface="微软雅黑" panose="020B0503020204020204" pitchFamily="34" charset="-122"/>
                <a:ea typeface="微软雅黑" panose="020B0503020204020204" pitchFamily="34" charset="-122"/>
              </a:rPr>
              <a:t>效果展示：对于右侧示例程序，有</a:t>
            </a:r>
            <a:r>
              <a:rPr lang="en-US" altLang="zh-CN" baseline="0" dirty="0">
                <a:latin typeface="微软雅黑" panose="020B0503020204020204" pitchFamily="34" charset="-122"/>
                <a:ea typeface="微软雅黑" panose="020B0503020204020204" pitchFamily="34" charset="-122"/>
              </a:rPr>
              <a:t>LLVM IR</a:t>
            </a:r>
            <a:r>
              <a:rPr lang="zh-CN" altLang="en-US" baseline="0" dirty="0">
                <a:latin typeface="微软雅黑" panose="020B0503020204020204" pitchFamily="34" charset="-122"/>
                <a:ea typeface="微软雅黑" panose="020B0503020204020204" pitchFamily="34" charset="-122"/>
              </a:rPr>
              <a:t>和</a:t>
            </a:r>
            <a:r>
              <a:rPr lang="en-US" altLang="zh-CN" baseline="0" dirty="0">
                <a:latin typeface="微软雅黑" panose="020B0503020204020204" pitchFamily="34" charset="-122"/>
                <a:ea typeface="微软雅黑" panose="020B0503020204020204" pitchFamily="34" charset="-122"/>
              </a:rPr>
              <a:t>AV</a:t>
            </a:r>
            <a:r>
              <a:rPr lang="zh-CN" altLang="en-US" baseline="0" dirty="0">
                <a:latin typeface="微软雅黑" panose="020B0503020204020204" pitchFamily="34" charset="-122"/>
                <a:ea typeface="微软雅黑" panose="020B0503020204020204" pitchFamily="34" charset="-122"/>
              </a:rPr>
              <a:t>分析结果如下：</a:t>
            </a:r>
            <a:r>
              <a:rPr lang="en-US" altLang="zh-CN" baseline="0" dirty="0">
                <a:latin typeface="微软雅黑" panose="020B0503020204020204" pitchFamily="34" charset="-122"/>
                <a:ea typeface="微软雅黑" panose="020B0503020204020204" pitchFamily="34" charset="-122"/>
                <a:hlinkClick r:id="rId2" action="ppaction://hlinkfile"/>
              </a:rPr>
              <a:t>IR</a:t>
            </a:r>
            <a:r>
              <a:rPr lang="zh-CN" altLang="en-US" baseline="0" dirty="0">
                <a:latin typeface="微软雅黑" panose="020B0503020204020204" pitchFamily="34" charset="-122"/>
                <a:ea typeface="微软雅黑" panose="020B0503020204020204" pitchFamily="34" charset="-122"/>
              </a:rPr>
              <a:t>、</a:t>
            </a:r>
            <a:r>
              <a:rPr lang="en-US" altLang="zh-CN" baseline="0" dirty="0">
                <a:latin typeface="微软雅黑" panose="020B0503020204020204" pitchFamily="34" charset="-122"/>
                <a:ea typeface="微软雅黑" panose="020B0503020204020204" pitchFamily="34" charset="-122"/>
                <a:hlinkClick r:id="rId3" action="ppaction://hlinkfile"/>
              </a:rPr>
              <a:t>Active Variable</a:t>
            </a:r>
            <a:r>
              <a:rPr lang="zh-CN" altLang="en-US" baseline="0" dirty="0">
                <a:latin typeface="微软雅黑" panose="020B0503020204020204" pitchFamily="34" charset="-122"/>
                <a:ea typeface="微软雅黑" panose="020B0503020204020204" pitchFamily="34" charset="-122"/>
              </a:rPr>
              <a:t>。</a:t>
            </a:r>
            <a:endParaRPr lang="zh-CN" altLang="zh-CN" baseline="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922818" y="1828800"/>
            <a:ext cx="2743200" cy="4524315"/>
          </a:xfrm>
          <a:prstGeom prst="rect">
            <a:avLst/>
          </a:prstGeom>
          <a:noFill/>
        </p:spPr>
        <p:txBody>
          <a:bodyPr wrap="square">
            <a:spAutoFit/>
          </a:bodyPr>
          <a:lstStyle/>
          <a:p>
            <a:r>
              <a:rPr lang="en-US" altLang="zh-CN" sz="2400" dirty="0"/>
              <a:t>int </a:t>
            </a:r>
            <a:r>
              <a:rPr lang="en-US" altLang="zh-CN" sz="2400" dirty="0" err="1"/>
              <a:t>doubleWhile</a:t>
            </a:r>
            <a:r>
              <a:rPr lang="en-US" altLang="zh-CN" sz="2400" dirty="0"/>
              <a:t>() {</a:t>
            </a:r>
            <a:endParaRPr lang="en-US" altLang="zh-CN" sz="2400" dirty="0"/>
          </a:p>
          <a:p>
            <a:r>
              <a:rPr lang="en-US" altLang="zh-CN" sz="2400" dirty="0"/>
              <a:t>  int </a:t>
            </a:r>
            <a:r>
              <a:rPr lang="en-US" altLang="zh-CN" sz="2400" dirty="0" err="1"/>
              <a:t>i</a:t>
            </a:r>
            <a:r>
              <a:rPr lang="en-US" altLang="zh-CN" sz="2400" dirty="0"/>
              <a:t>;</a:t>
            </a:r>
            <a:endParaRPr lang="en-US" altLang="zh-CN" sz="2400" dirty="0"/>
          </a:p>
          <a:p>
            <a:r>
              <a:rPr lang="en-US" altLang="zh-CN" sz="2400" dirty="0"/>
              <a:t>  </a:t>
            </a:r>
            <a:r>
              <a:rPr lang="en-US" altLang="zh-CN" sz="2400" dirty="0" err="1"/>
              <a:t>i</a:t>
            </a:r>
            <a:r>
              <a:rPr lang="en-US" altLang="zh-CN" sz="2400" dirty="0"/>
              <a:t> = 5;</a:t>
            </a:r>
            <a:endParaRPr lang="en-US" altLang="zh-CN" sz="2400" dirty="0"/>
          </a:p>
          <a:p>
            <a:r>
              <a:rPr lang="en-US" altLang="zh-CN" sz="2400" dirty="0"/>
              <a:t>  int j;</a:t>
            </a:r>
            <a:endParaRPr lang="en-US" altLang="zh-CN" sz="2400" dirty="0"/>
          </a:p>
          <a:p>
            <a:r>
              <a:rPr lang="en-US" altLang="zh-CN" sz="2400" dirty="0"/>
              <a:t>  j = 7;</a:t>
            </a:r>
            <a:endParaRPr lang="en-US" altLang="zh-CN" sz="2400" dirty="0"/>
          </a:p>
          <a:p>
            <a:r>
              <a:rPr lang="en-US" altLang="zh-CN" sz="2400" dirty="0"/>
              <a:t>  while (</a:t>
            </a:r>
            <a:r>
              <a:rPr lang="en-US" altLang="zh-CN" sz="2400" dirty="0" err="1"/>
              <a:t>i</a:t>
            </a:r>
            <a:r>
              <a:rPr lang="en-US" altLang="zh-CN" sz="2400" dirty="0"/>
              <a:t> &lt; 100) {</a:t>
            </a:r>
            <a:endParaRPr lang="en-US" altLang="zh-CN" sz="2400" dirty="0"/>
          </a:p>
          <a:p>
            <a:r>
              <a:rPr lang="en-US" altLang="zh-CN" sz="2400" dirty="0"/>
              <a:t>    </a:t>
            </a:r>
            <a:r>
              <a:rPr lang="en-US" altLang="zh-CN" sz="2400" dirty="0" err="1"/>
              <a:t>i</a:t>
            </a:r>
            <a:r>
              <a:rPr lang="en-US" altLang="zh-CN" sz="2400" dirty="0"/>
              <a:t> = </a:t>
            </a:r>
            <a:r>
              <a:rPr lang="en-US" altLang="zh-CN" sz="2400" dirty="0" err="1"/>
              <a:t>i</a:t>
            </a:r>
            <a:r>
              <a:rPr lang="en-US" altLang="zh-CN" sz="2400" dirty="0"/>
              <a:t> + 30;</a:t>
            </a:r>
            <a:endParaRPr lang="en-US" altLang="zh-CN" sz="2400" dirty="0"/>
          </a:p>
          <a:p>
            <a:r>
              <a:rPr lang="en-US" altLang="zh-CN" sz="2400" dirty="0"/>
              <a:t>    while(j &lt; 100){</a:t>
            </a:r>
            <a:endParaRPr lang="en-US" altLang="zh-CN" sz="2400" dirty="0"/>
          </a:p>
          <a:p>
            <a:r>
              <a:rPr lang="en-US" altLang="zh-CN" sz="2400" dirty="0"/>
              <a:t>      j = j + 6;</a:t>
            </a:r>
            <a:endParaRPr lang="en-US" altLang="zh-CN" sz="2400" dirty="0"/>
          </a:p>
          <a:p>
            <a:r>
              <a:rPr lang="en-US" altLang="zh-CN" sz="2400" dirty="0"/>
              <a:t>    }</a:t>
            </a:r>
            <a:endParaRPr lang="en-US" altLang="zh-CN" sz="2400" dirty="0"/>
          </a:p>
          <a:p>
            <a:r>
              <a:rPr lang="en-US" altLang="zh-CN" sz="2400" dirty="0"/>
              <a:t>    j = j - 100;</a:t>
            </a:r>
            <a:endParaRPr lang="en-US" altLang="zh-CN" sz="2400" dirty="0"/>
          </a:p>
          <a:p>
            <a:r>
              <a:rPr lang="en-US" altLang="zh-CN" sz="2400" dirty="0"/>
              <a:t>  }</a:t>
            </a:r>
            <a:endParaRPr lang="en-US" altLang="zh-CN" sz="2400" dirty="0"/>
          </a:p>
          <a:p>
            <a:r>
              <a:rPr lang="en-US" altLang="zh-CN" sz="2400" dirty="0"/>
              <a:t>  return (j);</a:t>
            </a:r>
            <a:endParaRPr lang="en-US" altLang="zh-CN" sz="2400" dirty="0"/>
          </a:p>
          <a:p>
            <a:r>
              <a:rPr lang="en-US" altLang="zh-CN" sz="2400" dirty="0"/>
              <a:t>}</a:t>
            </a:r>
            <a:endParaRPr lang="en-US" altLang="zh-CN" sz="2400" dirty="0"/>
          </a:p>
          <a:p>
            <a:endParaRPr lang="en-US" altLang="zh-CN" sz="2400" dirty="0"/>
          </a:p>
          <a:p>
            <a:r>
              <a:rPr lang="en-US" altLang="zh-CN" sz="2400" dirty="0"/>
              <a:t>int main() {</a:t>
            </a:r>
            <a:endParaRPr lang="en-US" altLang="zh-CN" sz="2400" dirty="0"/>
          </a:p>
          <a:p>
            <a:r>
              <a:rPr lang="en-US" altLang="zh-CN" sz="2400" dirty="0"/>
              <a:t>  return </a:t>
            </a:r>
            <a:r>
              <a:rPr lang="en-US" altLang="zh-CN" sz="2400" dirty="0" err="1"/>
              <a:t>doubleWhile</a:t>
            </a:r>
            <a:r>
              <a:rPr lang="en-US" altLang="zh-CN" sz="2400" dirty="0"/>
              <a:t>();</a:t>
            </a:r>
            <a:endParaRPr lang="en-US" altLang="zh-CN" sz="2400" dirty="0"/>
          </a:p>
          <a:p>
            <a:r>
              <a:rPr lang="en-US" altLang="zh-CN" sz="2400" dirty="0"/>
              <a:t>}</a:t>
            </a:r>
            <a:endParaRPr lang="en-US" altLang="zh-C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支配树</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aseline="0">
                <a:latin typeface="微软雅黑" panose="020B0503020204020204" pitchFamily="34" charset="-122"/>
                <a:ea typeface="微软雅黑" panose="020B0503020204020204" pitchFamily="34" charset="-122"/>
              </a:rPr>
              <a:t>支配关系：</a:t>
            </a:r>
            <a:endParaRPr lang="en-US" altLang="zh-CN" baseline="0" dirty="0">
              <a:latin typeface="微软雅黑" panose="020B0503020204020204" pitchFamily="34" charset="-122"/>
              <a:ea typeface="微软雅黑" panose="020B0503020204020204" pitchFamily="34" charset="-122"/>
            </a:endParaRPr>
          </a:p>
          <a:p>
            <a:pPr lvl="1"/>
            <a:r>
              <a:rPr lang="zh-CN" altLang="en-US" baseline="0" dirty="0">
                <a:latin typeface="微软雅黑" panose="020B0503020204020204" pitchFamily="34" charset="-122"/>
                <a:ea typeface="微软雅黑" panose="020B0503020204020204" pitchFamily="34" charset="-122"/>
              </a:rPr>
              <a:t>基于</a:t>
            </a:r>
            <a:r>
              <a:rPr lang="en-US" altLang="zh-CN" baseline="0" dirty="0" err="1">
                <a:latin typeface="微软雅黑" panose="020B0503020204020204" pitchFamily="34" charset="-122"/>
                <a:ea typeface="微软雅黑" panose="020B0503020204020204" pitchFamily="34" charset="-122"/>
              </a:rPr>
              <a:t>Lengauer-Tarjan</a:t>
            </a:r>
            <a:r>
              <a:rPr lang="zh-CN" altLang="en-US" baseline="0" dirty="0">
                <a:latin typeface="微软雅黑" panose="020B0503020204020204" pitchFamily="34" charset="-122"/>
                <a:ea typeface="微软雅黑" panose="020B0503020204020204" pitchFamily="34" charset="-122"/>
              </a:rPr>
              <a:t>算法，使用数据流方程进行迭代</a:t>
            </a:r>
            <a:endParaRPr lang="en-US" altLang="zh-CN" baseline="0" dirty="0">
              <a:latin typeface="微软雅黑" panose="020B0503020204020204" pitchFamily="34" charset="-122"/>
              <a:ea typeface="微软雅黑" panose="020B0503020204020204" pitchFamily="34" charset="-122"/>
            </a:endParaRPr>
          </a:p>
          <a:p>
            <a:pPr lvl="1"/>
            <a:r>
              <a:rPr lang="zh-CN" altLang="en-US" baseline="0" dirty="0">
                <a:latin typeface="微软雅黑" panose="020B0503020204020204" pitchFamily="34" charset="-122"/>
                <a:ea typeface="微软雅黑" panose="020B0503020204020204" pitchFamily="34" charset="-122"/>
              </a:rPr>
              <a:t>迭代时要求以基本块后序遍历的逆序进行</a:t>
            </a:r>
            <a:endParaRPr lang="en-US" altLang="zh-CN" baseline="0" dirty="0">
              <a:latin typeface="微软雅黑" panose="020B0503020204020204" pitchFamily="34" charset="-122"/>
              <a:ea typeface="微软雅黑" panose="020B0503020204020204" pitchFamily="34" charset="-122"/>
            </a:endParaRPr>
          </a:p>
          <a:p>
            <a:pPr lvl="1"/>
            <a:r>
              <a:rPr lang="zh-CN" altLang="en-US" baseline="0" dirty="0">
                <a:latin typeface="微软雅黑" panose="020B0503020204020204" pitchFamily="34" charset="-122"/>
                <a:ea typeface="微软雅黑" panose="020B0503020204020204" pitchFamily="34" charset="-122"/>
              </a:rPr>
              <a:t>使用适当的数据结构以减少求交集的时空开销</a:t>
            </a:r>
            <a:endParaRPr lang="en-US" altLang="zh-CN" baseline="0" dirty="0">
              <a:latin typeface="微软雅黑" panose="020B0503020204020204" pitchFamily="34" charset="-122"/>
              <a:ea typeface="微软雅黑" panose="020B0503020204020204" pitchFamily="34" charset="-122"/>
            </a:endParaRPr>
          </a:p>
          <a:p>
            <a:pPr lvl="2"/>
            <a:r>
              <a:rPr lang="zh-CN" altLang="en-US" baseline="0" dirty="0">
                <a:latin typeface="微软雅黑" panose="020B0503020204020204" pitchFamily="34" charset="-122"/>
                <a:ea typeface="微软雅黑" panose="020B0503020204020204" pitchFamily="34" charset="-122"/>
              </a:rPr>
              <a:t>通过使</a:t>
            </a:r>
            <a:r>
              <a:rPr lang="en-US" altLang="zh-CN" baseline="0" dirty="0">
                <a:latin typeface="微软雅黑" panose="020B0503020204020204" pitchFamily="34" charset="-122"/>
                <a:ea typeface="微软雅黑" panose="020B0503020204020204" pitchFamily="34" charset="-122"/>
              </a:rPr>
              <a:t>DOM</a:t>
            </a:r>
            <a:r>
              <a:rPr lang="zh-CN" altLang="en-US" baseline="0" dirty="0">
                <a:latin typeface="微软雅黑" panose="020B0503020204020204" pitchFamily="34" charset="-122"/>
                <a:ea typeface="微软雅黑" panose="020B0503020204020204" pitchFamily="34" charset="-122"/>
              </a:rPr>
              <a:t>数组元素按插入顺序排列，求交集变为求最长公共前缀，而求最长公共前缀只需要找到最后一个公共节点</a:t>
            </a:r>
            <a:endParaRPr lang="en-US" altLang="zh-CN" baseline="0" dirty="0">
              <a:latin typeface="微软雅黑" panose="020B0503020204020204" pitchFamily="34" charset="-122"/>
              <a:ea typeface="微软雅黑" panose="020B0503020204020204" pitchFamily="34" charset="-122"/>
            </a:endParaRPr>
          </a:p>
          <a:p>
            <a:pPr lvl="2"/>
            <a:r>
              <a:rPr lang="zh-CN" altLang="en-US" baseline="0" dirty="0">
                <a:latin typeface="微软雅黑" panose="020B0503020204020204" pitchFamily="34" charset="-122"/>
                <a:ea typeface="微软雅黑" panose="020B0503020204020204" pitchFamily="34" charset="-122"/>
              </a:rPr>
              <a:t>支配树：树边表示最近支配关系，</a:t>
            </a:r>
            <a:r>
              <a:rPr lang="en-US" altLang="zh-CN" baseline="0" dirty="0">
                <a:latin typeface="微软雅黑" panose="020B0503020204020204" pitchFamily="34" charset="-122"/>
                <a:ea typeface="微软雅黑" panose="020B0503020204020204" pitchFamily="34" charset="-122"/>
              </a:rPr>
              <a:t>DOM(b)</a:t>
            </a:r>
            <a:r>
              <a:rPr lang="zh-CN" altLang="en-US" baseline="0" dirty="0">
                <a:latin typeface="微软雅黑" panose="020B0503020204020204" pitchFamily="34" charset="-122"/>
                <a:ea typeface="微软雅黑" panose="020B0503020204020204" pitchFamily="34" charset="-122"/>
              </a:rPr>
              <a:t>中的节点就是从</a:t>
            </a:r>
            <a:r>
              <a:rPr lang="en-US" altLang="zh-CN" baseline="0" dirty="0">
                <a:latin typeface="微软雅黑" panose="020B0503020204020204" pitchFamily="34" charset="-122"/>
                <a:ea typeface="微软雅黑" panose="020B0503020204020204" pitchFamily="34" charset="-122"/>
              </a:rPr>
              <a:t>b</a:t>
            </a:r>
            <a:r>
              <a:rPr lang="zh-CN" altLang="en-US" baseline="0" dirty="0">
                <a:latin typeface="微软雅黑" panose="020B0503020204020204" pitchFamily="34" charset="-122"/>
                <a:ea typeface="微软雅黑" panose="020B0503020204020204" pitchFamily="34" charset="-122"/>
              </a:rPr>
              <a:t>到树根</a:t>
            </a:r>
            <a:r>
              <a:rPr lang="en-US" altLang="zh-CN" baseline="0" dirty="0">
                <a:latin typeface="微软雅黑" panose="020B0503020204020204" pitchFamily="34" charset="-122"/>
                <a:ea typeface="微软雅黑" panose="020B0503020204020204" pitchFamily="34" charset="-122"/>
              </a:rPr>
              <a:t>n0</a:t>
            </a:r>
            <a:r>
              <a:rPr lang="zh-CN" altLang="en-US" baseline="0" dirty="0">
                <a:latin typeface="微软雅黑" panose="020B0503020204020204" pitchFamily="34" charset="-122"/>
                <a:ea typeface="微软雅黑" panose="020B0503020204020204" pitchFamily="34" charset="-122"/>
              </a:rPr>
              <a:t>的路径上所有的节点</a:t>
            </a:r>
            <a:endParaRPr lang="zh-CN" altLang="zh-CN"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常量传播</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zh-CN" altLang="en-US" baseline="0" dirty="0">
                <a:latin typeface="微软雅黑" panose="020B0503020204020204" pitchFamily="34" charset="-122"/>
                <a:ea typeface="微软雅黑" panose="020B0503020204020204" pitchFamily="34" charset="-122"/>
              </a:rPr>
              <a:t>常量传播的任务主要分为三部分：</a:t>
            </a:r>
            <a:endParaRPr lang="en-US" altLang="zh-CN" baseline="0" dirty="0">
              <a:latin typeface="微软雅黑" panose="020B0503020204020204" pitchFamily="34" charset="-122"/>
              <a:ea typeface="微软雅黑" panose="020B0503020204020204" pitchFamily="34" charset="-122"/>
            </a:endParaRPr>
          </a:p>
          <a:p>
            <a:pPr marL="514350" indent="-514350">
              <a:buAutoNum type="arabicPeriod"/>
            </a:pPr>
            <a:r>
              <a:rPr lang="zh-CN" altLang="en-US" sz="2800" baseline="0" dirty="0">
                <a:solidFill>
                  <a:schemeClr val="accent5">
                    <a:lumMod val="50000"/>
                  </a:schemeClr>
                </a:solidFill>
                <a:latin typeface="微软雅黑" panose="020B0503020204020204" pitchFamily="34" charset="-122"/>
                <a:ea typeface="微软雅黑" panose="020B0503020204020204" pitchFamily="34" charset="-122"/>
              </a:rPr>
              <a:t>常量折叠</a:t>
            </a:r>
            <a:r>
              <a:rPr lang="zh-CN" altLang="en-US" sz="2800" baseline="0" dirty="0">
                <a:latin typeface="微软雅黑" panose="020B0503020204020204" pitchFamily="34" charset="-122"/>
                <a:ea typeface="微软雅黑" panose="020B0503020204020204" pitchFamily="34" charset="-122"/>
              </a:rPr>
              <a:t>：例如</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%a = 3 * 2</a:t>
            </a:r>
            <a:r>
              <a:rPr lang="zh-CN" altLang="en-US" sz="2800" baseline="0" dirty="0">
                <a:latin typeface="微软雅黑" panose="020B0503020204020204" pitchFamily="34" charset="-122"/>
                <a:ea typeface="微软雅黑" panose="020B0503020204020204" pitchFamily="34" charset="-122"/>
              </a:rPr>
              <a:t>，改为</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%a = 6</a:t>
            </a:r>
            <a:r>
              <a:rPr lang="zh-CN" altLang="en-US" sz="2800" baseline="0" dirty="0">
                <a:solidFill>
                  <a:schemeClr val="accent6">
                    <a:lumMod val="60000"/>
                    <a:lumOff val="40000"/>
                  </a:schemeClr>
                </a:solidFill>
                <a:latin typeface="微软雅黑" panose="020B0503020204020204" pitchFamily="34" charset="-122"/>
                <a:ea typeface="微软雅黑" panose="020B0503020204020204" pitchFamily="34" charset="-122"/>
              </a:rPr>
              <a:t>；</a:t>
            </a:r>
            <a:endPar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2800" baseline="0" dirty="0">
                <a:solidFill>
                  <a:schemeClr val="accent5">
                    <a:lumMod val="50000"/>
                  </a:schemeClr>
                </a:solidFill>
                <a:latin typeface="微软雅黑" panose="020B0503020204020204" pitchFamily="34" charset="-122"/>
                <a:ea typeface="微软雅黑" panose="020B0503020204020204" pitchFamily="34" charset="-122"/>
              </a:rPr>
              <a:t>常量传播</a:t>
            </a:r>
            <a:r>
              <a:rPr lang="zh-CN" altLang="en-US" sz="2800" baseline="0" dirty="0">
                <a:latin typeface="微软雅黑" panose="020B0503020204020204" pitchFamily="34" charset="-122"/>
                <a:ea typeface="微软雅黑" panose="020B0503020204020204" pitchFamily="34" charset="-122"/>
              </a:rPr>
              <a:t>：例如</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%a = 6; %b = %a + %c</a:t>
            </a:r>
            <a:r>
              <a:rPr lang="zh-CN" altLang="en-US" sz="2800" baseline="0" dirty="0">
                <a:latin typeface="微软雅黑" panose="020B0503020204020204" pitchFamily="34" charset="-122"/>
                <a:ea typeface="微软雅黑" panose="020B0503020204020204" pitchFamily="34" charset="-122"/>
              </a:rPr>
              <a:t>，改为</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%b = 6 + %c</a:t>
            </a:r>
            <a:r>
              <a:rPr lang="zh-CN" altLang="en-US" sz="2800" baseline="0" dirty="0">
                <a:solidFill>
                  <a:schemeClr val="accent6">
                    <a:lumMod val="60000"/>
                    <a:lumOff val="40000"/>
                  </a:schemeClr>
                </a:solidFill>
                <a:latin typeface="微软雅黑" panose="020B0503020204020204" pitchFamily="34" charset="-122"/>
                <a:ea typeface="微软雅黑" panose="020B0503020204020204" pitchFamily="34" charset="-122"/>
              </a:rPr>
              <a:t>；</a:t>
            </a:r>
            <a:endPar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2800" baseline="0" dirty="0">
                <a:solidFill>
                  <a:schemeClr val="accent5">
                    <a:lumMod val="50000"/>
                  </a:schemeClr>
                </a:solidFill>
                <a:latin typeface="微软雅黑" panose="020B0503020204020204" pitchFamily="34" charset="-122"/>
                <a:ea typeface="微软雅黑" panose="020B0503020204020204" pitchFamily="34" charset="-122"/>
              </a:rPr>
              <a:t>死分支删除</a:t>
            </a:r>
            <a:r>
              <a:rPr lang="zh-CN" altLang="en-US" sz="2800" baseline="0" dirty="0">
                <a:latin typeface="微软雅黑" panose="020B0503020204020204" pitchFamily="34" charset="-122"/>
                <a:ea typeface="微软雅黑" panose="020B0503020204020204" pitchFamily="34" charset="-122"/>
              </a:rPr>
              <a:t>：例如</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if(1) {%a = 6;} else {%a = 7}</a:t>
            </a:r>
            <a:r>
              <a:rPr lang="zh-CN" altLang="en-US" sz="2800" baseline="0" dirty="0">
                <a:latin typeface="微软雅黑" panose="020B0503020204020204" pitchFamily="34" charset="-122"/>
                <a:ea typeface="微软雅黑" panose="020B0503020204020204" pitchFamily="34" charset="-122"/>
              </a:rPr>
              <a:t> ，改为</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{%a = 6;}</a:t>
            </a:r>
            <a:r>
              <a:rPr lang="zh-CN" altLang="en-US" sz="2800" baseline="0" dirty="0">
                <a:solidFill>
                  <a:schemeClr val="accent6">
                    <a:lumMod val="60000"/>
                    <a:lumOff val="40000"/>
                  </a:schemeClr>
                </a:solidFill>
                <a:latin typeface="微软雅黑" panose="020B0503020204020204" pitchFamily="34" charset="-122"/>
                <a:ea typeface="微软雅黑" panose="020B0503020204020204" pitchFamily="34" charset="-122"/>
              </a:rPr>
              <a:t>。</a:t>
            </a:r>
            <a:endParaRPr lang="zh-CN"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常量传播</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zh-CN" altLang="en-US" baseline="0" dirty="0">
                <a:solidFill>
                  <a:schemeClr val="accent5">
                    <a:lumMod val="50000"/>
                  </a:schemeClr>
                </a:solidFill>
                <a:latin typeface="微软雅黑" panose="020B0503020204020204" pitchFamily="34" charset="-122"/>
                <a:ea typeface="微软雅黑" panose="020B0503020204020204" pitchFamily="34" charset="-122"/>
              </a:rPr>
              <a:t>常量折叠</a:t>
            </a:r>
            <a:endParaRPr lang="en-US" altLang="zh-CN" baseline="0" dirty="0">
              <a:solidFill>
                <a:schemeClr val="accent5">
                  <a:lumMod val="50000"/>
                </a:schemeClr>
              </a:solidFill>
              <a:latin typeface="微软雅黑" panose="020B0503020204020204" pitchFamily="34" charset="-122"/>
              <a:ea typeface="微软雅黑" panose="020B0503020204020204" pitchFamily="34" charset="-122"/>
            </a:endParaRPr>
          </a:p>
          <a:p>
            <a:pPr marL="0" indent="0">
              <a:buNone/>
            </a:pPr>
            <a:r>
              <a:rPr lang="zh-CN" altLang="en-US" sz="2800" baseline="0" dirty="0">
                <a:latin typeface="微软雅黑" panose="020B0503020204020204" pitchFamily="34" charset="-122"/>
                <a:ea typeface="微软雅黑" panose="020B0503020204020204" pitchFamily="34" charset="-122"/>
              </a:rPr>
              <a:t>找出可能出现常量计算的指令：</a:t>
            </a:r>
            <a:endParaRPr lang="en-US" altLang="zh-CN" sz="2800" baseline="0" dirty="0">
              <a:latin typeface="微软雅黑" panose="020B0503020204020204" pitchFamily="34" charset="-122"/>
              <a:ea typeface="微软雅黑" panose="020B0503020204020204" pitchFamily="34" charset="-122"/>
            </a:endParaRPr>
          </a:p>
          <a:p>
            <a:pPr marL="0" indent="0">
              <a:buNone/>
            </a:pPr>
            <a:r>
              <a:rPr lang="zh-CN" altLang="en-US" sz="2800" baseline="0" dirty="0">
                <a:latin typeface="微软雅黑" panose="020B0503020204020204" pitchFamily="34" charset="-122"/>
                <a:ea typeface="微软雅黑" panose="020B0503020204020204" pitchFamily="34" charset="-122"/>
              </a:rPr>
              <a:t>通过</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Instruction</a:t>
            </a:r>
            <a:r>
              <a:rPr lang="zh-CN" altLang="en-US" sz="2800" baseline="0" dirty="0">
                <a:solidFill>
                  <a:schemeClr val="accent6">
                    <a:lumMod val="60000"/>
                    <a:lumOff val="40000"/>
                  </a:schemeClr>
                </a:solidFill>
                <a:latin typeface="微软雅黑" panose="020B0503020204020204" pitchFamily="34" charset="-122"/>
                <a:ea typeface="微软雅黑" panose="020B0503020204020204" pitchFamily="34" charset="-122"/>
              </a:rPr>
              <a:t>类</a:t>
            </a:r>
            <a:r>
              <a:rPr lang="zh-CN" altLang="en-US" sz="2800" baseline="0" dirty="0">
                <a:latin typeface="微软雅黑" panose="020B0503020204020204" pitchFamily="34" charset="-122"/>
                <a:ea typeface="微软雅黑" panose="020B0503020204020204" pitchFamily="34" charset="-122"/>
              </a:rPr>
              <a:t>的</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get_operand</a:t>
            </a:r>
            <a:r>
              <a:rPr lang="zh-CN" altLang="en-US" sz="2800" baseline="0" dirty="0">
                <a:solidFill>
                  <a:schemeClr val="accent6">
                    <a:lumMod val="60000"/>
                    <a:lumOff val="40000"/>
                  </a:schemeClr>
                </a:solidFill>
                <a:latin typeface="微软雅黑" panose="020B0503020204020204" pitchFamily="34" charset="-122"/>
                <a:ea typeface="微软雅黑" panose="020B0503020204020204" pitchFamily="34" charset="-122"/>
              </a:rPr>
              <a:t>方法</a:t>
            </a:r>
            <a:r>
              <a:rPr lang="zh-CN" altLang="en-US" sz="2800" baseline="0" dirty="0">
                <a:latin typeface="微软雅黑" panose="020B0503020204020204" pitchFamily="34" charset="-122"/>
                <a:ea typeface="微软雅黑" panose="020B0503020204020204" pitchFamily="34" charset="-122"/>
              </a:rPr>
              <a:t>获取参数，通过助教提供的</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cast_to_const_int, cast_to_const_float</a:t>
            </a:r>
            <a:r>
              <a:rPr lang="zh-CN" altLang="en-US" sz="2800" baseline="0" dirty="0">
                <a:latin typeface="微软雅黑" panose="020B0503020204020204" pitchFamily="34" charset="-122"/>
                <a:ea typeface="微软雅黑" panose="020B0503020204020204" pitchFamily="34" charset="-122"/>
              </a:rPr>
              <a:t>检查是否为常量，然后再将常量计算好，使用</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replace_all_use_with</a:t>
            </a:r>
            <a:r>
              <a:rPr lang="zh-CN" altLang="en-US" sz="2800" baseline="0" dirty="0">
                <a:latin typeface="微软雅黑" panose="020B0503020204020204" pitchFamily="34" charset="-122"/>
                <a:ea typeface="微软雅黑" panose="020B0503020204020204" pitchFamily="34" charset="-122"/>
              </a:rPr>
              <a:t>替换掉。</a:t>
            </a:r>
            <a:endParaRPr lang="zh-CN" altLang="zh-CN" sz="2800" baseline="0" dirty="0">
              <a:latin typeface="微软雅黑" panose="020B0503020204020204" pitchFamily="34" charset="-122"/>
              <a:ea typeface="微软雅黑" panose="020B0503020204020204" pitchFamily="34" charset="-122"/>
            </a:endParaRPr>
          </a:p>
        </p:txBody>
      </p:sp>
      <p:sp>
        <p:nvSpPr>
          <p:cNvPr id="2" name="矩形 1"/>
          <p:cNvSpPr/>
          <p:nvPr/>
        </p:nvSpPr>
        <p:spPr bwMode="auto">
          <a:xfrm>
            <a:off x="434052" y="5105400"/>
            <a:ext cx="838200"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%op1</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6" name="矩形 5"/>
          <p:cNvSpPr/>
          <p:nvPr/>
        </p:nvSpPr>
        <p:spPr bwMode="auto">
          <a:xfrm>
            <a:off x="2065116" y="5105400"/>
            <a:ext cx="601884"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1</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7" name="矩形 6"/>
          <p:cNvSpPr/>
          <p:nvPr/>
        </p:nvSpPr>
        <p:spPr bwMode="auto">
          <a:xfrm>
            <a:off x="3852923" y="5105400"/>
            <a:ext cx="642877"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1</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3" name="矩形 2"/>
          <p:cNvSpPr/>
          <p:nvPr/>
        </p:nvSpPr>
        <p:spPr bwMode="auto">
          <a:xfrm>
            <a:off x="2870520" y="5105400"/>
            <a:ext cx="838200" cy="5334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ADD</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12" name="矩形 11"/>
          <p:cNvSpPr/>
          <p:nvPr/>
        </p:nvSpPr>
        <p:spPr bwMode="auto">
          <a:xfrm>
            <a:off x="1455516" y="5105400"/>
            <a:ext cx="406080"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9" name="箭头: 右 8"/>
          <p:cNvSpPr/>
          <p:nvPr/>
        </p:nvSpPr>
        <p:spPr bwMode="auto">
          <a:xfrm>
            <a:off x="4812175" y="5478463"/>
            <a:ext cx="1074038" cy="3810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25000">
              <a:ln>
                <a:noFill/>
              </a:ln>
              <a:solidFill>
                <a:schemeClr val="tx1"/>
              </a:solidFill>
              <a:effectLst/>
              <a:latin typeface="Arial" panose="020B0604020202020204" pitchFamily="34" charset="0"/>
              <a:ea typeface="宋体" pitchFamily="2" charset="-122"/>
            </a:endParaRPr>
          </a:p>
        </p:txBody>
      </p:sp>
      <p:sp>
        <p:nvSpPr>
          <p:cNvPr id="19" name="矩形 18"/>
          <p:cNvSpPr/>
          <p:nvPr/>
        </p:nvSpPr>
        <p:spPr bwMode="auto">
          <a:xfrm>
            <a:off x="434052" y="5836445"/>
            <a:ext cx="838200"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%op2</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20" name="矩形 19"/>
          <p:cNvSpPr/>
          <p:nvPr/>
        </p:nvSpPr>
        <p:spPr bwMode="auto">
          <a:xfrm>
            <a:off x="1455516" y="5859463"/>
            <a:ext cx="406080"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21" name="矩形 20"/>
          <p:cNvSpPr/>
          <p:nvPr/>
        </p:nvSpPr>
        <p:spPr bwMode="auto">
          <a:xfrm>
            <a:off x="2065116" y="5859463"/>
            <a:ext cx="838200"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%op1</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26" name="矩形 25"/>
          <p:cNvSpPr/>
          <p:nvPr/>
        </p:nvSpPr>
        <p:spPr bwMode="auto">
          <a:xfrm>
            <a:off x="6151468" y="5638800"/>
            <a:ext cx="838200"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%op2</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27" name="矩形 26"/>
          <p:cNvSpPr/>
          <p:nvPr/>
        </p:nvSpPr>
        <p:spPr bwMode="auto">
          <a:xfrm>
            <a:off x="7782532" y="5638800"/>
            <a:ext cx="601884"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2</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28" name="矩形 27"/>
          <p:cNvSpPr/>
          <p:nvPr/>
        </p:nvSpPr>
        <p:spPr bwMode="auto">
          <a:xfrm>
            <a:off x="7172932" y="5638800"/>
            <a:ext cx="406080"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10" name="文本框 9"/>
          <p:cNvSpPr txBox="1"/>
          <p:nvPr/>
        </p:nvSpPr>
        <p:spPr>
          <a:xfrm>
            <a:off x="5886213" y="4951412"/>
            <a:ext cx="2618768" cy="379591"/>
          </a:xfrm>
          <a:prstGeom prst="rect">
            <a:avLst/>
          </a:prstGeom>
          <a:noFill/>
        </p:spPr>
        <p:txBody>
          <a:bodyPr wrap="square" rtlCol="0">
            <a:spAutoFit/>
          </a:bodyPr>
          <a:lstStyle/>
          <a:p>
            <a:pPr algn="ctr"/>
            <a:r>
              <a:rPr lang="zh-CN" altLang="en-US" sz="2800" dirty="0">
                <a:solidFill>
                  <a:schemeClr val="accent6">
                    <a:lumMod val="60000"/>
                    <a:lumOff val="40000"/>
                  </a:schemeClr>
                </a:solidFill>
                <a:latin typeface="微软雅黑" panose="020B0503020204020204" pitchFamily="34" charset="-122"/>
                <a:ea typeface="微软雅黑" panose="020B0503020204020204" pitchFamily="34" charset="-122"/>
              </a:rPr>
              <a:t>（原</a:t>
            </a:r>
            <a:r>
              <a:rPr lang="en-US" altLang="zh-CN" sz="2800" dirty="0">
                <a:solidFill>
                  <a:schemeClr val="accent6">
                    <a:lumMod val="60000"/>
                    <a:lumOff val="40000"/>
                  </a:schemeClr>
                </a:solidFill>
                <a:latin typeface="微软雅黑" panose="020B0503020204020204" pitchFamily="34" charset="-122"/>
                <a:ea typeface="微软雅黑" panose="020B0503020204020204" pitchFamily="34" charset="-122"/>
              </a:rPr>
              <a:t>%op1</a:t>
            </a:r>
            <a:r>
              <a:rPr lang="zh-CN" altLang="en-US" sz="2800" dirty="0">
                <a:solidFill>
                  <a:schemeClr val="accent6">
                    <a:lumMod val="60000"/>
                    <a:lumOff val="40000"/>
                  </a:schemeClr>
                </a:solidFill>
                <a:latin typeface="微软雅黑" panose="020B0503020204020204" pitchFamily="34" charset="-122"/>
                <a:ea typeface="微软雅黑" panose="020B0503020204020204" pitchFamily="34" charset="-122"/>
              </a:rPr>
              <a:t>指令删除）</a:t>
            </a:r>
            <a:endParaRPr lang="zh-CN" altLang="en-US" sz="2800"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常量传播</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zh-CN" altLang="en-US" baseline="0" dirty="0">
                <a:solidFill>
                  <a:schemeClr val="accent5">
                    <a:lumMod val="50000"/>
                  </a:schemeClr>
                </a:solidFill>
                <a:latin typeface="微软雅黑" panose="020B0503020204020204" pitchFamily="34" charset="-122"/>
                <a:ea typeface="微软雅黑" panose="020B0503020204020204" pitchFamily="34" charset="-122"/>
              </a:rPr>
              <a:t>常量传播</a:t>
            </a:r>
            <a:endParaRPr lang="en-US" altLang="zh-CN" baseline="0" dirty="0">
              <a:solidFill>
                <a:schemeClr val="accent5">
                  <a:lumMod val="50000"/>
                </a:schemeClr>
              </a:solidFill>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zh-CN" altLang="en-US" sz="2800" baseline="0" dirty="0">
                <a:latin typeface="微软雅黑" panose="020B0503020204020204" pitchFamily="34" charset="-122"/>
                <a:ea typeface="微软雅黑" panose="020B0503020204020204" pitchFamily="34" charset="-122"/>
              </a:rPr>
              <a:t>对于普通的常量字面值，使用折叠后的值，调用</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replace_all_use_with</a:t>
            </a:r>
            <a:r>
              <a:rPr lang="zh-CN" altLang="en-US" sz="2800" baseline="0" dirty="0">
                <a:latin typeface="微软雅黑" panose="020B0503020204020204" pitchFamily="34" charset="-122"/>
                <a:ea typeface="微软雅黑" panose="020B0503020204020204" pitchFamily="34" charset="-122"/>
              </a:rPr>
              <a:t>即可实现传播。</a:t>
            </a:r>
            <a:endParaRPr lang="en-US" altLang="zh-CN" sz="2800" baseline="0" dirty="0">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zh-CN" altLang="en-US" sz="2800" baseline="0" dirty="0">
                <a:latin typeface="微软雅黑" panose="020B0503020204020204" pitchFamily="34" charset="-122"/>
                <a:ea typeface="微软雅黑" panose="020B0503020204020204" pitchFamily="34" charset="-122"/>
              </a:rPr>
              <a:t>但是对于存储了常量的变量（涉及到</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store/load</a:t>
            </a:r>
            <a:r>
              <a:rPr lang="zh-CN" altLang="en-US" sz="2800" baseline="0" dirty="0">
                <a:latin typeface="微软雅黑" panose="020B0503020204020204" pitchFamily="34" charset="-122"/>
                <a:ea typeface="微软雅黑" panose="020B0503020204020204" pitchFamily="34" charset="-122"/>
              </a:rPr>
              <a:t>指令），需要单独处理，即维护一个</a:t>
            </a:r>
            <a:r>
              <a:rPr lang="zh-CN" altLang="en-US" sz="2800" baseline="0" dirty="0">
                <a:solidFill>
                  <a:schemeClr val="accent5">
                    <a:lumMod val="50000"/>
                  </a:schemeClr>
                </a:solidFill>
                <a:latin typeface="微软雅黑" panose="020B0503020204020204" pitchFamily="34" charset="-122"/>
                <a:ea typeface="微软雅黑" panose="020B0503020204020204" pitchFamily="34" charset="-122"/>
              </a:rPr>
              <a:t>常量表</a:t>
            </a:r>
            <a:r>
              <a:rPr lang="zh-CN" altLang="en-US" sz="2800" baseline="0" dirty="0">
                <a:latin typeface="微软雅黑" panose="020B0503020204020204" pitchFamily="34" charset="-122"/>
                <a:ea typeface="微软雅黑" panose="020B0503020204020204" pitchFamily="34" charset="-122"/>
              </a:rPr>
              <a:t>用于记录对应的常值，在遇到</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store/load</a:t>
            </a:r>
            <a:r>
              <a:rPr lang="zh-CN" altLang="en-US" sz="2800" baseline="0" dirty="0">
                <a:latin typeface="微软雅黑" panose="020B0503020204020204" pitchFamily="34" charset="-122"/>
                <a:ea typeface="微软雅黑" panose="020B0503020204020204" pitchFamily="34" charset="-122"/>
              </a:rPr>
              <a:t>指令时通过常量表进行处理。</a:t>
            </a:r>
            <a:endParaRPr lang="zh-CN" altLang="zh-CN" sz="2800"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常量传播</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zh-CN" altLang="en-US" baseline="0" dirty="0">
                <a:solidFill>
                  <a:schemeClr val="accent5">
                    <a:lumMod val="50000"/>
                  </a:schemeClr>
                </a:solidFill>
                <a:latin typeface="微软雅黑" panose="020B0503020204020204" pitchFamily="34" charset="-122"/>
                <a:ea typeface="微软雅黑" panose="020B0503020204020204" pitchFamily="34" charset="-122"/>
              </a:rPr>
              <a:t>常量传播</a:t>
            </a:r>
            <a:endParaRPr lang="en-US" altLang="zh-CN" baseline="0" dirty="0">
              <a:solidFill>
                <a:schemeClr val="accent5">
                  <a:lumMod val="50000"/>
                </a:schemeClr>
              </a:solidFill>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zh-CN" altLang="en-US" sz="2800" baseline="0" dirty="0">
                <a:latin typeface="微软雅黑" panose="020B0503020204020204" pitchFamily="34" charset="-122"/>
                <a:ea typeface="微软雅黑" panose="020B0503020204020204" pitchFamily="34" charset="-122"/>
              </a:rPr>
              <a:t>常量表的处理：</a:t>
            </a:r>
            <a:endParaRPr lang="en-US" altLang="zh-CN" sz="2800" baseline="0" dirty="0">
              <a:latin typeface="微软雅黑" panose="020B0503020204020204" pitchFamily="34" charset="-122"/>
              <a:ea typeface="微软雅黑" panose="020B0503020204020204" pitchFamily="34" charset="-122"/>
            </a:endParaRPr>
          </a:p>
          <a:p>
            <a:pPr>
              <a:spcBef>
                <a:spcPts val="0"/>
              </a:spcBef>
              <a:spcAft>
                <a:spcPts val="600"/>
              </a:spcAft>
              <a:buFontTx/>
              <a:buChar char="-"/>
            </a:pP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Store</a:t>
            </a:r>
            <a:r>
              <a:rPr lang="zh-CN" altLang="en-US" sz="2800" baseline="0" dirty="0">
                <a:latin typeface="微软雅黑" panose="020B0503020204020204" pitchFamily="34" charset="-122"/>
                <a:ea typeface="微软雅黑" panose="020B0503020204020204" pitchFamily="34" charset="-122"/>
              </a:rPr>
              <a:t>指令：检查要存储到变量的值是否为常量，若为常量，则记录常量值到常量表中；若不是且变量在常量表中，则需要从常量表中删掉（此时的变量已经不是常值）；</a:t>
            </a:r>
            <a:endParaRPr lang="en-US" altLang="zh-CN" sz="2800" baseline="0" dirty="0">
              <a:latin typeface="微软雅黑" panose="020B0503020204020204" pitchFamily="34" charset="-122"/>
              <a:ea typeface="微软雅黑" panose="020B0503020204020204" pitchFamily="34" charset="-122"/>
            </a:endParaRPr>
          </a:p>
          <a:p>
            <a:pPr>
              <a:spcBef>
                <a:spcPts val="0"/>
              </a:spcBef>
              <a:spcAft>
                <a:spcPts val="600"/>
              </a:spcAft>
              <a:buFontTx/>
              <a:buChar char="-"/>
            </a:pP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Load</a:t>
            </a:r>
            <a:r>
              <a:rPr lang="zh-CN" altLang="en-US" sz="2800" baseline="0" dirty="0">
                <a:latin typeface="微软雅黑" panose="020B0503020204020204" pitchFamily="34" charset="-122"/>
                <a:ea typeface="微软雅黑" panose="020B0503020204020204" pitchFamily="34" charset="-122"/>
              </a:rPr>
              <a:t>指令：检查变量是否在常量表中，若在，则查表获得常量值，使用</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replace_all_use_with</a:t>
            </a:r>
            <a:r>
              <a:rPr lang="zh-CN" altLang="en-US" sz="2800" baseline="0" dirty="0">
                <a:latin typeface="微软雅黑" panose="020B0503020204020204" pitchFamily="34" charset="-122"/>
                <a:ea typeface="微软雅黑" panose="020B0503020204020204" pitchFamily="34" charset="-122"/>
              </a:rPr>
              <a:t>进行常量传播。</a:t>
            </a:r>
            <a:endParaRPr lang="zh-CN" altLang="zh-CN" sz="2800"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905"/>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公共子表达式删除</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b="1" baseline="0" dirty="0">
                <a:latin typeface="微软雅黑" panose="020B0503020204020204" pitchFamily="34" charset="-122"/>
                <a:ea typeface="微软雅黑" panose="020B0503020204020204" pitchFamily="34" charset="-122"/>
              </a:rPr>
              <a:t>基本思路</a:t>
            </a:r>
            <a:endParaRPr lang="zh-CN" altLang="zh-CN" b="1" baseline="0" dirty="0">
              <a:latin typeface="微软雅黑" panose="020B0503020204020204" pitchFamily="34" charset="-122"/>
              <a:ea typeface="微软雅黑" panose="020B0503020204020204" pitchFamily="34" charset="-122"/>
            </a:endParaRPr>
          </a:p>
          <a:p>
            <a:pPr marL="514350" indent="-514350">
              <a:buAutoNum type="arabicPeriod"/>
            </a:pPr>
            <a:r>
              <a:rPr lang="zh-CN" altLang="zh-CN" sz="2800" baseline="0" dirty="0">
                <a:latin typeface="微软雅黑" panose="020B0503020204020204" pitchFamily="34" charset="-122"/>
                <a:ea typeface="微软雅黑" panose="020B0503020204020204" pitchFamily="34" charset="-122"/>
              </a:rPr>
              <a:t>可用表达式分析，记录每一个表达式第一次出现时对应的指令</a:t>
            </a:r>
            <a:endParaRPr lang="zh-CN" altLang="zh-CN" sz="2800" baseline="0" dirty="0">
              <a:latin typeface="微软雅黑" panose="020B0503020204020204" pitchFamily="34" charset="-122"/>
              <a:ea typeface="微软雅黑" panose="020B0503020204020204" pitchFamily="34" charset="-122"/>
            </a:endParaRPr>
          </a:p>
          <a:p>
            <a:pPr marL="514350" indent="-514350">
              <a:buAutoNum type="arabicPeriod"/>
            </a:pPr>
            <a:r>
              <a:rPr lang="zh-CN" altLang="zh-CN" sz="2800" baseline="0" dirty="0">
                <a:latin typeface="微软雅黑" panose="020B0503020204020204" pitchFamily="34" charset="-122"/>
                <a:ea typeface="微软雅黑" panose="020B0503020204020204" pitchFamily="34" charset="-122"/>
              </a:rPr>
              <a:t>遍历每个基本块中的每一条指令，如果某一条指令</a:t>
            </a:r>
            <a:r>
              <a:rPr lang="en-US" altLang="zh-CN" sz="2800" baseline="0" dirty="0">
                <a:latin typeface="微软雅黑" panose="020B0503020204020204" pitchFamily="34" charset="-122"/>
                <a:ea typeface="微软雅黑" panose="020B0503020204020204" pitchFamily="34" charset="-122"/>
              </a:rPr>
              <a:t>i</a:t>
            </a:r>
            <a:r>
              <a:rPr lang="zh-CN" altLang="zh-CN" sz="2800" baseline="0" dirty="0">
                <a:latin typeface="微软雅黑" panose="020B0503020204020204" pitchFamily="34" charset="-122"/>
                <a:ea typeface="微软雅黑" panose="020B0503020204020204" pitchFamily="34" charset="-122"/>
              </a:rPr>
              <a:t>含有公共子表达式</a:t>
            </a:r>
            <a:r>
              <a:rPr lang="en-US" altLang="zh-CN" sz="2800" baseline="0" dirty="0">
                <a:latin typeface="微软雅黑" panose="020B0503020204020204" pitchFamily="34" charset="-122"/>
                <a:ea typeface="微软雅黑" panose="020B0503020204020204" pitchFamily="34" charset="-122"/>
              </a:rPr>
              <a:t>e</a:t>
            </a:r>
            <a:r>
              <a:rPr lang="zh-CN" altLang="zh-CN" sz="2800" baseline="0" dirty="0">
                <a:latin typeface="微软雅黑" panose="020B0503020204020204" pitchFamily="34" charset="-122"/>
                <a:ea typeface="微软雅黑" panose="020B0503020204020204" pitchFamily="34" charset="-122"/>
              </a:rPr>
              <a:t>，就把后面引用</a:t>
            </a:r>
            <a:r>
              <a:rPr lang="en-US" altLang="zh-CN" sz="2800" baseline="0" dirty="0">
                <a:latin typeface="微软雅黑" panose="020B0503020204020204" pitchFamily="34" charset="-122"/>
                <a:ea typeface="微软雅黑" panose="020B0503020204020204" pitchFamily="34" charset="-122"/>
              </a:rPr>
              <a:t>i</a:t>
            </a:r>
            <a:r>
              <a:rPr lang="zh-CN" altLang="en-US" sz="2800" baseline="0" dirty="0">
                <a:latin typeface="微软雅黑" panose="020B0503020204020204" pitchFamily="34" charset="-122"/>
                <a:ea typeface="微软雅黑" panose="020B0503020204020204" pitchFamily="34" charset="-122"/>
              </a:rPr>
              <a:t>的值的地方全部用</a:t>
            </a:r>
            <a:r>
              <a:rPr lang="en-US" altLang="zh-CN" sz="2800" baseline="0" dirty="0">
                <a:latin typeface="微软雅黑" panose="020B0503020204020204" pitchFamily="34" charset="-122"/>
                <a:ea typeface="微软雅黑" panose="020B0503020204020204" pitchFamily="34" charset="-122"/>
              </a:rPr>
              <a:t>e</a:t>
            </a:r>
            <a:r>
              <a:rPr lang="zh-CN" altLang="en-US" sz="2800" baseline="0" dirty="0">
                <a:latin typeface="微软雅黑" panose="020B0503020204020204" pitchFamily="34" charset="-122"/>
                <a:ea typeface="微软雅黑" panose="020B0503020204020204" pitchFamily="34" charset="-122"/>
              </a:rPr>
              <a:t>第一次出现时的指令的值替换，同时将</a:t>
            </a:r>
            <a:r>
              <a:rPr lang="en-US" altLang="zh-CN" sz="2800" baseline="0" dirty="0">
                <a:latin typeface="微软雅黑" panose="020B0503020204020204" pitchFamily="34" charset="-122"/>
                <a:ea typeface="微软雅黑" panose="020B0503020204020204" pitchFamily="34" charset="-122"/>
              </a:rPr>
              <a:t>i</a:t>
            </a:r>
            <a:r>
              <a:rPr lang="zh-CN" altLang="en-US" sz="2800" baseline="0" dirty="0">
                <a:latin typeface="微软雅黑" panose="020B0503020204020204" pitchFamily="34" charset="-122"/>
                <a:ea typeface="微软雅黑" panose="020B0503020204020204" pitchFamily="34" charset="-122"/>
              </a:rPr>
              <a:t>加入可删除指令集合中</a:t>
            </a:r>
            <a:endParaRPr lang="zh-CN" altLang="en-US" sz="2800" baseline="0" dirty="0">
              <a:latin typeface="微软雅黑" panose="020B0503020204020204" pitchFamily="34" charset="-122"/>
              <a:ea typeface="微软雅黑" panose="020B0503020204020204" pitchFamily="34" charset="-122"/>
            </a:endParaRPr>
          </a:p>
          <a:p>
            <a:pPr marL="514350" indent="-514350">
              <a:buAutoNum type="arabicPeriod"/>
            </a:pPr>
            <a:r>
              <a:rPr lang="zh-CN" altLang="en-US" sz="2800" baseline="0" dirty="0">
                <a:latin typeface="微软雅黑" panose="020B0503020204020204" pitchFamily="34" charset="-122"/>
                <a:ea typeface="微软雅黑" panose="020B0503020204020204" pitchFamily="34" charset="-122"/>
              </a:rPr>
              <a:t>统一删除可删除指令集合中的所有指令</a:t>
            </a:r>
            <a:endParaRPr lang="zh-CN" altLang="en-US" sz="2800"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常量传播</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2971800" y="2445873"/>
            <a:ext cx="993014"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*%op1</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7" name="矩形 6"/>
          <p:cNvSpPr/>
          <p:nvPr/>
        </p:nvSpPr>
        <p:spPr bwMode="auto">
          <a:xfrm>
            <a:off x="1669406" y="2445873"/>
            <a:ext cx="642877"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1</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8" name="矩形 7"/>
          <p:cNvSpPr/>
          <p:nvPr/>
        </p:nvSpPr>
        <p:spPr bwMode="auto">
          <a:xfrm>
            <a:off x="576323" y="2445873"/>
            <a:ext cx="838200" cy="5334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store</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cxnSp>
        <p:nvCxnSpPr>
          <p:cNvPr id="9" name="直接箭头连接符 8"/>
          <p:cNvCxnSpPr>
            <a:stCxn id="7" idx="3"/>
            <a:endCxn id="6" idx="1"/>
          </p:cNvCxnSpPr>
          <p:nvPr/>
        </p:nvCxnSpPr>
        <p:spPr bwMode="auto">
          <a:xfrm>
            <a:off x="2312282" y="2712573"/>
            <a:ext cx="64800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矩形 9"/>
          <p:cNvSpPr/>
          <p:nvPr/>
        </p:nvSpPr>
        <p:spPr bwMode="auto">
          <a:xfrm>
            <a:off x="3126613" y="3207873"/>
            <a:ext cx="838201"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%op2</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11" name="矩形 10"/>
          <p:cNvSpPr/>
          <p:nvPr/>
        </p:nvSpPr>
        <p:spPr bwMode="auto">
          <a:xfrm>
            <a:off x="1669406" y="3207873"/>
            <a:ext cx="1000008"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*%op1</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12" name="矩形 11"/>
          <p:cNvSpPr/>
          <p:nvPr/>
        </p:nvSpPr>
        <p:spPr bwMode="auto">
          <a:xfrm>
            <a:off x="576322" y="3207873"/>
            <a:ext cx="838200" cy="5334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load</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cxnSp>
        <p:nvCxnSpPr>
          <p:cNvPr id="13" name="直接箭头连接符 12"/>
          <p:cNvCxnSpPr>
            <a:stCxn id="11" idx="3"/>
            <a:endCxn id="10" idx="1"/>
          </p:cNvCxnSpPr>
          <p:nvPr/>
        </p:nvCxnSpPr>
        <p:spPr bwMode="auto">
          <a:xfrm>
            <a:off x="2669414" y="3474573"/>
            <a:ext cx="457199"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矩形 13"/>
          <p:cNvSpPr/>
          <p:nvPr/>
        </p:nvSpPr>
        <p:spPr bwMode="auto">
          <a:xfrm>
            <a:off x="576322" y="3969872"/>
            <a:ext cx="838200"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%op3</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15" name="矩形 14"/>
          <p:cNvSpPr/>
          <p:nvPr/>
        </p:nvSpPr>
        <p:spPr bwMode="auto">
          <a:xfrm>
            <a:off x="2207385" y="3969872"/>
            <a:ext cx="919227"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solidFill>
                  <a:schemeClr val="tx1"/>
                </a:solidFill>
                <a:latin typeface="Arial" panose="020B0604020202020204" pitchFamily="34" charset="0"/>
                <a:ea typeface="宋体" pitchFamily="2" charset="-122"/>
              </a:rPr>
              <a:t>%op2</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16" name="矩形 15"/>
          <p:cNvSpPr/>
          <p:nvPr/>
        </p:nvSpPr>
        <p:spPr bwMode="auto">
          <a:xfrm>
            <a:off x="1597786" y="3969872"/>
            <a:ext cx="406080"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graphicFrame>
        <p:nvGraphicFramePr>
          <p:cNvPr id="17" name="表格 7168"/>
          <p:cNvGraphicFramePr>
            <a:graphicFrameLocks noGrp="1"/>
          </p:cNvGraphicFramePr>
          <p:nvPr/>
        </p:nvGraphicFramePr>
        <p:xfrm>
          <a:off x="5260214" y="2341733"/>
          <a:ext cx="3426586" cy="741680"/>
        </p:xfrm>
        <a:graphic>
          <a:graphicData uri="http://schemas.openxmlformats.org/drawingml/2006/table">
            <a:tbl>
              <a:tblPr firstRow="1" bandRow="1">
                <a:tableStyleId>{5C22544A-7EE6-4342-B048-85BDC9FD1C3A}</a:tableStyleId>
              </a:tblPr>
              <a:tblGrid>
                <a:gridCol w="1713293"/>
                <a:gridCol w="1713293"/>
              </a:tblGrid>
              <a:tr h="370840">
                <a:tc>
                  <a:txBody>
                    <a:bodyPr/>
                    <a:lstStyle/>
                    <a:p>
                      <a:r>
                        <a:rPr lang="zh-CN" altLang="en-US" b="0" dirty="0">
                          <a:solidFill>
                            <a:schemeClr val="tx1">
                              <a:lumMod val="85000"/>
                              <a:lumOff val="15000"/>
                            </a:schemeClr>
                          </a:solidFill>
                          <a:latin typeface="微软雅黑" panose="020B0503020204020204" pitchFamily="34" charset="-122"/>
                          <a:ea typeface="微软雅黑" panose="020B0503020204020204" pitchFamily="34" charset="-122"/>
                        </a:rPr>
                        <a:t>变量</a:t>
                      </a:r>
                      <a:endParaRPr lang="zh-CN" altLang="en-US"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tc>
                <a:tc>
                  <a:txBody>
                    <a:bodyPr/>
                    <a:lstStyle/>
                    <a:p>
                      <a:r>
                        <a:rPr lang="zh-CN" altLang="en-US" b="0" dirty="0">
                          <a:solidFill>
                            <a:schemeClr val="tx1">
                              <a:lumMod val="85000"/>
                              <a:lumOff val="15000"/>
                            </a:schemeClr>
                          </a:solidFill>
                          <a:latin typeface="微软雅黑" panose="020B0503020204020204" pitchFamily="34" charset="-122"/>
                          <a:ea typeface="微软雅黑" panose="020B0503020204020204" pitchFamily="34" charset="-122"/>
                        </a:rPr>
                        <a:t>值</a:t>
                      </a:r>
                      <a:endParaRPr lang="zh-CN" altLang="en-US"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tc>
              </a:tr>
              <a:tr h="370840">
                <a:tc>
                  <a:txBody>
                    <a:bodyPr/>
                    <a:lstStyle/>
                    <a:p>
                      <a:r>
                        <a:rPr lang="en-US" altLang="zh-CN" b="0" dirty="0">
                          <a:solidFill>
                            <a:schemeClr val="tx1">
                              <a:lumMod val="85000"/>
                              <a:lumOff val="15000"/>
                            </a:schemeClr>
                          </a:solidFill>
                          <a:latin typeface="微软雅黑" panose="020B0503020204020204" pitchFamily="34" charset="-122"/>
                          <a:ea typeface="微软雅黑" panose="020B0503020204020204" pitchFamily="34" charset="-122"/>
                        </a:rPr>
                        <a:t>*%op1</a:t>
                      </a:r>
                      <a:endParaRPr lang="zh-CN" altLang="en-US"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tc>
                <a:tc>
                  <a:txBody>
                    <a:bodyPr/>
                    <a:lstStyle/>
                    <a:p>
                      <a:r>
                        <a:rPr lang="en-US" altLang="zh-CN" b="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tc>
              </a:tr>
            </a:tbl>
          </a:graphicData>
        </a:graphic>
      </p:graphicFrame>
      <p:sp>
        <p:nvSpPr>
          <p:cNvPr id="18" name="箭头: 右 17"/>
          <p:cNvSpPr/>
          <p:nvPr/>
        </p:nvSpPr>
        <p:spPr bwMode="auto">
          <a:xfrm>
            <a:off x="4114800" y="2560173"/>
            <a:ext cx="993014" cy="3048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25000">
              <a:ln>
                <a:noFill/>
              </a:ln>
              <a:solidFill>
                <a:schemeClr val="tx1"/>
              </a:solidFill>
              <a:effectLst/>
              <a:latin typeface="Arial" panose="020B0604020202020204" pitchFamily="34" charset="0"/>
              <a:ea typeface="宋体" pitchFamily="2" charset="-122"/>
            </a:endParaRPr>
          </a:p>
        </p:txBody>
      </p:sp>
      <p:sp>
        <p:nvSpPr>
          <p:cNvPr id="19" name="矩形 18"/>
          <p:cNvSpPr/>
          <p:nvPr/>
        </p:nvSpPr>
        <p:spPr bwMode="auto">
          <a:xfrm>
            <a:off x="457200" y="3083413"/>
            <a:ext cx="3624321" cy="77215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25000">
              <a:ln>
                <a:noFill/>
              </a:ln>
              <a:solidFill>
                <a:schemeClr val="tx1"/>
              </a:solidFill>
              <a:effectLst/>
              <a:latin typeface="Arial" panose="020B0604020202020204" pitchFamily="34" charset="0"/>
              <a:ea typeface="宋体" pitchFamily="2" charset="-122"/>
            </a:endParaRPr>
          </a:p>
        </p:txBody>
      </p:sp>
      <p:grpSp>
        <p:nvGrpSpPr>
          <p:cNvPr id="20" name="组合 19"/>
          <p:cNvGrpSpPr/>
          <p:nvPr/>
        </p:nvGrpSpPr>
        <p:grpSpPr>
          <a:xfrm>
            <a:off x="5563807" y="4756857"/>
            <a:ext cx="2819400" cy="772159"/>
            <a:chOff x="5486400" y="4189164"/>
            <a:chExt cx="2819400" cy="772159"/>
          </a:xfrm>
        </p:grpSpPr>
        <p:sp>
          <p:nvSpPr>
            <p:cNvPr id="21" name="矩形 20"/>
            <p:cNvSpPr/>
            <p:nvPr/>
          </p:nvSpPr>
          <p:spPr bwMode="auto">
            <a:xfrm>
              <a:off x="5623850" y="4308544"/>
              <a:ext cx="838200"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%op3</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22" name="矩形 21"/>
            <p:cNvSpPr/>
            <p:nvPr/>
          </p:nvSpPr>
          <p:spPr bwMode="auto">
            <a:xfrm>
              <a:off x="7254913" y="4308544"/>
              <a:ext cx="919227"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solidFill>
                    <a:schemeClr val="tx1"/>
                  </a:solidFill>
                  <a:latin typeface="Arial" panose="020B0604020202020204" pitchFamily="34" charset="0"/>
                  <a:ea typeface="宋体" pitchFamily="2" charset="-122"/>
                </a:rPr>
                <a:t>1</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23" name="矩形 22"/>
            <p:cNvSpPr/>
            <p:nvPr/>
          </p:nvSpPr>
          <p:spPr bwMode="auto">
            <a:xfrm>
              <a:off x="6645314" y="4308544"/>
              <a:ext cx="406080"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25000" dirty="0">
                  <a:ln>
                    <a:noFill/>
                  </a:ln>
                  <a:solidFill>
                    <a:schemeClr val="tx1"/>
                  </a:solidFill>
                  <a:effectLst/>
                  <a:latin typeface="Arial" panose="020B0604020202020204" pitchFamily="34" charset="0"/>
                  <a:ea typeface="宋体" pitchFamily="2" charset="-122"/>
                </a:rPr>
                <a:t>=</a:t>
              </a:r>
              <a:endParaRPr kumimoji="0" lang="zh-CN" altLang="en-US" sz="2800" b="0" i="0" u="none" strike="noStrike" cap="none" normalizeH="0" baseline="-25000" dirty="0">
                <a:ln>
                  <a:noFill/>
                </a:ln>
                <a:solidFill>
                  <a:schemeClr val="tx1"/>
                </a:solidFill>
                <a:effectLst/>
                <a:latin typeface="Arial" panose="020B0604020202020204" pitchFamily="34" charset="0"/>
                <a:ea typeface="宋体" pitchFamily="2" charset="-122"/>
              </a:endParaRPr>
            </a:p>
          </p:txBody>
        </p:sp>
        <p:sp>
          <p:nvSpPr>
            <p:cNvPr id="24" name="矩形 23"/>
            <p:cNvSpPr/>
            <p:nvPr/>
          </p:nvSpPr>
          <p:spPr bwMode="auto">
            <a:xfrm>
              <a:off x="5486400" y="4189164"/>
              <a:ext cx="2819400" cy="77215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25000">
                <a:ln>
                  <a:noFill/>
                </a:ln>
                <a:solidFill>
                  <a:schemeClr val="tx1"/>
                </a:solidFill>
                <a:effectLst/>
                <a:latin typeface="Arial" panose="020B0604020202020204" pitchFamily="34" charset="0"/>
                <a:ea typeface="宋体" pitchFamily="2" charset="-122"/>
              </a:endParaRPr>
            </a:p>
          </p:txBody>
        </p:sp>
      </p:grpSp>
      <p:cxnSp>
        <p:nvCxnSpPr>
          <p:cNvPr id="25" name="直接连接符 24"/>
          <p:cNvCxnSpPr>
            <a:stCxn id="24" idx="0"/>
            <a:endCxn id="17" idx="2"/>
          </p:cNvCxnSpPr>
          <p:nvPr/>
        </p:nvCxnSpPr>
        <p:spPr bwMode="auto">
          <a:xfrm flipV="1">
            <a:off x="6973507" y="3083413"/>
            <a:ext cx="0" cy="167344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p:cNvCxnSpPr/>
          <p:nvPr/>
        </p:nvCxnSpPr>
        <p:spPr bwMode="auto">
          <a:xfrm flipH="1" flipV="1">
            <a:off x="4102265" y="3469493"/>
            <a:ext cx="2871242" cy="1233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文本框 26"/>
          <p:cNvSpPr txBox="1"/>
          <p:nvPr/>
        </p:nvSpPr>
        <p:spPr>
          <a:xfrm>
            <a:off x="7100530" y="3202793"/>
            <a:ext cx="700019" cy="379591"/>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查表</a:t>
            </a:r>
            <a:endParaRPr lang="zh-CN" altLang="en-US" sz="2800" dirty="0">
              <a:latin typeface="微软雅黑" panose="020B0503020204020204" pitchFamily="34" charset="-122"/>
              <a:ea typeface="微软雅黑" panose="020B0503020204020204" pitchFamily="34" charset="-122"/>
            </a:endParaRPr>
          </a:p>
        </p:txBody>
      </p:sp>
      <p:cxnSp>
        <p:nvCxnSpPr>
          <p:cNvPr id="28" name="直接连接符 27"/>
          <p:cNvCxnSpPr/>
          <p:nvPr/>
        </p:nvCxnSpPr>
        <p:spPr bwMode="auto">
          <a:xfrm flipH="1">
            <a:off x="3139181" y="4216118"/>
            <a:ext cx="3834326" cy="860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文本框 28"/>
          <p:cNvSpPr txBox="1"/>
          <p:nvPr/>
        </p:nvSpPr>
        <p:spPr>
          <a:xfrm>
            <a:off x="7100530" y="3924726"/>
            <a:ext cx="700019" cy="379591"/>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传播</a:t>
            </a:r>
            <a:endParaRPr lang="zh-CN" altLang="en-US" sz="2800" dirty="0">
              <a:latin typeface="微软雅黑" panose="020B0503020204020204" pitchFamily="34" charset="-122"/>
              <a:ea typeface="微软雅黑" panose="020B0503020204020204" pitchFamily="34" charset="-122"/>
            </a:endParaRPr>
          </a:p>
        </p:txBody>
      </p:sp>
      <p:sp>
        <p:nvSpPr>
          <p:cNvPr id="30"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zh-CN" altLang="en-US" baseline="0" dirty="0">
                <a:solidFill>
                  <a:schemeClr val="accent5">
                    <a:lumMod val="50000"/>
                  </a:schemeClr>
                </a:solidFill>
                <a:latin typeface="微软雅黑" panose="020B0503020204020204" pitchFamily="34" charset="-122"/>
                <a:ea typeface="微软雅黑" panose="020B0503020204020204" pitchFamily="34" charset="-122"/>
              </a:rPr>
              <a:t>常量传播</a:t>
            </a:r>
            <a:endParaRPr lang="en-US" altLang="zh-CN" baseline="0"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常量传播</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zh-CN" altLang="en-US" baseline="0" dirty="0">
                <a:solidFill>
                  <a:schemeClr val="accent5">
                    <a:lumMod val="50000"/>
                  </a:schemeClr>
                </a:solidFill>
                <a:latin typeface="微软雅黑" panose="020B0503020204020204" pitchFamily="34" charset="-122"/>
                <a:ea typeface="微软雅黑" panose="020B0503020204020204" pitchFamily="34" charset="-122"/>
              </a:rPr>
              <a:t>死分支删除</a:t>
            </a:r>
            <a:endParaRPr lang="zh-CN" altLang="en-US" baseline="0" dirty="0">
              <a:solidFill>
                <a:schemeClr val="accent5">
                  <a:lumMod val="50000"/>
                </a:schemeClr>
              </a:solidFill>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zh-CN" altLang="en-US" sz="2800" baseline="0" dirty="0">
                <a:latin typeface="微软雅黑" panose="020B0503020204020204" pitchFamily="34" charset="-122"/>
                <a:ea typeface="微软雅黑" panose="020B0503020204020204" pitchFamily="34" charset="-122"/>
              </a:rPr>
              <a:t>进行常量传播后，可能会得到分支条件为常量的情况，此时要删除不可能跳转到的分支。</a:t>
            </a:r>
            <a:endParaRPr lang="en-US" altLang="zh-CN" sz="2800"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常量传播</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zh-CN" altLang="en-US" baseline="0" dirty="0">
                <a:solidFill>
                  <a:schemeClr val="accent5">
                    <a:lumMod val="50000"/>
                  </a:schemeClr>
                </a:solidFill>
                <a:latin typeface="微软雅黑" panose="020B0503020204020204" pitchFamily="34" charset="-122"/>
                <a:ea typeface="微软雅黑" panose="020B0503020204020204" pitchFamily="34" charset="-122"/>
              </a:rPr>
              <a:t>死分支删除</a:t>
            </a:r>
            <a:endParaRPr lang="zh-CN" altLang="en-US" baseline="0" dirty="0">
              <a:solidFill>
                <a:schemeClr val="accent5">
                  <a:lumMod val="50000"/>
                </a:schemeClr>
              </a:solidFill>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en-US" altLang="zh-CN" sz="2800" baseline="0" dirty="0">
                <a:latin typeface="微软雅黑" panose="020B0503020204020204" pitchFamily="34" charset="-122"/>
                <a:ea typeface="微软雅黑" panose="020B0503020204020204" pitchFamily="34" charset="-122"/>
              </a:rPr>
              <a:t>1. </a:t>
            </a:r>
            <a:r>
              <a:rPr lang="zh-CN" altLang="en-US" sz="2800" baseline="0" dirty="0">
                <a:latin typeface="微软雅黑" panose="020B0503020204020204" pitchFamily="34" charset="-122"/>
                <a:ea typeface="微软雅黑" panose="020B0503020204020204" pitchFamily="34" charset="-122"/>
              </a:rPr>
              <a:t>死分支的检测：</a:t>
            </a:r>
            <a:endParaRPr lang="en-US" altLang="zh-CN" sz="2800" baseline="0" dirty="0">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zh-CN" altLang="en-US" sz="2800" baseline="0" dirty="0">
                <a:latin typeface="微软雅黑" panose="020B0503020204020204" pitchFamily="34" charset="-122"/>
                <a:ea typeface="微软雅黑" panose="020B0503020204020204" pitchFamily="34" charset="-122"/>
              </a:rPr>
              <a:t>遍历所有的基本块，通过</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get_terminator</a:t>
            </a:r>
            <a:r>
              <a:rPr lang="zh-CN" altLang="en-US" sz="2800" baseline="0" dirty="0">
                <a:latin typeface="微软雅黑" panose="020B0503020204020204" pitchFamily="34" charset="-122"/>
                <a:ea typeface="微软雅黑" panose="020B0503020204020204" pitchFamily="34" charset="-122"/>
              </a:rPr>
              <a:t>获取最后一条指令，若其为条件分支指令，则找到了分支块。</a:t>
            </a:r>
            <a:endParaRPr lang="en-US" altLang="zh-CN" sz="2800" baseline="0" dirty="0">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zh-CN" altLang="en-US" sz="2800" baseline="0" dirty="0">
                <a:latin typeface="微软雅黑" panose="020B0503020204020204" pitchFamily="34" charset="-122"/>
                <a:ea typeface="微软雅黑" panose="020B0503020204020204" pitchFamily="34" charset="-122"/>
              </a:rPr>
              <a:t>然后判断分支指令的条件是否为常值，若是则必然有死分支：</a:t>
            </a:r>
            <a:endParaRPr lang="en-US" altLang="zh-CN" sz="2800" baseline="0" dirty="0">
              <a:latin typeface="微软雅黑" panose="020B0503020204020204" pitchFamily="34" charset="-122"/>
              <a:ea typeface="微软雅黑" panose="020B0503020204020204" pitchFamily="34" charset="-122"/>
            </a:endParaRPr>
          </a:p>
          <a:p>
            <a:pPr>
              <a:spcBef>
                <a:spcPts val="0"/>
              </a:spcBef>
              <a:spcAft>
                <a:spcPts val="600"/>
              </a:spcAft>
              <a:buFontTx/>
              <a:buChar char="-"/>
            </a:pPr>
            <a:r>
              <a:rPr lang="zh-CN" altLang="en-US" sz="2800" baseline="0" dirty="0">
                <a:latin typeface="微软雅黑" panose="020B0503020204020204" pitchFamily="34" charset="-122"/>
                <a:ea typeface="微软雅黑" panose="020B0503020204020204" pitchFamily="34" charset="-122"/>
              </a:rPr>
              <a:t>若分支条件为常量真，则</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else</a:t>
            </a:r>
            <a:r>
              <a:rPr lang="zh-CN" altLang="en-US" sz="2800" baseline="0" dirty="0">
                <a:latin typeface="微软雅黑" panose="020B0503020204020204" pitchFamily="34" charset="-122"/>
                <a:ea typeface="微软雅黑" panose="020B0503020204020204" pitchFamily="34" charset="-122"/>
              </a:rPr>
              <a:t>分支为死分支；</a:t>
            </a:r>
            <a:endParaRPr lang="en-US" altLang="zh-CN" sz="2800" baseline="0" dirty="0">
              <a:latin typeface="微软雅黑" panose="020B0503020204020204" pitchFamily="34" charset="-122"/>
              <a:ea typeface="微软雅黑" panose="020B0503020204020204" pitchFamily="34" charset="-122"/>
            </a:endParaRPr>
          </a:p>
          <a:p>
            <a:pPr>
              <a:spcBef>
                <a:spcPts val="0"/>
              </a:spcBef>
              <a:spcAft>
                <a:spcPts val="600"/>
              </a:spcAft>
              <a:buFontTx/>
              <a:buChar char="-"/>
            </a:pPr>
            <a:r>
              <a:rPr lang="zh-CN" altLang="en-US" sz="2800" baseline="0" dirty="0">
                <a:latin typeface="微软雅黑" panose="020B0503020204020204" pitchFamily="34" charset="-122"/>
                <a:ea typeface="微软雅黑" panose="020B0503020204020204" pitchFamily="34" charset="-122"/>
              </a:rPr>
              <a:t>否则</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if</a:t>
            </a:r>
            <a:r>
              <a:rPr lang="zh-CN" altLang="en-US" sz="2800" baseline="0" dirty="0">
                <a:latin typeface="微软雅黑" panose="020B0503020204020204" pitchFamily="34" charset="-122"/>
                <a:ea typeface="微软雅黑" panose="020B0503020204020204" pitchFamily="34" charset="-122"/>
              </a:rPr>
              <a:t>分支为死分支。</a:t>
            </a:r>
            <a:endParaRPr lang="zh-CN" altLang="zh-CN" sz="2800"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常量传播</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zh-CN" altLang="en-US" baseline="0" dirty="0">
                <a:solidFill>
                  <a:schemeClr val="accent5">
                    <a:lumMod val="50000"/>
                  </a:schemeClr>
                </a:solidFill>
                <a:latin typeface="微软雅黑" panose="020B0503020204020204" pitchFamily="34" charset="-122"/>
                <a:ea typeface="微软雅黑" panose="020B0503020204020204" pitchFamily="34" charset="-122"/>
              </a:rPr>
              <a:t>死分支删除</a:t>
            </a:r>
            <a:endParaRPr lang="zh-CN" altLang="en-US" baseline="0" dirty="0">
              <a:solidFill>
                <a:schemeClr val="accent5">
                  <a:lumMod val="50000"/>
                </a:schemeClr>
              </a:solidFill>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en-US" altLang="zh-CN" sz="2800" baseline="0" dirty="0">
                <a:latin typeface="微软雅黑" panose="020B0503020204020204" pitchFamily="34" charset="-122"/>
                <a:ea typeface="微软雅黑" panose="020B0503020204020204" pitchFamily="34" charset="-122"/>
              </a:rPr>
              <a:t>2. </a:t>
            </a:r>
            <a:r>
              <a:rPr lang="zh-CN" altLang="en-US" sz="2800" baseline="0" dirty="0">
                <a:latin typeface="微软雅黑" panose="020B0503020204020204" pitchFamily="34" charset="-122"/>
                <a:ea typeface="微软雅黑" panose="020B0503020204020204" pitchFamily="34" charset="-122"/>
              </a:rPr>
              <a:t>死分支的删除：</a:t>
            </a:r>
            <a:endParaRPr lang="en-US" altLang="zh-CN" sz="2800" baseline="0" dirty="0">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zh-CN" altLang="en-US" sz="2800" baseline="0" dirty="0">
                <a:latin typeface="微软雅黑" panose="020B0503020204020204" pitchFamily="34" charset="-122"/>
                <a:ea typeface="微软雅黑" panose="020B0503020204020204" pitchFamily="34" charset="-122"/>
              </a:rPr>
              <a:t>找到死分支后，需要删除其前驱后继的指针，然后还需要创建一条新的强制跳转语句用于替换原有的条件分支语句。</a:t>
            </a:r>
            <a:endParaRPr lang="zh-CN" altLang="zh-CN" sz="2800" baseline="0" dirty="0">
              <a:latin typeface="微软雅黑" panose="020B0503020204020204" pitchFamily="34" charset="-122"/>
              <a:ea typeface="微软雅黑" panose="020B0503020204020204" pitchFamily="34" charset="-122"/>
            </a:endParaRPr>
          </a:p>
        </p:txBody>
      </p:sp>
      <p:sp>
        <p:nvSpPr>
          <p:cNvPr id="2" name="矩形 1"/>
          <p:cNvSpPr/>
          <p:nvPr/>
        </p:nvSpPr>
        <p:spPr bwMode="auto">
          <a:xfrm>
            <a:off x="1250548" y="4151091"/>
            <a:ext cx="883052" cy="457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矩形 5"/>
          <p:cNvSpPr/>
          <p:nvPr/>
        </p:nvSpPr>
        <p:spPr bwMode="auto">
          <a:xfrm>
            <a:off x="1250548" y="4821810"/>
            <a:ext cx="883052" cy="457201"/>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if(1)</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矩形 6"/>
          <p:cNvSpPr/>
          <p:nvPr/>
        </p:nvSpPr>
        <p:spPr bwMode="auto">
          <a:xfrm>
            <a:off x="1936348" y="5547120"/>
            <a:ext cx="883052" cy="45720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false</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矩形 7"/>
          <p:cNvSpPr/>
          <p:nvPr/>
        </p:nvSpPr>
        <p:spPr bwMode="auto">
          <a:xfrm>
            <a:off x="534123" y="5549040"/>
            <a:ext cx="883052" cy="457201"/>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true</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矩形 8"/>
          <p:cNvSpPr/>
          <p:nvPr/>
        </p:nvSpPr>
        <p:spPr bwMode="auto">
          <a:xfrm>
            <a:off x="1936348" y="6217840"/>
            <a:ext cx="883052" cy="457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534123" y="6204472"/>
            <a:ext cx="883052" cy="457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 name="直接箭头连接符 4"/>
          <p:cNvCxnSpPr>
            <a:stCxn id="2" idx="2"/>
            <a:endCxn id="6" idx="0"/>
          </p:cNvCxnSpPr>
          <p:nvPr/>
        </p:nvCxnSpPr>
        <p:spPr bwMode="auto">
          <a:xfrm>
            <a:off x="1692074" y="4608291"/>
            <a:ext cx="0" cy="21351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stCxn id="6" idx="2"/>
          </p:cNvCxnSpPr>
          <p:nvPr/>
        </p:nvCxnSpPr>
        <p:spPr bwMode="auto">
          <a:xfrm flipH="1">
            <a:off x="975649" y="5279011"/>
            <a:ext cx="716425" cy="2681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a:stCxn id="6" idx="2"/>
            <a:endCxn id="7" idx="0"/>
          </p:cNvCxnSpPr>
          <p:nvPr/>
        </p:nvCxnSpPr>
        <p:spPr bwMode="auto">
          <a:xfrm>
            <a:off x="1692074" y="5279011"/>
            <a:ext cx="685800" cy="2681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975649" y="6019924"/>
            <a:ext cx="0" cy="1845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a:stCxn id="7" idx="2"/>
            <a:endCxn id="9" idx="0"/>
          </p:cNvCxnSpPr>
          <p:nvPr/>
        </p:nvCxnSpPr>
        <p:spPr bwMode="auto">
          <a:xfrm>
            <a:off x="2377874" y="6004322"/>
            <a:ext cx="0" cy="2135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矩形 26"/>
          <p:cNvSpPr/>
          <p:nvPr/>
        </p:nvSpPr>
        <p:spPr bwMode="auto">
          <a:xfrm>
            <a:off x="6471092" y="4151091"/>
            <a:ext cx="883052" cy="457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矩形 27"/>
          <p:cNvSpPr/>
          <p:nvPr/>
        </p:nvSpPr>
        <p:spPr bwMode="auto">
          <a:xfrm>
            <a:off x="6471092" y="4821810"/>
            <a:ext cx="883052" cy="457201"/>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BR</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矩形 28"/>
          <p:cNvSpPr/>
          <p:nvPr/>
        </p:nvSpPr>
        <p:spPr bwMode="auto">
          <a:xfrm>
            <a:off x="7156892" y="5547120"/>
            <a:ext cx="883052" cy="45720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false</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30" name="矩形 29"/>
          <p:cNvSpPr/>
          <p:nvPr/>
        </p:nvSpPr>
        <p:spPr bwMode="auto">
          <a:xfrm>
            <a:off x="5754667" y="5549040"/>
            <a:ext cx="883052" cy="457201"/>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true</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31" name="矩形 30"/>
          <p:cNvSpPr/>
          <p:nvPr/>
        </p:nvSpPr>
        <p:spPr bwMode="auto">
          <a:xfrm>
            <a:off x="7156892" y="6217840"/>
            <a:ext cx="883052" cy="457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32" name="矩形 31"/>
          <p:cNvSpPr/>
          <p:nvPr/>
        </p:nvSpPr>
        <p:spPr bwMode="auto">
          <a:xfrm>
            <a:off x="5754667" y="6204472"/>
            <a:ext cx="883052" cy="457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3" name="直接箭头连接符 32"/>
          <p:cNvCxnSpPr>
            <a:stCxn id="27" idx="2"/>
            <a:endCxn id="28" idx="0"/>
          </p:cNvCxnSpPr>
          <p:nvPr/>
        </p:nvCxnSpPr>
        <p:spPr bwMode="auto">
          <a:xfrm>
            <a:off x="6912618" y="4608291"/>
            <a:ext cx="0" cy="21351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a:stCxn id="28" idx="2"/>
          </p:cNvCxnSpPr>
          <p:nvPr/>
        </p:nvCxnSpPr>
        <p:spPr bwMode="auto">
          <a:xfrm flipH="1">
            <a:off x="6196193" y="5279011"/>
            <a:ext cx="716425" cy="2681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6196193" y="5990954"/>
            <a:ext cx="0" cy="2135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a:off x="7598418" y="6019924"/>
            <a:ext cx="0" cy="2135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本框 18"/>
          <p:cNvSpPr txBox="1"/>
          <p:nvPr/>
        </p:nvSpPr>
        <p:spPr>
          <a:xfrm>
            <a:off x="2408499" y="4805327"/>
            <a:ext cx="1479148" cy="379591"/>
          </a:xfrm>
          <a:prstGeom prst="rect">
            <a:avLst/>
          </a:prstGeom>
          <a:noFill/>
        </p:spPr>
        <p:txBody>
          <a:bodyPr wrap="square" rtlCol="0">
            <a:spAutoFit/>
          </a:bodyPr>
          <a:lstStyle/>
          <a:p>
            <a:r>
              <a:rPr lang="zh-CN" altLang="en-US" sz="2800" dirty="0">
                <a:solidFill>
                  <a:schemeClr val="accent6">
                    <a:lumMod val="60000"/>
                    <a:lumOff val="40000"/>
                  </a:schemeClr>
                </a:solidFill>
                <a:latin typeface="微软雅黑" panose="020B0503020204020204" pitchFamily="34" charset="-122"/>
                <a:ea typeface="微软雅黑" panose="020B0503020204020204" pitchFamily="34" charset="-122"/>
              </a:rPr>
              <a:t>条件跳转</a:t>
            </a:r>
            <a:endParaRPr lang="zh-CN" altLang="en-US" sz="2800"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5138436" y="4805327"/>
            <a:ext cx="1479148" cy="379591"/>
          </a:xfrm>
          <a:prstGeom prst="rect">
            <a:avLst/>
          </a:prstGeom>
          <a:noFill/>
        </p:spPr>
        <p:txBody>
          <a:bodyPr wrap="square" rtlCol="0">
            <a:spAutoFit/>
          </a:bodyPr>
          <a:lstStyle/>
          <a:p>
            <a:r>
              <a:rPr lang="zh-CN" altLang="en-US" sz="2800" dirty="0">
                <a:solidFill>
                  <a:schemeClr val="accent6">
                    <a:lumMod val="60000"/>
                    <a:lumOff val="40000"/>
                  </a:schemeClr>
                </a:solidFill>
                <a:latin typeface="微软雅黑" panose="020B0503020204020204" pitchFamily="34" charset="-122"/>
                <a:ea typeface="微软雅黑" panose="020B0503020204020204" pitchFamily="34" charset="-122"/>
              </a:rPr>
              <a:t>强制跳转</a:t>
            </a:r>
            <a:endParaRPr lang="zh-CN" altLang="en-US" sz="2800"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常量传播</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zh-CN" altLang="en-US" baseline="0" dirty="0">
                <a:solidFill>
                  <a:schemeClr val="accent5">
                    <a:lumMod val="50000"/>
                  </a:schemeClr>
                </a:solidFill>
                <a:latin typeface="微软雅黑" panose="020B0503020204020204" pitchFamily="34" charset="-122"/>
                <a:ea typeface="微软雅黑" panose="020B0503020204020204" pitchFamily="34" charset="-122"/>
              </a:rPr>
              <a:t>死分支删除</a:t>
            </a:r>
            <a:endParaRPr lang="zh-CN" altLang="en-US" baseline="0" dirty="0">
              <a:solidFill>
                <a:schemeClr val="accent5">
                  <a:lumMod val="50000"/>
                </a:schemeClr>
              </a:solidFill>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en-US" altLang="zh-CN" sz="2800" baseline="0" dirty="0">
                <a:latin typeface="微软雅黑" panose="020B0503020204020204" pitchFamily="34" charset="-122"/>
                <a:ea typeface="微软雅黑" panose="020B0503020204020204" pitchFamily="34" charset="-122"/>
              </a:rPr>
              <a:t>3. </a:t>
            </a:r>
            <a:r>
              <a:rPr lang="zh-CN" altLang="en-US" sz="2800" baseline="0" dirty="0">
                <a:latin typeface="微软雅黑" panose="020B0503020204020204" pitchFamily="34" charset="-122"/>
                <a:ea typeface="微软雅黑" panose="020B0503020204020204" pitchFamily="34" charset="-122"/>
              </a:rPr>
              <a:t>死基本块的删除：</a:t>
            </a:r>
            <a:endParaRPr lang="en-US" altLang="zh-CN" sz="2800" baseline="0" dirty="0">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zh-CN" altLang="en-US" sz="2800" baseline="0" dirty="0">
                <a:latin typeface="微软雅黑" panose="020B0503020204020204" pitchFamily="34" charset="-122"/>
                <a:ea typeface="微软雅黑" panose="020B0503020204020204" pitchFamily="34" charset="-122"/>
              </a:rPr>
              <a:t>删除死分支后，后续的基本块也需要删掉。</a:t>
            </a:r>
            <a:endParaRPr lang="en-US" altLang="zh-CN" sz="2800" baseline="0" dirty="0">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zh-CN" altLang="en-US" sz="2800" baseline="0" dirty="0">
                <a:latin typeface="微软雅黑" panose="020B0503020204020204" pitchFamily="34" charset="-122"/>
                <a:ea typeface="微软雅黑" panose="020B0503020204020204" pitchFamily="34" charset="-122"/>
              </a:rPr>
              <a:t>只需要从</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CFG</a:t>
            </a:r>
            <a:r>
              <a:rPr lang="zh-CN" altLang="en-US" sz="2800" baseline="0" dirty="0">
                <a:latin typeface="微软雅黑" panose="020B0503020204020204" pitchFamily="34" charset="-122"/>
                <a:ea typeface="微软雅黑" panose="020B0503020204020204" pitchFamily="34" charset="-122"/>
              </a:rPr>
              <a:t>的入口节点开始，进行一次</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DFS</a:t>
            </a:r>
            <a:r>
              <a:rPr lang="zh-CN" altLang="en-US" sz="2800" baseline="0" dirty="0">
                <a:latin typeface="微软雅黑" panose="020B0503020204020204" pitchFamily="34" charset="-122"/>
                <a:ea typeface="微软雅黑" panose="020B0503020204020204" pitchFamily="34" charset="-122"/>
              </a:rPr>
              <a:t>，所有未访问到的基本块就是死基本块。</a:t>
            </a:r>
            <a:endParaRPr lang="zh-CN" altLang="en-US" sz="2800" baseline="0" dirty="0">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zh-CN" altLang="en-US" sz="2800" baseline="0" dirty="0">
                <a:solidFill>
                  <a:schemeClr val="bg1">
                    <a:lumMod val="50000"/>
                  </a:schemeClr>
                </a:solidFill>
                <a:latin typeface="微软雅黑" panose="020B0503020204020204" pitchFamily="34" charset="-122"/>
                <a:ea typeface="微软雅黑" panose="020B0503020204020204" pitchFamily="34" charset="-122"/>
              </a:rPr>
              <a:t>例如右图绿色部分就是不会被访问到                    的死基本块。</a:t>
            </a:r>
            <a:endParaRPr lang="zh-CN" altLang="zh-CN" sz="2800" baseline="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6889710" y="3962400"/>
            <a:ext cx="883052" cy="457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矩形 5"/>
          <p:cNvSpPr/>
          <p:nvPr/>
        </p:nvSpPr>
        <p:spPr bwMode="auto">
          <a:xfrm>
            <a:off x="6889710" y="4633119"/>
            <a:ext cx="883052" cy="457201"/>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BR</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矩形 6"/>
          <p:cNvSpPr/>
          <p:nvPr/>
        </p:nvSpPr>
        <p:spPr bwMode="auto">
          <a:xfrm>
            <a:off x="7575510" y="5358429"/>
            <a:ext cx="883052" cy="45720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false</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矩形 7"/>
          <p:cNvSpPr/>
          <p:nvPr/>
        </p:nvSpPr>
        <p:spPr bwMode="auto">
          <a:xfrm>
            <a:off x="6173285" y="5360349"/>
            <a:ext cx="883052" cy="457201"/>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true</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矩形 8"/>
          <p:cNvSpPr/>
          <p:nvPr/>
        </p:nvSpPr>
        <p:spPr bwMode="auto">
          <a:xfrm>
            <a:off x="7575510" y="6029149"/>
            <a:ext cx="883052" cy="457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6173285" y="6015781"/>
            <a:ext cx="883052" cy="457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800" dirty="0">
                <a:latin typeface="微软雅黑" panose="020B0503020204020204" pitchFamily="34" charset="-122"/>
                <a:ea typeface="微软雅黑" panose="020B0503020204020204" pitchFamily="34" charset="-122"/>
              </a:rPr>
              <a:t>……</a:t>
            </a:r>
            <a:endParaRPr kumimoji="0" lang="zh-CN" altLang="en-US" sz="2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1" name="直接箭头连接符 10"/>
          <p:cNvCxnSpPr>
            <a:stCxn id="5" idx="2"/>
            <a:endCxn id="6" idx="0"/>
          </p:cNvCxnSpPr>
          <p:nvPr/>
        </p:nvCxnSpPr>
        <p:spPr bwMode="auto">
          <a:xfrm>
            <a:off x="7331236" y="4419600"/>
            <a:ext cx="0" cy="21351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stCxn id="6" idx="2"/>
          </p:cNvCxnSpPr>
          <p:nvPr/>
        </p:nvCxnSpPr>
        <p:spPr bwMode="auto">
          <a:xfrm flipH="1">
            <a:off x="6614811" y="5090320"/>
            <a:ext cx="716425" cy="2681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a:off x="6614811" y="5802263"/>
            <a:ext cx="0" cy="2135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a:off x="8017036" y="5831233"/>
            <a:ext cx="0" cy="2135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矩形: 剪去单角 1"/>
          <p:cNvSpPr/>
          <p:nvPr/>
        </p:nvSpPr>
        <p:spPr bwMode="auto">
          <a:xfrm flipH="1">
            <a:off x="7437518" y="5181600"/>
            <a:ext cx="1143000" cy="1447800"/>
          </a:xfrm>
          <a:prstGeom prst="snip1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25000">
              <a:ln>
                <a:noFill/>
              </a:ln>
              <a:solidFill>
                <a:schemeClr val="tx1"/>
              </a:solidFill>
              <a:effectLst/>
              <a:latin typeface="Arial" panose="020B0604020202020204" pitchFamily="34" charset="0"/>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常量传播</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zh-CN" altLang="en-US" baseline="0" dirty="0">
                <a:solidFill>
                  <a:schemeClr val="accent5">
                    <a:lumMod val="50000"/>
                  </a:schemeClr>
                </a:solidFill>
                <a:latin typeface="微软雅黑" panose="020B0503020204020204" pitchFamily="34" charset="-122"/>
                <a:ea typeface="微软雅黑" panose="020B0503020204020204" pitchFamily="34" charset="-122"/>
              </a:rPr>
              <a:t>死分支删除</a:t>
            </a:r>
            <a:endParaRPr lang="zh-CN" altLang="en-US" baseline="0" dirty="0">
              <a:solidFill>
                <a:schemeClr val="accent5">
                  <a:lumMod val="50000"/>
                </a:schemeClr>
              </a:solidFill>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en-US" altLang="zh-CN" sz="2800" baseline="0" dirty="0">
                <a:latin typeface="微软雅黑" panose="020B0503020204020204" pitchFamily="34" charset="-122"/>
                <a:ea typeface="微软雅黑" panose="020B0503020204020204" pitchFamily="34" charset="-122"/>
              </a:rPr>
              <a:t>3. </a:t>
            </a:r>
            <a:r>
              <a:rPr lang="zh-CN" altLang="en-US" sz="2800" baseline="0" dirty="0">
                <a:latin typeface="微软雅黑" panose="020B0503020204020204" pitchFamily="34" charset="-122"/>
                <a:ea typeface="微软雅黑" panose="020B0503020204020204" pitchFamily="34" charset="-122"/>
              </a:rPr>
              <a:t>死基本块的删除：</a:t>
            </a:r>
            <a:endParaRPr lang="en-US" altLang="zh-CN" sz="2800" baseline="0" dirty="0">
              <a:latin typeface="微软雅黑" panose="020B0503020204020204" pitchFamily="34" charset="-122"/>
              <a:ea typeface="微软雅黑" panose="020B0503020204020204" pitchFamily="34" charset="-122"/>
            </a:endParaRPr>
          </a:p>
          <a:p>
            <a:pPr marL="0" indent="0">
              <a:spcBef>
                <a:spcPts val="0"/>
              </a:spcBef>
              <a:spcAft>
                <a:spcPts val="600"/>
              </a:spcAft>
              <a:buNone/>
            </a:pPr>
            <a:r>
              <a:rPr lang="zh-CN" altLang="en-US" sz="2800" baseline="0" dirty="0">
                <a:latin typeface="微软雅黑" panose="020B0503020204020204" pitchFamily="34" charset="-122"/>
                <a:ea typeface="微软雅黑" panose="020B0503020204020204" pitchFamily="34" charset="-122"/>
              </a:rPr>
              <a:t>这里还需要注意的问题是，不仅要删除死基本块，对于可能存在的</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phi</a:t>
            </a:r>
            <a:r>
              <a:rPr lang="zh-CN" altLang="en-US" sz="2800" baseline="0" dirty="0">
                <a:solidFill>
                  <a:schemeClr val="accent6">
                    <a:lumMod val="60000"/>
                    <a:lumOff val="40000"/>
                  </a:schemeClr>
                </a:solidFill>
                <a:latin typeface="微软雅黑" panose="020B0503020204020204" pitchFamily="34" charset="-122"/>
                <a:ea typeface="微软雅黑" panose="020B0503020204020204" pitchFamily="34" charset="-122"/>
              </a:rPr>
              <a:t>指令</a:t>
            </a:r>
            <a:r>
              <a:rPr lang="zh-CN" altLang="en-US" sz="2800" baseline="0" dirty="0">
                <a:latin typeface="微软雅黑" panose="020B0503020204020204" pitchFamily="34" charset="-122"/>
                <a:ea typeface="微软雅黑" panose="020B0503020204020204" pitchFamily="34" charset="-122"/>
              </a:rPr>
              <a:t>，还需要检查</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phi</a:t>
            </a:r>
            <a:r>
              <a:rPr lang="zh-CN" altLang="en-US" sz="2800" baseline="0" dirty="0">
                <a:solidFill>
                  <a:schemeClr val="accent6">
                    <a:lumMod val="60000"/>
                    <a:lumOff val="40000"/>
                  </a:schemeClr>
                </a:solidFill>
                <a:latin typeface="微软雅黑" panose="020B0503020204020204" pitchFamily="34" charset="-122"/>
                <a:ea typeface="微软雅黑" panose="020B0503020204020204" pitchFamily="34" charset="-122"/>
              </a:rPr>
              <a:t>指令</a:t>
            </a:r>
            <a:r>
              <a:rPr lang="zh-CN" altLang="en-US" sz="2800" baseline="0" dirty="0">
                <a:latin typeface="微软雅黑" panose="020B0503020204020204" pitchFamily="34" charset="-122"/>
                <a:ea typeface="微软雅黑" panose="020B0503020204020204" pitchFamily="34" charset="-122"/>
              </a:rPr>
              <a:t>的参数中是否存在死基本块，若有则需要删除。</a:t>
            </a:r>
            <a:endParaRPr lang="zh-CN" altLang="zh-CN" sz="2800"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常量传播</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aseline="0" dirty="0">
                <a:solidFill>
                  <a:schemeClr val="accent1">
                    <a:lumMod val="50000"/>
                  </a:schemeClr>
                </a:solidFill>
                <a:latin typeface="微软雅黑" panose="020B0503020204020204" pitchFamily="34" charset="-122"/>
                <a:ea typeface="微软雅黑" panose="020B0503020204020204" pitchFamily="34" charset="-122"/>
              </a:rPr>
              <a:t>运行实例</a:t>
            </a:r>
            <a:endParaRPr lang="en-US" altLang="zh-CN" baseline="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b="1" i="0" u="none" strike="noStrike" baseline="0" dirty="0">
                <a:solidFill>
                  <a:srgbClr val="8080C0"/>
                </a:solidFill>
                <a:latin typeface="DejaVu Sans Mono" panose="020B0609030804020204" pitchFamily="49" charset="0"/>
              </a:rPr>
              <a:t>int</a:t>
            </a:r>
            <a:r>
              <a:rPr lang="en-US" altLang="zh-CN" sz="1800" b="0" i="0" u="none" strike="noStrike" baseline="0" dirty="0">
                <a:solidFill>
                  <a:srgbClr val="8080C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global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0</a:t>
            </a:r>
            <a:r>
              <a:rPr lang="en-US" altLang="zh-CN" sz="1800" b="1" i="0" u="none" strike="noStrike" baseline="0" dirty="0">
                <a:solidFill>
                  <a:srgbClr val="FF0080"/>
                </a:solidFill>
                <a:latin typeface="DejaVu Sans Mono" panose="020B0609030804020204" pitchFamily="49" charset="0"/>
              </a:rPr>
              <a:t>;</a:t>
            </a:r>
            <a:endParaRPr lang="en-US" altLang="zh-CN" sz="1800" b="0" i="0" u="none" strike="noStrike" baseline="0" dirty="0">
              <a:solidFill>
                <a:srgbClr val="FF0080"/>
              </a:solidFill>
              <a:latin typeface="DejaVu Sans Mono" panose="020B0609030804020204" pitchFamily="49" charset="0"/>
            </a:endParaRPr>
          </a:p>
          <a:p>
            <a:r>
              <a:rPr lang="en-US" altLang="zh-CN" sz="1800" b="1" i="0" u="none" strike="noStrike" baseline="0" dirty="0">
                <a:solidFill>
                  <a:srgbClr val="8080C0"/>
                </a:solidFill>
                <a:latin typeface="DejaVu Sans Mono" panose="020B0609030804020204" pitchFamily="49" charset="0"/>
              </a:rPr>
              <a:t>int</a:t>
            </a:r>
            <a:r>
              <a:rPr lang="en-US" altLang="zh-CN" sz="1800" b="0" i="0" u="none" strike="noStrike" baseline="0" dirty="0">
                <a:solidFill>
                  <a:srgbClr val="8080C0"/>
                </a:solidFill>
                <a:latin typeface="DejaVu Sans Mono" panose="020B0609030804020204" pitchFamily="49" charset="0"/>
              </a:rPr>
              <a:t> </a:t>
            </a:r>
            <a:r>
              <a:rPr lang="en-US" altLang="zh-CN" sz="1800" b="0" i="0" u="none" strike="noStrike" baseline="0" dirty="0">
                <a:solidFill>
                  <a:srgbClr val="004466"/>
                </a:solidFill>
                <a:latin typeface="DejaVu Sans Mono" panose="020B0609030804020204" pitchFamily="49" charset="0"/>
              </a:rPr>
              <a:t>main</a:t>
            </a:r>
            <a:r>
              <a:rPr lang="en-US" altLang="zh-CN" sz="1800" b="1" i="0" u="none" strike="noStrike" baseline="0" dirty="0">
                <a:solidFill>
                  <a:srgbClr val="FF0080"/>
                </a:solidFill>
                <a:latin typeface="DejaVu Sans Mono" panose="020B0609030804020204" pitchFamily="49" charset="0"/>
              </a:rPr>
              <a:t>(){</a:t>
            </a:r>
            <a:endParaRPr lang="en-US" altLang="zh-CN"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8080C0"/>
                </a:solidFill>
                <a:latin typeface="DejaVu Sans Mono" panose="020B0609030804020204" pitchFamily="49" charset="0"/>
              </a:rPr>
              <a:t>int</a:t>
            </a:r>
            <a:r>
              <a:rPr lang="en-US" altLang="zh-CN" sz="1800" b="0" i="0" u="none" strike="noStrike" baseline="0" dirty="0">
                <a:solidFill>
                  <a:srgbClr val="8080C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i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0</a:t>
            </a:r>
            <a:r>
              <a:rPr lang="en-US" altLang="zh-CN" sz="1800" b="1" i="0" u="none" strike="noStrike" baseline="0" dirty="0">
                <a:solidFill>
                  <a:srgbClr val="FF0080"/>
                </a:solidFill>
                <a:latin typeface="DejaVu Sans Mono" panose="020B0609030804020204" pitchFamily="49" charset="0"/>
              </a:rPr>
              <a:t>;</a:t>
            </a:r>
            <a:endParaRPr lang="en-US" altLang="zh-CN"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8080C0"/>
                </a:solidFill>
                <a:latin typeface="DejaVu Sans Mono" panose="020B0609030804020204" pitchFamily="49" charset="0"/>
              </a:rPr>
              <a:t>int</a:t>
            </a:r>
            <a:r>
              <a:rPr lang="en-US" altLang="zh-CN" sz="1800" b="0" i="0" u="none" strike="noStrike" baseline="0" dirty="0">
                <a:solidFill>
                  <a:srgbClr val="8080C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idx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0</a:t>
            </a:r>
            <a:r>
              <a:rPr lang="en-US" altLang="zh-CN" sz="1800" b="1" i="0" u="none" strike="noStrike" baseline="0" dirty="0">
                <a:solidFill>
                  <a:srgbClr val="FF0080"/>
                </a:solidFill>
                <a:latin typeface="DejaVu Sans Mono" panose="020B0609030804020204" pitchFamily="49" charset="0"/>
              </a:rPr>
              <a:t>;</a:t>
            </a:r>
            <a:endParaRPr lang="en-US" altLang="zh-CN"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BB7977"/>
                </a:solidFill>
                <a:latin typeface="DejaVu Sans Mono" panose="020B0609030804020204" pitchFamily="49" charset="0"/>
              </a:rPr>
              <a:t>while</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000000"/>
                </a:solidFill>
                <a:latin typeface="DejaVu Sans Mono" panose="020B0609030804020204" pitchFamily="49" charset="0"/>
              </a:rPr>
              <a:t>i </a:t>
            </a:r>
            <a:r>
              <a:rPr lang="en-US" altLang="zh-CN" sz="1800" b="1" i="0" u="none" strike="noStrike" baseline="0" dirty="0">
                <a:solidFill>
                  <a:srgbClr val="FF0080"/>
                </a:solidFill>
                <a:latin typeface="DejaVu Sans Mono" panose="020B0609030804020204" pitchFamily="49" charset="0"/>
              </a:rPr>
              <a:t>&lt;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10000</a:t>
            </a:r>
            <a:r>
              <a:rPr lang="en-US" altLang="zh-CN" sz="1800" b="1" i="0" u="none" strike="noStrike" baseline="0" dirty="0">
                <a:solidFill>
                  <a:srgbClr val="FF0080"/>
                </a:solidFill>
                <a:latin typeface="DejaVu Sans Mono" panose="020B0609030804020204" pitchFamily="49" charset="0"/>
              </a:rPr>
              <a:t>)</a:t>
            </a:r>
            <a:endParaRPr lang="en-US" altLang="zh-CN" sz="1800" b="0" i="0" u="none" strike="noStrike" baseline="0" dirty="0">
              <a:solidFill>
                <a:srgbClr val="FF0080"/>
              </a:solidFill>
              <a:latin typeface="DejaVu Sans Mono" panose="020B0609030804020204" pitchFamily="49" charset="0"/>
            </a:endParaRPr>
          </a:p>
          <a:p>
            <a:r>
              <a:rPr lang="zh-CN" altLang="en-US" sz="1800" b="0" i="0" u="none" strike="noStrike" baseline="0" dirty="0">
                <a:latin typeface="DejaVu Sans Mono" panose="020B0609030804020204" pitchFamily="49" charset="0"/>
              </a:rPr>
              <a:t>    </a:t>
            </a:r>
            <a:r>
              <a:rPr lang="en-US" altLang="zh-CN" sz="1800" b="1" i="0" u="none" strike="noStrike" baseline="0" dirty="0">
                <a:solidFill>
                  <a:srgbClr val="FF0080"/>
                </a:solidFill>
                <a:latin typeface="DejaVu Sans Mono" panose="020B0609030804020204" pitchFamily="49" charset="0"/>
              </a:rPr>
              <a:t>{</a:t>
            </a:r>
            <a:r>
              <a:rPr lang="fr-FR" altLang="zh-CN" sz="1800" b="0" i="0" u="none" strike="noStrike" baseline="0" dirty="0">
                <a:solidFill>
                  <a:srgbClr val="000000"/>
                </a:solidFill>
                <a:latin typeface="DejaVu Sans Mono" panose="020B0609030804020204" pitchFamily="49" charset="0"/>
              </a:rPr>
              <a:t>idx </a:t>
            </a:r>
            <a:r>
              <a:rPr lang="fr-FR" altLang="zh-CN" sz="1800" b="1" i="0" u="none" strike="noStrike" baseline="0" dirty="0">
                <a:solidFill>
                  <a:srgbClr val="FF0080"/>
                </a:solidFill>
                <a:latin typeface="DejaVu Sans Mono" panose="020B0609030804020204" pitchFamily="49" charset="0"/>
              </a:rPr>
              <a:t>=</a:t>
            </a:r>
            <a:r>
              <a:rPr lang="fr-FR" altLang="zh-CN" sz="1800" b="0" i="0" u="none" strike="noStrike" baseline="0" dirty="0">
                <a:solidFill>
                  <a:srgbClr val="FF0080"/>
                </a:solidFill>
                <a:latin typeface="DejaVu Sans Mono" panose="020B0609030804020204" pitchFamily="49" charset="0"/>
              </a:rPr>
              <a:t> </a:t>
            </a:r>
            <a:r>
              <a:rPr lang="fr-FR" altLang="zh-CN" sz="1800" b="1" i="0" u="none" strike="noStrike" baseline="0" dirty="0">
                <a:solidFill>
                  <a:srgbClr val="800080"/>
                </a:solidFill>
                <a:latin typeface="DejaVu Sans Mono" panose="020B0609030804020204" pitchFamily="49" charset="0"/>
              </a:rPr>
              <a:t>1</a:t>
            </a:r>
            <a:r>
              <a:rPr lang="fr-FR" altLang="zh-CN" sz="1800" b="1" i="0" u="none" strike="noStrike" baseline="0" dirty="0">
                <a:solidFill>
                  <a:srgbClr val="FF0080"/>
                </a:solidFill>
                <a:latin typeface="DejaVu Sans Mono" panose="020B0609030804020204" pitchFamily="49" charset="0"/>
              </a:rPr>
              <a:t>+</a:t>
            </a:r>
            <a:r>
              <a:rPr lang="fr-FR" altLang="zh-CN" sz="1800" b="1" i="0" u="none" strike="noStrike" baseline="0" dirty="0">
                <a:solidFill>
                  <a:srgbClr val="800080"/>
                </a:solidFill>
                <a:latin typeface="DejaVu Sans Mono" panose="020B0609030804020204" pitchFamily="49" charset="0"/>
              </a:rPr>
              <a:t>1</a:t>
            </a:r>
            <a:r>
              <a:rPr lang="fr-FR" altLang="zh-CN" sz="1800" b="0" i="0" u="none" strike="noStrike" baseline="0" dirty="0">
                <a:solidFill>
                  <a:srgbClr val="800080"/>
                </a:solidFill>
                <a:latin typeface="DejaVu Sans Mono" panose="020B0609030804020204" pitchFamily="49" charset="0"/>
              </a:rPr>
              <a:t> </a:t>
            </a:r>
            <a:r>
              <a:rPr lang="fr-FR" altLang="zh-CN" sz="1800" b="1" i="0" u="none" strike="noStrike" baseline="0" dirty="0">
                <a:solidFill>
                  <a:srgbClr val="FF0080"/>
                </a:solidFill>
                <a:latin typeface="DejaVu Sans Mono" panose="020B0609030804020204" pitchFamily="49" charset="0"/>
              </a:rPr>
              <a:t>+</a:t>
            </a:r>
            <a:r>
              <a:rPr lang="fr-FR" altLang="zh-CN" sz="1800" b="0" i="0" u="none" strike="noStrike" baseline="0" dirty="0">
                <a:solidFill>
                  <a:srgbClr val="FF0080"/>
                </a:solidFill>
                <a:latin typeface="DejaVu Sans Mono" panose="020B0609030804020204" pitchFamily="49" charset="0"/>
              </a:rPr>
              <a:t> </a:t>
            </a:r>
            <a:r>
              <a:rPr lang="fr-FR" altLang="zh-CN" sz="1800" b="1" i="0" u="none" strike="noStrike" baseline="0" dirty="0">
                <a:solidFill>
                  <a:srgbClr val="800080"/>
                </a:solidFill>
                <a:latin typeface="DejaVu Sans Mono" panose="020B0609030804020204" pitchFamily="49" charset="0"/>
              </a:rPr>
              <a:t>1</a:t>
            </a:r>
            <a:r>
              <a:rPr lang="fr-FR" altLang="zh-CN" sz="1800" b="0" i="0" u="none" strike="noStrike" baseline="0" dirty="0">
                <a:solidFill>
                  <a:srgbClr val="800080"/>
                </a:solidFill>
                <a:latin typeface="DejaVu Sans Mono" panose="020B0609030804020204" pitchFamily="49" charset="0"/>
              </a:rPr>
              <a:t> </a:t>
            </a:r>
            <a:r>
              <a:rPr lang="fr-FR" altLang="zh-CN" sz="1800" b="1" i="0" u="none" strike="noStrike" baseline="0" dirty="0">
                <a:solidFill>
                  <a:srgbClr val="FF0080"/>
                </a:solidFill>
                <a:latin typeface="DejaVu Sans Mono" panose="020B0609030804020204" pitchFamily="49" charset="0"/>
              </a:rPr>
              <a:t>+</a:t>
            </a:r>
            <a:r>
              <a:rPr lang="fr-FR" altLang="zh-CN" sz="1800" b="0" i="0" u="none" strike="noStrike" baseline="0" dirty="0">
                <a:solidFill>
                  <a:srgbClr val="FF0080"/>
                </a:solidFill>
                <a:latin typeface="DejaVu Sans Mono" panose="020B0609030804020204" pitchFamily="49" charset="0"/>
              </a:rPr>
              <a:t> </a:t>
            </a:r>
            <a:r>
              <a:rPr lang="fr-FR" altLang="zh-CN" sz="1800" b="1" i="0" u="none" strike="noStrike" baseline="0" dirty="0">
                <a:solidFill>
                  <a:srgbClr val="800080"/>
                </a:solidFill>
                <a:latin typeface="DejaVu Sans Mono" panose="020B0609030804020204" pitchFamily="49" charset="0"/>
              </a:rPr>
              <a:t>1</a:t>
            </a:r>
            <a:r>
              <a:rPr lang="fr-FR" altLang="zh-CN" sz="1800" b="0" i="0" u="none" strike="noStrike" baseline="0" dirty="0">
                <a:solidFill>
                  <a:srgbClr val="800080"/>
                </a:solidFill>
                <a:latin typeface="DejaVu Sans Mono" panose="020B0609030804020204" pitchFamily="49" charset="0"/>
              </a:rPr>
              <a:t> </a:t>
            </a:r>
            <a:r>
              <a:rPr lang="fr-FR" altLang="zh-CN" sz="1800" b="1" i="0" u="none" strike="noStrike" baseline="0" dirty="0">
                <a:solidFill>
                  <a:srgbClr val="FF0080"/>
                </a:solidFill>
                <a:latin typeface="DejaVu Sans Mono" panose="020B0609030804020204" pitchFamily="49" charset="0"/>
              </a:rPr>
              <a:t>+</a:t>
            </a:r>
            <a:r>
              <a:rPr lang="fr-FR" altLang="zh-CN" sz="1800" b="0" i="0" u="none" strike="noStrike" baseline="0" dirty="0">
                <a:solidFill>
                  <a:srgbClr val="FF0080"/>
                </a:solidFill>
                <a:latin typeface="DejaVu Sans Mono" panose="020B0609030804020204" pitchFamily="49" charset="0"/>
              </a:rPr>
              <a:t> </a:t>
            </a:r>
            <a:r>
              <a:rPr lang="fr-FR" altLang="zh-CN" sz="1800" b="1" i="0" u="none" strike="noStrike" baseline="0" dirty="0">
                <a:solidFill>
                  <a:srgbClr val="800080"/>
                </a:solidFill>
                <a:latin typeface="DejaVu Sans Mono" panose="020B0609030804020204" pitchFamily="49" charset="0"/>
              </a:rPr>
              <a:t>1</a:t>
            </a:r>
            <a:r>
              <a:rPr lang="fr-FR" altLang="zh-CN" sz="1800" b="0" i="0" u="none" strike="noStrike" baseline="0" dirty="0">
                <a:solidFill>
                  <a:srgbClr val="800080"/>
                </a:solidFill>
                <a:latin typeface="DejaVu Sans Mono" panose="020B0609030804020204" pitchFamily="49" charset="0"/>
              </a:rPr>
              <a:t> </a:t>
            </a:r>
            <a:r>
              <a:rPr lang="fr-FR" altLang="zh-CN" sz="1800" b="1" i="0" u="none" strike="noStrike" baseline="0" dirty="0">
                <a:solidFill>
                  <a:srgbClr val="FF0080"/>
                </a:solidFill>
                <a:latin typeface="DejaVu Sans Mono" panose="020B0609030804020204" pitchFamily="49" charset="0"/>
              </a:rPr>
              <a:t>+</a:t>
            </a:r>
            <a:r>
              <a:rPr lang="fr-FR" altLang="zh-CN" sz="1800" b="0" i="0" u="none" strike="noStrike" baseline="0" dirty="0">
                <a:solidFill>
                  <a:srgbClr val="FF0080"/>
                </a:solidFill>
                <a:latin typeface="DejaVu Sans Mono" panose="020B0609030804020204" pitchFamily="49" charset="0"/>
              </a:rPr>
              <a:t> </a:t>
            </a:r>
            <a:r>
              <a:rPr lang="fr-FR" altLang="zh-CN" sz="1800" b="1" i="0" u="none" strike="noStrike" baseline="0" dirty="0">
                <a:solidFill>
                  <a:srgbClr val="800080"/>
                </a:solidFill>
                <a:latin typeface="DejaVu Sans Mono" panose="020B0609030804020204" pitchFamily="49" charset="0"/>
              </a:rPr>
              <a:t>1</a:t>
            </a:r>
            <a:r>
              <a:rPr lang="fr-FR" altLang="zh-CN" sz="1800" b="0" i="0" u="none" strike="noStrike" baseline="0" dirty="0">
                <a:solidFill>
                  <a:srgbClr val="800080"/>
                </a:solidFill>
                <a:latin typeface="DejaVu Sans Mono" panose="020B0609030804020204" pitchFamily="49" charset="0"/>
              </a:rPr>
              <a:t> </a:t>
            </a:r>
            <a:r>
              <a:rPr lang="fr-FR" altLang="zh-CN" sz="1800" b="1" i="0" u="none" strike="noStrike" baseline="0" dirty="0">
                <a:solidFill>
                  <a:srgbClr val="FF0080"/>
                </a:solidFill>
                <a:latin typeface="DejaVu Sans Mono" panose="020B0609030804020204" pitchFamily="49" charset="0"/>
              </a:rPr>
              <a:t>+</a:t>
            </a:r>
            <a:r>
              <a:rPr lang="fr-FR" altLang="zh-CN" sz="1800" b="0" i="0" u="none" strike="noStrike" baseline="0" dirty="0">
                <a:solidFill>
                  <a:srgbClr val="FF0080"/>
                </a:solidFill>
                <a:latin typeface="DejaVu Sans Mono" panose="020B0609030804020204" pitchFamily="49" charset="0"/>
              </a:rPr>
              <a:t> </a:t>
            </a:r>
            <a:r>
              <a:rPr lang="fr-FR" altLang="zh-CN" sz="1800" b="1" i="0" u="none" strike="noStrike" baseline="0" dirty="0">
                <a:solidFill>
                  <a:srgbClr val="800080"/>
                </a:solidFill>
                <a:latin typeface="DejaVu Sans Mono" panose="020B0609030804020204" pitchFamily="49" charset="0"/>
              </a:rPr>
              <a:t>1</a:t>
            </a:r>
            <a:r>
              <a:rPr lang="fr-FR" altLang="zh-CN" sz="1800" b="0" i="0" u="none" strike="noStrike" baseline="0" dirty="0">
                <a:solidFill>
                  <a:srgbClr val="800080"/>
                </a:solidFill>
                <a:latin typeface="DejaVu Sans Mono" panose="020B0609030804020204" pitchFamily="49" charset="0"/>
              </a:rPr>
              <a:t> </a:t>
            </a:r>
            <a:r>
              <a:rPr lang="fr-FR" altLang="zh-CN" sz="1800" b="1" i="0" u="none" strike="noStrike" baseline="0" dirty="0">
                <a:solidFill>
                  <a:srgbClr val="FF0080"/>
                </a:solidFill>
                <a:latin typeface="DejaVu Sans Mono" panose="020B0609030804020204" pitchFamily="49" charset="0"/>
              </a:rPr>
              <a:t>+</a:t>
            </a:r>
            <a:r>
              <a:rPr lang="fr-FR" altLang="zh-CN" sz="1800" b="0" i="0" u="none" strike="noStrike" baseline="0" dirty="0">
                <a:solidFill>
                  <a:srgbClr val="FF0080"/>
                </a:solidFill>
                <a:latin typeface="DejaVu Sans Mono" panose="020B0609030804020204" pitchFamily="49" charset="0"/>
              </a:rPr>
              <a:t> </a:t>
            </a:r>
            <a:r>
              <a:rPr lang="fr-FR" altLang="zh-CN" sz="1800" b="1" i="0" u="none" strike="noStrike" baseline="0" dirty="0">
                <a:solidFill>
                  <a:srgbClr val="800080"/>
                </a:solidFill>
                <a:latin typeface="DejaVu Sans Mono" panose="020B0609030804020204" pitchFamily="49" charset="0"/>
              </a:rPr>
              <a:t>1</a:t>
            </a:r>
            <a:r>
              <a:rPr lang="fr-FR" altLang="zh-CN" sz="1800" b="0" i="0" u="none" strike="noStrike" baseline="0" dirty="0">
                <a:solidFill>
                  <a:srgbClr val="800080"/>
                </a:solidFill>
                <a:latin typeface="DejaVu Sans Mono" panose="020B0609030804020204" pitchFamily="49" charset="0"/>
              </a:rPr>
              <a:t> </a:t>
            </a:r>
            <a:r>
              <a:rPr lang="fr-FR" altLang="zh-CN" sz="1800" b="1" i="0" u="none" strike="noStrike" baseline="0" dirty="0">
                <a:solidFill>
                  <a:srgbClr val="FF0080"/>
                </a:solidFill>
                <a:latin typeface="DejaVu Sans Mono" panose="020B0609030804020204" pitchFamily="49" charset="0"/>
              </a:rPr>
              <a:t>+</a:t>
            </a:r>
            <a:r>
              <a:rPr lang="fr-FR" altLang="zh-CN" sz="1800" b="0" i="0" u="none" strike="noStrike" baseline="0" dirty="0">
                <a:solidFill>
                  <a:srgbClr val="FF0080"/>
                </a:solidFill>
                <a:latin typeface="DejaVu Sans Mono" panose="020B0609030804020204" pitchFamily="49" charset="0"/>
              </a:rPr>
              <a:t> </a:t>
            </a:r>
            <a:r>
              <a:rPr lang="fr-FR" altLang="zh-CN" sz="1800" b="1" i="0" u="none" strike="noStrike" baseline="0" dirty="0">
                <a:solidFill>
                  <a:srgbClr val="800080"/>
                </a:solidFill>
                <a:latin typeface="DejaVu Sans Mono" panose="020B0609030804020204" pitchFamily="49" charset="0"/>
              </a:rPr>
              <a:t>1</a:t>
            </a:r>
            <a:r>
              <a:rPr lang="fr-FR" altLang="zh-CN" sz="1800" b="0" i="0" u="none" strike="noStrike" baseline="0" dirty="0">
                <a:solidFill>
                  <a:srgbClr val="800080"/>
                </a:solidFill>
                <a:latin typeface="DejaVu Sans Mono" panose="020B0609030804020204" pitchFamily="49" charset="0"/>
              </a:rPr>
              <a:t> </a:t>
            </a:r>
            <a:r>
              <a:rPr lang="fr-FR" altLang="zh-CN" sz="1800" b="1" i="0" u="none" strike="noStrike" baseline="0" dirty="0">
                <a:solidFill>
                  <a:srgbClr val="FF0080"/>
                </a:solidFill>
                <a:latin typeface="DejaVu Sans Mono" panose="020B0609030804020204" pitchFamily="49" charset="0"/>
              </a:rPr>
              <a:t>+</a:t>
            </a:r>
            <a:r>
              <a:rPr lang="fr-FR" altLang="zh-CN" sz="1800" b="0" i="0" u="none" strike="noStrike" baseline="0" dirty="0">
                <a:solidFill>
                  <a:srgbClr val="FF0080"/>
                </a:solidFill>
                <a:latin typeface="DejaVu Sans Mono" panose="020B0609030804020204" pitchFamily="49" charset="0"/>
              </a:rPr>
              <a:t> </a:t>
            </a:r>
            <a:r>
              <a:rPr lang="fr-FR" altLang="zh-CN" sz="1800" b="1" i="0" u="none" strike="noStrike" baseline="0" dirty="0">
                <a:solidFill>
                  <a:srgbClr val="800080"/>
                </a:solidFill>
                <a:latin typeface="DejaVu Sans Mono" panose="020B0609030804020204" pitchFamily="49" charset="0"/>
              </a:rPr>
              <a:t>1</a:t>
            </a:r>
            <a:r>
              <a:rPr lang="fr-FR" altLang="zh-CN" sz="1800" b="1" i="0" u="none" strike="noStrike" baseline="0" dirty="0">
                <a:solidFill>
                  <a:srgbClr val="FF0080"/>
                </a:solidFill>
                <a:latin typeface="DejaVu Sans Mono" panose="020B0609030804020204" pitchFamily="49" charset="0"/>
              </a:rPr>
              <a:t>;</a:t>
            </a:r>
            <a:endParaRPr lang="fr-FR" altLang="zh-CN" sz="1800" b="0" i="0" u="none" strike="noStrike" baseline="0" dirty="0">
              <a:solidFill>
                <a:srgbClr val="FF0080"/>
              </a:solidFill>
              <a:latin typeface="DejaVu Sans Mono" panose="020B0609030804020204" pitchFamily="49" charset="0"/>
            </a:endParaRPr>
          </a:p>
          <a:p>
            <a:r>
              <a:rPr lang="en-US" altLang="zh-CN" sz="1800" b="0" i="0" u="none" strike="noStrike" baseline="0" dirty="0">
                <a:solidFill>
                  <a:srgbClr val="000000"/>
                </a:solidFill>
                <a:latin typeface="DejaVu Sans Mono" panose="020B0609030804020204" pitchFamily="49" charset="0"/>
              </a:rPr>
              <a:t>        i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i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idx</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000000"/>
                </a:solidFill>
                <a:latin typeface="DejaVu Sans Mono" panose="020B0609030804020204" pitchFamily="49" charset="0"/>
              </a:rPr>
              <a:t>idx</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000000"/>
                </a:solidFill>
                <a:latin typeface="DejaVu Sans Mono" panose="020B0609030804020204" pitchFamily="49" charset="0"/>
              </a:rPr>
              <a:t>idx</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000000"/>
                </a:solidFill>
                <a:latin typeface="DejaVu Sans Mono" panose="020B0609030804020204" pitchFamily="49" charset="0"/>
              </a:rPr>
              <a:t>idx</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000000"/>
                </a:solidFill>
                <a:latin typeface="DejaVu Sans Mono" panose="020B0609030804020204" pitchFamily="49" charset="0"/>
              </a:rPr>
              <a:t>idx</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000000"/>
                </a:solidFill>
                <a:latin typeface="DejaVu Sans Mono" panose="020B0609030804020204" pitchFamily="49" charset="0"/>
              </a:rPr>
              <a:t>idx</a:t>
            </a:r>
            <a:r>
              <a:rPr lang="en-US" altLang="zh-CN" sz="1800" b="1" i="0" u="none" strike="noStrike" baseline="0" dirty="0">
                <a:solidFill>
                  <a:srgbClr val="FF0080"/>
                </a:solidFill>
                <a:latin typeface="DejaVu Sans Mono" panose="020B0609030804020204" pitchFamily="49" charset="0"/>
              </a:rPr>
              <a:t>);}</a:t>
            </a:r>
            <a:endParaRPr lang="zh-CN" altLang="en-US"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8080C0"/>
                </a:solidFill>
                <a:latin typeface="DejaVu Sans Mono" panose="020B0609030804020204" pitchFamily="49" charset="0"/>
              </a:rPr>
              <a:t>int</a:t>
            </a:r>
            <a:r>
              <a:rPr lang="en-US" altLang="zh-CN" sz="1800" b="0" i="0" u="none" strike="noStrike" baseline="0" dirty="0">
                <a:solidFill>
                  <a:srgbClr val="8080C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b</a:t>
            </a:r>
            <a:r>
              <a:rPr lang="en-US" altLang="zh-CN" sz="1800" b="1" i="0" u="none" strike="noStrike" baseline="0" dirty="0">
                <a:solidFill>
                  <a:srgbClr val="FF0080"/>
                </a:solidFill>
                <a:latin typeface="DejaVu Sans Mono" panose="020B0609030804020204" pitchFamily="49" charset="0"/>
              </a:rPr>
              <a:t>=</a:t>
            </a:r>
            <a:r>
              <a:rPr lang="en-US" altLang="zh-CN" sz="1800" b="1" i="0" u="none" strike="noStrike" baseline="0" dirty="0">
                <a:solidFill>
                  <a:srgbClr val="800080"/>
                </a:solidFill>
                <a:latin typeface="DejaVu Sans Mono" panose="020B0609030804020204" pitchFamily="49" charset="0"/>
              </a:rPr>
              <a:t>10000000</a:t>
            </a:r>
            <a:r>
              <a:rPr lang="en-US" altLang="zh-CN" sz="1800" b="1" i="0" u="none" strike="noStrike" baseline="0" dirty="0">
                <a:solidFill>
                  <a:srgbClr val="FF0080"/>
                </a:solidFill>
                <a:latin typeface="DejaVu Sans Mono" panose="020B0609030804020204" pitchFamily="49" charset="0"/>
              </a:rPr>
              <a:t>;</a:t>
            </a:r>
            <a:endParaRPr lang="en-US" altLang="zh-CN" sz="1800" b="0" i="0" u="none" strike="noStrike" baseline="0" dirty="0">
              <a:solidFill>
                <a:srgbClr val="FF0080"/>
              </a:solidFill>
              <a:latin typeface="DejaVu Sans Mono" panose="020B0609030804020204" pitchFamily="49" charset="0"/>
            </a:endParaRPr>
          </a:p>
          <a:p>
            <a:r>
              <a:rPr lang="en-US" altLang="zh-CN" sz="1800" b="0" i="0" u="none" strike="noStrike" baseline="0" dirty="0">
                <a:solidFill>
                  <a:srgbClr val="000000"/>
                </a:solidFill>
                <a:latin typeface="DejaVu Sans Mono" panose="020B0609030804020204" pitchFamily="49" charset="0"/>
              </a:rPr>
              <a:t>    global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1</a:t>
            </a:r>
            <a:r>
              <a:rPr lang="en-US" altLang="zh-CN" sz="1800" b="1" i="0" u="none" strike="noStrike" baseline="0" dirty="0">
                <a:solidFill>
                  <a:srgbClr val="FF0080"/>
                </a:solidFill>
                <a:latin typeface="DejaVu Sans Mono" panose="020B0609030804020204" pitchFamily="49" charset="0"/>
              </a:rPr>
              <a:t>;</a:t>
            </a:r>
            <a:endParaRPr lang="en-US" altLang="zh-CN"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BB7977"/>
                </a:solidFill>
                <a:latin typeface="DejaVu Sans Mono" panose="020B0609030804020204" pitchFamily="49" charset="0"/>
              </a:rPr>
              <a:t>if</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000000"/>
                </a:solidFill>
                <a:latin typeface="DejaVu Sans Mono" panose="020B0609030804020204" pitchFamily="49" charset="0"/>
              </a:rPr>
              <a:t>global</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000000"/>
                </a:solidFill>
                <a:latin typeface="DejaVu Sans Mono" panose="020B0609030804020204" pitchFamily="49" charset="0"/>
              </a:rPr>
              <a:t>b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42</a:t>
            </a:r>
            <a:r>
              <a:rPr lang="en-US" altLang="zh-CN" sz="1800" b="1" i="0" u="none" strike="noStrike" baseline="0" dirty="0">
                <a:solidFill>
                  <a:srgbClr val="FF0080"/>
                </a:solidFill>
                <a:latin typeface="DejaVu Sans Mono" panose="020B0609030804020204" pitchFamily="49" charset="0"/>
              </a:rPr>
              <a:t>;}</a:t>
            </a:r>
            <a:endParaRPr lang="zh-CN" altLang="en-US"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BB7977"/>
                </a:solidFill>
                <a:latin typeface="DejaVu Sans Mono" panose="020B0609030804020204" pitchFamily="49" charset="0"/>
              </a:rPr>
              <a:t>else</a:t>
            </a:r>
            <a:r>
              <a:rPr lang="en-US" altLang="zh-CN" sz="1800" b="1" i="0" u="none" strike="noStrike" baseline="0" dirty="0">
                <a:solidFill>
                  <a:srgbClr val="FF0080"/>
                </a:solidFill>
                <a:latin typeface="DejaVu Sans Mono" panose="020B0609030804020204" pitchFamily="49" charset="0"/>
              </a:rPr>
              <a:t>{</a:t>
            </a:r>
            <a:r>
              <a:rPr lang="en-US" altLang="zh-CN" sz="1800" b="1" i="0" u="none" strike="noStrike" baseline="0" dirty="0">
                <a:solidFill>
                  <a:srgbClr val="BB7977"/>
                </a:solidFill>
                <a:latin typeface="DejaVu Sans Mono" panose="020B0609030804020204" pitchFamily="49" charset="0"/>
              </a:rPr>
              <a:t>while</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000000"/>
                </a:solidFill>
                <a:latin typeface="DejaVu Sans Mono" panose="020B0609030804020204" pitchFamily="49" charset="0"/>
              </a:rPr>
              <a:t>b</a:t>
            </a:r>
            <a:r>
              <a:rPr lang="en-US" altLang="zh-CN" sz="1800" b="1" i="0" u="none" strike="noStrike" baseline="0" dirty="0">
                <a:solidFill>
                  <a:srgbClr val="FF0080"/>
                </a:solidFill>
                <a:latin typeface="DejaVu Sans Mono" panose="020B0609030804020204" pitchFamily="49" charset="0"/>
              </a:rPr>
              <a:t>!=</a:t>
            </a:r>
            <a:r>
              <a:rPr lang="en-US" altLang="zh-CN" sz="1800" b="1" i="0" u="none" strike="noStrike" baseline="0" dirty="0">
                <a:solidFill>
                  <a:srgbClr val="800080"/>
                </a:solidFill>
                <a:latin typeface="DejaVu Sans Mono" panose="020B0609030804020204" pitchFamily="49" charset="0"/>
              </a:rPr>
              <a:t>0</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000000"/>
                </a:solidFill>
                <a:latin typeface="DejaVu Sans Mono" panose="020B0609030804020204" pitchFamily="49" charset="0"/>
              </a:rPr>
              <a:t>b</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b </a:t>
            </a:r>
            <a:r>
              <a:rPr lang="en-US" altLang="zh-CN" sz="1800" b="1" i="0" u="none" strike="noStrike" baseline="0" dirty="0">
                <a:solidFill>
                  <a:srgbClr val="FF0080"/>
                </a:solidFill>
                <a:latin typeface="DejaVu Sans Mono" panose="020B0609030804020204" pitchFamily="49" charset="0"/>
              </a:rPr>
              <a:t>-</a:t>
            </a:r>
            <a:r>
              <a:rPr lang="en-US" altLang="zh-CN" sz="1800" b="1" i="0" u="none" strike="noStrike" baseline="0" dirty="0">
                <a:solidFill>
                  <a:srgbClr val="800080"/>
                </a:solidFill>
                <a:latin typeface="DejaVu Sans Mono" panose="020B0609030804020204" pitchFamily="49" charset="0"/>
              </a:rPr>
              <a:t>1</a:t>
            </a:r>
            <a:r>
              <a:rPr lang="en-US" altLang="zh-CN" sz="1800" b="1" i="0" u="none" strike="noStrike" baseline="0" dirty="0">
                <a:solidFill>
                  <a:srgbClr val="FF0080"/>
                </a:solidFill>
                <a:latin typeface="DejaVu Sans Mono" panose="020B0609030804020204" pitchFamily="49" charset="0"/>
              </a:rPr>
              <a:t>;}</a:t>
            </a:r>
            <a:endParaRPr lang="zh-CN" altLang="en-US" sz="1800" b="0" i="0" u="none" strike="noStrike" baseline="0" dirty="0">
              <a:solidFill>
                <a:srgbClr val="FF0080"/>
              </a:solidFill>
              <a:latin typeface="DejaVu Sans Mono" panose="020B0609030804020204" pitchFamily="49" charset="0"/>
            </a:endParaRPr>
          </a:p>
          <a:p>
            <a:r>
              <a:rPr lang="zh-CN" altLang="en-US" sz="1800" b="0" i="0" u="none" strike="noStrike" baseline="0" dirty="0">
                <a:latin typeface="DejaVu Sans Mono" panose="020B0609030804020204" pitchFamily="49" charset="0"/>
              </a:rPr>
              <a:t>    </a:t>
            </a:r>
            <a:r>
              <a:rPr lang="en-US" altLang="zh-CN" sz="1800" b="1" i="0" u="none" strike="noStrike" baseline="0" dirty="0">
                <a:solidFill>
                  <a:srgbClr val="FF0080"/>
                </a:solidFill>
                <a:latin typeface="DejaVu Sans Mono" panose="020B0609030804020204" pitchFamily="49" charset="0"/>
              </a:rPr>
              <a:t>}</a:t>
            </a:r>
            <a:endParaRPr lang="zh-CN" altLang="en-US"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BB7977"/>
                </a:solidFill>
                <a:latin typeface="DejaVu Sans Mono" panose="020B0609030804020204" pitchFamily="49" charset="0"/>
              </a:rPr>
              <a:t>return</a:t>
            </a:r>
            <a:r>
              <a:rPr lang="en-US" altLang="zh-CN" sz="1800" b="0" i="0" u="none" strike="noStrike" baseline="0" dirty="0">
                <a:solidFill>
                  <a:srgbClr val="BB7977"/>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b</a:t>
            </a:r>
            <a:r>
              <a:rPr lang="en-US" altLang="zh-CN" sz="1800" b="1" i="0" u="none" strike="noStrike" baseline="0" dirty="0">
                <a:solidFill>
                  <a:srgbClr val="FF0080"/>
                </a:solidFill>
                <a:latin typeface="DejaVu Sans Mono" panose="020B0609030804020204" pitchFamily="49" charset="0"/>
              </a:rPr>
              <a:t>;</a:t>
            </a:r>
            <a:endParaRPr lang="en-US" altLang="zh-CN" sz="1800" b="0" i="0" u="none" strike="noStrike" baseline="0" dirty="0">
              <a:solidFill>
                <a:srgbClr val="FF0080"/>
              </a:solidFill>
              <a:latin typeface="DejaVu Sans Mono" panose="020B0609030804020204" pitchFamily="49" charset="0"/>
            </a:endParaRPr>
          </a:p>
          <a:p>
            <a:r>
              <a:rPr lang="en-US" altLang="zh-CN" sz="1800" b="1" i="0" u="none" strike="noStrike" baseline="0" dirty="0">
                <a:solidFill>
                  <a:srgbClr val="FF0080"/>
                </a:solidFill>
                <a:latin typeface="DejaVu Sans Mono" panose="020B0609030804020204" pitchFamily="49" charset="0"/>
              </a:rPr>
              <a:t>}</a:t>
            </a:r>
            <a:endParaRPr lang="zh-CN" altLang="en-US" sz="1800" b="0" i="0" u="none" strike="noStrike" baseline="0" dirty="0">
              <a:solidFill>
                <a:srgbClr val="FF0080"/>
              </a:solidFill>
              <a:latin typeface="DejaVu Sans Mono" panose="020B0609030804020204" pitchFamily="49" charset="0"/>
            </a:endParaRPr>
          </a:p>
          <a:p>
            <a:pPr marL="0" indent="0">
              <a:buNone/>
            </a:pPr>
            <a:endParaRPr lang="zh-CN" altLang="zh-CN" sz="2800"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zh-CN" altLang="en-US" baseline="0" dirty="0">
                <a:solidFill>
                  <a:schemeClr val="accent1">
                    <a:lumMod val="50000"/>
                  </a:schemeClr>
                </a:solidFill>
                <a:latin typeface="微软雅黑" panose="020B0503020204020204" pitchFamily="34" charset="-122"/>
                <a:ea typeface="微软雅黑" panose="020B0503020204020204" pitchFamily="34" charset="-122"/>
              </a:rPr>
              <a:t>运行实例</a:t>
            </a:r>
            <a:endParaRPr lang="en-US" altLang="zh-CN" baseline="0" dirty="0">
              <a:solidFill>
                <a:schemeClr val="accent1">
                  <a:lumMod val="50000"/>
                </a:schemeClr>
              </a:solidFill>
              <a:latin typeface="微软雅黑" panose="020B0503020204020204" pitchFamily="34" charset="-122"/>
              <a:ea typeface="微软雅黑" panose="020B0503020204020204" pitchFamily="34" charset="-122"/>
            </a:endParaRPr>
          </a:p>
          <a:p>
            <a:pPr marL="0" indent="0">
              <a:buNone/>
            </a:pPr>
            <a:r>
              <a:rPr lang="zh-CN" altLang="en-US" sz="2800" baseline="0" dirty="0">
                <a:latin typeface="微软雅黑" panose="020B0503020204020204" pitchFamily="34" charset="-122"/>
                <a:ea typeface="微软雅黑" panose="020B0503020204020204" pitchFamily="34" charset="-122"/>
              </a:rPr>
              <a:t>生成的代码量：原始：</a:t>
            </a:r>
            <a:r>
              <a:rPr lang="en-US" altLang="zh-CN" sz="2800" baseline="0" dirty="0">
                <a:latin typeface="微软雅黑" panose="020B0503020204020204" pitchFamily="34" charset="-122"/>
                <a:ea typeface="微软雅黑" panose="020B0503020204020204" pitchFamily="34" charset="-122"/>
              </a:rPr>
              <a:t>65</a:t>
            </a:r>
            <a:r>
              <a:rPr lang="zh-CN" altLang="en-US" sz="2800" baseline="0" dirty="0">
                <a:latin typeface="微软雅黑" panose="020B0503020204020204" pitchFamily="34" charset="-122"/>
                <a:ea typeface="微软雅黑" panose="020B0503020204020204" pitchFamily="34" charset="-122"/>
              </a:rPr>
              <a:t>行，优化后：</a:t>
            </a:r>
            <a:r>
              <a:rPr lang="en-US" altLang="zh-CN" sz="2800" baseline="0" dirty="0">
                <a:latin typeface="微软雅黑" panose="020B0503020204020204" pitchFamily="34" charset="-122"/>
                <a:ea typeface="微软雅黑" panose="020B0503020204020204" pitchFamily="34" charset="-122"/>
              </a:rPr>
              <a:t>24</a:t>
            </a:r>
            <a:r>
              <a:rPr lang="zh-CN" altLang="en-US" sz="2800" baseline="0" dirty="0">
                <a:latin typeface="微软雅黑" panose="020B0503020204020204" pitchFamily="34" charset="-122"/>
                <a:ea typeface="微软雅黑" panose="020B0503020204020204" pitchFamily="34" charset="-122"/>
              </a:rPr>
              <a:t>行</a:t>
            </a:r>
            <a:endParaRPr lang="en-US" altLang="zh-CN" sz="2800" baseline="0" dirty="0">
              <a:latin typeface="微软雅黑" panose="020B0503020204020204" pitchFamily="34" charset="-122"/>
              <a:ea typeface="微软雅黑" panose="020B0503020204020204" pitchFamily="34" charset="-122"/>
            </a:endParaRPr>
          </a:p>
        </p:txBody>
      </p:sp>
      <p:sp>
        <p:nvSpPr>
          <p:cNvPr id="6" name="Rectangle 11"/>
          <p:cNvSpPr txBox="1">
            <a:spLocks noChangeArrowheads="1"/>
          </p:cNvSpPr>
          <p:nvPr/>
        </p:nvSpPr>
        <p:spPr bwMode="auto">
          <a:xfrm>
            <a:off x="152400" y="274638"/>
            <a:ext cx="53340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algn="l"/>
            <a:r>
              <a:rPr lang="zh-CN" altLang="en-US" sz="3200" baseline="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baseline="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baseline="0" dirty="0">
                <a:solidFill>
                  <a:schemeClr val="bg1">
                    <a:lumMod val="95000"/>
                  </a:schemeClr>
                </a:solidFill>
                <a:latin typeface="微软雅黑" panose="020B0503020204020204" pitchFamily="34" charset="-122"/>
                <a:ea typeface="微软雅黑" panose="020B0503020204020204" pitchFamily="34" charset="-122"/>
              </a:rPr>
              <a:t>常量传播</a:t>
            </a:r>
            <a:endParaRPr lang="zh-CN" altLang="zh-CN" sz="3200" baseline="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rotWithShape="1">
          <a:blip r:embed="rId2"/>
          <a:srcRect l="3333" t="7037" b="7037"/>
          <a:stretch>
            <a:fillRect/>
          </a:stretch>
        </p:blipFill>
        <p:spPr>
          <a:xfrm>
            <a:off x="162910" y="2195293"/>
            <a:ext cx="8839200" cy="4419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baseline="0" dirty="0">
                <a:solidFill>
                  <a:schemeClr val="bg1">
                    <a:lumMod val="95000"/>
                  </a:schemeClr>
                </a:solidFill>
                <a:latin typeface="微软雅黑" panose="020B0503020204020204" pitchFamily="34" charset="-122"/>
                <a:ea typeface="微软雅黑" panose="020B0503020204020204" pitchFamily="34" charset="-122"/>
              </a:rPr>
              <a:t>常量传播</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zh-CN" altLang="en-US" baseline="0" dirty="0">
                <a:solidFill>
                  <a:schemeClr val="accent1">
                    <a:lumMod val="50000"/>
                  </a:schemeClr>
                </a:solidFill>
                <a:latin typeface="微软雅黑" panose="020B0503020204020204" pitchFamily="34" charset="-122"/>
                <a:ea typeface="微软雅黑" panose="020B0503020204020204" pitchFamily="34" charset="-122"/>
              </a:rPr>
              <a:t>运行实例</a:t>
            </a:r>
            <a:endParaRPr lang="en-US" altLang="zh-CN" baseline="0" dirty="0">
              <a:solidFill>
                <a:schemeClr val="accent1">
                  <a:lumMod val="50000"/>
                </a:schemeClr>
              </a:solidFill>
              <a:latin typeface="微软雅黑" panose="020B0503020204020204" pitchFamily="34" charset="-122"/>
              <a:ea typeface="微软雅黑" panose="020B0503020204020204" pitchFamily="34" charset="-122"/>
            </a:endParaRPr>
          </a:p>
          <a:p>
            <a:pPr marL="0" indent="0">
              <a:buNone/>
            </a:pPr>
            <a:r>
              <a:rPr lang="zh-CN" altLang="en-US" sz="2800" baseline="0" dirty="0">
                <a:latin typeface="微软雅黑" panose="020B0503020204020204" pitchFamily="34" charset="-122"/>
                <a:ea typeface="微软雅黑" panose="020B0503020204020204" pitchFamily="34" charset="-122"/>
              </a:rPr>
              <a:t>死分支的删除：</a:t>
            </a:r>
            <a:endParaRPr lang="en-US" altLang="zh-CN" sz="2800" baseline="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295400"/>
            <a:ext cx="3055883" cy="5385882"/>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668587"/>
            <a:ext cx="3533775" cy="3914775"/>
          </a:xfrm>
          <a:prstGeom prst="rect">
            <a:avLst/>
          </a:prstGeom>
        </p:spPr>
      </p:pic>
      <p:sp>
        <p:nvSpPr>
          <p:cNvPr id="10" name="文本框 9"/>
          <p:cNvSpPr txBox="1"/>
          <p:nvPr/>
        </p:nvSpPr>
        <p:spPr>
          <a:xfrm>
            <a:off x="485775" y="3048000"/>
            <a:ext cx="2362200" cy="1815882"/>
          </a:xfrm>
          <a:prstGeom prst="rect">
            <a:avLst/>
          </a:prstGeom>
          <a:noFill/>
        </p:spPr>
        <p:txBody>
          <a:bodyPr wrap="square" rtlCol="0">
            <a:spAutoFit/>
          </a:bodyPr>
          <a:lstStyle/>
          <a:p>
            <a:r>
              <a:rPr lang="zh-CN" altLang="en-US" sz="2800" baseline="0" dirty="0">
                <a:solidFill>
                  <a:schemeClr val="tx1">
                    <a:lumMod val="65000"/>
                    <a:lumOff val="35000"/>
                  </a:schemeClr>
                </a:solidFill>
                <a:latin typeface="微软雅黑" panose="020B0503020204020204" pitchFamily="34" charset="-122"/>
                <a:ea typeface="微软雅黑" panose="020B0503020204020204" pitchFamily="34" charset="-122"/>
              </a:rPr>
              <a:t>右图为原始代码结构，</a:t>
            </a:r>
            <a:endParaRPr lang="en-US" altLang="zh-CN" sz="2800" baseline="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800" baseline="0" dirty="0">
                <a:solidFill>
                  <a:schemeClr val="tx1">
                    <a:lumMod val="65000"/>
                    <a:lumOff val="35000"/>
                  </a:schemeClr>
                </a:solidFill>
                <a:latin typeface="微软雅黑" panose="020B0503020204020204" pitchFamily="34" charset="-122"/>
                <a:ea typeface="微软雅黑" panose="020B0503020204020204" pitchFamily="34" charset="-122"/>
              </a:rPr>
              <a:t>左图为优化后的代码结构</a:t>
            </a:r>
            <a:endParaRPr lang="zh-CN" altLang="en-US" sz="2800" baseline="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循环不变式外提</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zh-CN" altLang="en-US" baseline="0" dirty="0">
                <a:latin typeface="微软雅黑" panose="020B0503020204020204" pitchFamily="34" charset="-122"/>
                <a:ea typeface="微软雅黑" panose="020B0503020204020204" pitchFamily="34" charset="-122"/>
              </a:rPr>
              <a:t>循环不变式外提主要分为两个部分：</a:t>
            </a:r>
            <a:endParaRPr lang="en-US" altLang="zh-CN" baseline="0" dirty="0">
              <a:latin typeface="微软雅黑" panose="020B0503020204020204" pitchFamily="34" charset="-122"/>
              <a:ea typeface="微软雅黑" panose="020B0503020204020204" pitchFamily="34" charset="-122"/>
            </a:endParaRPr>
          </a:p>
          <a:p>
            <a:pPr marL="514350" indent="-514350">
              <a:buAutoNum type="arabicPeriod"/>
            </a:pPr>
            <a:r>
              <a:rPr lang="zh-CN" altLang="en-US" sz="2800" baseline="0" dirty="0">
                <a:solidFill>
                  <a:schemeClr val="accent1">
                    <a:lumMod val="50000"/>
                  </a:schemeClr>
                </a:solidFill>
                <a:latin typeface="微软雅黑" panose="020B0503020204020204" pitchFamily="34" charset="-122"/>
                <a:ea typeface="微软雅黑" panose="020B0503020204020204" pitchFamily="34" charset="-122"/>
              </a:rPr>
              <a:t>找到所有的循环</a:t>
            </a:r>
            <a:endParaRPr lang="en-US" altLang="zh-CN" sz="2800" baseline="0" dirty="0">
              <a:solidFill>
                <a:schemeClr val="accent1">
                  <a:lumMod val="50000"/>
                </a:schemeClr>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2800" baseline="0" dirty="0">
                <a:solidFill>
                  <a:schemeClr val="accent1">
                    <a:lumMod val="50000"/>
                  </a:schemeClr>
                </a:solidFill>
                <a:latin typeface="微软雅黑" panose="020B0503020204020204" pitchFamily="34" charset="-122"/>
                <a:ea typeface="微软雅黑" panose="020B0503020204020204" pitchFamily="34" charset="-122"/>
              </a:rPr>
              <a:t>外提每个循环内的不变式</a:t>
            </a:r>
            <a:endParaRPr lang="zh-CN" altLang="zh-CN" sz="2800" baseline="0" dirty="0">
              <a:solidFill>
                <a:schemeClr val="accent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公共子表达式删除</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baseline="0" dirty="0">
                <a:latin typeface="微软雅黑" panose="020B0503020204020204" pitchFamily="34" charset="-122"/>
                <a:ea typeface="微软雅黑" panose="020B0503020204020204" pitchFamily="34" charset="-122"/>
              </a:rPr>
              <a:t>一些比较重要的问题</a:t>
            </a:r>
            <a:endParaRPr lang="zh-CN" altLang="en-US" b="1" baseline="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baseline="0" dirty="0">
                <a:latin typeface="微软雅黑" panose="020B0503020204020204" pitchFamily="34" charset="-122"/>
                <a:ea typeface="微软雅黑" panose="020B0503020204020204" pitchFamily="34" charset="-122"/>
              </a:rPr>
              <a:t>如何判断一条表达式是可以被删除的？</a:t>
            </a:r>
            <a:endParaRPr lang="zh-CN" altLang="en-US" sz="2800" baseline="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baseline="0" dirty="0">
                <a:latin typeface="微软雅黑" panose="020B0503020204020204" pitchFamily="34" charset="-122"/>
                <a:ea typeface="微软雅黑" panose="020B0503020204020204" pitchFamily="34" charset="-122"/>
              </a:rPr>
              <a:t>对于这么多种指令类型，如何判断两条指令的表达式是相同的？</a:t>
            </a:r>
            <a:endParaRPr lang="zh-CN" altLang="en-US" sz="2800" baseline="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baseline="0" dirty="0">
                <a:latin typeface="微软雅黑" panose="020B0503020204020204" pitchFamily="34" charset="-122"/>
                <a:ea typeface="微软雅黑" panose="020B0503020204020204" pitchFamily="34" charset="-122"/>
              </a:rPr>
              <a:t>如何实现表达式的替换和删除？</a:t>
            </a:r>
            <a:endParaRPr lang="zh-CN" altLang="en-US" sz="2800" baseline="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baseline="0" dirty="0">
                <a:latin typeface="微软雅黑" panose="020B0503020204020204" pitchFamily="34" charset="-122"/>
                <a:ea typeface="微软雅黑" panose="020B0503020204020204" pitchFamily="34" charset="-122"/>
              </a:rPr>
              <a:t>公共子表达式“无中生有”问题</a:t>
            </a:r>
            <a:endParaRPr lang="zh-CN" altLang="en-US" sz="2800" baseline="0"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baseline="0" dirty="0">
                <a:latin typeface="微软雅黑" panose="020B0503020204020204" pitchFamily="34" charset="-122"/>
                <a:ea typeface="微软雅黑" panose="020B0503020204020204" pitchFamily="34" charset="-122"/>
              </a:rPr>
              <a:t>表达式的“第一次出现”并列块问题</a:t>
            </a:r>
            <a:endParaRPr lang="zh-CN" altLang="en-US" sz="2800"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循环不变式外提</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aseline="0" dirty="0">
                <a:solidFill>
                  <a:schemeClr val="accent1">
                    <a:lumMod val="50000"/>
                  </a:schemeClr>
                </a:solidFill>
                <a:latin typeface="微软雅黑" panose="020B0503020204020204" pitchFamily="34" charset="-122"/>
                <a:ea typeface="微软雅黑" panose="020B0503020204020204" pitchFamily="34" charset="-122"/>
              </a:rPr>
              <a:t>找到所有的循环</a:t>
            </a:r>
            <a:endParaRPr lang="en-US" altLang="zh-CN" baseline="0" dirty="0">
              <a:solidFill>
                <a:schemeClr val="accent1">
                  <a:lumMod val="50000"/>
                </a:schemeClr>
              </a:solidFill>
              <a:latin typeface="微软雅黑" panose="020B0503020204020204" pitchFamily="34" charset="-122"/>
              <a:ea typeface="微软雅黑" panose="020B0503020204020204" pitchFamily="34" charset="-122"/>
            </a:endParaRPr>
          </a:p>
          <a:p>
            <a:pPr marL="0" indent="0">
              <a:buNone/>
            </a:pPr>
            <a:r>
              <a:rPr lang="zh-CN" altLang="en-US" sz="2800" baseline="0" dirty="0">
                <a:latin typeface="微软雅黑" panose="020B0503020204020204" pitchFamily="34" charset="-122"/>
                <a:ea typeface="微软雅黑" panose="020B0503020204020204" pitchFamily="34" charset="-122"/>
              </a:rPr>
              <a:t>利用</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Tarjan</a:t>
            </a:r>
            <a:r>
              <a:rPr lang="zh-CN" altLang="en-US" sz="2800" baseline="0" dirty="0">
                <a:latin typeface="微软雅黑" panose="020B0503020204020204" pitchFamily="34" charset="-122"/>
                <a:ea typeface="微软雅黑" panose="020B0503020204020204" pitchFamily="34" charset="-122"/>
              </a:rPr>
              <a:t>算法求</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CFG</a:t>
            </a:r>
            <a:r>
              <a:rPr lang="zh-CN" altLang="en-US" sz="2800" baseline="0" dirty="0">
                <a:latin typeface="微软雅黑" panose="020B0503020204020204" pitchFamily="34" charset="-122"/>
                <a:ea typeface="微软雅黑" panose="020B0503020204020204" pitchFamily="34" charset="-122"/>
              </a:rPr>
              <a:t>的强连通分量，即可找到循环。</a:t>
            </a:r>
            <a:endParaRPr lang="en-US" altLang="zh-CN" sz="2800" baseline="0" dirty="0">
              <a:latin typeface="微软雅黑" panose="020B0503020204020204" pitchFamily="34" charset="-122"/>
              <a:ea typeface="微软雅黑" panose="020B0503020204020204" pitchFamily="34" charset="-122"/>
            </a:endParaRPr>
          </a:p>
          <a:p>
            <a:pPr marL="0" indent="0">
              <a:buNone/>
            </a:pPr>
            <a:r>
              <a:rPr lang="zh-CN" altLang="en-US" sz="2800" baseline="0" dirty="0">
                <a:latin typeface="微软雅黑" panose="020B0503020204020204" pitchFamily="34" charset="-122"/>
                <a:ea typeface="微软雅黑" panose="020B0503020204020204" pitchFamily="34" charset="-122"/>
              </a:rPr>
              <a:t>且由于代码中可能存在嵌套循环，为了找到每一层的循环，可以将外层循环的入口节点删除，然后再次运行</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Tarjan</a:t>
            </a:r>
            <a:r>
              <a:rPr lang="zh-CN" altLang="en-US" sz="2800" baseline="0" dirty="0">
                <a:latin typeface="微软雅黑" panose="020B0503020204020204" pitchFamily="34" charset="-122"/>
                <a:ea typeface="微软雅黑" panose="020B0503020204020204" pitchFamily="34" charset="-122"/>
              </a:rPr>
              <a:t>算法，新的强连通分量即对应内层循环，依次迭代，即可找到所有的循环。</a:t>
            </a:r>
            <a:endParaRPr lang="zh-CN" altLang="en-US" sz="2800"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循环不变式外提</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aseline="0" dirty="0">
                <a:solidFill>
                  <a:schemeClr val="accent1">
                    <a:lumMod val="50000"/>
                  </a:schemeClr>
                </a:solidFill>
                <a:latin typeface="微软雅黑" panose="020B0503020204020204" pitchFamily="34" charset="-122"/>
                <a:ea typeface="微软雅黑" panose="020B0503020204020204" pitchFamily="34" charset="-122"/>
              </a:rPr>
              <a:t>外提循环内不变式</a:t>
            </a:r>
            <a:endParaRPr lang="en-US" altLang="zh-CN" baseline="0" dirty="0">
              <a:solidFill>
                <a:schemeClr val="accent1">
                  <a:lumMod val="50000"/>
                </a:schemeClr>
              </a:solidFill>
              <a:latin typeface="微软雅黑" panose="020B0503020204020204" pitchFamily="34" charset="-122"/>
              <a:ea typeface="微软雅黑" panose="020B0503020204020204" pitchFamily="34" charset="-122"/>
            </a:endParaRPr>
          </a:p>
          <a:p>
            <a:pPr marL="0" indent="0">
              <a:buNone/>
            </a:pPr>
            <a:r>
              <a:rPr lang="zh-CN" altLang="en-US" sz="2800" baseline="0" dirty="0">
                <a:latin typeface="微软雅黑" panose="020B0503020204020204" pitchFamily="34" charset="-122"/>
                <a:ea typeface="微软雅黑" panose="020B0503020204020204" pitchFamily="34" charset="-122"/>
              </a:rPr>
              <a:t>为了外提循环不变式，这里使用一个迭代算法来找到所有的不变式：对于每一个循环，设置两个集合：赋值集合</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assignVals</a:t>
            </a:r>
            <a:r>
              <a:rPr lang="zh-CN" altLang="en-US" sz="2800" baseline="0" dirty="0">
                <a:latin typeface="微软雅黑" panose="020B0503020204020204" pitchFamily="34" charset="-122"/>
                <a:ea typeface="微软雅黑" panose="020B0503020204020204" pitchFamily="34" charset="-122"/>
              </a:rPr>
              <a:t>和不变式集合</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invarInsts</a:t>
            </a:r>
            <a:r>
              <a:rPr lang="zh-CN" altLang="en-US" sz="2800" baseline="0" dirty="0">
                <a:latin typeface="微软雅黑" panose="020B0503020204020204" pitchFamily="34" charset="-122"/>
                <a:ea typeface="微软雅黑" panose="020B0503020204020204" pitchFamily="34" charset="-122"/>
              </a:rPr>
              <a:t>。</a:t>
            </a:r>
            <a:endParaRPr lang="en-US" altLang="zh-CN" sz="2800" baseline="0" dirty="0">
              <a:latin typeface="微软雅黑" panose="020B0503020204020204" pitchFamily="34" charset="-122"/>
              <a:ea typeface="微软雅黑" panose="020B0503020204020204" pitchFamily="34" charset="-122"/>
            </a:endParaRPr>
          </a:p>
          <a:p>
            <a:pPr marL="514350" indent="-514350">
              <a:buAutoNum type="arabicPeriod"/>
            </a:pPr>
            <a:r>
              <a:rPr lang="zh-CN" altLang="en-US" sz="2800" baseline="0" dirty="0">
                <a:latin typeface="微软雅黑" panose="020B0503020204020204" pitchFamily="34" charset="-122"/>
                <a:ea typeface="微软雅黑" panose="020B0503020204020204" pitchFamily="34" charset="-122"/>
              </a:rPr>
              <a:t>初始时，将循环内所有可以产生赋值的指令结果加入</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assignVals</a:t>
            </a:r>
            <a:r>
              <a:rPr lang="zh-CN" altLang="en-US" sz="2800" baseline="0" dirty="0">
                <a:latin typeface="微软雅黑" panose="020B0503020204020204" pitchFamily="34" charset="-122"/>
                <a:ea typeface="微软雅黑" panose="020B0503020204020204" pitchFamily="34" charset="-122"/>
              </a:rPr>
              <a:t>中；</a:t>
            </a:r>
            <a:endParaRPr lang="en-US" altLang="zh-CN" sz="2800" baseline="0" dirty="0">
              <a:latin typeface="微软雅黑" panose="020B0503020204020204" pitchFamily="34" charset="-122"/>
              <a:ea typeface="微软雅黑" panose="020B0503020204020204" pitchFamily="34" charset="-122"/>
            </a:endParaRPr>
          </a:p>
          <a:p>
            <a:pPr marL="514350" indent="-514350">
              <a:buAutoNum type="arabicPeriod"/>
            </a:pPr>
            <a:r>
              <a:rPr lang="zh-CN" altLang="en-US" sz="2800" baseline="0" dirty="0">
                <a:latin typeface="微软雅黑" panose="020B0503020204020204" pitchFamily="34" charset="-122"/>
                <a:ea typeface="微软雅黑" panose="020B0503020204020204" pitchFamily="34" charset="-122"/>
              </a:rPr>
              <a:t>遍历每条指令，若指令的所有操作数均不在赋值集合中，则其为不变式，从</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assignVals</a:t>
            </a:r>
            <a:r>
              <a:rPr lang="zh-CN" altLang="en-US" sz="2800" baseline="0" dirty="0">
                <a:latin typeface="微软雅黑" panose="020B0503020204020204" pitchFamily="34" charset="-122"/>
                <a:ea typeface="微软雅黑" panose="020B0503020204020204" pitchFamily="34" charset="-122"/>
              </a:rPr>
              <a:t>中删除，加入</a:t>
            </a:r>
            <a:r>
              <a:rPr lang="en-US" altLang="zh-CN" sz="2800" baseline="0" dirty="0">
                <a:solidFill>
                  <a:schemeClr val="accent6">
                    <a:lumMod val="60000"/>
                    <a:lumOff val="40000"/>
                  </a:schemeClr>
                </a:solidFill>
                <a:latin typeface="微软雅黑" panose="020B0503020204020204" pitchFamily="34" charset="-122"/>
                <a:ea typeface="微软雅黑" panose="020B0503020204020204" pitchFamily="34" charset="-122"/>
              </a:rPr>
              <a:t>invarInsts</a:t>
            </a:r>
            <a:r>
              <a:rPr lang="zh-CN" altLang="en-US" sz="2800" baseline="0" dirty="0">
                <a:latin typeface="微软雅黑" panose="020B0503020204020204" pitchFamily="34" charset="-122"/>
                <a:ea typeface="微软雅黑" panose="020B0503020204020204" pitchFamily="34" charset="-122"/>
              </a:rPr>
              <a:t>中；</a:t>
            </a:r>
            <a:endParaRPr lang="en-US" altLang="zh-CN" sz="2800" baseline="0" dirty="0">
              <a:latin typeface="微软雅黑" panose="020B0503020204020204" pitchFamily="34" charset="-122"/>
              <a:ea typeface="微软雅黑" panose="020B0503020204020204" pitchFamily="34" charset="-122"/>
            </a:endParaRPr>
          </a:p>
          <a:p>
            <a:pPr marL="514350" indent="-514350">
              <a:buAutoNum type="arabicPeriod"/>
            </a:pPr>
            <a:r>
              <a:rPr lang="zh-CN" altLang="en-US" sz="2800" baseline="0" dirty="0">
                <a:latin typeface="微软雅黑" panose="020B0503020204020204" pitchFamily="34" charset="-122"/>
                <a:ea typeface="微软雅黑" panose="020B0503020204020204" pitchFamily="34" charset="-122"/>
              </a:rPr>
              <a:t>重复</a:t>
            </a:r>
            <a:r>
              <a:rPr lang="en-US" altLang="zh-CN" sz="2800" baseline="0" dirty="0">
                <a:latin typeface="微软雅黑" panose="020B0503020204020204" pitchFamily="34" charset="-122"/>
                <a:ea typeface="微软雅黑" panose="020B0503020204020204" pitchFamily="34" charset="-122"/>
              </a:rPr>
              <a:t>Step2</a:t>
            </a:r>
            <a:r>
              <a:rPr lang="zh-CN" altLang="en-US" sz="2800" baseline="0" dirty="0">
                <a:latin typeface="微软雅黑" panose="020B0503020204020204" pitchFamily="34" charset="-122"/>
                <a:ea typeface="微软雅黑" panose="020B0503020204020204" pitchFamily="34" charset="-122"/>
              </a:rPr>
              <a:t>直到集合不再发生改变。</a:t>
            </a:r>
            <a:endParaRPr lang="zh-CN" altLang="zh-CN" sz="2800"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循环不变式外提</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aseline="0" dirty="0">
                <a:solidFill>
                  <a:schemeClr val="accent1">
                    <a:lumMod val="50000"/>
                  </a:schemeClr>
                </a:solidFill>
                <a:latin typeface="微软雅黑" panose="020B0503020204020204" pitchFamily="34" charset="-122"/>
                <a:ea typeface="微软雅黑" panose="020B0503020204020204" pitchFamily="34" charset="-122"/>
              </a:rPr>
              <a:t>外提循环内不变式</a:t>
            </a:r>
            <a:endParaRPr lang="en-US" altLang="zh-CN" baseline="0" dirty="0">
              <a:solidFill>
                <a:schemeClr val="accent1">
                  <a:lumMod val="50000"/>
                </a:schemeClr>
              </a:solidFill>
              <a:latin typeface="微软雅黑" panose="020B0503020204020204" pitchFamily="34" charset="-122"/>
              <a:ea typeface="微软雅黑" panose="020B0503020204020204" pitchFamily="34" charset="-122"/>
            </a:endParaRPr>
          </a:p>
          <a:p>
            <a:pPr marL="0" indent="0">
              <a:buNone/>
            </a:pPr>
            <a:r>
              <a:rPr lang="zh-CN" altLang="en-US" sz="2800" baseline="0" dirty="0">
                <a:latin typeface="微软雅黑" panose="020B0503020204020204" pitchFamily="34" charset="-122"/>
                <a:ea typeface="微软雅黑" panose="020B0503020204020204" pitchFamily="34" charset="-122"/>
              </a:rPr>
              <a:t>找到所有的不变式之后，将它们移动到循环前的基本块中即可。</a:t>
            </a:r>
            <a:endParaRPr lang="zh-CN" altLang="zh-CN" sz="2800"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循环不变式外提</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aseline="0" dirty="0">
                <a:solidFill>
                  <a:schemeClr val="accent1">
                    <a:lumMod val="50000"/>
                  </a:schemeClr>
                </a:solidFill>
                <a:latin typeface="微软雅黑" panose="020B0503020204020204" pitchFamily="34" charset="-122"/>
                <a:ea typeface="微软雅黑" panose="020B0503020204020204" pitchFamily="34" charset="-122"/>
              </a:rPr>
              <a:t>运行实例</a:t>
            </a:r>
            <a:endParaRPr lang="en-US" altLang="zh-CN" baseline="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b="1" i="0" u="none" strike="noStrike" baseline="0" dirty="0">
                <a:solidFill>
                  <a:srgbClr val="8080C0"/>
                </a:solidFill>
                <a:latin typeface="DejaVu Sans Mono" panose="020B0609030804020204" pitchFamily="49" charset="0"/>
              </a:rPr>
              <a:t>int</a:t>
            </a:r>
            <a:r>
              <a:rPr lang="en-US" altLang="zh-CN" sz="1800" b="0" i="0" u="none" strike="noStrike" baseline="0" dirty="0">
                <a:solidFill>
                  <a:srgbClr val="8080C0"/>
                </a:solidFill>
                <a:latin typeface="DejaVu Sans Mono" panose="020B0609030804020204" pitchFamily="49" charset="0"/>
              </a:rPr>
              <a:t> </a:t>
            </a:r>
            <a:r>
              <a:rPr lang="en-US" altLang="zh-CN" sz="1800" b="0" i="0" u="none" strike="noStrike" baseline="0" dirty="0">
                <a:solidFill>
                  <a:srgbClr val="004466"/>
                </a:solidFill>
                <a:latin typeface="DejaVu Sans Mono" panose="020B0609030804020204" pitchFamily="49" charset="0"/>
              </a:rPr>
              <a:t>main</a:t>
            </a:r>
            <a:r>
              <a:rPr lang="en-US" altLang="zh-CN" sz="1800" b="1" i="0" u="none" strike="noStrike" baseline="0" dirty="0">
                <a:solidFill>
                  <a:srgbClr val="FF0080"/>
                </a:solidFill>
                <a:latin typeface="DejaVu Sans Mono" panose="020B0609030804020204" pitchFamily="49" charset="0"/>
              </a:rPr>
              <a:t>()</a:t>
            </a:r>
            <a:endParaRPr lang="en-US" altLang="zh-CN" sz="1800" b="0" i="0" u="none" strike="noStrike" baseline="0" dirty="0">
              <a:solidFill>
                <a:srgbClr val="FF0080"/>
              </a:solidFill>
              <a:latin typeface="DejaVu Sans Mono" panose="020B0609030804020204" pitchFamily="49" charset="0"/>
            </a:endParaRPr>
          </a:p>
          <a:p>
            <a:r>
              <a:rPr lang="en-US" altLang="zh-CN" sz="1800" b="1" i="0" u="none" strike="noStrike" baseline="0" dirty="0">
                <a:solidFill>
                  <a:srgbClr val="FF0080"/>
                </a:solidFill>
                <a:latin typeface="DejaVu Sans Mono" panose="020B0609030804020204" pitchFamily="49" charset="0"/>
              </a:rPr>
              <a:t>{</a:t>
            </a:r>
            <a:endParaRPr lang="zh-CN" altLang="en-US"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8080C0"/>
                </a:solidFill>
                <a:latin typeface="DejaVu Sans Mono" panose="020B0609030804020204" pitchFamily="49" charset="0"/>
              </a:rPr>
              <a:t>int</a:t>
            </a:r>
            <a:r>
              <a:rPr lang="en-US" altLang="zh-CN" sz="1800" b="0" i="0" u="none" strike="noStrike" baseline="0" dirty="0">
                <a:solidFill>
                  <a:srgbClr val="8080C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i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0</a:t>
            </a:r>
            <a:r>
              <a:rPr lang="en-US" altLang="zh-CN" sz="1800" b="1" i="0" u="none" strike="noStrike" baseline="0" dirty="0">
                <a:solidFill>
                  <a:srgbClr val="FF0080"/>
                </a:solidFill>
                <a:latin typeface="DejaVu Sans Mono" panose="020B0609030804020204" pitchFamily="49" charset="0"/>
              </a:rPr>
              <a:t>;</a:t>
            </a:r>
            <a:endParaRPr lang="en-US" altLang="zh-CN"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8080C0"/>
                </a:solidFill>
                <a:latin typeface="DejaVu Sans Mono" panose="020B0609030804020204" pitchFamily="49" charset="0"/>
              </a:rPr>
              <a:t>int</a:t>
            </a:r>
            <a:r>
              <a:rPr lang="en-US" altLang="zh-CN" sz="1800" b="0" i="0" u="none" strike="noStrike" baseline="0" dirty="0">
                <a:solidFill>
                  <a:srgbClr val="8080C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a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1000</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b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333</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c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1</a:t>
            </a:r>
            <a:r>
              <a:rPr lang="en-US" altLang="zh-CN" sz="1800" b="1" i="0" u="none" strike="noStrike" baseline="0" dirty="0">
                <a:solidFill>
                  <a:srgbClr val="FF0080"/>
                </a:solidFill>
                <a:latin typeface="DejaVu Sans Mono" panose="020B0609030804020204" pitchFamily="49" charset="0"/>
              </a:rPr>
              <a:t>;</a:t>
            </a:r>
            <a:endParaRPr lang="en-US" altLang="zh-CN"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8080C0"/>
                </a:solidFill>
                <a:latin typeface="DejaVu Sans Mono" panose="020B0609030804020204" pitchFamily="49" charset="0"/>
              </a:rPr>
              <a:t>int</a:t>
            </a:r>
            <a:r>
              <a:rPr lang="en-US" altLang="zh-CN" sz="1800" b="0" i="0" u="none" strike="noStrike" baseline="0" dirty="0">
                <a:solidFill>
                  <a:srgbClr val="8080C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iter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10000000</a:t>
            </a:r>
            <a:r>
              <a:rPr lang="en-US" altLang="zh-CN" sz="1800" b="1" i="0" u="none" strike="noStrike" baseline="0" dirty="0">
                <a:solidFill>
                  <a:srgbClr val="FF0080"/>
                </a:solidFill>
                <a:latin typeface="DejaVu Sans Mono" panose="020B0609030804020204" pitchFamily="49" charset="0"/>
              </a:rPr>
              <a:t>;</a:t>
            </a:r>
            <a:endParaRPr lang="en-US" altLang="zh-CN"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BB7977"/>
                </a:solidFill>
                <a:latin typeface="DejaVu Sans Mono" panose="020B0609030804020204" pitchFamily="49" charset="0"/>
              </a:rPr>
              <a:t>while</a:t>
            </a:r>
            <a:r>
              <a:rPr lang="en-US" altLang="zh-CN" sz="1800" b="0" i="0" u="none" strike="noStrike" baseline="0" dirty="0">
                <a:solidFill>
                  <a:srgbClr val="BB7977"/>
                </a:solidFill>
                <a:latin typeface="DejaVu Sans Mono" panose="020B0609030804020204" pitchFamily="49" charset="0"/>
              </a:rPr>
              <a:t>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000000"/>
                </a:solidFill>
                <a:latin typeface="DejaVu Sans Mono" panose="020B0609030804020204" pitchFamily="49" charset="0"/>
              </a:rPr>
              <a:t>iter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0</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FF0080"/>
                </a:solidFill>
                <a:latin typeface="DejaVu Sans Mono" panose="020B0609030804020204" pitchFamily="49" charset="0"/>
              </a:rPr>
              <a:t>{</a:t>
            </a:r>
            <a:endParaRPr lang="zh-CN" altLang="en-US"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BB7977"/>
                </a:solidFill>
                <a:latin typeface="DejaVu Sans Mono" panose="020B0609030804020204" pitchFamily="49" charset="0"/>
              </a:rPr>
              <a:t>while</a:t>
            </a:r>
            <a:r>
              <a:rPr lang="en-US" altLang="zh-CN" sz="1800" b="0" i="0" u="none" strike="noStrike" baseline="0" dirty="0">
                <a:solidFill>
                  <a:srgbClr val="BB7977"/>
                </a:solidFill>
                <a:latin typeface="DejaVu Sans Mono" panose="020B0609030804020204" pitchFamily="49" charset="0"/>
              </a:rPr>
              <a:t>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000000"/>
                </a:solidFill>
                <a:latin typeface="DejaVu Sans Mono" panose="020B0609030804020204" pitchFamily="49" charset="0"/>
              </a:rPr>
              <a:t>iter </a:t>
            </a:r>
            <a:r>
              <a:rPr lang="en-US" altLang="zh-CN" sz="1800" b="1" i="0" u="none" strike="noStrike" baseline="0" dirty="0">
                <a:solidFill>
                  <a:srgbClr val="FF0080"/>
                </a:solidFill>
                <a:latin typeface="DejaVu Sans Mono" panose="020B0609030804020204" pitchFamily="49" charset="0"/>
              </a:rPr>
              <a:t>&gt;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0</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FF0080"/>
                </a:solidFill>
                <a:latin typeface="DejaVu Sans Mono" panose="020B0609030804020204" pitchFamily="49" charset="0"/>
              </a:rPr>
              <a:t>{</a:t>
            </a:r>
            <a:endParaRPr lang="zh-CN" altLang="en-US" sz="1800" b="0" i="0" u="none" strike="noStrike" baseline="0" dirty="0">
              <a:solidFill>
                <a:srgbClr val="FF0080"/>
              </a:solidFill>
              <a:latin typeface="DejaVu Sans Mono" panose="020B0609030804020204" pitchFamily="49" charset="0"/>
            </a:endParaRPr>
          </a:p>
          <a:p>
            <a:r>
              <a:rPr lang="en-US" altLang="zh-CN" sz="1800" b="0" i="0" u="none" strike="noStrike" baseline="0" dirty="0">
                <a:solidFill>
                  <a:srgbClr val="000000"/>
                </a:solidFill>
                <a:latin typeface="DejaVu Sans Mono" panose="020B0609030804020204" pitchFamily="49" charset="0"/>
              </a:rPr>
              <a:t>            </a:t>
            </a:r>
            <a:r>
              <a:rPr lang="en-US" altLang="zh-CN" sz="1800" b="1" i="0" strike="noStrike" baseline="0" dirty="0">
                <a:solidFill>
                  <a:srgbClr val="000000"/>
                </a:solidFill>
                <a:effectLst>
                  <a:outerShdw blurRad="38100" dist="38100" dir="2700000" algn="tl">
                    <a:srgbClr val="000000">
                      <a:alpha val="43137"/>
                    </a:srgbClr>
                  </a:outerShdw>
                </a:effectLst>
                <a:latin typeface="DejaVu Sans Mono" panose="020B0609030804020204" pitchFamily="49" charset="0"/>
              </a:rPr>
              <a:t>i </a:t>
            </a:r>
            <a:r>
              <a:rPr lang="en-US" altLang="zh-CN" sz="1800" b="1" i="0" strike="noStrike" baseline="0" dirty="0">
                <a:solidFill>
                  <a:srgbClr val="FF0080"/>
                </a:solidFill>
                <a:effectLst>
                  <a:outerShdw blurRad="38100" dist="38100" dir="2700000" algn="tl">
                    <a:srgbClr val="000000">
                      <a:alpha val="43137"/>
                    </a:srgbClr>
                  </a:outerShdw>
                </a:effectLst>
                <a:latin typeface="DejaVu Sans Mono" panose="020B0609030804020204" pitchFamily="49" charset="0"/>
              </a:rPr>
              <a:t>= </a:t>
            </a:r>
            <a:r>
              <a:rPr lang="en-US" altLang="zh-CN" sz="1800" b="1" i="0" strike="noStrike" baseline="0" dirty="0">
                <a:solidFill>
                  <a:srgbClr val="000000"/>
                </a:solidFill>
                <a:effectLst>
                  <a:outerShdw blurRad="38100" dist="38100" dir="2700000" algn="tl">
                    <a:srgbClr val="000000">
                      <a:alpha val="43137"/>
                    </a:srgbClr>
                  </a:outerShdw>
                </a:effectLst>
                <a:latin typeface="DejaVu Sans Mono" panose="020B0609030804020204" pitchFamily="49" charset="0"/>
              </a:rPr>
              <a:t>a </a:t>
            </a:r>
            <a:r>
              <a:rPr lang="en-US" altLang="zh-CN" sz="1800" b="1" i="0" strike="noStrike" baseline="0" dirty="0">
                <a:solidFill>
                  <a:srgbClr val="FF0080"/>
                </a:solidFill>
                <a:effectLst>
                  <a:outerShdw blurRad="38100" dist="38100" dir="2700000" algn="tl">
                    <a:srgbClr val="000000">
                      <a:alpha val="43137"/>
                    </a:srgbClr>
                  </a:outerShdw>
                </a:effectLst>
                <a:latin typeface="DejaVu Sans Mono" panose="020B0609030804020204" pitchFamily="49" charset="0"/>
              </a:rPr>
              <a:t>* </a:t>
            </a:r>
            <a:r>
              <a:rPr lang="en-US" altLang="zh-CN" sz="1800" b="1" i="0" strike="noStrike" baseline="0" dirty="0">
                <a:solidFill>
                  <a:srgbClr val="000000"/>
                </a:solidFill>
                <a:effectLst>
                  <a:outerShdw blurRad="38100" dist="38100" dir="2700000" algn="tl">
                    <a:srgbClr val="000000">
                      <a:alpha val="43137"/>
                    </a:srgbClr>
                  </a:outerShdw>
                </a:effectLst>
                <a:latin typeface="DejaVu Sans Mono" panose="020B0609030804020204" pitchFamily="49" charset="0"/>
              </a:rPr>
              <a:t>a</a:t>
            </a:r>
            <a:r>
              <a:rPr lang="en-US" altLang="zh-CN" sz="1800" b="1" i="0" strike="noStrike" baseline="0" dirty="0">
                <a:solidFill>
                  <a:srgbClr val="FF0080"/>
                </a:solidFill>
                <a:effectLst>
                  <a:outerShdw blurRad="38100" dist="38100" dir="2700000" algn="tl">
                    <a:srgbClr val="000000">
                      <a:alpha val="43137"/>
                    </a:srgbClr>
                  </a:outerShdw>
                </a:effectLst>
                <a:latin typeface="DejaVu Sans Mono" panose="020B0609030804020204" pitchFamily="49" charset="0"/>
              </a:rPr>
              <a:t>;</a:t>
            </a:r>
            <a:endParaRPr lang="en-US" altLang="zh-CN" sz="1800" b="1" i="0" strike="noStrike" baseline="0" dirty="0">
              <a:solidFill>
                <a:srgbClr val="FF0080"/>
              </a:solidFill>
              <a:effectLst>
                <a:outerShdw blurRad="38100" dist="38100" dir="2700000" algn="tl">
                  <a:srgbClr val="000000">
                    <a:alpha val="43137"/>
                  </a:srgbClr>
                </a:outerShdw>
              </a:effectLst>
              <a:latin typeface="DejaVu Sans Mono" panose="020B0609030804020204" pitchFamily="49" charset="0"/>
            </a:endParaRPr>
          </a:p>
          <a:p>
            <a:r>
              <a:rPr lang="en-US" altLang="zh-CN" sz="1800" b="0" i="0" u="none" strike="noStrike" baseline="0" dirty="0">
                <a:solidFill>
                  <a:srgbClr val="000000"/>
                </a:solidFill>
                <a:latin typeface="DejaVu Sans Mono" panose="020B0609030804020204" pitchFamily="49" charset="0"/>
              </a:rPr>
              <a:t>            iter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iter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i</a:t>
            </a:r>
            <a:r>
              <a:rPr lang="en-US" altLang="zh-CN" sz="1800" b="1" i="0" u="none" strike="noStrike" baseline="0" dirty="0">
                <a:solidFill>
                  <a:srgbClr val="FF0080"/>
                </a:solidFill>
                <a:latin typeface="DejaVu Sans Mono" panose="020B0609030804020204" pitchFamily="49" charset="0"/>
              </a:rPr>
              <a:t>;}</a:t>
            </a:r>
            <a:endParaRPr lang="zh-CN" altLang="en-US"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BB7977"/>
                </a:solidFill>
                <a:latin typeface="DejaVu Sans Mono" panose="020B0609030804020204" pitchFamily="49" charset="0"/>
              </a:rPr>
              <a:t>while</a:t>
            </a:r>
            <a:r>
              <a:rPr lang="en-US" altLang="zh-CN" sz="1800" b="0" i="0" u="none" strike="noStrike" baseline="0" dirty="0">
                <a:solidFill>
                  <a:srgbClr val="BB7977"/>
                </a:solidFill>
                <a:latin typeface="DejaVu Sans Mono" panose="020B0609030804020204" pitchFamily="49" charset="0"/>
              </a:rPr>
              <a:t>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000000"/>
                </a:solidFill>
                <a:latin typeface="DejaVu Sans Mono" panose="020B0609030804020204" pitchFamily="49" charset="0"/>
              </a:rPr>
              <a:t>iter </a:t>
            </a:r>
            <a:r>
              <a:rPr lang="en-US" altLang="zh-CN" sz="1800" b="1" i="0" u="none" strike="noStrike" baseline="0" dirty="0">
                <a:solidFill>
                  <a:srgbClr val="FF0080"/>
                </a:solidFill>
                <a:latin typeface="DejaVu Sans Mono" panose="020B0609030804020204" pitchFamily="49" charset="0"/>
              </a:rPr>
              <a:t>&lt;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800080"/>
                </a:solidFill>
                <a:latin typeface="DejaVu Sans Mono" panose="020B0609030804020204" pitchFamily="49" charset="0"/>
              </a:rPr>
              <a:t>0</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1" i="0" u="none" strike="noStrike" baseline="0" dirty="0">
                <a:solidFill>
                  <a:srgbClr val="FF0080"/>
                </a:solidFill>
                <a:latin typeface="DejaVu Sans Mono" panose="020B0609030804020204" pitchFamily="49" charset="0"/>
              </a:rPr>
              <a:t>{</a:t>
            </a:r>
            <a:endParaRPr lang="zh-CN" altLang="en-US" sz="1800" b="0" i="0" u="none" strike="noStrike" baseline="0" dirty="0">
              <a:solidFill>
                <a:srgbClr val="FF0080"/>
              </a:solidFill>
              <a:latin typeface="DejaVu Sans Mono" panose="020B0609030804020204" pitchFamily="49" charset="0"/>
            </a:endParaRPr>
          </a:p>
          <a:p>
            <a:r>
              <a:rPr lang="en-US" altLang="zh-CN" sz="1800" b="0" i="0" u="none" strike="noStrike" baseline="0" dirty="0">
                <a:solidFill>
                  <a:srgbClr val="000000"/>
                </a:solidFill>
                <a:latin typeface="DejaVu Sans Mono" panose="020B0609030804020204" pitchFamily="49" charset="0"/>
              </a:rPr>
              <a:t>            </a:t>
            </a:r>
            <a:r>
              <a:rPr lang="en-US" altLang="zh-CN" sz="1800" b="1" i="0" u="none" strike="noStrike" baseline="0" dirty="0">
                <a:solidFill>
                  <a:srgbClr val="000000"/>
                </a:solidFill>
                <a:effectLst>
                  <a:outerShdw blurRad="38100" dist="38100" dir="2700000" algn="tl">
                    <a:srgbClr val="000000">
                      <a:alpha val="43137"/>
                    </a:srgbClr>
                  </a:outerShdw>
                </a:effectLst>
                <a:latin typeface="DejaVu Sans Mono" panose="020B0609030804020204" pitchFamily="49" charset="0"/>
              </a:rPr>
              <a:t>i </a:t>
            </a:r>
            <a:r>
              <a:rPr lang="en-US" altLang="zh-CN" sz="1800" b="1" i="0" u="none" strike="noStrike" baseline="0" dirty="0">
                <a:solidFill>
                  <a:srgbClr val="FF0080"/>
                </a:solidFill>
                <a:effectLst>
                  <a:outerShdw blurRad="38100" dist="38100" dir="2700000" algn="tl">
                    <a:srgbClr val="000000">
                      <a:alpha val="43137"/>
                    </a:srgbClr>
                  </a:outerShdw>
                </a:effectLst>
                <a:latin typeface="DejaVu Sans Mono" panose="020B0609030804020204" pitchFamily="49" charset="0"/>
              </a:rPr>
              <a:t>= </a:t>
            </a:r>
            <a:r>
              <a:rPr lang="en-US" altLang="zh-CN" sz="1800" b="1" i="0" u="none" strike="noStrike" baseline="0" dirty="0">
                <a:solidFill>
                  <a:srgbClr val="000000"/>
                </a:solidFill>
                <a:effectLst>
                  <a:outerShdw blurRad="38100" dist="38100" dir="2700000" algn="tl">
                    <a:srgbClr val="000000">
                      <a:alpha val="43137"/>
                    </a:srgbClr>
                  </a:outerShdw>
                </a:effectLst>
                <a:latin typeface="DejaVu Sans Mono" panose="020B0609030804020204" pitchFamily="49" charset="0"/>
              </a:rPr>
              <a:t>c </a:t>
            </a:r>
            <a:r>
              <a:rPr lang="en-US" altLang="zh-CN" sz="1800" b="1" i="0" u="none" strike="noStrike" baseline="0" dirty="0">
                <a:solidFill>
                  <a:srgbClr val="FF0080"/>
                </a:solidFill>
                <a:effectLst>
                  <a:outerShdw blurRad="38100" dist="38100" dir="2700000" algn="tl">
                    <a:srgbClr val="000000">
                      <a:alpha val="43137"/>
                    </a:srgbClr>
                  </a:outerShdw>
                </a:effectLst>
                <a:latin typeface="DejaVu Sans Mono" panose="020B0609030804020204" pitchFamily="49" charset="0"/>
              </a:rPr>
              <a:t>% </a:t>
            </a:r>
            <a:r>
              <a:rPr lang="en-US" altLang="zh-CN" sz="1800" b="1" i="0" u="none" strike="noStrike" baseline="0" dirty="0">
                <a:solidFill>
                  <a:srgbClr val="000000"/>
                </a:solidFill>
                <a:effectLst>
                  <a:outerShdw blurRad="38100" dist="38100" dir="2700000" algn="tl">
                    <a:srgbClr val="000000">
                      <a:alpha val="43137"/>
                    </a:srgbClr>
                  </a:outerShdw>
                </a:effectLst>
                <a:latin typeface="DejaVu Sans Mono" panose="020B0609030804020204" pitchFamily="49" charset="0"/>
              </a:rPr>
              <a:t>b</a:t>
            </a:r>
            <a:r>
              <a:rPr lang="en-US" altLang="zh-CN" sz="1800" b="1" i="0" u="none" strike="noStrike" baseline="0" dirty="0">
                <a:solidFill>
                  <a:srgbClr val="FF0080"/>
                </a:solidFill>
                <a:effectLst>
                  <a:outerShdw blurRad="38100" dist="38100" dir="2700000" algn="tl">
                    <a:srgbClr val="000000">
                      <a:alpha val="43137"/>
                    </a:srgbClr>
                  </a:outerShdw>
                </a:effectLst>
                <a:latin typeface="DejaVu Sans Mono" panose="020B0609030804020204" pitchFamily="49" charset="0"/>
              </a:rPr>
              <a:t>;</a:t>
            </a:r>
            <a:endParaRPr lang="en-US" altLang="zh-CN" sz="1800" b="1" i="0" u="none" strike="noStrike" baseline="0" dirty="0">
              <a:solidFill>
                <a:srgbClr val="FF0080"/>
              </a:solidFill>
              <a:effectLst>
                <a:outerShdw blurRad="38100" dist="38100" dir="2700000" algn="tl">
                  <a:srgbClr val="000000">
                    <a:alpha val="43137"/>
                  </a:srgbClr>
                </a:outerShdw>
              </a:effectLst>
              <a:latin typeface="DejaVu Sans Mono" panose="020B0609030804020204" pitchFamily="49" charset="0"/>
            </a:endParaRPr>
          </a:p>
          <a:p>
            <a:r>
              <a:rPr lang="en-US" altLang="zh-CN" sz="1800" b="0" i="0" u="none" strike="noStrike" baseline="0" dirty="0">
                <a:solidFill>
                  <a:srgbClr val="000000"/>
                </a:solidFill>
                <a:latin typeface="DejaVu Sans Mono" panose="020B0609030804020204" pitchFamily="49" charset="0"/>
              </a:rPr>
              <a:t>            iter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iter </a:t>
            </a:r>
            <a:r>
              <a:rPr lang="en-US" altLang="zh-CN" sz="1800" b="1" i="0" u="none" strike="noStrike" baseline="0" dirty="0">
                <a:solidFill>
                  <a:srgbClr val="FF0080"/>
                </a:solidFill>
                <a:latin typeface="DejaVu Sans Mono" panose="020B0609030804020204" pitchFamily="49" charset="0"/>
              </a:rPr>
              <a:t>+</a:t>
            </a:r>
            <a:r>
              <a:rPr lang="en-US" altLang="zh-CN" sz="1800" b="0" i="0" u="none" strike="noStrike" baseline="0" dirty="0">
                <a:solidFill>
                  <a:srgbClr val="FF0080"/>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i</a:t>
            </a:r>
            <a:r>
              <a:rPr lang="en-US" altLang="zh-CN" sz="1800" b="1" i="0" u="none" strike="noStrike" baseline="0" dirty="0">
                <a:solidFill>
                  <a:srgbClr val="FF0080"/>
                </a:solidFill>
                <a:latin typeface="DejaVu Sans Mono" panose="020B0609030804020204" pitchFamily="49" charset="0"/>
              </a:rPr>
              <a:t>;}}</a:t>
            </a:r>
            <a:endParaRPr lang="zh-CN" altLang="en-US" sz="1800" b="0" i="0" u="none" strike="noStrike" baseline="0" dirty="0">
              <a:solidFill>
                <a:srgbClr val="FF0080"/>
              </a:solidFill>
              <a:latin typeface="DejaVu Sans Mono" panose="020B0609030804020204" pitchFamily="49" charset="0"/>
            </a:endParaRPr>
          </a:p>
          <a:p>
            <a:r>
              <a:rPr lang="en-US" altLang="zh-CN" sz="1800" b="0" i="0" u="none" strike="noStrike" baseline="0" dirty="0">
                <a:latin typeface="DejaVu Sans Mono" panose="020B0609030804020204" pitchFamily="49" charset="0"/>
              </a:rPr>
              <a:t>    </a:t>
            </a:r>
            <a:r>
              <a:rPr lang="en-US" altLang="zh-CN" sz="1800" b="1" i="0" u="none" strike="noStrike" baseline="0" dirty="0">
                <a:solidFill>
                  <a:srgbClr val="BB7977"/>
                </a:solidFill>
                <a:latin typeface="DejaVu Sans Mono" panose="020B0609030804020204" pitchFamily="49" charset="0"/>
              </a:rPr>
              <a:t>return</a:t>
            </a:r>
            <a:r>
              <a:rPr lang="en-US" altLang="zh-CN" sz="1800" b="0" i="0" u="none" strike="noStrike" baseline="0" dirty="0">
                <a:solidFill>
                  <a:srgbClr val="BB7977"/>
                </a:solidFill>
                <a:latin typeface="DejaVu Sans Mono" panose="020B0609030804020204" pitchFamily="49" charset="0"/>
              </a:rPr>
              <a:t> </a:t>
            </a:r>
            <a:r>
              <a:rPr lang="en-US" altLang="zh-CN" sz="1800" b="0" i="0" u="none" strike="noStrike" baseline="0" dirty="0">
                <a:solidFill>
                  <a:srgbClr val="000000"/>
                </a:solidFill>
                <a:latin typeface="DejaVu Sans Mono" panose="020B0609030804020204" pitchFamily="49" charset="0"/>
              </a:rPr>
              <a:t>iter</a:t>
            </a:r>
            <a:r>
              <a:rPr lang="en-US" altLang="zh-CN" sz="1800" b="1" i="0" u="none" strike="noStrike" baseline="0" dirty="0">
                <a:solidFill>
                  <a:srgbClr val="FF0080"/>
                </a:solidFill>
                <a:latin typeface="DejaVu Sans Mono" panose="020B0609030804020204" pitchFamily="49" charset="0"/>
              </a:rPr>
              <a:t>;</a:t>
            </a:r>
            <a:endParaRPr lang="en-US" altLang="zh-CN" sz="1800" b="0" i="0" u="none" strike="noStrike" baseline="0" dirty="0">
              <a:solidFill>
                <a:srgbClr val="FF0080"/>
              </a:solidFill>
              <a:latin typeface="DejaVu Sans Mono" panose="020B0609030804020204" pitchFamily="49" charset="0"/>
            </a:endParaRPr>
          </a:p>
          <a:p>
            <a:r>
              <a:rPr lang="en-US" altLang="zh-CN" sz="1800" b="1" i="0" u="none" strike="noStrike" baseline="0" dirty="0">
                <a:solidFill>
                  <a:srgbClr val="FF0080"/>
                </a:solidFill>
                <a:latin typeface="DejaVu Sans Mono" panose="020B0609030804020204" pitchFamily="49" charset="0"/>
              </a:rPr>
              <a:t>}</a:t>
            </a:r>
            <a:endParaRPr lang="zh-CN" altLang="en-US" sz="1800" b="0" i="0" u="none" strike="noStrike" baseline="0" dirty="0">
              <a:solidFill>
                <a:srgbClr val="FF0080"/>
              </a:solidFill>
              <a:latin typeface="DejaVu Sans Mono" panose="020B0609030804020204" pitchFamily="49" charset="0"/>
            </a:endParaRPr>
          </a:p>
          <a:p>
            <a:pPr marL="0" indent="0">
              <a:buNone/>
            </a:pPr>
            <a:endParaRPr lang="zh-CN" altLang="zh-CN" sz="2800" baseline="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选做部分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循环不变式外提</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aseline="0" dirty="0">
                <a:solidFill>
                  <a:schemeClr val="accent1">
                    <a:lumMod val="50000"/>
                  </a:schemeClr>
                </a:solidFill>
                <a:latin typeface="微软雅黑" panose="020B0503020204020204" pitchFamily="34" charset="-122"/>
                <a:ea typeface="微软雅黑" panose="020B0503020204020204" pitchFamily="34" charset="-122"/>
              </a:rPr>
              <a:t>运行实例</a:t>
            </a:r>
            <a:endParaRPr lang="en-US" altLang="zh-CN" baseline="0"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2"/>
          <a:srcRect l="3534" t="7037" r="-201" b="6699"/>
          <a:stretch>
            <a:fillRect/>
          </a:stretch>
        </p:blipFill>
        <p:spPr>
          <a:xfrm>
            <a:off x="160283" y="2209800"/>
            <a:ext cx="8839200" cy="443700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公共子表达式删除</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Rectangle 10"/>
          <p:cNvSpPr txBox="1">
            <a:spLocks noChangeArrowheads="1"/>
          </p:cNvSpPr>
          <p:nvPr/>
        </p:nvSpPr>
        <p:spPr bwMode="auto">
          <a:xfrm>
            <a:off x="457200" y="163639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b="1" baseline="0" dirty="0">
                <a:latin typeface="微软雅黑" panose="020B0503020204020204" pitchFamily="34" charset="-122"/>
                <a:ea typeface="微软雅黑" panose="020B0503020204020204" pitchFamily="34" charset="-122"/>
              </a:rPr>
              <a:t>自定义用于描述一个表达式的结构体</a:t>
            </a:r>
            <a:endParaRPr lang="zh-CN" altLang="zh-CN" b="1" baseline="0" dirty="0">
              <a:latin typeface="微软雅黑" panose="020B0503020204020204" pitchFamily="34" charset="-122"/>
              <a:ea typeface="微软雅黑" panose="020B0503020204020204" pitchFamily="34" charset="-122"/>
            </a:endParaRPr>
          </a:p>
          <a:p>
            <a:pPr marL="0" indent="0">
              <a:buNone/>
            </a:pPr>
            <a:endParaRPr lang="zh-CN" altLang="zh-CN" b="1" baseline="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9600" y="2286000"/>
            <a:ext cx="6924675" cy="3876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公共子表达式删除</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Rectangle 10"/>
          <p:cNvSpPr txBox="1">
            <a:spLocks noChangeArrowheads="1"/>
          </p:cNvSpPr>
          <p:nvPr/>
        </p:nvSpPr>
        <p:spPr bwMode="auto">
          <a:xfrm>
            <a:off x="533400" y="1219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baseline="0" dirty="0">
                <a:latin typeface="微软雅黑" panose="020B0503020204020204" pitchFamily="34" charset="-122"/>
                <a:ea typeface="微软雅黑" panose="020B0503020204020204" pitchFamily="34" charset="-122"/>
              </a:rPr>
              <a:t>ComSubExprEli</a:t>
            </a:r>
            <a:r>
              <a:rPr lang="zh-CN" altLang="en-US" b="1" baseline="0" dirty="0">
                <a:latin typeface="微软雅黑" panose="020B0503020204020204" pitchFamily="34" charset="-122"/>
                <a:ea typeface="微软雅黑" panose="020B0503020204020204" pitchFamily="34" charset="-122"/>
              </a:rPr>
              <a:t>类主要数据结构</a:t>
            </a:r>
            <a:endParaRPr lang="zh-CN" altLang="en-US" b="1" baseline="0" dirty="0">
              <a:latin typeface="微软雅黑" panose="020B0503020204020204" pitchFamily="34" charset="-122"/>
              <a:ea typeface="微软雅黑" panose="020B0503020204020204" pitchFamily="34" charset="-122"/>
            </a:endParaRPr>
          </a:p>
          <a:p>
            <a:pPr marL="0" indent="0">
              <a:buNone/>
            </a:pPr>
            <a:r>
              <a:rPr lang="zh-CN" altLang="en-US" sz="2800" baseline="0" dirty="0">
                <a:latin typeface="微软雅黑" panose="020B0503020204020204" pitchFamily="34" charset="-122"/>
                <a:ea typeface="微软雅黑" panose="020B0503020204020204" pitchFamily="34" charset="-122"/>
              </a:rPr>
              <a:t>数据成员</a:t>
            </a:r>
            <a:endParaRPr lang="zh-CN" altLang="en-US" sz="2800" baseline="0" dirty="0">
              <a:latin typeface="微软雅黑" panose="020B0503020204020204" pitchFamily="34" charset="-122"/>
              <a:ea typeface="微软雅黑" panose="020B0503020204020204" pitchFamily="34" charset="-122"/>
            </a:endParaRPr>
          </a:p>
          <a:p>
            <a:pPr marL="0" indent="0">
              <a:buNone/>
            </a:pPr>
            <a:endParaRPr lang="zh-CN" altLang="en-US" baseline="0" dirty="0">
              <a:latin typeface="微软雅黑" panose="020B0503020204020204" pitchFamily="34" charset="-122"/>
              <a:ea typeface="微软雅黑" panose="020B0503020204020204" pitchFamily="34" charset="-122"/>
            </a:endParaRPr>
          </a:p>
          <a:p>
            <a:pPr marL="0" indent="0">
              <a:buNone/>
            </a:pPr>
            <a:endParaRPr lang="zh-CN" altLang="en-US" baseline="0" dirty="0">
              <a:latin typeface="微软雅黑" panose="020B0503020204020204" pitchFamily="34" charset="-122"/>
              <a:ea typeface="微软雅黑" panose="020B0503020204020204" pitchFamily="34" charset="-122"/>
            </a:endParaRPr>
          </a:p>
          <a:p>
            <a:pPr marL="0" indent="0">
              <a:buNone/>
            </a:pPr>
            <a:endParaRPr lang="zh-CN" altLang="en-US" baseline="0" dirty="0">
              <a:latin typeface="微软雅黑" panose="020B0503020204020204" pitchFamily="34" charset="-122"/>
              <a:ea typeface="微软雅黑" panose="020B0503020204020204" pitchFamily="34" charset="-122"/>
            </a:endParaRPr>
          </a:p>
          <a:p>
            <a:pPr marL="0" indent="0">
              <a:buNone/>
            </a:pPr>
            <a:r>
              <a:rPr lang="zh-CN" altLang="en-US" sz="2800" baseline="0" dirty="0">
                <a:latin typeface="微软雅黑" panose="020B0503020204020204" pitchFamily="34" charset="-122"/>
                <a:ea typeface="微软雅黑" panose="020B0503020204020204" pitchFamily="34" charset="-122"/>
              </a:rPr>
              <a:t>接口</a:t>
            </a:r>
            <a:r>
              <a:rPr lang="en-US" altLang="zh-CN" sz="2800" baseline="0" dirty="0">
                <a:latin typeface="微软雅黑" panose="020B0503020204020204" pitchFamily="34" charset="-122"/>
                <a:ea typeface="微软雅黑" panose="020B0503020204020204" pitchFamily="34" charset="-122"/>
              </a:rPr>
              <a:t>/</a:t>
            </a:r>
            <a:r>
              <a:rPr lang="zh-CN" altLang="en-US" sz="2800" baseline="0" dirty="0">
                <a:latin typeface="微软雅黑" panose="020B0503020204020204" pitchFamily="34" charset="-122"/>
                <a:ea typeface="微软雅黑" panose="020B0503020204020204" pitchFamily="34" charset="-122"/>
              </a:rPr>
              <a:t>成员函数</a:t>
            </a:r>
            <a:endParaRPr lang="zh-CN" altLang="en-US" sz="2800" baseline="0" dirty="0">
              <a:latin typeface="微软雅黑" panose="020B0503020204020204" pitchFamily="34" charset="-122"/>
              <a:ea typeface="微软雅黑" panose="020B0503020204020204" pitchFamily="34" charset="-122"/>
            </a:endParaRPr>
          </a:p>
          <a:p>
            <a:pPr marL="0" indent="0">
              <a:buNone/>
            </a:pPr>
            <a:endParaRPr lang="zh-CN" altLang="en-US" baseline="0" dirty="0">
              <a:latin typeface="微软雅黑" panose="020B0503020204020204" pitchFamily="34" charset="-122"/>
              <a:ea typeface="微软雅黑" panose="020B0503020204020204" pitchFamily="34" charset="-122"/>
            </a:endParaRPr>
          </a:p>
          <a:p>
            <a:pPr marL="0" indent="0">
              <a:buNone/>
            </a:pPr>
            <a:endParaRPr lang="zh-CN" altLang="en-US" baseline="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9600" y="2286000"/>
            <a:ext cx="7067550" cy="1762125"/>
          </a:xfrm>
          <a:prstGeom prst="rect">
            <a:avLst/>
          </a:prstGeom>
        </p:spPr>
      </p:pic>
      <p:pic>
        <p:nvPicPr>
          <p:cNvPr id="3" name="图片 2"/>
          <p:cNvPicPr>
            <a:picLocks noChangeAspect="1"/>
          </p:cNvPicPr>
          <p:nvPr/>
        </p:nvPicPr>
        <p:blipFill>
          <a:blip r:embed="rId3"/>
          <a:stretch>
            <a:fillRect/>
          </a:stretch>
        </p:blipFill>
        <p:spPr>
          <a:xfrm>
            <a:off x="609600" y="4572000"/>
            <a:ext cx="7086600" cy="1685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公共子表达式删除</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baseline="0" dirty="0">
                <a:latin typeface="微软雅黑" panose="020B0503020204020204" pitchFamily="34" charset="-122"/>
                <a:ea typeface="微软雅黑" panose="020B0503020204020204" pitchFamily="34" charset="-122"/>
              </a:rPr>
              <a:t>优化效果</a:t>
            </a:r>
            <a:endParaRPr lang="zh-CN" altLang="zh-CN" baseline="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33400" y="2209800"/>
            <a:ext cx="4262120" cy="2771775"/>
          </a:xfrm>
          <a:prstGeom prst="rect">
            <a:avLst/>
          </a:prstGeom>
        </p:spPr>
      </p:pic>
      <p:pic>
        <p:nvPicPr>
          <p:cNvPr id="4" name="图片 3"/>
          <p:cNvPicPr>
            <a:picLocks noChangeAspect="1"/>
          </p:cNvPicPr>
          <p:nvPr/>
        </p:nvPicPr>
        <p:blipFill>
          <a:blip r:embed="rId3"/>
          <a:stretch>
            <a:fillRect/>
          </a:stretch>
        </p:blipFill>
        <p:spPr>
          <a:xfrm>
            <a:off x="5029200" y="2209800"/>
            <a:ext cx="3600450" cy="2257425"/>
          </a:xfrm>
          <a:prstGeom prst="rect">
            <a:avLst/>
          </a:prstGeom>
        </p:spPr>
      </p:pic>
      <p:pic>
        <p:nvPicPr>
          <p:cNvPr id="5" name="图片 4"/>
          <p:cNvPicPr>
            <a:picLocks noChangeAspect="1"/>
          </p:cNvPicPr>
          <p:nvPr/>
        </p:nvPicPr>
        <p:blipFill>
          <a:blip r:embed="rId4"/>
          <a:stretch>
            <a:fillRect/>
          </a:stretch>
        </p:blipFill>
        <p:spPr>
          <a:xfrm>
            <a:off x="5057775" y="4572000"/>
            <a:ext cx="3543300" cy="1333500"/>
          </a:xfrm>
          <a:prstGeom prst="rect">
            <a:avLst/>
          </a:prstGeom>
        </p:spPr>
      </p:pic>
      <p:sp>
        <p:nvSpPr>
          <p:cNvPr id="7" name="圆角矩形 6"/>
          <p:cNvSpPr/>
          <p:nvPr/>
        </p:nvSpPr>
        <p:spPr>
          <a:xfrm>
            <a:off x="762000" y="3048000"/>
            <a:ext cx="2362200" cy="228600"/>
          </a:xfrm>
          <a:prstGeom prst="round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25000">
              <a:ln>
                <a:noFill/>
              </a:ln>
              <a:solidFill>
                <a:schemeClr val="tx1"/>
              </a:solidFill>
              <a:effectLst/>
              <a:latin typeface="Arial" panose="020B0604020202020204" pitchFamily="34" charset="0"/>
              <a:ea typeface="宋体" pitchFamily="2" charset="-122"/>
            </a:endParaRPr>
          </a:p>
        </p:txBody>
      </p:sp>
      <p:sp>
        <p:nvSpPr>
          <p:cNvPr id="8" name="圆角矩形 7"/>
          <p:cNvSpPr/>
          <p:nvPr/>
        </p:nvSpPr>
        <p:spPr>
          <a:xfrm>
            <a:off x="685800" y="3886200"/>
            <a:ext cx="2514600" cy="228600"/>
          </a:xfrm>
          <a:prstGeom prst="round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25000">
              <a:ln>
                <a:noFill/>
              </a:ln>
              <a:solidFill>
                <a:schemeClr val="tx1"/>
              </a:solidFill>
              <a:effectLst/>
              <a:latin typeface="Arial" panose="020B0604020202020204" pitchFamily="34" charset="0"/>
              <a:ea typeface="宋体" pitchFamily="2" charset="-122"/>
            </a:endParaRPr>
          </a:p>
        </p:txBody>
      </p:sp>
      <p:sp>
        <p:nvSpPr>
          <p:cNvPr id="9" name="圆角矩形 8"/>
          <p:cNvSpPr/>
          <p:nvPr/>
        </p:nvSpPr>
        <p:spPr>
          <a:xfrm>
            <a:off x="5257800" y="3048000"/>
            <a:ext cx="3048000" cy="304800"/>
          </a:xfrm>
          <a:prstGeom prst="round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25000">
              <a:ln>
                <a:noFill/>
              </a:ln>
              <a:solidFill>
                <a:schemeClr val="tx1"/>
              </a:solidFill>
              <a:effectLst/>
              <a:latin typeface="Arial" panose="020B0604020202020204" pitchFamily="34" charset="0"/>
              <a:ea typeface="宋体" pitchFamily="2" charset="-122"/>
            </a:endParaRPr>
          </a:p>
        </p:txBody>
      </p:sp>
      <p:sp>
        <p:nvSpPr>
          <p:cNvPr id="10" name="圆角矩形 9"/>
          <p:cNvSpPr/>
          <p:nvPr/>
        </p:nvSpPr>
        <p:spPr>
          <a:xfrm>
            <a:off x="5257800" y="3581400"/>
            <a:ext cx="3124200" cy="304800"/>
          </a:xfrm>
          <a:prstGeom prst="round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25000">
              <a:ln>
                <a:noFill/>
              </a:ln>
              <a:solidFill>
                <a:schemeClr val="tx1"/>
              </a:solidFill>
              <a:effectLst/>
              <a:latin typeface="Arial" panose="020B0604020202020204" pitchFamily="34"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公共子表达式删除</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Rectangle 10"/>
          <p:cNvSpPr txBox="1">
            <a:spLocks noChangeArrowheads="1"/>
          </p:cNvSpPr>
          <p:nvPr/>
        </p:nvSpPr>
        <p:spPr bwMode="auto">
          <a:xfrm>
            <a:off x="457200" y="1219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aseline="0" dirty="0">
                <a:latin typeface="微软雅黑" panose="020B0503020204020204" pitchFamily="34" charset="-122"/>
                <a:ea typeface="微软雅黑" panose="020B0503020204020204" pitchFamily="34" charset="-122"/>
              </a:rPr>
              <a:t>优化效果</a:t>
            </a:r>
            <a:endParaRPr lang="zh-CN" altLang="en-US" baseline="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33400" y="1752600"/>
            <a:ext cx="4167505" cy="4989830"/>
          </a:xfrm>
          <a:prstGeom prst="rect">
            <a:avLst/>
          </a:prstGeom>
        </p:spPr>
      </p:pic>
      <p:pic>
        <p:nvPicPr>
          <p:cNvPr id="4" name="图片 3"/>
          <p:cNvPicPr>
            <a:picLocks noChangeAspect="1"/>
          </p:cNvPicPr>
          <p:nvPr/>
        </p:nvPicPr>
        <p:blipFill>
          <a:blip r:embed="rId3"/>
          <a:stretch>
            <a:fillRect/>
          </a:stretch>
        </p:blipFill>
        <p:spPr>
          <a:xfrm>
            <a:off x="4800600" y="1750695"/>
            <a:ext cx="4152265" cy="51073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公共子表达式删除</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Rectangle 10"/>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zh-CN" baseline="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775970" y="1219200"/>
            <a:ext cx="7591425" cy="5314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title"/>
          </p:nvPr>
        </p:nvSpPr>
        <p:spPr>
          <a:xfrm>
            <a:off x="152400" y="274638"/>
            <a:ext cx="5334000" cy="563562"/>
          </a:xfrm>
        </p:spPr>
        <p:txBody>
          <a:bodyPr/>
          <a:lstStyle/>
          <a:p>
            <a:pPr algn="l"/>
            <a:r>
              <a:rPr lang="zh-CN" altLang="en-US" sz="3200" dirty="0">
                <a:solidFill>
                  <a:schemeClr val="bg1">
                    <a:lumMod val="95000"/>
                  </a:schemeClr>
                </a:solidFill>
                <a:latin typeface="微软雅黑" panose="020B0503020204020204" pitchFamily="34" charset="-122"/>
                <a:ea typeface="微软雅黑" panose="020B0503020204020204" pitchFamily="34" charset="-122"/>
              </a:rPr>
              <a:t>必做部分</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公共子表达式删除</a:t>
            </a:r>
            <a:endParaRPr lang="zh-CN"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Rectangle 10"/>
          <p:cNvSpPr txBox="1">
            <a:spLocks noChangeArrowheads="1"/>
          </p:cNvSpPr>
          <p:nvPr/>
        </p:nvSpPr>
        <p:spPr bwMode="auto">
          <a:xfrm>
            <a:off x="457200" y="1219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baseline="0" dirty="0">
                <a:latin typeface="微软雅黑" panose="020B0503020204020204" pitchFamily="34" charset="-122"/>
                <a:ea typeface="微软雅黑" panose="020B0503020204020204" pitchFamily="34" charset="-122"/>
              </a:rPr>
              <a:t>优化效果</a:t>
            </a:r>
            <a:endParaRPr lang="zh-CN" altLang="zh-CN" baseline="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33400" y="1828800"/>
            <a:ext cx="3962400" cy="4497070"/>
          </a:xfrm>
          <a:prstGeom prst="rect">
            <a:avLst/>
          </a:prstGeom>
        </p:spPr>
      </p:pic>
      <p:pic>
        <p:nvPicPr>
          <p:cNvPr id="4" name="图片 3"/>
          <p:cNvPicPr>
            <a:picLocks noChangeAspect="1"/>
          </p:cNvPicPr>
          <p:nvPr/>
        </p:nvPicPr>
        <p:blipFill>
          <a:blip r:embed="rId3"/>
          <a:stretch>
            <a:fillRect/>
          </a:stretch>
        </p:blipFill>
        <p:spPr>
          <a:xfrm>
            <a:off x="4550410" y="1828800"/>
            <a:ext cx="4432935" cy="4497070"/>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25000" smtClean="0">
            <a:ln>
              <a:noFill/>
            </a:ln>
            <a:solidFill>
              <a:schemeClr val="tx1"/>
            </a:solidFill>
            <a:effectLst/>
            <a:latin typeface="Arial" panose="020B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25000" smtClean="0">
            <a:ln>
              <a:noFill/>
            </a:ln>
            <a:solidFill>
              <a:schemeClr val="tx1"/>
            </a:solidFill>
            <a:effectLst/>
            <a:latin typeface="Arial" panose="020B0604020202020204"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3940</Words>
  <Application>WPS 演示</Application>
  <PresentationFormat>全屏显示(4:3)</PresentationFormat>
  <Paragraphs>357</Paragraphs>
  <Slides>34</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宋体</vt:lpstr>
      <vt:lpstr>Wingdings</vt:lpstr>
      <vt:lpstr>文泉驿微米黑</vt:lpstr>
      <vt:lpstr>微软雅黑</vt:lpstr>
      <vt:lpstr>DejaVu Sans Mono</vt:lpstr>
      <vt:lpstr>宋体</vt:lpstr>
      <vt:lpstr>Arial Unicode MS</vt:lpstr>
      <vt:lpstr>等线</vt:lpstr>
      <vt:lpstr>默认设计模板</vt:lpstr>
      <vt:lpstr>编译原理H PW7答辩</vt:lpstr>
      <vt:lpstr>必做部分-公共子表达式删除</vt:lpstr>
      <vt:lpstr>必做部分-公共子表达式删除</vt:lpstr>
      <vt:lpstr>必做部分-公共子表达式删除</vt:lpstr>
      <vt:lpstr>必做部分-公共子表达式删除</vt:lpstr>
      <vt:lpstr>必做部分-公共子表达式删除</vt:lpstr>
      <vt:lpstr>必做部分-公共子表达式删除</vt:lpstr>
      <vt:lpstr>必做部分-公共子表达式删除</vt:lpstr>
      <vt:lpstr>必做部分-公共子表达式删除</vt:lpstr>
      <vt:lpstr>必做部分-公共子表达式删除</vt:lpstr>
      <vt:lpstr>必做部分-公共子表达式删除</vt:lpstr>
      <vt:lpstr>必做部分-活跃变量分析</vt:lpstr>
      <vt:lpstr>必做部分-活跃变量分析</vt:lpstr>
      <vt:lpstr>必做部分-活跃变量分析</vt:lpstr>
      <vt:lpstr>必做部分-支配树</vt:lpstr>
      <vt:lpstr>选做部分-常量传播</vt:lpstr>
      <vt:lpstr>选做部分-常量传播</vt:lpstr>
      <vt:lpstr>选做部分-常量传播</vt:lpstr>
      <vt:lpstr>选做部分-常量传播</vt:lpstr>
      <vt:lpstr>选做部分-常量传播</vt:lpstr>
      <vt:lpstr>选做部分-常量传播</vt:lpstr>
      <vt:lpstr>选做部分-常量传播</vt:lpstr>
      <vt:lpstr>选做部分-常量传播</vt:lpstr>
      <vt:lpstr>选做部分-常量传播</vt:lpstr>
      <vt:lpstr>选做部分-常量传播</vt:lpstr>
      <vt:lpstr>选做部分-常量传播</vt:lpstr>
      <vt:lpstr>PowerPoint 演示文稿</vt:lpstr>
      <vt:lpstr>选做部分-常量传播</vt:lpstr>
      <vt:lpstr>选做部分-循环不变式外提</vt:lpstr>
      <vt:lpstr>选做部分-循环不变式外提</vt:lpstr>
      <vt:lpstr>选做部分-循环不变式外提</vt:lpstr>
      <vt:lpstr>选做部分-循环不变式外提</vt:lpstr>
      <vt:lpstr>选做部分-循环不变式外提</vt:lpstr>
      <vt:lpstr>选做部分-循环不变式外提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Hu@ng</dc:creator>
  <cp:lastModifiedBy>snowball</cp:lastModifiedBy>
  <cp:revision>80</cp:revision>
  <cp:lastPrinted>2022-01-20T12:06:06Z</cp:lastPrinted>
  <dcterms:created xsi:type="dcterms:W3CDTF">2022-01-20T12:06:06Z</dcterms:created>
  <dcterms:modified xsi:type="dcterms:W3CDTF">2022-01-20T12:06:06Z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2052-11.1.0.10702</vt:lpwstr>
  </property>
</Properties>
</file>