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70" autoAdjust="0"/>
  </p:normalViewPr>
  <p:slideViewPr>
    <p:cSldViewPr snapToGrid="0">
      <p:cViewPr varScale="1">
        <p:scale>
          <a:sx n="99" d="100"/>
          <a:sy n="99" d="100"/>
        </p:scale>
        <p:origin x="360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8273029e4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8273029e4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8273029e4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8273029e4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273029e4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273029e4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8273029e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8273029e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13450"/>
            <a:ext cx="9157500" cy="5157000"/>
          </a:xfrm>
          <a:prstGeom prst="rect">
            <a:avLst/>
          </a:prstGeom>
          <a:solidFill>
            <a:srgbClr val="000000">
              <a:alpha val="82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120 Years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of Olympics History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8520600" cy="1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Scheme Team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Junette, Michael, and Alli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3840150" y="2892965"/>
            <a:ext cx="1463700" cy="0"/>
            <a:chOff x="3731700" y="2845450"/>
            <a:chExt cx="1463700" cy="0"/>
          </a:xfrm>
        </p:grpSpPr>
        <p:cxnSp>
          <p:nvCxnSpPr>
            <p:cNvPr id="58" name="Google Shape;58;p13"/>
            <p:cNvCxnSpPr/>
            <p:nvPr/>
          </p:nvCxnSpPr>
          <p:spPr>
            <a:xfrm>
              <a:off x="3731700" y="2845450"/>
              <a:ext cx="320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4112700" y="2845450"/>
              <a:ext cx="320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4493700" y="2845450"/>
              <a:ext cx="320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4874700" y="2845450"/>
              <a:ext cx="320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-13450"/>
            <a:ext cx="9157500" cy="5157000"/>
          </a:xfrm>
          <a:prstGeom prst="rect">
            <a:avLst/>
          </a:prstGeom>
          <a:solidFill>
            <a:srgbClr val="000000">
              <a:alpha val="82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Overview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315790" y="1016650"/>
            <a:ext cx="258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4"/>
          <p:cNvCxnSpPr/>
          <p:nvPr/>
        </p:nvCxnSpPr>
        <p:spPr>
          <a:xfrm>
            <a:off x="2969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4"/>
          <p:cNvCxnSpPr/>
          <p:nvPr/>
        </p:nvCxnSpPr>
        <p:spPr>
          <a:xfrm>
            <a:off x="3350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4"/>
          <p:cNvCxnSpPr/>
          <p:nvPr/>
        </p:nvCxnSpPr>
        <p:spPr>
          <a:xfrm>
            <a:off x="3731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4"/>
          <p:cNvCxnSpPr/>
          <p:nvPr/>
        </p:nvCxnSpPr>
        <p:spPr>
          <a:xfrm>
            <a:off x="4112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We started with 120 years of Olympic data</a:t>
            </a:r>
            <a:r>
              <a:rPr lang="en" sz="20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—</a:t>
            </a: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b="1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271,000 rows</a:t>
            </a:r>
            <a:r>
              <a:rPr lang="en" sz="20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that documented every athlete by his or her respective events for both the Summer and Winter Olympics since 1896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We used </a:t>
            </a:r>
            <a:r>
              <a:rPr lang="en" sz="2000" b="1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Pandas, Python, SQLite, a Flask App, HTML, CSS, and JavaScript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 to bring our data from a CSV to a user-controller dashboard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120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We built our </a:t>
            </a:r>
            <a:r>
              <a:rPr lang="en" sz="2000" b="1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dashboard </a:t>
            </a:r>
            <a:r>
              <a:rPr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</a:t>
            </a:r>
            <a:r>
              <a:rPr lang="en" sz="2000" b="1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 d3 </a:t>
            </a:r>
            <a:r>
              <a:rPr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  <a:r>
              <a:rPr lang="en" sz="2000" b="1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 chart.js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 and created user inputs to filter results by year and country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Our Data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84375" y="3001700"/>
            <a:ext cx="4702500" cy="15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We used two CSV files from </a:t>
            </a:r>
            <a:r>
              <a:rPr lang="en" sz="2000" b="1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Kaggle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 — one with Olympic history, and the other with Olympic National Committees mapped to geographic regions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2969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5"/>
          <p:cNvCxnSpPr/>
          <p:nvPr/>
        </p:nvCxnSpPr>
        <p:spPr>
          <a:xfrm>
            <a:off x="315790" y="1016650"/>
            <a:ext cx="258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5"/>
          <p:cNvCxnSpPr/>
          <p:nvPr/>
        </p:nvCxnSpPr>
        <p:spPr>
          <a:xfrm>
            <a:off x="3350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3731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4112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29275"/>
            <a:ext cx="4702525" cy="1345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86" name="Google Shape;86;p15"/>
          <p:cNvCxnSpPr/>
          <p:nvPr/>
        </p:nvCxnSpPr>
        <p:spPr>
          <a:xfrm>
            <a:off x="5314825" y="359050"/>
            <a:ext cx="0" cy="442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5431925" y="408550"/>
            <a:ext cx="34827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 - Unique number for each athlete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Name - Athlete's name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Sex - M or F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Age - Integer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Height - In centimeters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Weight - In kilograms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Team - Team name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mbria"/>
              <a:buChar char="●"/>
            </a:pPr>
            <a:r>
              <a:rPr lang="en" b="1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NOC - National Olympic Committee</a:t>
            </a:r>
            <a:r>
              <a:rPr lang="en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Games - Year and season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mbria"/>
              <a:buChar char="●"/>
            </a:pPr>
            <a:r>
              <a:rPr lang="en" b="1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Year - Integer</a:t>
            </a:r>
            <a:endParaRPr b="1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Season - Summer or Winter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City - Host city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Sport - Sport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Event - Event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mbria"/>
              <a:buChar char="●"/>
            </a:pPr>
            <a:r>
              <a:rPr lang="en" b="1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Medal - Gold, Silver, Bronze, or NA</a:t>
            </a:r>
            <a:endParaRPr b="1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mbria"/>
              <a:buChar char="●"/>
            </a:pPr>
            <a:r>
              <a:rPr lang="en" b="1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Country name</a:t>
            </a:r>
            <a:endParaRPr b="1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Our Application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2969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/>
          <p:cNvCxnSpPr/>
          <p:nvPr/>
        </p:nvCxnSpPr>
        <p:spPr>
          <a:xfrm>
            <a:off x="315790" y="1016650"/>
            <a:ext cx="258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/>
          <p:cNvCxnSpPr/>
          <p:nvPr/>
        </p:nvCxnSpPr>
        <p:spPr>
          <a:xfrm>
            <a:off x="3350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6"/>
          <p:cNvCxnSpPr/>
          <p:nvPr/>
        </p:nvCxnSpPr>
        <p:spPr>
          <a:xfrm>
            <a:off x="3731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/>
          <p:nvPr/>
        </p:nvCxnSpPr>
        <p:spPr>
          <a:xfrm>
            <a:off x="4112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r="13532"/>
          <a:stretch/>
        </p:blipFill>
        <p:spPr>
          <a:xfrm>
            <a:off x="353125" y="1618350"/>
            <a:ext cx="146304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25" y="2929425"/>
            <a:ext cx="1463040" cy="73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7025" y="2250671"/>
            <a:ext cx="1463040" cy="731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6"/>
          <p:cNvCxnSpPr>
            <a:stCxn id="98" idx="3"/>
            <a:endCxn id="100" idx="1"/>
          </p:cNvCxnSpPr>
          <p:nvPr/>
        </p:nvCxnSpPr>
        <p:spPr>
          <a:xfrm>
            <a:off x="1816165" y="1984110"/>
            <a:ext cx="441000" cy="632400"/>
          </a:xfrm>
          <a:prstGeom prst="curvedConnector3">
            <a:avLst>
              <a:gd name="adj1" fmla="val 4998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>
            <a:stCxn id="99" idx="3"/>
            <a:endCxn id="100" idx="1"/>
          </p:cNvCxnSpPr>
          <p:nvPr/>
        </p:nvCxnSpPr>
        <p:spPr>
          <a:xfrm rot="10800000" flipH="1">
            <a:off x="1816165" y="2616285"/>
            <a:ext cx="441000" cy="678900"/>
          </a:xfrm>
          <a:prstGeom prst="curvedConnector3">
            <a:avLst>
              <a:gd name="adj1" fmla="val 4998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3075" y="2242387"/>
            <a:ext cx="146304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6459" y="2241856"/>
            <a:ext cx="1463040" cy="731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6"/>
          <p:cNvCxnSpPr>
            <a:stCxn id="100" idx="3"/>
            <a:endCxn id="103" idx="1"/>
          </p:cNvCxnSpPr>
          <p:nvPr/>
        </p:nvCxnSpPr>
        <p:spPr>
          <a:xfrm rot="10800000" flipH="1">
            <a:off x="3720065" y="2608031"/>
            <a:ext cx="432900" cy="8400"/>
          </a:xfrm>
          <a:prstGeom prst="curvedConnector3">
            <a:avLst>
              <a:gd name="adj1" fmla="val 5001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6"/>
          <p:cNvCxnSpPr>
            <a:stCxn id="103" idx="3"/>
            <a:endCxn id="104" idx="1"/>
          </p:cNvCxnSpPr>
          <p:nvPr/>
        </p:nvCxnSpPr>
        <p:spPr>
          <a:xfrm rot="10800000" flipH="1">
            <a:off x="5616115" y="2607547"/>
            <a:ext cx="860400" cy="600"/>
          </a:xfrm>
          <a:prstGeom prst="curvedConnector3">
            <a:avLst>
              <a:gd name="adj1" fmla="val 4999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7" name="Google Shape;10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7987" y="3523777"/>
            <a:ext cx="1463040" cy="731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6"/>
          <p:cNvGrpSpPr/>
          <p:nvPr/>
        </p:nvGrpSpPr>
        <p:grpSpPr>
          <a:xfrm>
            <a:off x="7306899" y="3523838"/>
            <a:ext cx="1463100" cy="731400"/>
            <a:chOff x="7404050" y="3523838"/>
            <a:chExt cx="1463100" cy="731400"/>
          </a:xfrm>
        </p:grpSpPr>
        <p:sp>
          <p:nvSpPr>
            <p:cNvPr id="109" name="Google Shape;109;p16"/>
            <p:cNvSpPr/>
            <p:nvPr/>
          </p:nvSpPr>
          <p:spPr>
            <a:xfrm>
              <a:off x="7404050" y="3523838"/>
              <a:ext cx="1463100" cy="731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0" name="Google Shape;110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812162" y="3550099"/>
              <a:ext cx="646881" cy="678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1" name="Google Shape;111;p16"/>
          <p:cNvCxnSpPr>
            <a:stCxn id="107" idx="0"/>
            <a:endCxn id="104" idx="2"/>
          </p:cNvCxnSpPr>
          <p:nvPr/>
        </p:nvCxnSpPr>
        <p:spPr>
          <a:xfrm rot="-5400000">
            <a:off x="6553457" y="2869327"/>
            <a:ext cx="550500" cy="758400"/>
          </a:xfrm>
          <a:prstGeom prst="curvedConnector3">
            <a:avLst>
              <a:gd name="adj1" fmla="val 4999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6"/>
          <p:cNvCxnSpPr>
            <a:stCxn id="109" idx="0"/>
            <a:endCxn id="104" idx="2"/>
          </p:cNvCxnSpPr>
          <p:nvPr/>
        </p:nvCxnSpPr>
        <p:spPr>
          <a:xfrm rot="5400000" flipH="1">
            <a:off x="7347999" y="2833388"/>
            <a:ext cx="550500" cy="830400"/>
          </a:xfrm>
          <a:prstGeom prst="curvedConnector3">
            <a:avLst>
              <a:gd name="adj1" fmla="val 49996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6"/>
          <p:cNvSpPr txBox="1"/>
          <p:nvPr/>
        </p:nvSpPr>
        <p:spPr>
          <a:xfrm>
            <a:off x="2104775" y="1159050"/>
            <a:ext cx="36672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" lvl="0" indent="-1219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-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Write data from SQLite, and create a class for our data table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lvl="0" indent="-12192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Cambria"/>
              <a:buChar char="-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Establish </a:t>
            </a:r>
            <a:r>
              <a:rPr lang="en" sz="1200" b="1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two app routes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— one home page, and one to jsonify our data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768525" y="1159044"/>
            <a:ext cx="35115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" lvl="0" indent="-1219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-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Set up our web page structure and style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lvl="0" indent="-12192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Cambria"/>
              <a:buChar char="-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Create an </a:t>
            </a:r>
            <a:r>
              <a:rPr lang="en" sz="1200" b="1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interactive dashboard 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with two visualizations using </a:t>
            </a:r>
            <a:r>
              <a:rPr lang="en" sz="1200" b="1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Chart.js 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  <a:r>
              <a:rPr lang="en" sz="1200" b="1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 D3</a:t>
            </a:r>
            <a:endParaRPr sz="1200" b="1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71475" y="3834050"/>
            <a:ext cx="41619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" lvl="0" indent="-1219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-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Read in </a:t>
            </a:r>
            <a:r>
              <a:rPr lang="en" sz="1200" b="1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from CSV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perform initial </a:t>
            </a:r>
            <a:r>
              <a:rPr lang="en" sz="1200" b="1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data manipulation 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(removing null values, paring down to medal winners, etc.)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lvl="0" indent="-12192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Cambria"/>
              <a:buChar char="-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Write data to </a:t>
            </a:r>
            <a:r>
              <a:rPr lang="en" sz="1200" b="1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SQLite</a:t>
            </a:r>
            <a:endParaRPr sz="1200" b="1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65020" y="4377611"/>
            <a:ext cx="1085918" cy="5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9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7"/>
          <p:cNvCxnSpPr/>
          <p:nvPr/>
        </p:nvCxnSpPr>
        <p:spPr>
          <a:xfrm>
            <a:off x="2969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315790" y="1016650"/>
            <a:ext cx="258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3350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3731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4112700" y="1016650"/>
            <a:ext cx="320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Our Dashboard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4572000" y="1393250"/>
            <a:ext cx="0" cy="339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78" y="1984941"/>
            <a:ext cx="2887799" cy="89811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971625" y="1177038"/>
            <a:ext cx="24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D3 Bar Chart </a:t>
            </a:r>
            <a:endParaRPr sz="18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34925" y="3306550"/>
            <a:ext cx="36537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2260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Filter on </a:t>
            </a:r>
            <a:r>
              <a:rPr lang="en" b="1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year of the event</a:t>
            </a:r>
            <a:endParaRPr b="1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2880" lvl="0" indent="-22605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Show </a:t>
            </a:r>
            <a:r>
              <a:rPr lang="en" b="1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top 10 countries 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by medal counts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2880" lvl="0" indent="-226059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animation to smoothly transition from one year to the next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446282" y="1177050"/>
            <a:ext cx="288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Polar Area Chart</a:t>
            </a:r>
            <a:endParaRPr sz="18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131575" y="3306550"/>
            <a:ext cx="35172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22605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Filter on </a:t>
            </a:r>
            <a:r>
              <a:rPr lang="en" b="1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year of the event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" b="1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country selected</a:t>
            </a:r>
            <a:endParaRPr b="1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2880" lvl="0" indent="-22605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Show </a:t>
            </a:r>
            <a:r>
              <a:rPr lang="en" b="1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medal distribution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by gold, silver and bronze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2880" lvl="0" indent="-226059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chart.js functionality to control animation, etc.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5583" y="1643800"/>
            <a:ext cx="1689198" cy="15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FFFFFF"/>
      </a:lt2>
      <a:accent1>
        <a:srgbClr val="EB5858"/>
      </a:accent1>
      <a:accent2>
        <a:srgbClr val="368CF1"/>
      </a:accent2>
      <a:accent3>
        <a:srgbClr val="F0C600"/>
      </a:accent3>
      <a:accent4>
        <a:srgbClr val="47A34B"/>
      </a:accent4>
      <a:accent5>
        <a:srgbClr val="A6A8A8"/>
      </a:accent5>
      <a:accent6>
        <a:srgbClr val="FFFFFF"/>
      </a:accent6>
      <a:hlink>
        <a:srgbClr val="B8B8B8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</vt:lpstr>
      <vt:lpstr>Times New Roman</vt:lpstr>
      <vt:lpstr>Simple Dark</vt:lpstr>
      <vt:lpstr>120 Years  of Olympics History</vt:lpstr>
      <vt:lpstr>Overview</vt:lpstr>
      <vt:lpstr>Our Data</vt:lpstr>
      <vt:lpstr>Our Application</vt:lpstr>
      <vt:lpstr>Our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 Years  of Olympics History</dc:title>
  <dc:creator>18475</dc:creator>
  <cp:lastModifiedBy>Allison Patnoe</cp:lastModifiedBy>
  <cp:revision>2</cp:revision>
  <dcterms:modified xsi:type="dcterms:W3CDTF">2021-05-08T18:38:29Z</dcterms:modified>
</cp:coreProperties>
</file>