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5" r:id="rId5"/>
    <p:sldId id="259" r:id="rId6"/>
    <p:sldId id="264" r:id="rId7"/>
    <p:sldId id="260" r:id="rId8"/>
    <p:sldId id="261" r:id="rId9"/>
    <p:sldId id="262"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p:restoredTop sz="94608"/>
  </p:normalViewPr>
  <p:slideViewPr>
    <p:cSldViewPr snapToGrid="0" snapToObjects="1">
      <p:cViewPr varScale="1">
        <p:scale>
          <a:sx n="133" d="100"/>
          <a:sy n="133" d="100"/>
        </p:scale>
        <p:origin x="4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397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440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15796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CA" b="0" dirty="0"/>
              <a:t>Sprocket Central Pty Ltd specialises in high-quality bikes and accessible cycling accessories to riders. Their marketing team is looking to boost business by analysing their existing customer dataset to determine customer trends and behaviour. </a:t>
            </a:r>
            <a:endParaRPr dirty="0"/>
          </a:p>
        </p:txBody>
      </p:sp>
      <p:sp>
        <p:nvSpPr>
          <p:cNvPr id="124" name="Shape 73"/>
          <p:cNvSpPr/>
          <p:nvPr/>
        </p:nvSpPr>
        <p:spPr>
          <a:xfrm>
            <a:off x="205024" y="3059874"/>
            <a:ext cx="8565599" cy="123088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CA" dirty="0"/>
              <a:t>Goal: Build a model based on existing key variables to optimize new marketing resources.</a:t>
            </a:r>
          </a:p>
          <a:p>
            <a:pPr algn="just"/>
            <a:r>
              <a:rPr lang="en-CA" dirty="0"/>
              <a:t>Using the existing 3 datasets (Customer demographic, customer address and transactions) as a labelled dataset, please recommend which of these 1000 new customers should be targeted to drive the most value for the organisation. </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CA" dirty="0"/>
              <a:t>Format Attributes</a:t>
            </a:r>
            <a:endParaRPr dirty="0"/>
          </a:p>
        </p:txBody>
      </p:sp>
      <p:sp>
        <p:nvSpPr>
          <p:cNvPr id="133" name="Shape 82"/>
          <p:cNvSpPr/>
          <p:nvPr/>
        </p:nvSpPr>
        <p:spPr>
          <a:xfrm>
            <a:off x="205025" y="1622869"/>
            <a:ext cx="8565600" cy="176179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CA" dirty="0">
                <a:latin typeface="+mn-ea"/>
                <a:ea typeface="+mn-ea"/>
              </a:rPr>
              <a:t>Transactions:</a:t>
            </a:r>
          </a:p>
          <a:p>
            <a:pPr marL="285750" indent="-285750">
              <a:buFont typeface="Arial" panose="020B0604020202020204" pitchFamily="34" charset="0"/>
              <a:buChar char="•"/>
            </a:pPr>
            <a:r>
              <a:rPr lang="en-CA" dirty="0">
                <a:latin typeface="+mn-ea"/>
                <a:ea typeface="+mn-ea"/>
              </a:rPr>
              <a:t>Remove rows which </a:t>
            </a:r>
            <a:r>
              <a:rPr lang="en-CA" dirty="0" err="1">
                <a:latin typeface="+mn-ea"/>
                <a:ea typeface="+mn-ea"/>
              </a:rPr>
              <a:t>customer_ids</a:t>
            </a:r>
            <a:r>
              <a:rPr lang="en-CA" dirty="0">
                <a:latin typeface="+mn-ea"/>
                <a:ea typeface="+mn-ea"/>
              </a:rPr>
              <a:t> do not match in </a:t>
            </a:r>
            <a:r>
              <a:rPr lang="en-CA" dirty="0" err="1">
                <a:latin typeface="+mn-ea"/>
                <a:ea typeface="+mn-ea"/>
              </a:rPr>
              <a:t>CustomerDemographic</a:t>
            </a:r>
            <a:endParaRPr lang="en-CA" dirty="0">
              <a:latin typeface="+mn-ea"/>
              <a:ea typeface="+mn-ea"/>
            </a:endParaRPr>
          </a:p>
          <a:p>
            <a:pPr marL="285750" indent="-285750">
              <a:buFont typeface="Arial" panose="020B0604020202020204" pitchFamily="34" charset="0"/>
              <a:buChar char="•"/>
            </a:pPr>
            <a:r>
              <a:rPr lang="en-CA" dirty="0">
                <a:latin typeface="+mn-ea"/>
                <a:ea typeface="+mn-ea"/>
              </a:rPr>
              <a:t>Format </a:t>
            </a:r>
            <a:r>
              <a:rPr lang="en-CA" dirty="0" err="1">
                <a:latin typeface="+mn-ea"/>
                <a:ea typeface="+mn-ea"/>
              </a:rPr>
              <a:t>product_first_sold_date</a:t>
            </a:r>
            <a:endParaRPr lang="en-CA" dirty="0">
              <a:latin typeface="+mn-ea"/>
              <a:ea typeface="+mn-ea"/>
            </a:endParaRPr>
          </a:p>
          <a:p>
            <a:pPr marL="285750" indent="-285750">
              <a:buFont typeface="Arial" panose="020B0604020202020204" pitchFamily="34" charset="0"/>
              <a:buChar char="•"/>
            </a:pPr>
            <a:r>
              <a:rPr lang="en-CA" dirty="0">
                <a:latin typeface="+mn-ea"/>
                <a:ea typeface="+mn-ea"/>
              </a:rPr>
              <a:t>Remove ’cancelled’ </a:t>
            </a:r>
            <a:r>
              <a:rPr lang="en-CA" dirty="0" err="1">
                <a:latin typeface="+mn-ea"/>
                <a:ea typeface="+mn-ea"/>
              </a:rPr>
              <a:t>order_</a:t>
            </a:r>
            <a:r>
              <a:rPr lang="en-CA" sz="1400" dirty="0" err="1">
                <a:latin typeface="+mn-ea"/>
                <a:ea typeface="+mn-ea"/>
                <a:cs typeface="+mn-cs"/>
                <a:sym typeface="Arial"/>
              </a:rPr>
              <a:t>statues</a:t>
            </a:r>
            <a:endParaRPr lang="en-CA" sz="1400" dirty="0">
              <a:latin typeface="+mn-ea"/>
              <a:ea typeface="+mn-ea"/>
              <a:cs typeface="+mn-cs"/>
              <a:sym typeface="Arial"/>
            </a:endParaRPr>
          </a:p>
          <a:p>
            <a:endParaRPr lang="en-CA" dirty="0"/>
          </a:p>
          <a:p>
            <a:pPr marL="285750" indent="-285750">
              <a:buFont typeface="Arial" panose="020B0604020202020204" pitchFamily="34" charset="0"/>
              <a:buChar char="•"/>
            </a:pPr>
            <a:endParaRPr lang="en-CA"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65F5CF26-4B36-F84D-8D81-46792AD11F40}"/>
              </a:ext>
            </a:extLst>
          </p:cNvPr>
          <p:cNvSpPr txBox="1"/>
          <p:nvPr/>
        </p:nvSpPr>
        <p:spPr>
          <a:xfrm>
            <a:off x="205024" y="2937955"/>
            <a:ext cx="4815997"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CA" dirty="0" err="1"/>
              <a:t>CustomerDemographic</a:t>
            </a:r>
            <a:r>
              <a:rPr lang="en-CA" dirty="0"/>
              <a:t>:</a:t>
            </a:r>
          </a:p>
          <a:p>
            <a:pPr marL="285750" indent="-285750">
              <a:buFont typeface="Arial" panose="020B0604020202020204" pitchFamily="34" charset="0"/>
              <a:buChar char="•"/>
            </a:pPr>
            <a:r>
              <a:rPr lang="en-CA" dirty="0"/>
              <a:t>Unify gender column</a:t>
            </a:r>
          </a:p>
          <a:p>
            <a:pPr marL="285750" indent="-285750">
              <a:buFont typeface="Arial" panose="020B0604020202020204" pitchFamily="34" charset="0"/>
              <a:buChar char="•"/>
            </a:pPr>
            <a:r>
              <a:rPr lang="en-CA" dirty="0"/>
              <a:t>Remove row with </a:t>
            </a:r>
            <a:r>
              <a:rPr lang="en-CA" dirty="0" err="1"/>
              <a:t>customer_id</a:t>
            </a:r>
            <a:r>
              <a:rPr lang="en-CA" dirty="0"/>
              <a:t>=34 since DOB=‘1834’</a:t>
            </a:r>
          </a:p>
          <a:p>
            <a:pPr marL="285750" indent="-285750">
              <a:buFont typeface="Arial" panose="020B0604020202020204" pitchFamily="34" charset="0"/>
              <a:buChar char="•"/>
            </a:pPr>
            <a:r>
              <a:rPr lang="en-CA" dirty="0"/>
              <a:t>Create a column named </a:t>
            </a:r>
            <a:r>
              <a:rPr lang="en-CA" dirty="0" err="1"/>
              <a:t>age_range</a:t>
            </a:r>
            <a:endParaRPr lang="en-CA" dirty="0"/>
          </a:p>
          <a:p>
            <a:pPr marL="285750" indent="-285750">
              <a:buFont typeface="Arial" panose="020B0604020202020204" pitchFamily="34" charset="0"/>
              <a:buChar char="•"/>
            </a:pPr>
            <a:r>
              <a:rPr lang="en-CA" dirty="0"/>
              <a:t>Remove columns </a:t>
            </a:r>
            <a:r>
              <a:rPr lang="en-CA" dirty="0" err="1"/>
              <a:t>deceased_indicator</a:t>
            </a:r>
            <a:r>
              <a:rPr lang="en-CA" dirty="0"/>
              <a:t>, default, tenure, </a:t>
            </a:r>
            <a:r>
              <a:rPr lang="en-CA" dirty="0" err="1"/>
              <a:t>job_industry_category</a:t>
            </a:r>
            <a:endParaRPr lang="en-CA" dirty="0"/>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4" name="TextBox 3">
            <a:extLst>
              <a:ext uri="{FF2B5EF4-FFF2-40B4-BE49-F238E27FC236}">
                <a16:creationId xmlns:a16="http://schemas.microsoft.com/office/drawing/2014/main" id="{51001B35-98A4-974C-935D-A92073F8EF43}"/>
              </a:ext>
            </a:extLst>
          </p:cNvPr>
          <p:cNvSpPr txBox="1"/>
          <p:nvPr/>
        </p:nvSpPr>
        <p:spPr>
          <a:xfrm>
            <a:off x="5021022" y="2956315"/>
            <a:ext cx="347673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a:ln>
                  <a:noFill/>
                </a:ln>
                <a:solidFill>
                  <a:srgbClr val="000000"/>
                </a:solidFill>
                <a:effectLst/>
                <a:uFillTx/>
                <a:latin typeface="+mn-lt"/>
                <a:ea typeface="+mn-ea"/>
                <a:cs typeface="+mn-cs"/>
                <a:sym typeface="Arial"/>
              </a:rPr>
              <a:t>CustomerAddress</a:t>
            </a:r>
            <a:r>
              <a:rPr kumimoji="0" lang="en-US" sz="1400" b="0" i="0" u="none" strike="noStrike" cap="none" spc="0" normalizeH="0" baseline="0" dirty="0">
                <a:ln>
                  <a:noFill/>
                </a:ln>
                <a:solidFill>
                  <a:srgbClr val="000000"/>
                </a:solidFill>
                <a:effectLst/>
                <a:uFillTx/>
                <a:latin typeface="+mn-lt"/>
                <a:ea typeface="+mn-ea"/>
                <a:cs typeface="+mn-cs"/>
                <a:sym typeface="Arial"/>
              </a:rPr>
              <a:t>:</a:t>
            </a:r>
          </a:p>
          <a:p>
            <a:pPr marL="285750" indent="-285750">
              <a:buFont typeface="Arial" panose="020B0604020202020204" pitchFamily="34" charset="0"/>
              <a:buChar char="•"/>
            </a:pPr>
            <a:r>
              <a:rPr lang="en-CA" dirty="0"/>
              <a:t>Remove rows which </a:t>
            </a:r>
            <a:r>
              <a:rPr lang="en-CA" dirty="0" err="1"/>
              <a:t>customer_ids</a:t>
            </a:r>
            <a:r>
              <a:rPr lang="en-CA" dirty="0"/>
              <a:t> do not match in </a:t>
            </a:r>
            <a:r>
              <a:rPr lang="en-CA" dirty="0" err="1"/>
              <a:t>CustomerDemographic</a:t>
            </a:r>
            <a:endParaRPr lang="en-CA"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n-lt"/>
                <a:ea typeface="+mn-ea"/>
                <a:cs typeface="+mn-cs"/>
                <a:sym typeface="Arial"/>
              </a:rPr>
              <a:t>Unify state column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9547779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CA" dirty="0"/>
              <a:t>Identify Key Attributes of Customers Who Made Large Purchases </a:t>
            </a:r>
            <a:endParaRPr dirty="0"/>
          </a:p>
        </p:txBody>
      </p:sp>
      <p:sp>
        <p:nvSpPr>
          <p:cNvPr id="133" name="Shape 82"/>
          <p:cNvSpPr/>
          <p:nvPr/>
        </p:nvSpPr>
        <p:spPr>
          <a:xfrm>
            <a:off x="205025" y="1867182"/>
            <a:ext cx="2268669" cy="229271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CA" dirty="0"/>
              <a:t>Customer:</a:t>
            </a:r>
          </a:p>
          <a:p>
            <a:pPr marL="285750" indent="-285750">
              <a:buFont typeface="Arial" panose="020B0604020202020204" pitchFamily="34" charset="0"/>
              <a:buChar char="•"/>
            </a:pPr>
            <a:r>
              <a:rPr lang="en-CA" dirty="0" err="1"/>
              <a:t>job_industry</a:t>
            </a:r>
            <a:endParaRPr lang="en-CA" dirty="0"/>
          </a:p>
          <a:p>
            <a:pPr marL="285750" indent="-285750">
              <a:buFont typeface="Arial" panose="020B0604020202020204" pitchFamily="34" charset="0"/>
              <a:buChar char="•"/>
            </a:pPr>
            <a:r>
              <a:rPr lang="en-CA" dirty="0" err="1"/>
              <a:t>weather_segment</a:t>
            </a:r>
            <a:endParaRPr lang="en-CA" dirty="0"/>
          </a:p>
          <a:p>
            <a:pPr marL="285750" indent="-285750">
              <a:buFont typeface="Arial" panose="020B0604020202020204" pitchFamily="34" charset="0"/>
              <a:buChar char="•"/>
            </a:pPr>
            <a:r>
              <a:rPr lang="en-CA" dirty="0" err="1"/>
              <a:t>owns_car</a:t>
            </a:r>
            <a:endParaRPr lang="en-CA" dirty="0"/>
          </a:p>
          <a:p>
            <a:pPr marL="285750" indent="-285750">
              <a:buFont typeface="Arial" panose="020B0604020202020204" pitchFamily="34" charset="0"/>
              <a:buChar char="•"/>
            </a:pPr>
            <a:r>
              <a:rPr lang="en-CA" dirty="0"/>
              <a:t>DOB</a:t>
            </a:r>
          </a:p>
          <a:p>
            <a:pPr marL="285750" indent="-285750">
              <a:buFont typeface="Arial" panose="020B0604020202020204" pitchFamily="34" charset="0"/>
              <a:buChar char="•"/>
            </a:pPr>
            <a:r>
              <a:rPr lang="en-CA" dirty="0" err="1"/>
              <a:t>tenur</a:t>
            </a:r>
            <a:endParaRPr lang="en-CA" dirty="0"/>
          </a:p>
          <a:p>
            <a:pPr marL="285750" indent="-285750">
              <a:buFont typeface="Arial" panose="020B0604020202020204" pitchFamily="34" charset="0"/>
              <a:buChar char="•"/>
            </a:pPr>
            <a:r>
              <a:rPr lang="en-CA" dirty="0" err="1"/>
              <a:t>property_valuation</a:t>
            </a:r>
            <a:endParaRPr lang="en-CA" dirty="0"/>
          </a:p>
          <a:p>
            <a:pPr marL="285750" indent="-285750">
              <a:buFont typeface="Arial" panose="020B0604020202020204" pitchFamily="34" charset="0"/>
              <a:buChar char="•"/>
            </a:pPr>
            <a:r>
              <a:rPr lang="en-CA" dirty="0"/>
              <a:t>postcode </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1C36B54E-8060-B944-912B-A930108EC374}"/>
              </a:ext>
            </a:extLst>
          </p:cNvPr>
          <p:cNvSpPr txBox="1"/>
          <p:nvPr/>
        </p:nvSpPr>
        <p:spPr>
          <a:xfrm>
            <a:off x="2829827" y="1863875"/>
            <a:ext cx="5940798" cy="29546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just"/>
            <a:r>
              <a:rPr lang="en-CA" dirty="0"/>
              <a:t>Understand the characteristics of given fields in the underlying data such as variable distributions, whether the dataset is skewed towards a certain demographic and the data validity of the fields. </a:t>
            </a:r>
          </a:p>
          <a:p>
            <a:pPr algn="just"/>
            <a:r>
              <a:rPr lang="en-CA" sz="1200" i="1" dirty="0"/>
              <a:t>For example, a training dataset may be highly skewed towards the younger age bracket. </a:t>
            </a:r>
          </a:p>
          <a:p>
            <a:pPr algn="just"/>
            <a:endParaRPr lang="en-CA" dirty="0"/>
          </a:p>
          <a:p>
            <a:pPr algn="just"/>
            <a:endParaRPr lang="en-CA" dirty="0"/>
          </a:p>
          <a:p>
            <a:pPr algn="just"/>
            <a:r>
              <a:rPr lang="en-CA" dirty="0"/>
              <a:t>Identify limitations surrounding the data and gather external data which may be useful for modelling purposes. This may include bringing in ABS data at different geographic levels and creating additional features for the model. </a:t>
            </a:r>
          </a:p>
          <a:p>
            <a:pPr algn="just"/>
            <a:r>
              <a:rPr lang="en-CA" sz="1200" i="1" dirty="0"/>
              <a:t>For example, the geographic remoteness of different postcodes may be used as an indicator of proximity to consider to whether a customer is in need of a bike to ride to work. </a:t>
            </a:r>
            <a:endParaRPr kumimoji="0" lang="en-US" sz="1200" b="0" i="1"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CA" dirty="0"/>
              <a:t>Identify Key Attributes of Customers Who Made Large Purchases </a:t>
            </a:r>
            <a:endParaRPr dirty="0"/>
          </a:p>
        </p:txBody>
      </p:sp>
      <p:sp>
        <p:nvSpPr>
          <p:cNvPr id="133" name="Shape 82"/>
          <p:cNvSpPr/>
          <p:nvPr/>
        </p:nvSpPr>
        <p:spPr>
          <a:xfrm>
            <a:off x="205025" y="1863875"/>
            <a:ext cx="4134600" cy="96542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CA" dirty="0"/>
              <a:t>Transaction:</a:t>
            </a:r>
          </a:p>
          <a:p>
            <a:pPr marL="285750" indent="-285750">
              <a:buFont typeface="Arial" panose="020B0604020202020204" pitchFamily="34" charset="0"/>
              <a:buChar char="•"/>
            </a:pPr>
            <a:r>
              <a:rPr lang="en-CA" dirty="0" err="1"/>
              <a:t>online_order</a:t>
            </a:r>
            <a:endParaRPr lang="en-CA" dirty="0"/>
          </a:p>
          <a:p>
            <a:pPr marL="285750" indent="-285750">
              <a:buFont typeface="Arial" panose="020B0604020202020204" pitchFamily="34" charset="0"/>
              <a:buChar char="•"/>
            </a:pPr>
            <a:r>
              <a:rPr lang="en-CA" dirty="0" err="1"/>
              <a:t>standard_cost</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Box 1">
            <a:extLst>
              <a:ext uri="{FF2B5EF4-FFF2-40B4-BE49-F238E27FC236}">
                <a16:creationId xmlns:a16="http://schemas.microsoft.com/office/drawing/2014/main" id="{1C36B54E-8060-B944-912B-A930108EC374}"/>
              </a:ext>
            </a:extLst>
          </p:cNvPr>
          <p:cNvSpPr txBox="1"/>
          <p:nvPr/>
        </p:nvSpPr>
        <p:spPr>
          <a:xfrm>
            <a:off x="2827025" y="1863875"/>
            <a:ext cx="5943600" cy="240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CA" dirty="0"/>
              <a:t>Exploration of interactions between different variables through correlation analysis and look out for multicollinearity by creating interaction variables.</a:t>
            </a:r>
          </a:p>
          <a:p>
            <a:pPr algn="just"/>
            <a:r>
              <a:rPr lang="en-CA" sz="1200" i="1" dirty="0"/>
              <a:t>An example of this correlation may occur between independent variables age and tenure – i.e. people of the older brackets will have a longer tenure. </a:t>
            </a:r>
          </a:p>
          <a:p>
            <a:endParaRPr lang="en-CA" dirty="0"/>
          </a:p>
          <a:p>
            <a:endParaRPr lang="en-CA" dirty="0"/>
          </a:p>
          <a:p>
            <a:r>
              <a:rPr lang="en-CA" dirty="0"/>
              <a:t>Furthermore, transformation of required data so that it is in an appropriate format for analysis. This may include steps such as ensuring that the data types are appropriate and rolling data up to an aggregated level. </a:t>
            </a:r>
          </a:p>
          <a:p>
            <a:endParaRPr lang="en-CA" dirty="0"/>
          </a:p>
          <a:p>
            <a:r>
              <a:rPr lang="en-CA" dirty="0"/>
              <a:t>Document assumptions, limitations and exclusions for the data.</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83476340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CA" dirty="0"/>
              <a:t>Supervised Training – Decision Tree &amp; Logistic Regression</a:t>
            </a:r>
            <a:endParaRPr dirty="0"/>
          </a:p>
        </p:txBody>
      </p:sp>
      <p:sp>
        <p:nvSpPr>
          <p:cNvPr id="142" name="Shape 91"/>
          <p:cNvSpPr/>
          <p:nvPr/>
        </p:nvSpPr>
        <p:spPr>
          <a:xfrm>
            <a:off x="205025" y="1863875"/>
            <a:ext cx="8565600" cy="123088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CA" dirty="0"/>
              <a:t>Determine a hypothesis related to the business question that can be answered with the data. Perform statistical testing to determine if the hypothesis is valid or not.</a:t>
            </a:r>
          </a:p>
          <a:p>
            <a:endParaRPr lang="en-CA" dirty="0"/>
          </a:p>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780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CA" dirty="0"/>
              <a:t> </a:t>
            </a:r>
            <a:endParaRPr dirty="0"/>
          </a:p>
        </p:txBody>
      </p:sp>
      <p:sp>
        <p:nvSpPr>
          <p:cNvPr id="151" name="Shape 100"/>
          <p:cNvSpPr/>
          <p:nvPr/>
        </p:nvSpPr>
        <p:spPr>
          <a:xfrm>
            <a:off x="205025" y="2164724"/>
            <a:ext cx="8565600" cy="69996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CA" dirty="0"/>
              <a:t>Visualisation and presentation of findings. This may involve interpreting the significant variables and co-efficient from a business perspective.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0" y="44417"/>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CA" dirty="0"/>
              <a:t>End</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2135</TotalTime>
  <Words>790</Words>
  <Application>Microsoft Macintosh PowerPoint</Application>
  <PresentationFormat>On-screen Show (16:9)</PresentationFormat>
  <Paragraphs>70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Open Sans</vt:lpstr>
      <vt:lpstr>Open Sans Extrabold</vt:lpstr>
      <vt:lpstr>Open Sans Light</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Juntao Wei</cp:lastModifiedBy>
  <cp:revision>14</cp:revision>
  <dcterms:modified xsi:type="dcterms:W3CDTF">2020-10-22T03:27:09Z</dcterms:modified>
</cp:coreProperties>
</file>