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5"/>
    <p:restoredTop sz="95131"/>
  </p:normalViewPr>
  <p:slideViewPr>
    <p:cSldViewPr snapToGrid="0">
      <p:cViewPr varScale="1">
        <p:scale>
          <a:sx n="153" d="100"/>
          <a:sy n="153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</a:t>
            </a:r>
            <a:r>
              <a:rPr lang="en-US" baseline="0" dirty="0"/>
              <a:t>-squared values between Italy and Others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Italy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c19ProSo01</c:v>
                </c:pt>
                <c:pt idx="1">
                  <c:v>c10ProSo02</c:v>
                </c:pt>
                <c:pt idx="2">
                  <c:v>c10ProSo03</c:v>
                </c:pt>
                <c:pt idx="3">
                  <c:v>c10ProSo04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0.26219999999999999</c:v>
                </c:pt>
                <c:pt idx="1">
                  <c:v>0.47099999999999997</c:v>
                </c:pt>
                <c:pt idx="2">
                  <c:v>0.4879</c:v>
                </c:pt>
                <c:pt idx="3">
                  <c:v>0.33629999999999999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51-3C45-B29A-0C3B1698ED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c19ProSo01</c:v>
                </c:pt>
                <c:pt idx="1">
                  <c:v>c10ProSo02</c:v>
                </c:pt>
                <c:pt idx="2">
                  <c:v>c10ProSo03</c:v>
                </c:pt>
                <c:pt idx="3">
                  <c:v>c10ProSo04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0.35870000000000002</c:v>
                </c:pt>
                <c:pt idx="1">
                  <c:v>0.37430000000000002</c:v>
                </c:pt>
                <c:pt idx="2">
                  <c:v>0.438</c:v>
                </c:pt>
                <c:pt idx="3">
                  <c:v>0.31759999999999999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51-3C45-B29A-0C3B1698E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3977168"/>
        <c:axId val="973978880"/>
      </c:barChart>
      <c:catAx>
        <c:axId val="97397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973978880"/>
        <c:crosses val="autoZero"/>
        <c:auto val="1"/>
        <c:lblAlgn val="ctr"/>
        <c:lblOffset val="100"/>
        <c:noMultiLvlLbl val="0"/>
      </c:catAx>
      <c:valAx>
        <c:axId val="97397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97397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R-squared values between Italy, Italy Clusters and Others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Italy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c19ProSo01</c:v>
                </c:pt>
                <c:pt idx="1">
                  <c:v>c19ProSo02</c:v>
                </c:pt>
                <c:pt idx="2">
                  <c:v>c19ProSo03</c:v>
                </c:pt>
                <c:pt idx="3">
                  <c:v>c19ProSo04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0.26219999999999999</c:v>
                </c:pt>
                <c:pt idx="1">
                  <c:v>0.4632</c:v>
                </c:pt>
                <c:pt idx="2">
                  <c:v>0.48599999999999999</c:v>
                </c:pt>
                <c:pt idx="3">
                  <c:v>0.33679999999999999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75-1F44-B54A-07B5110CC2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Italy_cluster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c19ProSo01</c:v>
                </c:pt>
                <c:pt idx="1">
                  <c:v>c19ProSo02</c:v>
                </c:pt>
                <c:pt idx="2">
                  <c:v>c19ProSo03</c:v>
                </c:pt>
                <c:pt idx="3">
                  <c:v>c19ProSo04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0.32250000000000001</c:v>
                </c:pt>
                <c:pt idx="1">
                  <c:v>0.32740000000000002</c:v>
                </c:pt>
                <c:pt idx="2">
                  <c:v>0.39829999999999999</c:v>
                </c:pt>
                <c:pt idx="3">
                  <c:v>0.31259999999999999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75-1F44-B54A-07B5110CC2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c19ProSo01</c:v>
                </c:pt>
                <c:pt idx="1">
                  <c:v>c19ProSo02</c:v>
                </c:pt>
                <c:pt idx="2">
                  <c:v>c19ProSo03</c:v>
                </c:pt>
                <c:pt idx="3">
                  <c:v>c19ProSo04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0.33839999999999998</c:v>
                </c:pt>
                <c:pt idx="1">
                  <c:v>0.30980000000000002</c:v>
                </c:pt>
                <c:pt idx="2">
                  <c:v>0.42720000000000002</c:v>
                </c:pt>
                <c:pt idx="3">
                  <c:v>0.35880000000000001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75-1F44-B54A-07B5110CC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50742560"/>
        <c:axId val="1250744272"/>
      </c:barChart>
      <c:catAx>
        <c:axId val="125074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250744272"/>
        <c:crosses val="autoZero"/>
        <c:auto val="1"/>
        <c:lblAlgn val="ctr"/>
        <c:lblOffset val="100"/>
        <c:noMultiLvlLbl val="0"/>
      </c:catAx>
      <c:valAx>
        <c:axId val="125074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25074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D90A0-8478-514E-B0F7-B9F55170BDD6}" type="datetimeFigureOut">
              <a:rPr lang="en-KR" smtClean="0"/>
              <a:t>4/14/24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0B332-BC5E-394F-AA29-161C0C4081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28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0B332-BC5E-394F-AA29-161C0C4081F7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942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</a:t>
            </a:r>
            <a:r>
              <a:rPr lang="en-US" altLang="ko-KR" dirty="0"/>
              <a:t> R-</a:t>
            </a:r>
            <a:r>
              <a:rPr lang="en-US" altLang="ko-KR" dirty="0" err="1"/>
              <a:t>squred</a:t>
            </a:r>
            <a:r>
              <a:rPr lang="en-US" altLang="ko-KR" dirty="0"/>
              <a:t> values</a:t>
            </a:r>
            <a:r>
              <a:rPr lang="ko-KR" altLang="en-US" dirty="0"/>
              <a:t> 는</a:t>
            </a:r>
            <a:r>
              <a:rPr lang="en-US" altLang="ko-KR" dirty="0"/>
              <a:t> Italy </a:t>
            </a:r>
            <a:r>
              <a:rPr lang="ko-KR" altLang="en-US" dirty="0"/>
              <a:t>데이터에 비해 조금은 낮지만 </a:t>
            </a:r>
            <a:r>
              <a:rPr lang="en-US" altLang="ko-KR" dirty="0"/>
              <a:t>best predictors</a:t>
            </a:r>
            <a:r>
              <a:rPr lang="ko-KR" altLang="en-US" dirty="0"/>
              <a:t> 의 개수가 이탈리아보다 훨씬 더 많음을 알 수 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0B332-BC5E-394F-AA29-161C0C4081F7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410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E535-33A8-F0CA-CFAA-8B067323E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FIT3152 Assignment 1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4659C-1F68-2F5E-9444-7360826B9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Difference in predictors of Country level </a:t>
            </a:r>
          </a:p>
          <a:p>
            <a:r>
              <a:rPr lang="en-KR" dirty="0"/>
              <a:t>about Pro-Social behaviors</a:t>
            </a:r>
          </a:p>
          <a:p>
            <a:r>
              <a:rPr lang="en-KR" dirty="0"/>
              <a:t>31994695 June Jin</a:t>
            </a:r>
          </a:p>
        </p:txBody>
      </p:sp>
    </p:spTree>
    <p:extLst>
      <p:ext uri="{BB962C8B-B14F-4D97-AF65-F5344CB8AC3E}">
        <p14:creationId xmlns:p14="http://schemas.microsoft.com/office/powerpoint/2010/main" val="165562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A4E-9CA7-13A6-9CD0-C1AE1611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Question 3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2D84-8A0B-E2F0-82A7-DE5C4D8A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58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Dataset chosen to find similar countries:</a:t>
            </a:r>
          </a:p>
          <a:p>
            <a:pPr marL="0" indent="0">
              <a:buNone/>
            </a:pPr>
            <a:r>
              <a:rPr lang="en-US" sz="2000" dirty="0"/>
              <a:t>Political – Government achievement score  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www.worldbank.org</a:t>
            </a:r>
            <a:r>
              <a:rPr lang="en-US" sz="2000" dirty="0"/>
              <a:t>/</a:t>
            </a:r>
            <a:r>
              <a:rPr lang="en-US" sz="2000" dirty="0" err="1"/>
              <a:t>en</a:t>
            </a:r>
            <a:r>
              <a:rPr lang="en-US" sz="2000" dirty="0"/>
              <a:t>/publication/worldwide-governance-indicators    </a:t>
            </a:r>
          </a:p>
          <a:p>
            <a:pPr marL="0" indent="0">
              <a:buNone/>
            </a:pPr>
            <a:r>
              <a:rPr lang="en-US" sz="2000" dirty="0"/>
              <a:t>New vaccination counts &amp; GDP per Capita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ourworldindata.org</a:t>
            </a:r>
            <a:r>
              <a:rPr lang="en-US" sz="2000" dirty="0"/>
              <a:t>/covid-vaccinations   </a:t>
            </a:r>
          </a:p>
          <a:p>
            <a:pPr marL="0" indent="0">
              <a:buNone/>
            </a:pPr>
            <a:r>
              <a:rPr lang="en-US" sz="2000" dirty="0"/>
              <a:t>HAPPY - Ladder score (overall </a:t>
            </a:r>
            <a:r>
              <a:rPr lang="en-US" sz="2000" dirty="0" err="1"/>
              <a:t>happeniess</a:t>
            </a:r>
            <a:r>
              <a:rPr lang="en-US" sz="2000" dirty="0"/>
              <a:t> score)  https://</a:t>
            </a:r>
            <a:r>
              <a:rPr lang="en-US" sz="2000" dirty="0" err="1"/>
              <a:t>worldhappiness.report</a:t>
            </a:r>
            <a:r>
              <a:rPr lang="en-US" sz="2000" dirty="0"/>
              <a:t>/ed/2021/#appendices-and-data    </a:t>
            </a:r>
          </a:p>
          <a:p>
            <a:pPr marL="0" indent="0">
              <a:buNone/>
            </a:pPr>
            <a:r>
              <a:rPr lang="en-US" sz="2000" dirty="0"/>
              <a:t>Mortality  https://</a:t>
            </a:r>
            <a:r>
              <a:rPr lang="en-US" sz="2000" dirty="0" err="1"/>
              <a:t>stats.oecd.org</a:t>
            </a:r>
            <a:r>
              <a:rPr lang="en-US" sz="2000" dirty="0"/>
              <a:t>/</a:t>
            </a:r>
            <a:r>
              <a:rPr lang="en-US" sz="2000" dirty="0" err="1"/>
              <a:t>viewhtml.aspx?datasetcode</a:t>
            </a:r>
            <a:r>
              <a:rPr lang="en-US" sz="2000" dirty="0"/>
              <a:t>=</a:t>
            </a:r>
            <a:r>
              <a:rPr lang="en-US" sz="2000" dirty="0" err="1"/>
              <a:t>HEALTH_MORTALITY&amp;lang</a:t>
            </a:r>
            <a:r>
              <a:rPr lang="en-US" sz="2000" dirty="0"/>
              <a:t>=</a:t>
            </a:r>
            <a:r>
              <a:rPr lang="en-US" sz="2000" dirty="0" err="1"/>
              <a:t>en</a:t>
            </a: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Short-Term </a:t>
            </a:r>
            <a:r>
              <a:rPr lang="en-US" sz="2000" dirty="0" err="1"/>
              <a:t>Labour</a:t>
            </a:r>
            <a:r>
              <a:rPr lang="en-US" sz="2000" dirty="0"/>
              <a:t> Market Statistics (/1000 people)  https://</a:t>
            </a:r>
            <a:r>
              <a:rPr lang="en-US" sz="2000" dirty="0" err="1"/>
              <a:t>stats.oecd.org</a:t>
            </a:r>
            <a:r>
              <a:rPr lang="en-US" sz="2000" dirty="0"/>
              <a:t>/</a:t>
            </a:r>
            <a:r>
              <a:rPr lang="en-US" sz="2000" dirty="0" err="1"/>
              <a:t>index.aspx?lang</a:t>
            </a:r>
            <a:r>
              <a:rPr lang="en-US" sz="2000" dirty="0"/>
              <a:t>=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236528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A4E-9CA7-13A6-9CD0-C1AE1611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KR" dirty="0"/>
              <a:t>Question 3 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2D84-8A0B-E2F0-82A7-DE5C4D8A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Clustering</a:t>
            </a:r>
          </a:p>
          <a:p>
            <a:pPr>
              <a:buFontTx/>
              <a:buChar char="-"/>
            </a:pPr>
            <a:r>
              <a:rPr lang="en-US" dirty="0"/>
              <a:t>K means with 3 group of clusters</a:t>
            </a:r>
          </a:p>
          <a:p>
            <a:pPr>
              <a:buFontTx/>
              <a:buChar char="-"/>
            </a:pPr>
            <a:r>
              <a:rPr lang="en-US" dirty="0"/>
              <a:t>Total 12 countries founded in same cluster with Italy</a:t>
            </a:r>
          </a:p>
          <a:p>
            <a:pPr>
              <a:buFontTx/>
              <a:buChar char="-"/>
            </a:pPr>
            <a:r>
              <a:rPr lang="en-US" dirty="0"/>
              <a:t>Chile, Colombia, Costa Rica, Greece, Hungary, Latvia, Lithuania, Mexico, Poland, Portugal, Slovenia, Spain</a:t>
            </a:r>
          </a:p>
          <a:p>
            <a:pPr marL="0" indent="0">
              <a:buNone/>
            </a:pPr>
            <a:endParaRPr lang="en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EF28C7B-C8A5-FFDA-A83A-03D240B3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44476"/>
            <a:ext cx="4782312" cy="29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F249-1560-25A2-CEE8-7152FD1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Quest</a:t>
            </a:r>
            <a:r>
              <a:rPr lang="en-US" dirty="0"/>
              <a:t>io</a:t>
            </a:r>
            <a:r>
              <a:rPr lang="en-KR" dirty="0"/>
              <a:t>n 3 A</a:t>
            </a:r>
            <a:br>
              <a:rPr lang="en-KR" dirty="0"/>
            </a:br>
            <a:r>
              <a:rPr lang="en-KR" sz="2200" dirty="0"/>
              <a:t>How well do participant responses predict pro-social attitudes for Italy cluster?</a:t>
            </a:r>
            <a:endParaRPr lang="en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36E8E1-DBE2-53F2-7740-2B1B86218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08458"/>
              </p:ext>
            </p:extLst>
          </p:nvPr>
        </p:nvGraphicFramePr>
        <p:xfrm>
          <a:off x="2148750" y="2428266"/>
          <a:ext cx="7894500" cy="35753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8900">
                  <a:extLst>
                    <a:ext uri="{9D8B030D-6E8A-4147-A177-3AD203B41FA5}">
                      <a16:colId xmlns:a16="http://schemas.microsoft.com/office/drawing/2014/main" val="3745336378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1171815756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3227674333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1452042610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747161579"/>
                    </a:ext>
                  </a:extLst>
                </a:gridCol>
              </a:tblGrid>
              <a:tr h="37491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2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Best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c19ProSo02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  <a:p>
                      <a:pPr algn="ctr"/>
                      <a:r>
                        <a:rPr lang="en-KR" dirty="0"/>
                        <a:t>c19ProSo04</a:t>
                      </a:r>
                    </a:p>
                    <a:p>
                      <a:pPr algn="ctr"/>
                      <a:r>
                        <a:rPr lang="en-KR" dirty="0"/>
                        <a:t>c190erBeh01</a:t>
                      </a:r>
                    </a:p>
                    <a:p>
                      <a:pPr algn="ctr"/>
                      <a:r>
                        <a:rPr lang="en-KR" dirty="0"/>
                        <a:t>Ladder_score</a:t>
                      </a:r>
                    </a:p>
                    <a:p>
                      <a:pPr algn="ctr"/>
                      <a:r>
                        <a:rPr lang="en-KR" dirty="0"/>
                        <a:t>MLQ</a:t>
                      </a:r>
                    </a:p>
                    <a:p>
                      <a:pPr algn="ctr"/>
                      <a:r>
                        <a:rPr lang="en-KR" dirty="0"/>
                        <a:t>rankOrdLife_6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  <a:p>
                      <a:pPr algn="ctr"/>
                      <a:r>
                        <a:rPr lang="en-KR" dirty="0"/>
                        <a:t>Ladder_score</a:t>
                      </a:r>
                    </a:p>
                    <a:p>
                      <a:pPr algn="ctr"/>
                      <a:r>
                        <a:rPr lang="en-KR" dirty="0"/>
                        <a:t>c19RCA01</a:t>
                      </a:r>
                    </a:p>
                    <a:p>
                      <a:pPr algn="ctr"/>
                      <a:r>
                        <a:rPr lang="en-KR" dirty="0"/>
                        <a:t>lifeSat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  <a:p>
                      <a:pPr algn="ctr"/>
                      <a:r>
                        <a:rPr lang="en-KR" dirty="0"/>
                        <a:t>c19ProSo02</a:t>
                      </a:r>
                    </a:p>
                    <a:p>
                      <a:pPr algn="ctr"/>
                      <a:r>
                        <a:rPr lang="en-KR" dirty="0"/>
                        <a:t>c19ProSo04</a:t>
                      </a:r>
                    </a:p>
                    <a:p>
                      <a:pPr algn="ctr"/>
                      <a:r>
                        <a:rPr lang="en-KR" dirty="0"/>
                        <a:t>Ladder_score</a:t>
                      </a:r>
                    </a:p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KR" dirty="0"/>
                        <a:t>ge</a:t>
                      </a:r>
                    </a:p>
                    <a:p>
                      <a:pPr algn="ctr"/>
                      <a:r>
                        <a:rPr lang="en-KR" dirty="0"/>
                        <a:t>c19RCA02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c1ProSo01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  <a:p>
                      <a:pPr algn="ctr"/>
                      <a:r>
                        <a:rPr lang="en-KR" dirty="0"/>
                        <a:t>c19perBeh01</a:t>
                      </a:r>
                    </a:p>
                    <a:p>
                      <a:pPr algn="ctr"/>
                      <a:r>
                        <a:rPr lang="en-KR" dirty="0"/>
                        <a:t>c19perBeh02</a:t>
                      </a:r>
                    </a:p>
                    <a:p>
                      <a:pPr algn="ctr"/>
                      <a:r>
                        <a:rPr lang="en-KR" dirty="0"/>
                        <a:t>Ladder_score</a:t>
                      </a:r>
                    </a:p>
                    <a:p>
                      <a:pPr algn="ctr"/>
                      <a:r>
                        <a:rPr lang="en-KR" dirty="0"/>
                        <a:t>c19perBeh03</a:t>
                      </a:r>
                    </a:p>
                    <a:p>
                      <a:pPr algn="ctr"/>
                      <a:r>
                        <a:rPr lang="en-KR" dirty="0"/>
                        <a:t>c19RCA02</a:t>
                      </a:r>
                    </a:p>
                    <a:p>
                      <a:pPr algn="ctr"/>
                      <a:r>
                        <a:rPr lang="en-KR" dirty="0"/>
                        <a:t>rankOrdLife_6</a:t>
                      </a:r>
                    </a:p>
                    <a:p>
                      <a:pPr algn="ctr"/>
                      <a:r>
                        <a:rPr lang="en-KR" dirty="0"/>
                        <a:t>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8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R-squared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2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6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F249-1560-25A2-CEE8-7152FD1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Quest</a:t>
            </a:r>
            <a:r>
              <a:rPr lang="en-US" dirty="0"/>
              <a:t>io</a:t>
            </a:r>
            <a:r>
              <a:rPr lang="en-KR" dirty="0"/>
              <a:t>n 3 B</a:t>
            </a:r>
            <a:br>
              <a:rPr lang="en-KR" dirty="0"/>
            </a:br>
            <a:r>
              <a:rPr lang="en-KR" sz="2200" dirty="0"/>
              <a:t>How well do participant responses predict pro-social attitudes for The other country?</a:t>
            </a:r>
            <a:endParaRPr lang="en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36E8E1-DBE2-53F2-7740-2B1B86218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726412"/>
              </p:ext>
            </p:extLst>
          </p:nvPr>
        </p:nvGraphicFramePr>
        <p:xfrm>
          <a:off x="2148750" y="2428266"/>
          <a:ext cx="7894500" cy="439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8900">
                  <a:extLst>
                    <a:ext uri="{9D8B030D-6E8A-4147-A177-3AD203B41FA5}">
                      <a16:colId xmlns:a16="http://schemas.microsoft.com/office/drawing/2014/main" val="3745336378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1171815756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3227674333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1452042610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747161579"/>
                    </a:ext>
                  </a:extLst>
                </a:gridCol>
              </a:tblGrid>
              <a:tr h="37491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2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Best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c19ProSo02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  <a:p>
                      <a:pPr algn="ctr"/>
                      <a:r>
                        <a:rPr lang="en-KR" dirty="0"/>
                        <a:t>c19ProSo04</a:t>
                      </a:r>
                    </a:p>
                    <a:p>
                      <a:pPr algn="ctr"/>
                      <a:r>
                        <a:rPr lang="en-KR" dirty="0"/>
                        <a:t>c190erBeh01</a:t>
                      </a:r>
                    </a:p>
                    <a:p>
                      <a:pPr algn="ctr"/>
                      <a:r>
                        <a:rPr lang="en-KR" dirty="0"/>
                        <a:t>isoFriends_onl</a:t>
                      </a:r>
                    </a:p>
                    <a:p>
                      <a:pPr algn="ctr"/>
                      <a:r>
                        <a:rPr lang="en-KR" dirty="0"/>
                        <a:t>c19perBeh03</a:t>
                      </a:r>
                    </a:p>
                    <a:p>
                      <a:pPr algn="ctr"/>
                      <a:r>
                        <a:rPr lang="en-KR" dirty="0"/>
                        <a:t>rankOrdLife_6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  <a:p>
                      <a:pPr algn="ctr"/>
                      <a:r>
                        <a:rPr lang="en-KR" dirty="0"/>
                        <a:t>c19ProSo04</a:t>
                      </a:r>
                    </a:p>
                    <a:p>
                      <a:pPr algn="ctr"/>
                      <a:r>
                        <a:rPr lang="en-KR" dirty="0"/>
                        <a:t>c19perBeh01</a:t>
                      </a:r>
                    </a:p>
                    <a:p>
                      <a:pPr algn="ctr"/>
                      <a:r>
                        <a:rPr lang="en-KR" dirty="0"/>
                        <a:t>c19RCA01</a:t>
                      </a:r>
                    </a:p>
                    <a:p>
                      <a:pPr algn="ctr"/>
                      <a:r>
                        <a:rPr lang="en-KR" dirty="0"/>
                        <a:t>MLQ</a:t>
                      </a:r>
                    </a:p>
                    <a:p>
                      <a:pPr algn="ctr"/>
                      <a:r>
                        <a:rPr lang="en-KR" dirty="0"/>
                        <a:t>lifeSat</a:t>
                      </a:r>
                    </a:p>
                    <a:p>
                      <a:pPr algn="ctr"/>
                      <a:r>
                        <a:rPr lang="en-KR" dirty="0"/>
                        <a:t>isoFriends_onlc19perBeh03</a:t>
                      </a:r>
                    </a:p>
                    <a:p>
                      <a:pPr algn="ctr"/>
                      <a:r>
                        <a:rPr lang="en-KR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  <a:p>
                      <a:pPr algn="ctr"/>
                      <a:r>
                        <a:rPr lang="en-KR" dirty="0"/>
                        <a:t>c19ProSo02</a:t>
                      </a:r>
                    </a:p>
                    <a:p>
                      <a:pPr algn="ctr"/>
                      <a:r>
                        <a:rPr lang="en-KR" dirty="0"/>
                        <a:t>c19ProSo04</a:t>
                      </a:r>
                    </a:p>
                    <a:p>
                      <a:pPr algn="ctr"/>
                      <a:r>
                        <a:rPr lang="en-US" dirty="0"/>
                        <a:t>c19perBeh02</a:t>
                      </a:r>
                    </a:p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c19RCA02</a:t>
                      </a:r>
                    </a:p>
                    <a:p>
                      <a:pPr algn="ctr"/>
                      <a:r>
                        <a:rPr lang="en-US" dirty="0"/>
                        <a:t>rankOrdLife_6</a:t>
                      </a:r>
                    </a:p>
                    <a:p>
                      <a:pPr algn="ctr"/>
                      <a:r>
                        <a:rPr lang="en-US" dirty="0" err="1"/>
                        <a:t>edu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  <a:p>
                      <a:pPr algn="ctr"/>
                      <a:r>
                        <a:rPr lang="en-KR" dirty="0"/>
                        <a:t>c19ProSo02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  <a:p>
                      <a:pPr algn="ctr"/>
                      <a:r>
                        <a:rPr lang="en-KR" dirty="0"/>
                        <a:t>c19perBeh01</a:t>
                      </a:r>
                    </a:p>
                    <a:p>
                      <a:pPr algn="ctr"/>
                      <a:r>
                        <a:rPr lang="en-KR" dirty="0"/>
                        <a:t>c19perBeh02</a:t>
                      </a:r>
                    </a:p>
                    <a:p>
                      <a:pPr algn="ctr"/>
                      <a:r>
                        <a:rPr lang="en-KR" dirty="0"/>
                        <a:t>Ladder_score</a:t>
                      </a:r>
                    </a:p>
                    <a:p>
                      <a:pPr algn="ctr"/>
                      <a:r>
                        <a:rPr lang="en-KR" dirty="0"/>
                        <a:t>isoFriends_onl</a:t>
                      </a:r>
                    </a:p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KR" dirty="0"/>
                        <a:t>ge</a:t>
                      </a:r>
                    </a:p>
                    <a:p>
                      <a:pPr algn="ctr"/>
                      <a:r>
                        <a:rPr lang="en-KR" dirty="0"/>
                        <a:t>c19perBeh03</a:t>
                      </a:r>
                    </a:p>
                    <a:p>
                      <a:pPr algn="ctr"/>
                      <a:r>
                        <a:rPr lang="en-KR" dirty="0"/>
                        <a:t>c19RCA02</a:t>
                      </a:r>
                    </a:p>
                    <a:p>
                      <a:pPr algn="ctr"/>
                      <a:r>
                        <a:rPr lang="en-KR" dirty="0"/>
                        <a:t>rankOrdLife_6</a:t>
                      </a:r>
                    </a:p>
                    <a:p>
                      <a:pPr algn="ctr"/>
                      <a:r>
                        <a:rPr lang="en-KR" dirty="0"/>
                        <a:t>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8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R-squared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0.4272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2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25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0745-6CE4-6A10-64E7-BCAC7182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Question 3 B - Finalization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57593F-CDF7-A25A-C4FF-BCBCE930E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657001"/>
              </p:ext>
            </p:extLst>
          </p:nvPr>
        </p:nvGraphicFramePr>
        <p:xfrm>
          <a:off x="2229041" y="2503061"/>
          <a:ext cx="7731125" cy="2464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C0E977-4051-E0B5-040D-C60BC0E7788E}"/>
              </a:ext>
            </a:extLst>
          </p:cNvPr>
          <p:cNvSpPr txBox="1"/>
          <p:nvPr/>
        </p:nvSpPr>
        <p:spPr>
          <a:xfrm>
            <a:off x="2229042" y="6140788"/>
            <a:ext cx="7731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 dirty="0"/>
              <a:t>Average r-squared value Italy: 0.38705 Cluster: 0.3402 Others: 0.35855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BFA1A-CB6D-E6CF-6B7C-ACE6F6516AF1}"/>
              </a:ext>
            </a:extLst>
          </p:cNvPr>
          <p:cNvSpPr txBox="1"/>
          <p:nvPr/>
        </p:nvSpPr>
        <p:spPr>
          <a:xfrm>
            <a:off x="1828801" y="5029200"/>
            <a:ext cx="813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Resposes from Italy have better prediction (very less responses)</a:t>
            </a:r>
          </a:p>
          <a:p>
            <a:pPr algn="ctr"/>
            <a:r>
              <a:rPr lang="en-KR" dirty="0"/>
              <a:t>for Pro-Social Behaviour attributes compare to other countries.</a:t>
            </a:r>
          </a:p>
          <a:p>
            <a:pPr algn="ctr"/>
            <a:r>
              <a:rPr lang="en-KR" dirty="0"/>
              <a:t>More best predictors fom Pro-Social Behaviour attributes in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17424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36D6-E7AC-6E57-57C0-7469C81F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Question 1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71F4-C523-7A31-7D87-B70DD132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066545"/>
          </a:xfrm>
        </p:spPr>
        <p:txBody>
          <a:bodyPr/>
          <a:lstStyle/>
          <a:p>
            <a:r>
              <a:rPr lang="en-KR" dirty="0"/>
              <a:t>Descriptive Analysis – Overall Data</a:t>
            </a:r>
          </a:p>
          <a:p>
            <a:pPr lvl="1"/>
            <a:r>
              <a:rPr lang="en-KR" dirty="0"/>
              <a:t>40,000 rows and 52 columns</a:t>
            </a:r>
          </a:p>
          <a:p>
            <a:pPr lvl="1"/>
            <a:r>
              <a:rPr lang="en-KR" dirty="0"/>
              <a:t>Column’s data types</a:t>
            </a:r>
          </a:p>
          <a:p>
            <a:pPr lvl="2"/>
            <a:r>
              <a:rPr lang="en-US" dirty="0"/>
              <a:t>M</a:t>
            </a:r>
            <a:r>
              <a:rPr lang="en-KR" dirty="0"/>
              <a:t>ost of all is integer</a:t>
            </a:r>
          </a:p>
          <a:p>
            <a:pPr lvl="2"/>
            <a:r>
              <a:rPr lang="en-KR" dirty="0"/>
              <a:t>rankOrdLife and coded_country data were character</a:t>
            </a:r>
          </a:p>
          <a:p>
            <a:pPr lvl="2"/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A499DE-110A-49A9-1E77-F59D8B464ACE}"/>
              </a:ext>
            </a:extLst>
          </p:cNvPr>
          <p:cNvSpPr txBox="1">
            <a:spLocks/>
          </p:cNvSpPr>
          <p:nvPr/>
        </p:nvSpPr>
        <p:spPr>
          <a:xfrm>
            <a:off x="2231136" y="4680296"/>
            <a:ext cx="7729728" cy="206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dirty="0"/>
              <a:t>Missing Values</a:t>
            </a:r>
          </a:p>
          <a:p>
            <a:pPr lvl="1"/>
            <a:r>
              <a:rPr lang="en-KR" dirty="0"/>
              <a:t>Most of NA is in “Employment status”, “CoronaClose”</a:t>
            </a:r>
          </a:p>
          <a:p>
            <a:pPr lvl="2"/>
            <a:r>
              <a:rPr lang="en-KR" dirty="0"/>
              <a:t>Those columns require to choose a few based on reponser’s enviornment</a:t>
            </a:r>
          </a:p>
          <a:p>
            <a:pPr lvl="2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3502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7B1D-9EDB-9CE5-0A1C-D7F94C98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KR" dirty="0"/>
              <a:t>uestion 1 </a:t>
            </a:r>
            <a:r>
              <a:rPr lang="en-US" dirty="0"/>
              <a:t>A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FA368-A421-0F3F-FF97-22D623092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639202"/>
            <a:ext cx="7731125" cy="7897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366BC-3B08-E3EB-5879-61C159E4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39" y="3717479"/>
            <a:ext cx="7772400" cy="848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C6A48-8F30-9681-5EFC-A6EE07194D96}"/>
              </a:ext>
            </a:extLst>
          </p:cNvPr>
          <p:cNvSpPr txBox="1"/>
          <p:nvPr/>
        </p:nvSpPr>
        <p:spPr>
          <a:xfrm>
            <a:off x="2229739" y="4854473"/>
            <a:ext cx="7511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“Employ status” 1 to 10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The presence of NA values is essential here. </a:t>
            </a:r>
          </a:p>
          <a:p>
            <a:pPr algn="ctr"/>
            <a:r>
              <a:rPr lang="en-US" altLang="ko-KR" dirty="0"/>
              <a:t>Respondents should only select options that apply to their circumstances. </a:t>
            </a:r>
          </a:p>
          <a:p>
            <a:pPr algn="ctr"/>
            <a:r>
              <a:rPr lang="en-US" altLang="ko-KR" dirty="0"/>
              <a:t>For instance, if options "1", "2", or "3" are available choices, </a:t>
            </a:r>
          </a:p>
          <a:p>
            <a:pPr algn="ctr"/>
            <a:r>
              <a:rPr lang="en-US" altLang="ko-KR" dirty="0"/>
              <a:t>the respondent does not fall under "9" (retired).</a:t>
            </a:r>
          </a:p>
          <a:p>
            <a:pPr algn="ctr"/>
            <a:r>
              <a:rPr lang="en-US" altLang="ko-KR" dirty="0"/>
              <a:t> If merging is required, we need to combine the response counts from 1 to 10.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5403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0F06-D84E-D501-DE9B-851C3B88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Question </a:t>
            </a:r>
            <a:r>
              <a:rPr lang="en-US" altLang="ko-KR" dirty="0"/>
              <a:t>1</a:t>
            </a:r>
            <a:r>
              <a:rPr lang="en-KR" dirty="0"/>
              <a:t> B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4DF1-B33F-05D0-B079-D3ACB9BF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Exclude data where the value of "</a:t>
            </a:r>
            <a:r>
              <a:rPr lang="en-US" dirty="0" err="1"/>
              <a:t>Coded_country</a:t>
            </a:r>
            <a:r>
              <a:rPr lang="en-US" dirty="0"/>
              <a:t>" is blank.</a:t>
            </a:r>
          </a:p>
          <a:p>
            <a:r>
              <a:rPr lang="en-US" dirty="0"/>
              <a:t>Empty cells in "</a:t>
            </a:r>
            <a:r>
              <a:rPr lang="en-US" dirty="0" err="1"/>
              <a:t>Employ_status</a:t>
            </a:r>
            <a:r>
              <a:rPr lang="en-US" dirty="0"/>
              <a:t>" and "</a:t>
            </a:r>
            <a:r>
              <a:rPr lang="en-US" dirty="0" err="1"/>
              <a:t>Coronaclose</a:t>
            </a:r>
            <a:r>
              <a:rPr lang="en-US" dirty="0"/>
              <a:t>" have been filled with 0.</a:t>
            </a:r>
          </a:p>
          <a:p>
            <a:r>
              <a:rPr lang="en-US" dirty="0"/>
              <a:t>For other columns, empty cells have been filled with the median value.</a:t>
            </a:r>
          </a:p>
          <a:p>
            <a:r>
              <a:rPr lang="en-US" dirty="0"/>
              <a:t>Columns containing "Char" in "</a:t>
            </a:r>
            <a:r>
              <a:rPr lang="en-US" dirty="0" err="1"/>
              <a:t>rankOrdLife</a:t>
            </a:r>
            <a:r>
              <a:rPr lang="en-US" dirty="0"/>
              <a:t>" have been converted to numerical data from A to F in sequence, assigned values from 1 to 6.</a:t>
            </a:r>
          </a:p>
        </p:txBody>
      </p:sp>
    </p:spTree>
    <p:extLst>
      <p:ext uri="{BB962C8B-B14F-4D97-AF65-F5344CB8AC3E}">
        <p14:creationId xmlns:p14="http://schemas.microsoft.com/office/powerpoint/2010/main" val="10585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9FA1-7612-AC9C-7FD4-BE0F874A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Question 2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4CC1-3EF3-786E-1AA3-4D77EC0E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Focus country = “Italy”</a:t>
            </a:r>
          </a:p>
          <a:p>
            <a:endParaRPr lang="en-KR" dirty="0"/>
          </a:p>
          <a:p>
            <a:r>
              <a:rPr lang="en-KR" dirty="0"/>
              <a:t>Focus country data</a:t>
            </a:r>
          </a:p>
          <a:p>
            <a:pPr lvl="1"/>
            <a:r>
              <a:rPr lang="en-KR" dirty="0"/>
              <a:t>1241 rows and 51 columns (excluding coded_country)</a:t>
            </a:r>
          </a:p>
          <a:p>
            <a:r>
              <a:rPr lang="en-US" dirty="0"/>
              <a:t>N</a:t>
            </a:r>
            <a:r>
              <a:rPr lang="en-KR" dirty="0"/>
              <a:t>on – Focus country data (Others)</a:t>
            </a:r>
          </a:p>
          <a:p>
            <a:pPr lvl="1"/>
            <a:r>
              <a:rPr lang="en-KR" dirty="0"/>
              <a:t>38608 rows and 51 columns (excluding coded_country)</a:t>
            </a:r>
          </a:p>
        </p:txBody>
      </p:sp>
    </p:spTree>
    <p:extLst>
      <p:ext uri="{BB962C8B-B14F-4D97-AF65-F5344CB8AC3E}">
        <p14:creationId xmlns:p14="http://schemas.microsoft.com/office/powerpoint/2010/main" val="246148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A800-B5C9-6982-CD14-7CE5F339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78973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Question 2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5FBE206-214B-5157-0E4F-1256C2B6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558" y="640080"/>
            <a:ext cx="4153833" cy="2544223"/>
          </a:xfrm>
          <a:prstGeom prst="rect">
            <a:avLst/>
          </a:prstGeom>
        </p:spPr>
      </p:pic>
      <p:pic>
        <p:nvPicPr>
          <p:cNvPr id="8" name="Picture 7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A7959B1-B06F-244E-2381-E86D9D8CC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39" y="3671316"/>
            <a:ext cx="3817671" cy="2338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865CE3-1F81-0958-8361-6713AB48F52A}"/>
              </a:ext>
            </a:extLst>
          </p:cNvPr>
          <p:cNvSpPr txBox="1"/>
          <p:nvPr/>
        </p:nvSpPr>
        <p:spPr>
          <a:xfrm>
            <a:off x="2891118" y="3388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2EE16-0989-D492-A2D1-8B7EADB6BCF8}"/>
              </a:ext>
            </a:extLst>
          </p:cNvPr>
          <p:cNvSpPr txBox="1"/>
          <p:nvPr/>
        </p:nvSpPr>
        <p:spPr>
          <a:xfrm>
            <a:off x="954741" y="3014810"/>
            <a:ext cx="4123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Italy has more positive response on </a:t>
            </a:r>
          </a:p>
          <a:p>
            <a:r>
              <a:rPr lang="en-KR" dirty="0"/>
              <a:t>c19ProSo02 and c19ProSo04 for behavior.</a:t>
            </a:r>
          </a:p>
          <a:p>
            <a:endParaRPr lang="en-KR" dirty="0"/>
          </a:p>
          <a:p>
            <a:r>
              <a:rPr lang="en-KR" dirty="0"/>
              <a:t>Other Countries’ values have </a:t>
            </a:r>
          </a:p>
          <a:p>
            <a:r>
              <a:rPr lang="en-KR" dirty="0"/>
              <a:t>overall higher average value.</a:t>
            </a:r>
          </a:p>
        </p:txBody>
      </p:sp>
    </p:spTree>
    <p:extLst>
      <p:ext uri="{BB962C8B-B14F-4D97-AF65-F5344CB8AC3E}">
        <p14:creationId xmlns:p14="http://schemas.microsoft.com/office/powerpoint/2010/main" val="25499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F249-1560-25A2-CEE8-7152FD1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Quest</a:t>
            </a:r>
            <a:r>
              <a:rPr lang="en-US" dirty="0"/>
              <a:t>io</a:t>
            </a:r>
            <a:r>
              <a:rPr lang="en-KR" dirty="0"/>
              <a:t>n 2 B</a:t>
            </a:r>
            <a:br>
              <a:rPr lang="en-KR" dirty="0"/>
            </a:br>
            <a:r>
              <a:rPr lang="en-KR" sz="2200" dirty="0"/>
              <a:t>How well do participant responses predict pro-social attitudes for Italy?</a:t>
            </a:r>
            <a:endParaRPr lang="en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36E8E1-DBE2-53F2-7740-2B1B86218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191277"/>
              </p:ext>
            </p:extLst>
          </p:nvPr>
        </p:nvGraphicFramePr>
        <p:xfrm>
          <a:off x="2148750" y="3288874"/>
          <a:ext cx="7894500" cy="2752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8900">
                  <a:extLst>
                    <a:ext uri="{9D8B030D-6E8A-4147-A177-3AD203B41FA5}">
                      <a16:colId xmlns:a16="http://schemas.microsoft.com/office/drawing/2014/main" val="3745336378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1171815756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3227674333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1452042610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747161579"/>
                    </a:ext>
                  </a:extLst>
                </a:gridCol>
              </a:tblGrid>
              <a:tr h="37491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2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Best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c19ProSo03</a:t>
                      </a:r>
                    </a:p>
                    <a:p>
                      <a:pPr algn="ctr"/>
                      <a:r>
                        <a:rPr lang="en-KR" dirty="0"/>
                        <a:t>c19ProSo02</a:t>
                      </a:r>
                    </a:p>
                    <a:p>
                      <a:pPr algn="ctr"/>
                      <a:r>
                        <a:rPr lang="en-KR" dirty="0"/>
                        <a:t>c19ProSo04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c19ProSo3</a:t>
                      </a:r>
                    </a:p>
                    <a:p>
                      <a:pPr algn="ctr"/>
                      <a:r>
                        <a:rPr lang="en-KR" dirty="0"/>
                        <a:t>c19Per Beh01</a:t>
                      </a:r>
                    </a:p>
                    <a:p>
                      <a:pPr algn="ctr"/>
                      <a:r>
                        <a:rPr lang="en-KR" dirty="0"/>
                        <a:t>c19RCA03</a:t>
                      </a:r>
                    </a:p>
                    <a:p>
                      <a:pPr algn="ctr"/>
                      <a:r>
                        <a:rPr lang="en-KR" dirty="0"/>
                        <a:t>c19ProSo01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  <a:p>
                      <a:pPr algn="ctr"/>
                      <a:r>
                        <a:rPr lang="en-KR" dirty="0"/>
                        <a:t>c19ProSo02</a:t>
                      </a:r>
                    </a:p>
                    <a:p>
                      <a:pPr algn="ctr"/>
                      <a:r>
                        <a:rPr lang="en-KR" dirty="0"/>
                        <a:t>c19ProSo04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c19perBeh02</a:t>
                      </a:r>
                    </a:p>
                    <a:p>
                      <a:pPr algn="ctr"/>
                      <a:r>
                        <a:rPr lang="en-KR" dirty="0"/>
                        <a:t>c19RCA02</a:t>
                      </a:r>
                    </a:p>
                    <a:p>
                      <a:pPr algn="ctr"/>
                      <a:r>
                        <a:rPr lang="en-KR" dirty="0"/>
                        <a:t>c19perBeh03</a:t>
                      </a:r>
                    </a:p>
                    <a:p>
                      <a:pPr algn="ctr"/>
                      <a:r>
                        <a:rPr lang="en-KR" dirty="0"/>
                        <a:t>rankOrdLife_6</a:t>
                      </a:r>
                    </a:p>
                    <a:p>
                      <a:pPr algn="ctr"/>
                      <a:r>
                        <a:rPr lang="en-KR" dirty="0"/>
                        <a:t>c19ProSo01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8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R-squared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0.2622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0.4879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246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563522-4381-ADB7-3FC3-684F6F07F561}"/>
              </a:ext>
            </a:extLst>
          </p:cNvPr>
          <p:cNvSpPr txBox="1"/>
          <p:nvPr/>
        </p:nvSpPr>
        <p:spPr>
          <a:xfrm>
            <a:off x="2148750" y="2292250"/>
            <a:ext cx="7975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KR" sz="1600" dirty="0"/>
              <a:t>Trying to get correlation between prosocial behavior and all the others attributes.</a:t>
            </a:r>
          </a:p>
          <a:p>
            <a:pPr marL="342900" indent="-342900" algn="just">
              <a:buAutoNum type="arabicPeriod"/>
            </a:pPr>
            <a:r>
              <a:rPr lang="en-KR" sz="1600" dirty="0"/>
              <a:t>Optimize the predictors by selecting the attributes that have the biggest absolute number</a:t>
            </a:r>
          </a:p>
          <a:p>
            <a:pPr marL="342900" indent="-342900" algn="just">
              <a:buAutoNum type="arabicPeriod"/>
            </a:pPr>
            <a:r>
              <a:rPr lang="en-KR" sz="1600" dirty="0"/>
              <a:t>Use Linear regression model for each Pro-Social Behaviour</a:t>
            </a:r>
          </a:p>
        </p:txBody>
      </p:sp>
    </p:spTree>
    <p:extLst>
      <p:ext uri="{BB962C8B-B14F-4D97-AF65-F5344CB8AC3E}">
        <p14:creationId xmlns:p14="http://schemas.microsoft.com/office/powerpoint/2010/main" val="265670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F249-1560-25A2-CEE8-7152FD1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Quest</a:t>
            </a:r>
            <a:r>
              <a:rPr lang="en-US" dirty="0"/>
              <a:t>io</a:t>
            </a:r>
            <a:r>
              <a:rPr lang="en-KR" dirty="0"/>
              <a:t>n 2 C</a:t>
            </a:r>
            <a:br>
              <a:rPr lang="en-KR" dirty="0"/>
            </a:br>
            <a:r>
              <a:rPr lang="en-KR" sz="2200" dirty="0"/>
              <a:t>How well do participant responses predict pro-social attitudes for others?</a:t>
            </a:r>
            <a:endParaRPr lang="en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36E8E1-DBE2-53F2-7740-2B1B86218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19203"/>
              </p:ext>
            </p:extLst>
          </p:nvPr>
        </p:nvGraphicFramePr>
        <p:xfrm>
          <a:off x="2148750" y="3288874"/>
          <a:ext cx="7894500" cy="30266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8900">
                  <a:extLst>
                    <a:ext uri="{9D8B030D-6E8A-4147-A177-3AD203B41FA5}">
                      <a16:colId xmlns:a16="http://schemas.microsoft.com/office/drawing/2014/main" val="3745336378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1171815756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3227674333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1452042610"/>
                    </a:ext>
                  </a:extLst>
                </a:gridCol>
                <a:gridCol w="1578900">
                  <a:extLst>
                    <a:ext uri="{9D8B030D-6E8A-4147-A177-3AD203B41FA5}">
                      <a16:colId xmlns:a16="http://schemas.microsoft.com/office/drawing/2014/main" val="747161579"/>
                    </a:ext>
                  </a:extLst>
                </a:gridCol>
              </a:tblGrid>
              <a:tr h="37491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2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Best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KR" dirty="0"/>
                        <a:t>19perBeh01</a:t>
                      </a:r>
                    </a:p>
                    <a:p>
                      <a:pPr algn="ctr"/>
                      <a:r>
                        <a:rPr lang="en-KR" dirty="0"/>
                        <a:t>c19perBeh03</a:t>
                      </a:r>
                    </a:p>
                    <a:p>
                      <a:pPr algn="ctr"/>
                      <a:r>
                        <a:rPr lang="en-KR" dirty="0"/>
                        <a:t>c19ProSo02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  <a:p>
                      <a:pPr algn="ctr"/>
                      <a:r>
                        <a:rPr lang="en-KR" dirty="0"/>
                        <a:t>c19ProSo04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c19RCA03</a:t>
                      </a:r>
                    </a:p>
                    <a:p>
                      <a:pPr algn="ctr"/>
                      <a:r>
                        <a:rPr lang="en-KR" dirty="0"/>
                        <a:t>c19RCA01</a:t>
                      </a:r>
                    </a:p>
                    <a:p>
                      <a:pPr algn="ctr"/>
                      <a:r>
                        <a:rPr lang="en-KR" dirty="0"/>
                        <a:t>MLQ</a:t>
                      </a:r>
                    </a:p>
                    <a:p>
                      <a:pPr algn="ctr"/>
                      <a:r>
                        <a:rPr lang="en-KR" dirty="0"/>
                        <a:t>lifeSat</a:t>
                      </a:r>
                    </a:p>
                    <a:p>
                      <a:pPr algn="ctr"/>
                      <a:r>
                        <a:rPr lang="en-KR" dirty="0"/>
                        <a:t>c19ProSo01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c19ProSo01</a:t>
                      </a:r>
                    </a:p>
                    <a:p>
                      <a:pPr algn="ctr"/>
                      <a:r>
                        <a:rPr lang="en-KR" dirty="0"/>
                        <a:t>c19ProSo02</a:t>
                      </a:r>
                    </a:p>
                    <a:p>
                      <a:pPr algn="ctr"/>
                      <a:r>
                        <a:rPr lang="en-KR" dirty="0"/>
                        <a:t>c19ProSo04</a:t>
                      </a:r>
                    </a:p>
                    <a:p>
                      <a:pPr algn="ctr"/>
                      <a:r>
                        <a:rPr lang="en-KR" dirty="0"/>
                        <a:t>lifeSat</a:t>
                      </a:r>
                    </a:p>
                    <a:p>
                      <a:pPr algn="ctr"/>
                      <a:r>
                        <a:rPr lang="en-KR" dirty="0"/>
                        <a:t>c19RCA02</a:t>
                      </a:r>
                    </a:p>
                    <a:p>
                      <a:pPr algn="ctr"/>
                      <a:r>
                        <a:rPr lang="en-KR" sz="1600" dirty="0"/>
                        <a:t>rankOrdLife 1&amp;6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c19perBeh02</a:t>
                      </a:r>
                    </a:p>
                    <a:p>
                      <a:pPr algn="ctr"/>
                      <a:r>
                        <a:rPr lang="en-KR" dirty="0"/>
                        <a:t>c19RCA03</a:t>
                      </a:r>
                    </a:p>
                    <a:p>
                      <a:pPr algn="ctr"/>
                      <a:r>
                        <a:rPr lang="en-KR" dirty="0"/>
                        <a:t>c19RCA02</a:t>
                      </a:r>
                    </a:p>
                    <a:p>
                      <a:pPr algn="ctr"/>
                      <a:r>
                        <a:rPr lang="en-KR" dirty="0"/>
                        <a:t>rankOrdLife_1</a:t>
                      </a:r>
                    </a:p>
                    <a:p>
                      <a:pPr algn="ctr"/>
                      <a:r>
                        <a:rPr lang="en-KR" dirty="0"/>
                        <a:t>c19perBeh03</a:t>
                      </a:r>
                    </a:p>
                    <a:p>
                      <a:pPr algn="ctr"/>
                      <a:r>
                        <a:rPr lang="en-KR" dirty="0"/>
                        <a:t>rankOrdLife_6</a:t>
                      </a:r>
                    </a:p>
                    <a:p>
                      <a:pPr algn="ctr"/>
                      <a:r>
                        <a:rPr lang="en-KR" dirty="0"/>
                        <a:t>c19ProSo03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8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R-squared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246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563522-4381-ADB7-3FC3-684F6F07F561}"/>
              </a:ext>
            </a:extLst>
          </p:cNvPr>
          <p:cNvSpPr txBox="1"/>
          <p:nvPr/>
        </p:nvSpPr>
        <p:spPr>
          <a:xfrm>
            <a:off x="2148750" y="2292250"/>
            <a:ext cx="7975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KR" sz="1600" dirty="0"/>
              <a:t>Trying to get correlation between prosocial behavior and all the others attributes.</a:t>
            </a:r>
          </a:p>
          <a:p>
            <a:pPr marL="342900" indent="-342900" algn="just">
              <a:buAutoNum type="arabicPeriod"/>
            </a:pPr>
            <a:r>
              <a:rPr lang="en-KR" sz="1600" dirty="0"/>
              <a:t>Optimize the predictors by selecting the attributes that have the biggest absolute number</a:t>
            </a:r>
          </a:p>
          <a:p>
            <a:pPr marL="342900" indent="-342900" algn="just">
              <a:buAutoNum type="arabicPeriod"/>
            </a:pPr>
            <a:r>
              <a:rPr lang="en-KR" sz="1600" dirty="0"/>
              <a:t>Use Linear regression model for each Pro-Social Behaviour</a:t>
            </a:r>
          </a:p>
        </p:txBody>
      </p:sp>
    </p:spTree>
    <p:extLst>
      <p:ext uri="{BB962C8B-B14F-4D97-AF65-F5344CB8AC3E}">
        <p14:creationId xmlns:p14="http://schemas.microsoft.com/office/powerpoint/2010/main" val="26370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1665-909C-FCB7-A9AD-BD5073F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C – comparing country</a:t>
            </a:r>
            <a:endParaRPr lang="en-K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A5F352-E4CB-342B-03DB-5DFDFA2EA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552310"/>
              </p:ext>
            </p:extLst>
          </p:nvPr>
        </p:nvGraphicFramePr>
        <p:xfrm>
          <a:off x="2229041" y="2342591"/>
          <a:ext cx="7731125" cy="27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94AF6A-874B-2C5A-3C65-D93E6BF9A0EF}"/>
              </a:ext>
            </a:extLst>
          </p:cNvPr>
          <p:cNvSpPr txBox="1"/>
          <p:nvPr/>
        </p:nvSpPr>
        <p:spPr>
          <a:xfrm>
            <a:off x="3270720" y="6140788"/>
            <a:ext cx="5647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Average r-squared value Italy   </a:t>
            </a:r>
            <a:r>
              <a:rPr lang="en-KR" sz="600" dirty="0">
                <a:solidFill>
                  <a:schemeClr val="bg1"/>
                </a:solidFill>
              </a:rPr>
              <a:t>s</a:t>
            </a:r>
            <a:r>
              <a:rPr lang="en-KR" sz="1600" dirty="0"/>
              <a:t> : 0.38935 Others: 0.37215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5C352-6B44-C765-CE96-B1C4D602EDAD}"/>
              </a:ext>
            </a:extLst>
          </p:cNvPr>
          <p:cNvSpPr txBox="1"/>
          <p:nvPr/>
        </p:nvSpPr>
        <p:spPr>
          <a:xfrm>
            <a:off x="1828801" y="5029200"/>
            <a:ext cx="813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Resposes from Italy have better prediction </a:t>
            </a:r>
          </a:p>
          <a:p>
            <a:pPr algn="ctr"/>
            <a:r>
              <a:rPr lang="en-KR" dirty="0"/>
              <a:t>for Pro-Social Behaviour attributes compare to other countries.</a:t>
            </a:r>
          </a:p>
          <a:p>
            <a:pPr algn="ctr"/>
            <a:r>
              <a:rPr lang="en-KR" dirty="0"/>
              <a:t>More best predictors fom Pro-Social Behaviour attributes in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12116342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237</TotalTime>
  <Words>906</Words>
  <Application>Microsoft Macintosh PowerPoint</Application>
  <PresentationFormat>Widescreen</PresentationFormat>
  <Paragraphs>219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Gill Sans MT</vt:lpstr>
      <vt:lpstr>Parcel</vt:lpstr>
      <vt:lpstr>FIT3152 Assignment 1</vt:lpstr>
      <vt:lpstr>Question 1 a</vt:lpstr>
      <vt:lpstr>Question 1 A</vt:lpstr>
      <vt:lpstr>Question 1 B Pre-processing</vt:lpstr>
      <vt:lpstr>Introduction of Question 2</vt:lpstr>
      <vt:lpstr>Question 2 A</vt:lpstr>
      <vt:lpstr>Question 2 B How well do participant responses predict pro-social attitudes for Italy?</vt:lpstr>
      <vt:lpstr>Question 2 C How well do participant responses predict pro-social attitudes for others?</vt:lpstr>
      <vt:lpstr>Question 2 C – comparing country</vt:lpstr>
      <vt:lpstr>Question 3 Introduction</vt:lpstr>
      <vt:lpstr>Question 3 A Introduction</vt:lpstr>
      <vt:lpstr>Question 3 A How well do participant responses predict pro-social attitudes for Italy cluster?</vt:lpstr>
      <vt:lpstr>Question 3 B How well do participant responses predict pro-social attitudes for The other country?</vt:lpstr>
      <vt:lpstr>Question 3 B - Finalization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FIT3152 Assignment 1</dc:title>
  <dc:creator>June Jin</dc:creator>
  <cp:lastModifiedBy>June Jin</cp:lastModifiedBy>
  <cp:revision>1</cp:revision>
  <dcterms:created xsi:type="dcterms:W3CDTF">2024-04-14T02:13:09Z</dcterms:created>
  <dcterms:modified xsi:type="dcterms:W3CDTF">2024-04-14T06:10:45Z</dcterms:modified>
</cp:coreProperties>
</file>