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68"/>
    <p:restoredTop sz="84160"/>
  </p:normalViewPr>
  <p:slideViewPr>
    <p:cSldViewPr snapToGrid="0">
      <p:cViewPr varScale="1">
        <p:scale>
          <a:sx n="187" d="100"/>
          <a:sy n="187" d="100"/>
        </p:scale>
        <p:origin x="2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0F6D9-8FDB-794E-BADC-7D1E5DCA0F47}" type="datetimeFigureOut">
              <a:rPr lang="en-KR" smtClean="0"/>
              <a:t>5/27/24</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68C1D-70F1-DD40-BE00-D6CB658AA3B6}" type="slidenum">
              <a:rPr lang="en-KR" smtClean="0"/>
              <a:t>‹#›</a:t>
            </a:fld>
            <a:endParaRPr lang="en-KR"/>
          </a:p>
        </p:txBody>
      </p:sp>
    </p:spTree>
    <p:extLst>
      <p:ext uri="{BB962C8B-B14F-4D97-AF65-F5344CB8AC3E}">
        <p14:creationId xmlns:p14="http://schemas.microsoft.com/office/powerpoint/2010/main" val="280378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KR" dirty="0"/>
              <a:t>he basic process has been done.</a:t>
            </a:r>
          </a:p>
          <a:p>
            <a:r>
              <a:rPr lang="en-US" dirty="0"/>
              <a:t>F</a:t>
            </a:r>
            <a:r>
              <a:rPr lang="en-KR" dirty="0"/>
              <a:t>irst, </a:t>
            </a:r>
            <a:r>
              <a:rPr lang="en-US" dirty="0"/>
              <a:t>I</a:t>
            </a:r>
            <a:r>
              <a:rPr lang="en-KR" dirty="0"/>
              <a:t> removed the numbers as they are condered noise in the text analysis.</a:t>
            </a:r>
          </a:p>
          <a:p>
            <a:r>
              <a:rPr lang="en-KR" dirty="0"/>
              <a:t>I also removed the punctuations as they are usually not relevant in the text analysis.</a:t>
            </a:r>
          </a:p>
          <a:p>
            <a:r>
              <a:rPr lang="en-KR" dirty="0"/>
              <a:t>Converting the documents to lower case to standardize the documents.</a:t>
            </a:r>
          </a:p>
          <a:p>
            <a:r>
              <a:rPr lang="en-KR" dirty="0"/>
              <a:t>Removing stop words as they do not carry much meaning and wil affect the highest frequency tokens.</a:t>
            </a:r>
          </a:p>
          <a:p>
            <a:r>
              <a:rPr lang="en-KR" dirty="0"/>
              <a:t>Stemming as English language to reduce the words to their base from, where similar words are considered the same.</a:t>
            </a:r>
          </a:p>
          <a:p>
            <a:endParaRPr lang="en-KR" dirty="0"/>
          </a:p>
          <a:p>
            <a:r>
              <a:rPr lang="en-US" dirty="0"/>
              <a:t>S</a:t>
            </a:r>
            <a:r>
              <a:rPr lang="en-KR" dirty="0"/>
              <a:t>o Total of 2655 terms became to 16 terms</a:t>
            </a:r>
          </a:p>
        </p:txBody>
      </p:sp>
      <p:sp>
        <p:nvSpPr>
          <p:cNvPr id="4" name="Slide Number Placeholder 3"/>
          <p:cNvSpPr>
            <a:spLocks noGrp="1"/>
          </p:cNvSpPr>
          <p:nvPr>
            <p:ph type="sldNum" sz="quarter" idx="5"/>
          </p:nvPr>
        </p:nvSpPr>
        <p:spPr/>
        <p:txBody>
          <a:bodyPr/>
          <a:lstStyle/>
          <a:p>
            <a:fld id="{F5068C1D-70F1-DD40-BE00-D6CB658AA3B6}" type="slidenum">
              <a:rPr lang="en-KR" smtClean="0"/>
              <a:t>4</a:t>
            </a:fld>
            <a:endParaRPr lang="en-KR"/>
          </a:p>
        </p:txBody>
      </p:sp>
    </p:spTree>
    <p:extLst>
      <p:ext uri="{BB962C8B-B14F-4D97-AF65-F5344CB8AC3E}">
        <p14:creationId xmlns:p14="http://schemas.microsoft.com/office/powerpoint/2010/main" val="214359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KR" dirty="0"/>
              <a:t>o the clustering is performed by distance matrix using cosine distance measure. den</a:t>
            </a:r>
          </a:p>
        </p:txBody>
      </p:sp>
      <p:sp>
        <p:nvSpPr>
          <p:cNvPr id="4" name="Slide Number Placeholder 3"/>
          <p:cNvSpPr>
            <a:spLocks noGrp="1"/>
          </p:cNvSpPr>
          <p:nvPr>
            <p:ph type="sldNum" sz="quarter" idx="5"/>
          </p:nvPr>
        </p:nvSpPr>
        <p:spPr/>
        <p:txBody>
          <a:bodyPr/>
          <a:lstStyle/>
          <a:p>
            <a:fld id="{F5068C1D-70F1-DD40-BE00-D6CB658AA3B6}" type="slidenum">
              <a:rPr lang="en-KR" smtClean="0"/>
              <a:t>5</a:t>
            </a:fld>
            <a:endParaRPr lang="en-KR"/>
          </a:p>
        </p:txBody>
      </p:sp>
    </p:spTree>
    <p:extLst>
      <p:ext uri="{BB962C8B-B14F-4D97-AF65-F5344CB8AC3E}">
        <p14:creationId xmlns:p14="http://schemas.microsoft.com/office/powerpoint/2010/main" val="300576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KR" dirty="0"/>
              <a:t>o based on that, </a:t>
            </a:r>
            <a:r>
              <a:rPr lang="en-US" dirty="0"/>
              <a:t>I</a:t>
            </a:r>
            <a:r>
              <a:rPr lang="en-KR" dirty="0"/>
              <a:t> plot the cluster table.</a:t>
            </a:r>
          </a:p>
          <a:p>
            <a:r>
              <a:rPr lang="en-US" dirty="0"/>
              <a:t>T</a:t>
            </a:r>
            <a:r>
              <a:rPr lang="en-KR" dirty="0"/>
              <a:t>he accuracy was 0.4, means that only 40% of documents in the cluster table matches with the true labels.</a:t>
            </a:r>
          </a:p>
        </p:txBody>
      </p:sp>
      <p:sp>
        <p:nvSpPr>
          <p:cNvPr id="4" name="Slide Number Placeholder 3"/>
          <p:cNvSpPr>
            <a:spLocks noGrp="1"/>
          </p:cNvSpPr>
          <p:nvPr>
            <p:ph type="sldNum" sz="quarter" idx="5"/>
          </p:nvPr>
        </p:nvSpPr>
        <p:spPr/>
        <p:txBody>
          <a:bodyPr/>
          <a:lstStyle/>
          <a:p>
            <a:fld id="{F5068C1D-70F1-DD40-BE00-D6CB658AA3B6}" type="slidenum">
              <a:rPr lang="en-KR" smtClean="0"/>
              <a:t>6</a:t>
            </a:fld>
            <a:endParaRPr lang="en-KR"/>
          </a:p>
        </p:txBody>
      </p:sp>
    </p:spTree>
    <p:extLst>
      <p:ext uri="{BB962C8B-B14F-4D97-AF65-F5344CB8AC3E}">
        <p14:creationId xmlns:p14="http://schemas.microsoft.com/office/powerpoint/2010/main" val="239775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 plot the single mode network with the weights, which means that how much is it important as number.</a:t>
            </a:r>
          </a:p>
          <a:p>
            <a:endParaRPr lang="en-KR" dirty="0"/>
          </a:p>
        </p:txBody>
      </p:sp>
      <p:sp>
        <p:nvSpPr>
          <p:cNvPr id="4" name="Slide Number Placeholder 3"/>
          <p:cNvSpPr>
            <a:spLocks noGrp="1"/>
          </p:cNvSpPr>
          <p:nvPr>
            <p:ph type="sldNum" sz="quarter" idx="5"/>
          </p:nvPr>
        </p:nvSpPr>
        <p:spPr/>
        <p:txBody>
          <a:bodyPr/>
          <a:lstStyle/>
          <a:p>
            <a:fld id="{F5068C1D-70F1-DD40-BE00-D6CB658AA3B6}" type="slidenum">
              <a:rPr lang="en-KR" smtClean="0"/>
              <a:t>7</a:t>
            </a:fld>
            <a:endParaRPr lang="en-KR"/>
          </a:p>
        </p:txBody>
      </p:sp>
    </p:spTree>
    <p:extLst>
      <p:ext uri="{BB962C8B-B14F-4D97-AF65-F5344CB8AC3E}">
        <p14:creationId xmlns:p14="http://schemas.microsoft.com/office/powerpoint/2010/main" val="332010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graph, we can observe distinct clusters of documents. For example, in the center, documents like world2, world4, people, and country form a cluster due to their close proximity. Notably, world2 has a strong connection with the words “people” and “said,” with a weight of 7. Similarly, Tech4, Tech2, and Tech1 are also part of this cluster, with Tech4 having a particularly strong relationship with the word “report.” Additionally, Food2, Food5, Food3, and Tech3 appear to form a cluster around the word “busy,” which is commonly used in restaurant-related articles.</a:t>
            </a:r>
          </a:p>
          <a:p>
            <a:r>
              <a:rPr lang="en-US" dirty="0"/>
              <a:t>In my opinion, the graph did not effectively form distinct clusters for Tech, World, and Food articles and their related words. This may be because these articles share many commonly used words regardless of their subject matter. For instance, articles about the world often include words like country and people, while tech and food articles also have their own common vocabulary. This results in the word “said” being centrally clustered with many articles.</a:t>
            </a:r>
          </a:p>
          <a:p>
            <a:endParaRPr lang="en-KR" dirty="0"/>
          </a:p>
        </p:txBody>
      </p:sp>
      <p:sp>
        <p:nvSpPr>
          <p:cNvPr id="4" name="Slide Number Placeholder 3"/>
          <p:cNvSpPr>
            <a:spLocks noGrp="1"/>
          </p:cNvSpPr>
          <p:nvPr>
            <p:ph type="sldNum" sz="quarter" idx="5"/>
          </p:nvPr>
        </p:nvSpPr>
        <p:spPr/>
        <p:txBody>
          <a:bodyPr/>
          <a:lstStyle/>
          <a:p>
            <a:fld id="{F5068C1D-70F1-DD40-BE00-D6CB658AA3B6}" type="slidenum">
              <a:rPr lang="en-KR" smtClean="0"/>
              <a:t>10</a:t>
            </a:fld>
            <a:endParaRPr lang="en-KR"/>
          </a:p>
        </p:txBody>
      </p:sp>
    </p:spTree>
    <p:extLst>
      <p:ext uri="{BB962C8B-B14F-4D97-AF65-F5344CB8AC3E}">
        <p14:creationId xmlns:p14="http://schemas.microsoft.com/office/powerpoint/2010/main" val="294260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5/27/24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5/27/24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5/27/24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82F5-706C-9359-5522-EC78EF39C267}"/>
              </a:ext>
            </a:extLst>
          </p:cNvPr>
          <p:cNvSpPr>
            <a:spLocks noGrp="1"/>
          </p:cNvSpPr>
          <p:nvPr>
            <p:ph type="ctrTitle"/>
          </p:nvPr>
        </p:nvSpPr>
        <p:spPr/>
        <p:txBody>
          <a:bodyPr/>
          <a:lstStyle/>
          <a:p>
            <a:r>
              <a:rPr lang="en-KR" dirty="0"/>
              <a:t>FIT3152 data analytics</a:t>
            </a:r>
            <a:br>
              <a:rPr lang="en-KR" dirty="0"/>
            </a:br>
            <a:r>
              <a:rPr lang="en-KR" dirty="0"/>
              <a:t>2024: assignment 3</a:t>
            </a:r>
          </a:p>
        </p:txBody>
      </p:sp>
      <p:sp>
        <p:nvSpPr>
          <p:cNvPr id="3" name="Subtitle 2">
            <a:extLst>
              <a:ext uri="{FF2B5EF4-FFF2-40B4-BE49-F238E27FC236}">
                <a16:creationId xmlns:a16="http://schemas.microsoft.com/office/drawing/2014/main" id="{014E13C6-B629-6EB9-B442-82226FB8E15F}"/>
              </a:ext>
            </a:extLst>
          </p:cNvPr>
          <p:cNvSpPr>
            <a:spLocks noGrp="1"/>
          </p:cNvSpPr>
          <p:nvPr>
            <p:ph type="subTitle" idx="1"/>
          </p:nvPr>
        </p:nvSpPr>
        <p:spPr/>
        <p:txBody>
          <a:bodyPr/>
          <a:lstStyle/>
          <a:p>
            <a:r>
              <a:rPr lang="en-KR" dirty="0"/>
              <a:t>31994695 June Jin</a:t>
            </a:r>
          </a:p>
        </p:txBody>
      </p:sp>
    </p:spTree>
    <p:extLst>
      <p:ext uri="{BB962C8B-B14F-4D97-AF65-F5344CB8AC3E}">
        <p14:creationId xmlns:p14="http://schemas.microsoft.com/office/powerpoint/2010/main" val="375010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C35E4-0EBA-85E7-2FAE-73996F20F7FD}"/>
              </a:ext>
            </a:extLst>
          </p:cNvPr>
          <p:cNvSpPr>
            <a:spLocks noGrp="1"/>
          </p:cNvSpPr>
          <p:nvPr>
            <p:ph type="title"/>
          </p:nvPr>
        </p:nvSpPr>
        <p:spPr>
          <a:xfrm>
            <a:off x="643468" y="820010"/>
            <a:ext cx="3415288" cy="1697722"/>
          </a:xfrm>
          <a:noFill/>
          <a:ln>
            <a:solidFill>
              <a:schemeClr val="bg1"/>
            </a:solidFill>
          </a:ln>
        </p:spPr>
        <p:txBody>
          <a:bodyPr vert="horz" lIns="274320" tIns="182880" rIns="274320" bIns="182880" rtlCol="0" anchor="ctr" anchorCtr="1">
            <a:normAutofit fontScale="90000"/>
          </a:bodyPr>
          <a:lstStyle/>
          <a:p>
            <a:r>
              <a:rPr lang="en-US" dirty="0">
                <a:solidFill>
                  <a:schemeClr val="bg1"/>
                </a:solidFill>
              </a:rPr>
              <a:t>Create a bipartite </a:t>
            </a:r>
            <a:br>
              <a:rPr lang="en-US" dirty="0">
                <a:solidFill>
                  <a:schemeClr val="bg1"/>
                </a:solidFill>
              </a:rPr>
            </a:br>
            <a:r>
              <a:rPr lang="en-US" dirty="0">
                <a:solidFill>
                  <a:schemeClr val="bg1"/>
                </a:solidFill>
              </a:rPr>
              <a:t>(two-mode) network</a:t>
            </a:r>
          </a:p>
        </p:txBody>
      </p:sp>
      <p:pic>
        <p:nvPicPr>
          <p:cNvPr id="5" name="Content Placeholder 4" descr="A screenshot of a network&#10;&#10;Description automatically generated">
            <a:extLst>
              <a:ext uri="{FF2B5EF4-FFF2-40B4-BE49-F238E27FC236}">
                <a16:creationId xmlns:a16="http://schemas.microsoft.com/office/drawing/2014/main" id="{C0FE30BE-1F2F-8831-18E0-37C3944462EE}"/>
              </a:ext>
            </a:extLst>
          </p:cNvPr>
          <p:cNvPicPr>
            <a:picLocks noGrp="1" noChangeAspect="1"/>
          </p:cNvPicPr>
          <p:nvPr>
            <p:ph idx="1"/>
          </p:nvPr>
        </p:nvPicPr>
        <p:blipFill>
          <a:blip r:embed="rId3"/>
          <a:stretch>
            <a:fillRect/>
          </a:stretch>
        </p:blipFill>
        <p:spPr>
          <a:xfrm>
            <a:off x="5466755" y="643467"/>
            <a:ext cx="5912785" cy="5410199"/>
          </a:xfrm>
          <a:prstGeom prst="rect">
            <a:avLst/>
          </a:prstGeom>
        </p:spPr>
      </p:pic>
    </p:spTree>
    <p:extLst>
      <p:ext uri="{BB962C8B-B14F-4D97-AF65-F5344CB8AC3E}">
        <p14:creationId xmlns:p14="http://schemas.microsoft.com/office/powerpoint/2010/main" val="137676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145D-E0AD-3F3A-C2AA-6DCAA979F432}"/>
              </a:ext>
            </a:extLst>
          </p:cNvPr>
          <p:cNvSpPr>
            <a:spLocks noGrp="1"/>
          </p:cNvSpPr>
          <p:nvPr>
            <p:ph type="title"/>
          </p:nvPr>
        </p:nvSpPr>
        <p:spPr/>
        <p:txBody>
          <a:bodyPr/>
          <a:lstStyle/>
          <a:p>
            <a:r>
              <a:rPr lang="en-KR" dirty="0"/>
              <a:t>Conclusion</a:t>
            </a:r>
          </a:p>
        </p:txBody>
      </p:sp>
      <p:sp>
        <p:nvSpPr>
          <p:cNvPr id="3" name="Content Placeholder 2">
            <a:extLst>
              <a:ext uri="{FF2B5EF4-FFF2-40B4-BE49-F238E27FC236}">
                <a16:creationId xmlns:a16="http://schemas.microsoft.com/office/drawing/2014/main" id="{B073449F-850C-9C80-DA0B-CD2B9027B084}"/>
              </a:ext>
            </a:extLst>
          </p:cNvPr>
          <p:cNvSpPr>
            <a:spLocks noGrp="1"/>
          </p:cNvSpPr>
          <p:nvPr>
            <p:ph idx="1"/>
          </p:nvPr>
        </p:nvSpPr>
        <p:spPr/>
        <p:txBody>
          <a:bodyPr/>
          <a:lstStyle/>
          <a:p>
            <a:r>
              <a:rPr lang="en-MY" dirty="0">
                <a:latin typeface="Calibri" panose="020F0502020204030204" pitchFamily="34" charset="0"/>
                <a:ea typeface="DengXian" panose="02010600030101010101" pitchFamily="2" charset="-122"/>
                <a:cs typeface="Times New Roman" panose="02020603050405020304" pitchFamily="18" charset="0"/>
              </a:rPr>
              <a:t>Text analysis can be utilized to examine the connections between individual text documents.</a:t>
            </a:r>
          </a:p>
          <a:p>
            <a:r>
              <a:rPr lang="en-MY" dirty="0">
                <a:latin typeface="Calibri" panose="020F0502020204030204" pitchFamily="34" charset="0"/>
                <a:ea typeface="DengXian" panose="02010600030101010101" pitchFamily="2" charset="-122"/>
                <a:cs typeface="Times New Roman" panose="02020603050405020304" pitchFamily="18" charset="0"/>
              </a:rPr>
              <a:t>Identify key similarities, differences, and the degree of their relatedness to each other.</a:t>
            </a:r>
            <a:endParaRPr lang="en-KR" dirty="0"/>
          </a:p>
        </p:txBody>
      </p:sp>
    </p:spTree>
    <p:extLst>
      <p:ext uri="{BB962C8B-B14F-4D97-AF65-F5344CB8AC3E}">
        <p14:creationId xmlns:p14="http://schemas.microsoft.com/office/powerpoint/2010/main" val="277771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AD54-8802-A4AC-738A-A6CD65594759}"/>
              </a:ext>
            </a:extLst>
          </p:cNvPr>
          <p:cNvSpPr>
            <a:spLocks noGrp="1"/>
          </p:cNvSpPr>
          <p:nvPr>
            <p:ph type="title"/>
          </p:nvPr>
        </p:nvSpPr>
        <p:spPr/>
        <p:txBody>
          <a:bodyPr/>
          <a:lstStyle/>
          <a:p>
            <a:r>
              <a:rPr lang="en-US" dirty="0"/>
              <a:t>C</a:t>
            </a:r>
            <a:r>
              <a:rPr lang="en-KR" dirty="0"/>
              <a:t>ollect a set of documents</a:t>
            </a:r>
          </a:p>
        </p:txBody>
      </p:sp>
      <p:sp>
        <p:nvSpPr>
          <p:cNvPr id="3" name="Content Placeholder 2">
            <a:extLst>
              <a:ext uri="{FF2B5EF4-FFF2-40B4-BE49-F238E27FC236}">
                <a16:creationId xmlns:a16="http://schemas.microsoft.com/office/drawing/2014/main" id="{1653CCEC-8424-4263-7A62-A30AAA842B1D}"/>
              </a:ext>
            </a:extLst>
          </p:cNvPr>
          <p:cNvSpPr>
            <a:spLocks noGrp="1"/>
          </p:cNvSpPr>
          <p:nvPr>
            <p:ph idx="1"/>
          </p:nvPr>
        </p:nvSpPr>
        <p:spPr/>
        <p:txBody>
          <a:bodyPr/>
          <a:lstStyle/>
          <a:p>
            <a:r>
              <a:rPr lang="en-KR" dirty="0"/>
              <a:t>Area of interests : CNN article</a:t>
            </a:r>
          </a:p>
          <a:p>
            <a:r>
              <a:rPr lang="en-KR" dirty="0"/>
              <a:t> 3 topic : World | Food | Tech</a:t>
            </a:r>
          </a:p>
          <a:p>
            <a:r>
              <a:rPr lang="en-KR" dirty="0"/>
              <a:t>Reviews are collected all in CNN so that </a:t>
            </a:r>
            <a:r>
              <a:rPr lang="en-US" dirty="0"/>
              <a:t>I</a:t>
            </a:r>
            <a:r>
              <a:rPr lang="en-KR" dirty="0"/>
              <a:t> can maintain the consistency of reference foramt (APA7)</a:t>
            </a:r>
          </a:p>
          <a:p>
            <a:endParaRPr lang="en-KR" dirty="0"/>
          </a:p>
          <a:p>
            <a:r>
              <a:rPr lang="en-KR" dirty="0"/>
              <a:t>Total of 15 documents collected. (each topic 5 documents)</a:t>
            </a:r>
          </a:p>
        </p:txBody>
      </p:sp>
    </p:spTree>
    <p:extLst>
      <p:ext uri="{BB962C8B-B14F-4D97-AF65-F5344CB8AC3E}">
        <p14:creationId xmlns:p14="http://schemas.microsoft.com/office/powerpoint/2010/main" val="125724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264D-C060-B5AB-8499-7F3D5C0B9F43}"/>
              </a:ext>
            </a:extLst>
          </p:cNvPr>
          <p:cNvSpPr>
            <a:spLocks noGrp="1"/>
          </p:cNvSpPr>
          <p:nvPr>
            <p:ph type="title"/>
          </p:nvPr>
        </p:nvSpPr>
        <p:spPr/>
        <p:txBody>
          <a:bodyPr/>
          <a:lstStyle/>
          <a:p>
            <a:r>
              <a:rPr lang="en-KR" dirty="0"/>
              <a:t>Create my corpus by converting into a text format</a:t>
            </a:r>
          </a:p>
        </p:txBody>
      </p:sp>
      <p:sp>
        <p:nvSpPr>
          <p:cNvPr id="3" name="Content Placeholder 2">
            <a:extLst>
              <a:ext uri="{FF2B5EF4-FFF2-40B4-BE49-F238E27FC236}">
                <a16:creationId xmlns:a16="http://schemas.microsoft.com/office/drawing/2014/main" id="{72CB23B0-589E-A222-1A48-662F63F6661D}"/>
              </a:ext>
            </a:extLst>
          </p:cNvPr>
          <p:cNvSpPr>
            <a:spLocks noGrp="1"/>
          </p:cNvSpPr>
          <p:nvPr>
            <p:ph idx="1"/>
          </p:nvPr>
        </p:nvSpPr>
        <p:spPr/>
        <p:txBody>
          <a:bodyPr/>
          <a:lstStyle/>
          <a:p>
            <a:r>
              <a:rPr lang="en-KR" dirty="0"/>
              <a:t>Corpus is built from the text data file</a:t>
            </a:r>
          </a:p>
        </p:txBody>
      </p:sp>
      <p:pic>
        <p:nvPicPr>
          <p:cNvPr id="5" name="Picture 4" descr="A screenshot of a computer&#10;&#10;Description automatically generated">
            <a:extLst>
              <a:ext uri="{FF2B5EF4-FFF2-40B4-BE49-F238E27FC236}">
                <a16:creationId xmlns:a16="http://schemas.microsoft.com/office/drawing/2014/main" id="{7DF9644E-9AB4-F4EC-7E61-180D7C660FF1}"/>
              </a:ext>
            </a:extLst>
          </p:cNvPr>
          <p:cNvPicPr>
            <a:picLocks noChangeAspect="1"/>
          </p:cNvPicPr>
          <p:nvPr/>
        </p:nvPicPr>
        <p:blipFill>
          <a:blip r:embed="rId2"/>
          <a:stretch>
            <a:fillRect/>
          </a:stretch>
        </p:blipFill>
        <p:spPr>
          <a:xfrm>
            <a:off x="2231136" y="3316340"/>
            <a:ext cx="7772400" cy="2776498"/>
          </a:xfrm>
          <a:prstGeom prst="rect">
            <a:avLst/>
          </a:prstGeom>
        </p:spPr>
      </p:pic>
    </p:spTree>
    <p:extLst>
      <p:ext uri="{BB962C8B-B14F-4D97-AF65-F5344CB8AC3E}">
        <p14:creationId xmlns:p14="http://schemas.microsoft.com/office/powerpoint/2010/main" val="112109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F24-925E-3C00-4EA2-DC6063976D83}"/>
              </a:ext>
            </a:extLst>
          </p:cNvPr>
          <p:cNvSpPr>
            <a:spLocks noGrp="1"/>
          </p:cNvSpPr>
          <p:nvPr>
            <p:ph type="title"/>
          </p:nvPr>
        </p:nvSpPr>
        <p:spPr/>
        <p:txBody>
          <a:bodyPr/>
          <a:lstStyle/>
          <a:p>
            <a:r>
              <a:rPr lang="en-KR" dirty="0"/>
              <a:t>Create Document – Term M</a:t>
            </a:r>
            <a:r>
              <a:rPr lang="en-US" dirty="0"/>
              <a:t>a</a:t>
            </a:r>
            <a:r>
              <a:rPr lang="en-KR" dirty="0"/>
              <a:t>trix (DTM)</a:t>
            </a:r>
          </a:p>
        </p:txBody>
      </p:sp>
      <p:sp>
        <p:nvSpPr>
          <p:cNvPr id="3" name="Content Placeholder 2">
            <a:extLst>
              <a:ext uri="{FF2B5EF4-FFF2-40B4-BE49-F238E27FC236}">
                <a16:creationId xmlns:a16="http://schemas.microsoft.com/office/drawing/2014/main" id="{4735BAA2-5FC5-16B7-2A84-1CD513465D3B}"/>
              </a:ext>
            </a:extLst>
          </p:cNvPr>
          <p:cNvSpPr>
            <a:spLocks noGrp="1"/>
          </p:cNvSpPr>
          <p:nvPr>
            <p:ph idx="1"/>
          </p:nvPr>
        </p:nvSpPr>
        <p:spPr/>
        <p:txBody>
          <a:bodyPr/>
          <a:lstStyle/>
          <a:p>
            <a:r>
              <a:rPr lang="en-KR" dirty="0"/>
              <a:t>Preprocessing:</a:t>
            </a:r>
          </a:p>
          <a:p>
            <a:pPr lvl="1"/>
            <a:r>
              <a:rPr lang="en-KR" dirty="0"/>
              <a:t>Removed the numbers</a:t>
            </a:r>
          </a:p>
          <a:p>
            <a:pPr lvl="1"/>
            <a:r>
              <a:rPr lang="en-KR" dirty="0"/>
              <a:t>Removed the punctuations</a:t>
            </a:r>
          </a:p>
          <a:p>
            <a:pPr lvl="1"/>
            <a:r>
              <a:rPr lang="en-KR" dirty="0"/>
              <a:t>Make all lowercase</a:t>
            </a:r>
          </a:p>
          <a:p>
            <a:pPr lvl="1"/>
            <a:r>
              <a:rPr lang="en-KR" dirty="0"/>
              <a:t>Removed “’s”, “ve” , “-” and so on.</a:t>
            </a:r>
          </a:p>
          <a:p>
            <a:pPr lvl="1"/>
            <a:r>
              <a:rPr lang="en-KR" dirty="0"/>
              <a:t>Removed common word such as “can”, “take”, “also” etc.</a:t>
            </a:r>
          </a:p>
        </p:txBody>
      </p:sp>
      <p:sp>
        <p:nvSpPr>
          <p:cNvPr id="5" name="TextBox 4">
            <a:extLst>
              <a:ext uri="{FF2B5EF4-FFF2-40B4-BE49-F238E27FC236}">
                <a16:creationId xmlns:a16="http://schemas.microsoft.com/office/drawing/2014/main" id="{CC62188D-42A3-6178-E1E6-A1F58DC250C0}"/>
              </a:ext>
            </a:extLst>
          </p:cNvPr>
          <p:cNvSpPr txBox="1"/>
          <p:nvPr/>
        </p:nvSpPr>
        <p:spPr>
          <a:xfrm>
            <a:off x="2478795" y="5089792"/>
            <a:ext cx="3204723" cy="369332"/>
          </a:xfrm>
          <a:prstGeom prst="rect">
            <a:avLst/>
          </a:prstGeom>
          <a:noFill/>
        </p:spPr>
        <p:txBody>
          <a:bodyPr wrap="none" rtlCol="0">
            <a:spAutoFit/>
          </a:bodyPr>
          <a:lstStyle/>
          <a:p>
            <a:r>
              <a:rPr lang="en-KR" dirty="0"/>
              <a:t>2655 terms</a:t>
            </a:r>
            <a:r>
              <a:rPr lang="ko-KR" altLang="en-US" dirty="0"/>
              <a:t> </a:t>
            </a:r>
            <a:r>
              <a:rPr lang="en-US" altLang="ko-KR" dirty="0"/>
              <a:t>became</a:t>
            </a:r>
            <a:r>
              <a:rPr lang="en-KR" dirty="0"/>
              <a:t> to 16 terms</a:t>
            </a:r>
          </a:p>
        </p:txBody>
      </p:sp>
    </p:spTree>
    <p:extLst>
      <p:ext uri="{BB962C8B-B14F-4D97-AF65-F5344CB8AC3E}">
        <p14:creationId xmlns:p14="http://schemas.microsoft.com/office/powerpoint/2010/main" val="86020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EA814-8D6C-4FAA-F474-11F237FBAC6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KR">
                <a:solidFill>
                  <a:schemeClr val="bg1"/>
                </a:solidFill>
              </a:rPr>
              <a:t>Create a hierarchical clustering</a:t>
            </a:r>
          </a:p>
        </p:txBody>
      </p:sp>
      <p:sp>
        <p:nvSpPr>
          <p:cNvPr id="3" name="Content Placeholder 2">
            <a:extLst>
              <a:ext uri="{FF2B5EF4-FFF2-40B4-BE49-F238E27FC236}">
                <a16:creationId xmlns:a16="http://schemas.microsoft.com/office/drawing/2014/main" id="{05CE1BC4-B99F-D585-00CC-B4028C19DABF}"/>
              </a:ext>
            </a:extLst>
          </p:cNvPr>
          <p:cNvSpPr>
            <a:spLocks noGrp="1"/>
          </p:cNvSpPr>
          <p:nvPr>
            <p:ph idx="1"/>
          </p:nvPr>
        </p:nvSpPr>
        <p:spPr>
          <a:xfrm>
            <a:off x="643468" y="2638044"/>
            <a:ext cx="3363974" cy="3415622"/>
          </a:xfrm>
        </p:spPr>
        <p:txBody>
          <a:bodyPr>
            <a:normAutofit/>
          </a:bodyPr>
          <a:lstStyle/>
          <a:p>
            <a:r>
              <a:rPr lang="en-US" dirty="0">
                <a:solidFill>
                  <a:schemeClr val="accent4">
                    <a:lumMod val="60000"/>
                    <a:lumOff val="40000"/>
                  </a:schemeClr>
                </a:solidFill>
              </a:rPr>
              <a:t>Hierarchical clustering was executed to minimize the overall within-cluster variance.</a:t>
            </a:r>
          </a:p>
          <a:p>
            <a:r>
              <a:rPr lang="en-US" dirty="0">
                <a:solidFill>
                  <a:schemeClr val="accent4">
                    <a:lumMod val="60000"/>
                    <a:lumOff val="40000"/>
                  </a:schemeClr>
                </a:solidFill>
              </a:rPr>
              <a:t> The dendrogram was partitioned into 15 clusters, matching the number of documents, with each document assigned a cluster label.</a:t>
            </a:r>
            <a:endParaRPr lang="en-KR" dirty="0">
              <a:solidFill>
                <a:schemeClr val="accent4">
                  <a:lumMod val="60000"/>
                  <a:lumOff val="40000"/>
                </a:schemeClr>
              </a:solidFill>
            </a:endParaRPr>
          </a:p>
        </p:txBody>
      </p:sp>
      <p:pic>
        <p:nvPicPr>
          <p:cNvPr id="7" name="Picture 6" descr="A graph of a diagram&#10;&#10;Description automatically generated with medium confidence">
            <a:extLst>
              <a:ext uri="{FF2B5EF4-FFF2-40B4-BE49-F238E27FC236}">
                <a16:creationId xmlns:a16="http://schemas.microsoft.com/office/drawing/2014/main" id="{45993769-07DE-C054-BCEC-F0B84155B930}"/>
              </a:ext>
            </a:extLst>
          </p:cNvPr>
          <p:cNvPicPr>
            <a:picLocks noChangeAspect="1"/>
          </p:cNvPicPr>
          <p:nvPr/>
        </p:nvPicPr>
        <p:blipFill>
          <a:blip r:embed="rId3"/>
          <a:stretch>
            <a:fillRect/>
          </a:stretch>
        </p:blipFill>
        <p:spPr>
          <a:xfrm>
            <a:off x="5690724" y="723900"/>
            <a:ext cx="5464847" cy="5410199"/>
          </a:xfrm>
          <a:prstGeom prst="rect">
            <a:avLst/>
          </a:prstGeom>
        </p:spPr>
      </p:pic>
      <p:sp>
        <p:nvSpPr>
          <p:cNvPr id="4" name="AutoShape 2">
            <a:extLst>
              <a:ext uri="{FF2B5EF4-FFF2-40B4-BE49-F238E27FC236}">
                <a16:creationId xmlns:a16="http://schemas.microsoft.com/office/drawing/2014/main" id="{CD61E62C-7C88-AA81-9644-2385CD8EA4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KR"/>
          </a:p>
        </p:txBody>
      </p:sp>
    </p:spTree>
    <p:extLst>
      <p:ext uri="{BB962C8B-B14F-4D97-AF65-F5344CB8AC3E}">
        <p14:creationId xmlns:p14="http://schemas.microsoft.com/office/powerpoint/2010/main" val="90053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4D27-4D2B-EDCA-4ACA-45CBBE74A0C0}"/>
              </a:ext>
            </a:extLst>
          </p:cNvPr>
          <p:cNvSpPr>
            <a:spLocks noGrp="1"/>
          </p:cNvSpPr>
          <p:nvPr>
            <p:ph type="title"/>
          </p:nvPr>
        </p:nvSpPr>
        <p:spPr>
          <a:xfrm>
            <a:off x="640079" y="640079"/>
            <a:ext cx="3402531" cy="5272242"/>
          </a:xfrm>
        </p:spPr>
        <p:txBody>
          <a:bodyPr>
            <a:normAutofit/>
          </a:bodyPr>
          <a:lstStyle/>
          <a:p>
            <a:r>
              <a:rPr lang="en-US" dirty="0"/>
              <a:t>Q</a:t>
            </a:r>
            <a:r>
              <a:rPr lang="en-KR" dirty="0"/>
              <a:t>ualitative description of quality of clustering</a:t>
            </a:r>
          </a:p>
        </p:txBody>
      </p:sp>
      <p:sp>
        <p:nvSpPr>
          <p:cNvPr id="9" name="Content Placeholder 8">
            <a:extLst>
              <a:ext uri="{FF2B5EF4-FFF2-40B4-BE49-F238E27FC236}">
                <a16:creationId xmlns:a16="http://schemas.microsoft.com/office/drawing/2014/main" id="{0D4EFAB3-363A-0ADB-8B43-96557844F0EE}"/>
              </a:ext>
            </a:extLst>
          </p:cNvPr>
          <p:cNvSpPr>
            <a:spLocks noGrp="1"/>
          </p:cNvSpPr>
          <p:nvPr>
            <p:ph idx="1"/>
          </p:nvPr>
        </p:nvSpPr>
        <p:spPr>
          <a:xfrm>
            <a:off x="4672103" y="640080"/>
            <a:ext cx="6883072" cy="1624958"/>
          </a:xfrm>
        </p:spPr>
        <p:txBody>
          <a:bodyPr>
            <a:normAutofit/>
          </a:bodyPr>
          <a:lstStyle/>
          <a:p>
            <a:endParaRPr lang="en-US" dirty="0"/>
          </a:p>
          <a:p>
            <a:endParaRPr lang="en-US" dirty="0"/>
          </a:p>
          <a:p>
            <a:pPr marL="0" indent="0">
              <a:buNone/>
            </a:pPr>
            <a:r>
              <a:rPr lang="en-US" dirty="0"/>
              <a:t>The accuracy of the clustering table was only 0.4, which means, less than half of data matches with the actual cluster.</a:t>
            </a:r>
          </a:p>
        </p:txBody>
      </p:sp>
      <p:pic>
        <p:nvPicPr>
          <p:cNvPr id="5" name="Content Placeholder 4" descr="A computer code with orange text&#10;&#10;Description automatically generated with medium confidence">
            <a:extLst>
              <a:ext uri="{FF2B5EF4-FFF2-40B4-BE49-F238E27FC236}">
                <a16:creationId xmlns:a16="http://schemas.microsoft.com/office/drawing/2014/main" id="{89EF248F-DABD-2A8C-47B2-AEE80F263FCC}"/>
              </a:ext>
            </a:extLst>
          </p:cNvPr>
          <p:cNvPicPr>
            <a:picLocks noChangeAspect="1"/>
          </p:cNvPicPr>
          <p:nvPr/>
        </p:nvPicPr>
        <p:blipFill>
          <a:blip r:embed="rId3"/>
          <a:stretch>
            <a:fillRect/>
          </a:stretch>
        </p:blipFill>
        <p:spPr>
          <a:xfrm>
            <a:off x="5804867" y="2968005"/>
            <a:ext cx="4187115" cy="1983370"/>
          </a:xfrm>
          <a:prstGeom prst="rect">
            <a:avLst/>
          </a:prstGeom>
          <a:ln w="31750" cap="sq">
            <a:solidFill>
              <a:srgbClr val="FFFFFF"/>
            </a:solidFill>
            <a:miter lim="800000"/>
          </a:ln>
        </p:spPr>
      </p:pic>
    </p:spTree>
    <p:extLst>
      <p:ext uri="{BB962C8B-B14F-4D97-AF65-F5344CB8AC3E}">
        <p14:creationId xmlns:p14="http://schemas.microsoft.com/office/powerpoint/2010/main" val="346959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D6CFC-A4F8-3D37-C34C-EF59B31904F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KR" dirty="0">
                <a:solidFill>
                  <a:schemeClr val="bg1"/>
                </a:solidFill>
              </a:rPr>
              <a:t>CreatE a single-mode network</a:t>
            </a:r>
          </a:p>
        </p:txBody>
      </p:sp>
      <p:sp>
        <p:nvSpPr>
          <p:cNvPr id="9" name="Content Placeholder 8">
            <a:extLst>
              <a:ext uri="{FF2B5EF4-FFF2-40B4-BE49-F238E27FC236}">
                <a16:creationId xmlns:a16="http://schemas.microsoft.com/office/drawing/2014/main" id="{0F7B0484-24BF-C0F0-687A-857DDA5FA052}"/>
              </a:ext>
            </a:extLst>
          </p:cNvPr>
          <p:cNvSpPr>
            <a:spLocks noGrp="1"/>
          </p:cNvSpPr>
          <p:nvPr>
            <p:ph idx="1"/>
          </p:nvPr>
        </p:nvSpPr>
        <p:spPr>
          <a:xfrm>
            <a:off x="643468" y="2638044"/>
            <a:ext cx="3363974" cy="3415622"/>
          </a:xfrm>
        </p:spPr>
        <p:txBody>
          <a:bodyPr>
            <a:normAutofit/>
          </a:bodyPr>
          <a:lstStyle/>
          <a:p>
            <a:pPr>
              <a:lnSpc>
                <a:spcPct val="90000"/>
              </a:lnSpc>
            </a:pPr>
            <a:r>
              <a:rPr lang="en-US">
                <a:solidFill>
                  <a:schemeClr val="bg1"/>
                </a:solidFill>
              </a:rPr>
              <a:t>The edges with the strongest weights are colored green, followed by light blue for moderate weights, and pink for the weakest weights. By using different colors for the edges, we can easily observe a distinct cluster in the center of the network.</a:t>
            </a:r>
          </a:p>
          <a:p>
            <a:pPr>
              <a:lnSpc>
                <a:spcPct val="90000"/>
              </a:lnSpc>
            </a:pPr>
            <a:r>
              <a:rPr lang="en-US">
                <a:solidFill>
                  <a:schemeClr val="bg1"/>
                </a:solidFill>
              </a:rPr>
              <a:t>Food3-World2-Food2-World3 are closely related to each other.</a:t>
            </a:r>
          </a:p>
        </p:txBody>
      </p:sp>
      <p:pic>
        <p:nvPicPr>
          <p:cNvPr id="6" name="Content Placeholder 4" descr="A network diagram of orange circles and lines&#10;&#10;Description automatically generated">
            <a:extLst>
              <a:ext uri="{FF2B5EF4-FFF2-40B4-BE49-F238E27FC236}">
                <a16:creationId xmlns:a16="http://schemas.microsoft.com/office/drawing/2014/main" id="{251445DA-B2D0-6F46-952B-1F993FE53CDE}"/>
              </a:ext>
            </a:extLst>
          </p:cNvPr>
          <p:cNvPicPr>
            <a:picLocks noChangeAspect="1"/>
          </p:cNvPicPr>
          <p:nvPr/>
        </p:nvPicPr>
        <p:blipFill>
          <a:blip r:embed="rId3"/>
          <a:stretch>
            <a:fillRect/>
          </a:stretch>
        </p:blipFill>
        <p:spPr>
          <a:xfrm>
            <a:off x="4650908" y="1"/>
            <a:ext cx="8363414" cy="6857999"/>
          </a:xfrm>
          <a:prstGeom prst="rect">
            <a:avLst/>
          </a:prstGeom>
        </p:spPr>
      </p:pic>
    </p:spTree>
    <p:extLst>
      <p:ext uri="{BB962C8B-B14F-4D97-AF65-F5344CB8AC3E}">
        <p14:creationId xmlns:p14="http://schemas.microsoft.com/office/powerpoint/2010/main" val="407237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network diagram of circles and lines&#10;&#10;Description automatically generated">
            <a:extLst>
              <a:ext uri="{FF2B5EF4-FFF2-40B4-BE49-F238E27FC236}">
                <a16:creationId xmlns:a16="http://schemas.microsoft.com/office/drawing/2014/main" id="{AAEAE52B-F151-63D6-0830-B4988B431163}"/>
              </a:ext>
            </a:extLst>
          </p:cNvPr>
          <p:cNvPicPr>
            <a:picLocks noChangeAspect="1"/>
          </p:cNvPicPr>
          <p:nvPr/>
        </p:nvPicPr>
        <p:blipFill rotWithShape="1">
          <a:blip r:embed="rId2"/>
          <a:srcRect r="1" b="66"/>
          <a:stretch/>
        </p:blipFill>
        <p:spPr>
          <a:xfrm>
            <a:off x="4649216" y="0"/>
            <a:ext cx="7541090" cy="6857989"/>
          </a:xfrm>
          <a:prstGeom prst="rect">
            <a:avLst/>
          </a:prstGeom>
        </p:spPr>
      </p:pic>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67972-873B-E5C7-7181-90111BD9FA08}"/>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KR" sz="2400">
                <a:solidFill>
                  <a:schemeClr val="bg1"/>
                </a:solidFill>
              </a:rPr>
              <a:t>CreatE a single-mode network</a:t>
            </a:r>
            <a:br>
              <a:rPr lang="en-KR" sz="2400">
                <a:solidFill>
                  <a:schemeClr val="bg1"/>
                </a:solidFill>
              </a:rPr>
            </a:br>
            <a:r>
              <a:rPr lang="en-KR" sz="2400">
                <a:solidFill>
                  <a:schemeClr val="bg1"/>
                </a:solidFill>
              </a:rPr>
              <a:t>(token)</a:t>
            </a:r>
          </a:p>
        </p:txBody>
      </p:sp>
      <p:sp>
        <p:nvSpPr>
          <p:cNvPr id="9" name="Content Placeholder 8">
            <a:extLst>
              <a:ext uri="{FF2B5EF4-FFF2-40B4-BE49-F238E27FC236}">
                <a16:creationId xmlns:a16="http://schemas.microsoft.com/office/drawing/2014/main" id="{27478F1E-72E3-7C1F-75CA-95B2F24BEF07}"/>
              </a:ext>
            </a:extLst>
          </p:cNvPr>
          <p:cNvSpPr>
            <a:spLocks noGrp="1"/>
          </p:cNvSpPr>
          <p:nvPr>
            <p:ph idx="1"/>
          </p:nvPr>
        </p:nvSpPr>
        <p:spPr>
          <a:xfrm>
            <a:off x="643468" y="2638044"/>
            <a:ext cx="3363974" cy="3415622"/>
          </a:xfrm>
        </p:spPr>
        <p:txBody>
          <a:bodyPr>
            <a:normAutofit/>
          </a:bodyPr>
          <a:lstStyle/>
          <a:p>
            <a:r>
              <a:rPr lang="en-US" dirty="0">
                <a:solidFill>
                  <a:schemeClr val="bg1"/>
                </a:solidFill>
              </a:rPr>
              <a:t>identify the nodes which are important by looking at the color of the edges.</a:t>
            </a:r>
          </a:p>
          <a:p>
            <a:r>
              <a:rPr lang="en-US" dirty="0">
                <a:solidFill>
                  <a:schemeClr val="bg1"/>
                </a:solidFill>
              </a:rPr>
              <a:t>the network doesn’t quite well in predicting the important words used in the article. </a:t>
            </a:r>
          </a:p>
          <a:p>
            <a:r>
              <a:rPr lang="en-US" dirty="0">
                <a:solidFill>
                  <a:schemeClr val="bg1"/>
                </a:solidFill>
              </a:rPr>
              <a:t>commonly used words for reviewing the “world”, “tech”, and “food” were overlapped.</a:t>
            </a:r>
          </a:p>
        </p:txBody>
      </p:sp>
    </p:spTree>
    <p:extLst>
      <p:ext uri="{BB962C8B-B14F-4D97-AF65-F5344CB8AC3E}">
        <p14:creationId xmlns:p14="http://schemas.microsoft.com/office/powerpoint/2010/main" val="138227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F6C21-2C2C-95A4-75E0-4A9AA777F75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KR" sz="2400" dirty="0">
                <a:solidFill>
                  <a:schemeClr val="bg1"/>
                </a:solidFill>
              </a:rPr>
              <a:t>Create a bipartite (two-mode) network</a:t>
            </a:r>
          </a:p>
        </p:txBody>
      </p:sp>
      <p:sp>
        <p:nvSpPr>
          <p:cNvPr id="9" name="Content Placeholder 8">
            <a:extLst>
              <a:ext uri="{FF2B5EF4-FFF2-40B4-BE49-F238E27FC236}">
                <a16:creationId xmlns:a16="http://schemas.microsoft.com/office/drawing/2014/main" id="{6D0A9535-B51E-26FA-045D-9B63EB91391C}"/>
              </a:ext>
            </a:extLst>
          </p:cNvPr>
          <p:cNvSpPr>
            <a:spLocks noGrp="1"/>
          </p:cNvSpPr>
          <p:nvPr>
            <p:ph idx="1"/>
          </p:nvPr>
        </p:nvSpPr>
        <p:spPr>
          <a:xfrm>
            <a:off x="643468" y="2638044"/>
            <a:ext cx="3363974" cy="3415622"/>
          </a:xfrm>
        </p:spPr>
        <p:txBody>
          <a:bodyPr>
            <a:normAutofit/>
          </a:bodyPr>
          <a:lstStyle/>
          <a:p>
            <a:r>
              <a:rPr lang="en-US" dirty="0">
                <a:solidFill>
                  <a:schemeClr val="bg1"/>
                </a:solidFill>
              </a:rPr>
              <a:t>We can see which token has how strong in the documents</a:t>
            </a:r>
          </a:p>
        </p:txBody>
      </p:sp>
      <p:pic>
        <p:nvPicPr>
          <p:cNvPr id="5" name="Content Placeholder 4" descr="A screen shot of a computer&#10;&#10;Description automatically generated">
            <a:extLst>
              <a:ext uri="{FF2B5EF4-FFF2-40B4-BE49-F238E27FC236}">
                <a16:creationId xmlns:a16="http://schemas.microsoft.com/office/drawing/2014/main" id="{066A34C5-1395-0919-A879-495530A2A573}"/>
              </a:ext>
            </a:extLst>
          </p:cNvPr>
          <p:cNvPicPr>
            <a:picLocks noChangeAspect="1"/>
          </p:cNvPicPr>
          <p:nvPr/>
        </p:nvPicPr>
        <p:blipFill>
          <a:blip r:embed="rId2"/>
          <a:stretch>
            <a:fillRect/>
          </a:stretch>
        </p:blipFill>
        <p:spPr>
          <a:xfrm>
            <a:off x="7030021" y="643467"/>
            <a:ext cx="2786252" cy="5410199"/>
          </a:xfrm>
          <a:prstGeom prst="rect">
            <a:avLst/>
          </a:prstGeom>
        </p:spPr>
      </p:pic>
    </p:spTree>
    <p:extLst>
      <p:ext uri="{BB962C8B-B14F-4D97-AF65-F5344CB8AC3E}">
        <p14:creationId xmlns:p14="http://schemas.microsoft.com/office/powerpoint/2010/main" val="39425955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110</TotalTime>
  <Words>757</Words>
  <Application>Microsoft Macintosh PowerPoint</Application>
  <PresentationFormat>Widescreen</PresentationFormat>
  <Paragraphs>57</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Gill Sans MT</vt:lpstr>
      <vt:lpstr>Parcel</vt:lpstr>
      <vt:lpstr>FIT3152 data analytics 2024: assignment 3</vt:lpstr>
      <vt:lpstr>Collect a set of documents</vt:lpstr>
      <vt:lpstr>Create my corpus by converting into a text format</vt:lpstr>
      <vt:lpstr>Create Document – Term Matrix (DTM)</vt:lpstr>
      <vt:lpstr>Create a hierarchical clustering</vt:lpstr>
      <vt:lpstr>Qualitative description of quality of clustering</vt:lpstr>
      <vt:lpstr>CreatE a single-mode network</vt:lpstr>
      <vt:lpstr>CreatE a single-mode network (token)</vt:lpstr>
      <vt:lpstr>Create a bipartite (two-mode) network</vt:lpstr>
      <vt:lpstr>Create a bipartite  (two-mode) network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June Jin</dc:creator>
  <cp:lastModifiedBy>June Jin</cp:lastModifiedBy>
  <cp:revision>1</cp:revision>
  <dcterms:created xsi:type="dcterms:W3CDTF">2024-05-27T10:52:02Z</dcterms:created>
  <dcterms:modified xsi:type="dcterms:W3CDTF">2024-05-27T12:42:03Z</dcterms:modified>
</cp:coreProperties>
</file>