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60" r:id="rId6"/>
    <p:sldId id="261"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p:scale>
          <a:sx n="101" d="100"/>
          <a:sy n="101" d="100"/>
        </p:scale>
        <p:origin x="68" y="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1" Type="http://schemas.openxmlformats.org/officeDocument/2006/relationships/hyperlink" Target="http://localhost:8000/git/Project2-Group_4/index.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DA3A-B46B-4A67-9551-AEF6EEDE17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6E07BA-C10B-44B5-8183-6550B1E5147A}">
      <dgm:prSet/>
      <dgm:spPr/>
      <dgm:t>
        <a:bodyPr/>
        <a:lstStyle/>
        <a:p>
          <a:r>
            <a:rPr lang="en-US"/>
            <a:t>Present the general overview of energy production by sources and consumption per state in the US. </a:t>
          </a:r>
        </a:p>
      </dgm:t>
    </dgm:pt>
    <dgm:pt modelId="{28294E79-26A3-4BB8-84AD-79B31140DDAD}" type="parTrans" cxnId="{76AC15CB-FDEE-4E32-9134-354D3CB9EC5E}">
      <dgm:prSet/>
      <dgm:spPr/>
      <dgm:t>
        <a:bodyPr/>
        <a:lstStyle/>
        <a:p>
          <a:endParaRPr lang="en-US"/>
        </a:p>
      </dgm:t>
    </dgm:pt>
    <dgm:pt modelId="{51C41501-F608-4867-A287-7D00BB2B453E}" type="sibTrans" cxnId="{76AC15CB-FDEE-4E32-9134-354D3CB9EC5E}">
      <dgm:prSet/>
      <dgm:spPr/>
      <dgm:t>
        <a:bodyPr/>
        <a:lstStyle/>
        <a:p>
          <a:endParaRPr lang="en-US"/>
        </a:p>
      </dgm:t>
    </dgm:pt>
    <dgm:pt modelId="{9ED783EF-2F67-4F5F-B9A5-A4265B95DDF5}">
      <dgm:prSet/>
      <dgm:spPr/>
      <dgm:t>
        <a:bodyPr/>
        <a:lstStyle/>
        <a:p>
          <a:r>
            <a:rPr lang="en-US" dirty="0"/>
            <a:t>Evaluate the production sources in each state</a:t>
          </a:r>
        </a:p>
      </dgm:t>
    </dgm:pt>
    <dgm:pt modelId="{E9F8EC65-BBB2-494C-81B0-844F0FD1272C}" type="parTrans" cxnId="{F626EE10-93B5-4584-9777-35D2E38F8135}">
      <dgm:prSet/>
      <dgm:spPr/>
      <dgm:t>
        <a:bodyPr/>
        <a:lstStyle/>
        <a:p>
          <a:endParaRPr lang="en-US"/>
        </a:p>
      </dgm:t>
    </dgm:pt>
    <dgm:pt modelId="{DA58B886-EE52-44AD-8B51-6F256942A2CE}" type="sibTrans" cxnId="{F626EE10-93B5-4584-9777-35D2E38F8135}">
      <dgm:prSet/>
      <dgm:spPr/>
      <dgm:t>
        <a:bodyPr/>
        <a:lstStyle/>
        <a:p>
          <a:endParaRPr lang="en-US"/>
        </a:p>
      </dgm:t>
    </dgm:pt>
    <dgm:pt modelId="{9B3B3475-A07B-437F-99FE-AA9DFA15B456}">
      <dgm:prSet/>
      <dgm:spPr/>
      <dgm:t>
        <a:bodyPr/>
        <a:lstStyle/>
        <a:p>
          <a:r>
            <a:rPr lang="en-US" dirty="0"/>
            <a:t>Evaluate the energy production and consumption from renewable sources over the years</a:t>
          </a:r>
        </a:p>
      </dgm:t>
    </dgm:pt>
    <dgm:pt modelId="{8F866ED2-84B2-4D19-9F4C-85F046FF658E}" type="parTrans" cxnId="{6029C18E-A2BF-4474-BE57-80526DA87F29}">
      <dgm:prSet/>
      <dgm:spPr/>
      <dgm:t>
        <a:bodyPr/>
        <a:lstStyle/>
        <a:p>
          <a:endParaRPr lang="en-US"/>
        </a:p>
      </dgm:t>
    </dgm:pt>
    <dgm:pt modelId="{53C2E494-3E5F-46E0-989B-4276B167F4DB}" type="sibTrans" cxnId="{6029C18E-A2BF-4474-BE57-80526DA87F29}">
      <dgm:prSet/>
      <dgm:spPr/>
      <dgm:t>
        <a:bodyPr/>
        <a:lstStyle/>
        <a:p>
          <a:endParaRPr lang="en-US"/>
        </a:p>
      </dgm:t>
    </dgm:pt>
    <dgm:pt modelId="{5C7CA15F-7EEA-42FF-9016-B410368877A0}" type="pres">
      <dgm:prSet presAssocID="{1B74DA3A-B46B-4A67-9551-AEF6EEDE177F}" presName="root" presStyleCnt="0">
        <dgm:presLayoutVars>
          <dgm:dir/>
          <dgm:resizeHandles val="exact"/>
        </dgm:presLayoutVars>
      </dgm:prSet>
      <dgm:spPr/>
    </dgm:pt>
    <dgm:pt modelId="{A47EC41B-C32B-46A4-B9F4-3281DD65F152}" type="pres">
      <dgm:prSet presAssocID="{1F6E07BA-C10B-44B5-8183-6550B1E5147A}" presName="compNode" presStyleCnt="0"/>
      <dgm:spPr/>
    </dgm:pt>
    <dgm:pt modelId="{A75BDD36-6FBE-4FE9-8EA1-01285EA164FE}" type="pres">
      <dgm:prSet presAssocID="{1F6E07BA-C10B-44B5-8183-6550B1E5147A}" presName="bgRect" presStyleLbl="bgShp" presStyleIdx="0" presStyleCnt="3"/>
      <dgm:spPr/>
    </dgm:pt>
    <dgm:pt modelId="{B3EA0455-0E16-4E3A-B9A6-7FC99E6EB7E9}" type="pres">
      <dgm:prSet presAssocID="{1F6E07BA-C10B-44B5-8183-6550B1E514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9C11E55C-AB95-49F0-8241-9DD89EDB85D3}" type="pres">
      <dgm:prSet presAssocID="{1F6E07BA-C10B-44B5-8183-6550B1E5147A}" presName="spaceRect" presStyleCnt="0"/>
      <dgm:spPr/>
    </dgm:pt>
    <dgm:pt modelId="{530CC580-F24A-44F2-94D9-48931B16B5FA}" type="pres">
      <dgm:prSet presAssocID="{1F6E07BA-C10B-44B5-8183-6550B1E5147A}" presName="parTx" presStyleLbl="revTx" presStyleIdx="0" presStyleCnt="3">
        <dgm:presLayoutVars>
          <dgm:chMax val="0"/>
          <dgm:chPref val="0"/>
        </dgm:presLayoutVars>
      </dgm:prSet>
      <dgm:spPr/>
    </dgm:pt>
    <dgm:pt modelId="{D19A6AFD-FCF7-431F-AB30-35E5D1AFCC7B}" type="pres">
      <dgm:prSet presAssocID="{51C41501-F608-4867-A287-7D00BB2B453E}" presName="sibTrans" presStyleCnt="0"/>
      <dgm:spPr/>
    </dgm:pt>
    <dgm:pt modelId="{2AF3B51E-0591-4858-BDEF-DB6F06C8E165}" type="pres">
      <dgm:prSet presAssocID="{9ED783EF-2F67-4F5F-B9A5-A4265B95DDF5}" presName="compNode" presStyleCnt="0"/>
      <dgm:spPr/>
    </dgm:pt>
    <dgm:pt modelId="{006AEA8E-0D6C-4DB5-8CC5-0EC51A8F443D}" type="pres">
      <dgm:prSet presAssocID="{9ED783EF-2F67-4F5F-B9A5-A4265B95DDF5}" presName="bgRect" presStyleLbl="bgShp" presStyleIdx="1" presStyleCnt="3"/>
      <dgm:spPr/>
    </dgm:pt>
    <dgm:pt modelId="{C284CA53-D522-4492-9EC2-FDBAFA848B0B}" type="pres">
      <dgm:prSet presAssocID="{9ED783EF-2F67-4F5F-B9A5-A4265B95D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A4C4EA0-CFFD-429D-A2C7-432D4AB744E6}" type="pres">
      <dgm:prSet presAssocID="{9ED783EF-2F67-4F5F-B9A5-A4265B95DDF5}" presName="spaceRect" presStyleCnt="0"/>
      <dgm:spPr/>
    </dgm:pt>
    <dgm:pt modelId="{38ACFD20-0B6B-4B7E-82E3-0567EEA9B884}" type="pres">
      <dgm:prSet presAssocID="{9ED783EF-2F67-4F5F-B9A5-A4265B95DDF5}" presName="parTx" presStyleLbl="revTx" presStyleIdx="1" presStyleCnt="3">
        <dgm:presLayoutVars>
          <dgm:chMax val="0"/>
          <dgm:chPref val="0"/>
        </dgm:presLayoutVars>
      </dgm:prSet>
      <dgm:spPr/>
    </dgm:pt>
    <dgm:pt modelId="{14902E29-0AF7-4BBD-9A4D-E1E1B1773B6D}" type="pres">
      <dgm:prSet presAssocID="{DA58B886-EE52-44AD-8B51-6F256942A2CE}" presName="sibTrans" presStyleCnt="0"/>
      <dgm:spPr/>
    </dgm:pt>
    <dgm:pt modelId="{B95428C1-8DEB-4316-9454-D586DB46EC7D}" type="pres">
      <dgm:prSet presAssocID="{9B3B3475-A07B-437F-99FE-AA9DFA15B456}" presName="compNode" presStyleCnt="0"/>
      <dgm:spPr/>
    </dgm:pt>
    <dgm:pt modelId="{1CED59B8-920E-4C3B-B284-1B6E63C91782}" type="pres">
      <dgm:prSet presAssocID="{9B3B3475-A07B-437F-99FE-AA9DFA15B456}" presName="bgRect" presStyleLbl="bgShp" presStyleIdx="2" presStyleCnt="3"/>
      <dgm:spPr/>
    </dgm:pt>
    <dgm:pt modelId="{0E50938F-65CB-4A14-86F5-3BDABC7C4121}" type="pres">
      <dgm:prSet presAssocID="{9B3B3475-A07B-437F-99FE-AA9DFA15B4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
        </a:ext>
      </dgm:extLst>
    </dgm:pt>
    <dgm:pt modelId="{DDB7935E-B565-4FB7-8C5F-4342E2E21E1D}" type="pres">
      <dgm:prSet presAssocID="{9B3B3475-A07B-437F-99FE-AA9DFA15B456}" presName="spaceRect" presStyleCnt="0"/>
      <dgm:spPr/>
    </dgm:pt>
    <dgm:pt modelId="{94C63917-EC6A-4661-9E55-BAB3EA5A3A67}" type="pres">
      <dgm:prSet presAssocID="{9B3B3475-A07B-437F-99FE-AA9DFA15B456}" presName="parTx" presStyleLbl="revTx" presStyleIdx="2" presStyleCnt="3">
        <dgm:presLayoutVars>
          <dgm:chMax val="0"/>
          <dgm:chPref val="0"/>
        </dgm:presLayoutVars>
      </dgm:prSet>
      <dgm:spPr/>
    </dgm:pt>
  </dgm:ptLst>
  <dgm:cxnLst>
    <dgm:cxn modelId="{F626EE10-93B5-4584-9777-35D2E38F8135}" srcId="{1B74DA3A-B46B-4A67-9551-AEF6EEDE177F}" destId="{9ED783EF-2F67-4F5F-B9A5-A4265B95DDF5}" srcOrd="1" destOrd="0" parTransId="{E9F8EC65-BBB2-494C-81B0-844F0FD1272C}" sibTransId="{DA58B886-EE52-44AD-8B51-6F256942A2CE}"/>
    <dgm:cxn modelId="{0EDD895D-C03D-4CEE-8C75-F4AD72D8B636}" type="presOf" srcId="{9B3B3475-A07B-437F-99FE-AA9DFA15B456}" destId="{94C63917-EC6A-4661-9E55-BAB3EA5A3A67}" srcOrd="0" destOrd="0" presId="urn:microsoft.com/office/officeart/2018/2/layout/IconVerticalSolidList"/>
    <dgm:cxn modelId="{6029C18E-A2BF-4474-BE57-80526DA87F29}" srcId="{1B74DA3A-B46B-4A67-9551-AEF6EEDE177F}" destId="{9B3B3475-A07B-437F-99FE-AA9DFA15B456}" srcOrd="2" destOrd="0" parTransId="{8F866ED2-84B2-4D19-9F4C-85F046FF658E}" sibTransId="{53C2E494-3E5F-46E0-989B-4276B167F4DB}"/>
    <dgm:cxn modelId="{E077348F-AAD4-4781-BDBD-A12914F500FC}" type="presOf" srcId="{9ED783EF-2F67-4F5F-B9A5-A4265B95DDF5}" destId="{38ACFD20-0B6B-4B7E-82E3-0567EEA9B884}" srcOrd="0" destOrd="0" presId="urn:microsoft.com/office/officeart/2018/2/layout/IconVerticalSolidList"/>
    <dgm:cxn modelId="{E530D496-B284-4A32-B5EF-2752BE1820E5}" type="presOf" srcId="{1F6E07BA-C10B-44B5-8183-6550B1E5147A}" destId="{530CC580-F24A-44F2-94D9-48931B16B5FA}" srcOrd="0" destOrd="0" presId="urn:microsoft.com/office/officeart/2018/2/layout/IconVerticalSolidList"/>
    <dgm:cxn modelId="{7285EEA7-A9E7-4A3F-B373-92CB5D79475A}" type="presOf" srcId="{1B74DA3A-B46B-4A67-9551-AEF6EEDE177F}" destId="{5C7CA15F-7EEA-42FF-9016-B410368877A0}" srcOrd="0" destOrd="0" presId="urn:microsoft.com/office/officeart/2018/2/layout/IconVerticalSolidList"/>
    <dgm:cxn modelId="{76AC15CB-FDEE-4E32-9134-354D3CB9EC5E}" srcId="{1B74DA3A-B46B-4A67-9551-AEF6EEDE177F}" destId="{1F6E07BA-C10B-44B5-8183-6550B1E5147A}" srcOrd="0" destOrd="0" parTransId="{28294E79-26A3-4BB8-84AD-79B31140DDAD}" sibTransId="{51C41501-F608-4867-A287-7D00BB2B453E}"/>
    <dgm:cxn modelId="{648E12E3-5324-49DE-AD23-1E912F4A55E0}" type="presParOf" srcId="{5C7CA15F-7EEA-42FF-9016-B410368877A0}" destId="{A47EC41B-C32B-46A4-B9F4-3281DD65F152}" srcOrd="0" destOrd="0" presId="urn:microsoft.com/office/officeart/2018/2/layout/IconVerticalSolidList"/>
    <dgm:cxn modelId="{CFF8007C-E258-4428-9EE7-3879E3B2280D}" type="presParOf" srcId="{A47EC41B-C32B-46A4-B9F4-3281DD65F152}" destId="{A75BDD36-6FBE-4FE9-8EA1-01285EA164FE}" srcOrd="0" destOrd="0" presId="urn:microsoft.com/office/officeart/2018/2/layout/IconVerticalSolidList"/>
    <dgm:cxn modelId="{246F63F3-9805-4ACF-80E4-E1355010AFEA}" type="presParOf" srcId="{A47EC41B-C32B-46A4-B9F4-3281DD65F152}" destId="{B3EA0455-0E16-4E3A-B9A6-7FC99E6EB7E9}" srcOrd="1" destOrd="0" presId="urn:microsoft.com/office/officeart/2018/2/layout/IconVerticalSolidList"/>
    <dgm:cxn modelId="{67EE6E90-E640-45CE-87CE-72170FD82069}" type="presParOf" srcId="{A47EC41B-C32B-46A4-B9F4-3281DD65F152}" destId="{9C11E55C-AB95-49F0-8241-9DD89EDB85D3}" srcOrd="2" destOrd="0" presId="urn:microsoft.com/office/officeart/2018/2/layout/IconVerticalSolidList"/>
    <dgm:cxn modelId="{F2715F67-D6E7-416C-A092-861FE945771C}" type="presParOf" srcId="{A47EC41B-C32B-46A4-B9F4-3281DD65F152}" destId="{530CC580-F24A-44F2-94D9-48931B16B5FA}" srcOrd="3" destOrd="0" presId="urn:microsoft.com/office/officeart/2018/2/layout/IconVerticalSolidList"/>
    <dgm:cxn modelId="{0808EB6B-32FE-4DD4-8D95-64715EA69E28}" type="presParOf" srcId="{5C7CA15F-7EEA-42FF-9016-B410368877A0}" destId="{D19A6AFD-FCF7-431F-AB30-35E5D1AFCC7B}" srcOrd="1" destOrd="0" presId="urn:microsoft.com/office/officeart/2018/2/layout/IconVerticalSolidList"/>
    <dgm:cxn modelId="{25D1878F-05D7-456C-B0A1-FAE38E812FF1}" type="presParOf" srcId="{5C7CA15F-7EEA-42FF-9016-B410368877A0}" destId="{2AF3B51E-0591-4858-BDEF-DB6F06C8E165}" srcOrd="2" destOrd="0" presId="urn:microsoft.com/office/officeart/2018/2/layout/IconVerticalSolidList"/>
    <dgm:cxn modelId="{862D3E86-D8C3-4501-B8B8-E3F115D875DA}" type="presParOf" srcId="{2AF3B51E-0591-4858-BDEF-DB6F06C8E165}" destId="{006AEA8E-0D6C-4DB5-8CC5-0EC51A8F443D}" srcOrd="0" destOrd="0" presId="urn:microsoft.com/office/officeart/2018/2/layout/IconVerticalSolidList"/>
    <dgm:cxn modelId="{2BBBADB1-52C0-4A59-BCE8-420FB9516D10}" type="presParOf" srcId="{2AF3B51E-0591-4858-BDEF-DB6F06C8E165}" destId="{C284CA53-D522-4492-9EC2-FDBAFA848B0B}" srcOrd="1" destOrd="0" presId="urn:microsoft.com/office/officeart/2018/2/layout/IconVerticalSolidList"/>
    <dgm:cxn modelId="{B0C55AD8-9FC9-44B7-ADB0-11721E9A4F7E}" type="presParOf" srcId="{2AF3B51E-0591-4858-BDEF-DB6F06C8E165}" destId="{7A4C4EA0-CFFD-429D-A2C7-432D4AB744E6}" srcOrd="2" destOrd="0" presId="urn:microsoft.com/office/officeart/2018/2/layout/IconVerticalSolidList"/>
    <dgm:cxn modelId="{09EFD82C-AC23-49BD-A38A-888917EB96AD}" type="presParOf" srcId="{2AF3B51E-0591-4858-BDEF-DB6F06C8E165}" destId="{38ACFD20-0B6B-4B7E-82E3-0567EEA9B884}" srcOrd="3" destOrd="0" presId="urn:microsoft.com/office/officeart/2018/2/layout/IconVerticalSolidList"/>
    <dgm:cxn modelId="{24FBE6C9-4DF7-4D32-A210-52EB6E5D0973}" type="presParOf" srcId="{5C7CA15F-7EEA-42FF-9016-B410368877A0}" destId="{14902E29-0AF7-4BBD-9A4D-E1E1B1773B6D}" srcOrd="3" destOrd="0" presId="urn:microsoft.com/office/officeart/2018/2/layout/IconVerticalSolidList"/>
    <dgm:cxn modelId="{A1AEAA73-F5ED-4AAE-B5CB-B353A580855D}" type="presParOf" srcId="{5C7CA15F-7EEA-42FF-9016-B410368877A0}" destId="{B95428C1-8DEB-4316-9454-D586DB46EC7D}" srcOrd="4" destOrd="0" presId="urn:microsoft.com/office/officeart/2018/2/layout/IconVerticalSolidList"/>
    <dgm:cxn modelId="{2047D4DB-7AA6-4AC0-95E3-DD5AB8D5A2F7}" type="presParOf" srcId="{B95428C1-8DEB-4316-9454-D586DB46EC7D}" destId="{1CED59B8-920E-4C3B-B284-1B6E63C91782}" srcOrd="0" destOrd="0" presId="urn:microsoft.com/office/officeart/2018/2/layout/IconVerticalSolidList"/>
    <dgm:cxn modelId="{0FFD5A9B-C0F5-48D8-A689-1C97E328C390}" type="presParOf" srcId="{B95428C1-8DEB-4316-9454-D586DB46EC7D}" destId="{0E50938F-65CB-4A14-86F5-3BDABC7C4121}" srcOrd="1" destOrd="0" presId="urn:microsoft.com/office/officeart/2018/2/layout/IconVerticalSolidList"/>
    <dgm:cxn modelId="{B68AB88E-DC20-4800-A697-A5AD5864EC85}" type="presParOf" srcId="{B95428C1-8DEB-4316-9454-D586DB46EC7D}" destId="{DDB7935E-B565-4FB7-8C5F-4342E2E21E1D}" srcOrd="2" destOrd="0" presId="urn:microsoft.com/office/officeart/2018/2/layout/IconVerticalSolidList"/>
    <dgm:cxn modelId="{234B4BA9-F433-49D1-8B90-C86AF92DB578}" type="presParOf" srcId="{B95428C1-8DEB-4316-9454-D586DB46EC7D}" destId="{94C63917-EC6A-4661-9E55-BAB3EA5A3A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182978-01A2-465D-BF4F-93583FA8CD18}"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674E7A44-DDCD-4689-8D1D-453650A46355}">
      <dgm:prSet/>
      <dgm:spPr/>
      <dgm:t>
        <a:bodyPr/>
        <a:lstStyle/>
        <a:p>
          <a:r>
            <a:rPr lang="en-US" dirty="0"/>
            <a:t>Used pandas to perform data cleaning; converted </a:t>
          </a:r>
          <a:r>
            <a:rPr lang="en-US" dirty="0" err="1"/>
            <a:t>NaN</a:t>
          </a:r>
          <a:r>
            <a:rPr lang="en-US" dirty="0"/>
            <a:t> values to 0 for visualization purposes</a:t>
          </a:r>
        </a:p>
      </dgm:t>
    </dgm:pt>
    <dgm:pt modelId="{AD85CE79-5768-4BA4-AA61-5DF6DC998103}" type="parTrans" cxnId="{490130DB-F5A5-4FC3-B8ED-78DCC770D2C7}">
      <dgm:prSet/>
      <dgm:spPr/>
      <dgm:t>
        <a:bodyPr/>
        <a:lstStyle/>
        <a:p>
          <a:endParaRPr lang="en-US"/>
        </a:p>
      </dgm:t>
    </dgm:pt>
    <dgm:pt modelId="{A745A025-8D98-4AAE-AB6F-502733BEB270}" type="sibTrans" cxnId="{490130DB-F5A5-4FC3-B8ED-78DCC770D2C7}">
      <dgm:prSet/>
      <dgm:spPr/>
      <dgm:t>
        <a:bodyPr/>
        <a:lstStyle/>
        <a:p>
          <a:endParaRPr lang="en-US"/>
        </a:p>
      </dgm:t>
    </dgm:pt>
    <dgm:pt modelId="{6C8A9872-0435-47D0-A65E-607B6272F633}">
      <dgm:prSet/>
      <dgm:spPr/>
      <dgm:t>
        <a:bodyPr/>
        <a:lstStyle/>
        <a:p>
          <a:r>
            <a:rPr lang="en-US"/>
            <a:t>Renamed columns and collections and merged some data to have fewer collections</a:t>
          </a:r>
        </a:p>
      </dgm:t>
    </dgm:pt>
    <dgm:pt modelId="{5CA28190-8671-4598-A91F-74D63B66044E}" type="parTrans" cxnId="{21E9DB8D-F5DF-4C50-8E47-BAEB09E80081}">
      <dgm:prSet/>
      <dgm:spPr/>
      <dgm:t>
        <a:bodyPr/>
        <a:lstStyle/>
        <a:p>
          <a:endParaRPr lang="en-US"/>
        </a:p>
      </dgm:t>
    </dgm:pt>
    <dgm:pt modelId="{1BA7C814-A718-4C67-9158-2D0CE7F4E311}" type="sibTrans" cxnId="{21E9DB8D-F5DF-4C50-8E47-BAEB09E80081}">
      <dgm:prSet/>
      <dgm:spPr/>
      <dgm:t>
        <a:bodyPr/>
        <a:lstStyle/>
        <a:p>
          <a:endParaRPr lang="en-US"/>
        </a:p>
      </dgm:t>
    </dgm:pt>
    <dgm:pt modelId="{03F5D0B5-889C-456E-800C-85607641D47E}">
      <dgm:prSet/>
      <dgm:spPr/>
      <dgm:t>
        <a:bodyPr/>
        <a:lstStyle/>
        <a:p>
          <a:r>
            <a:rPr lang="en-US" dirty="0"/>
            <a:t>Merged </a:t>
          </a:r>
          <a:r>
            <a:rPr lang="en-US" dirty="0" err="1"/>
            <a:t>geojson</a:t>
          </a:r>
          <a:r>
            <a:rPr lang="en-US" dirty="0"/>
            <a:t> for states and energy data to create unified </a:t>
          </a:r>
          <a:r>
            <a:rPr lang="en-US" dirty="0" err="1"/>
            <a:t>geojson</a:t>
          </a:r>
          <a:r>
            <a:rPr lang="en-US" dirty="0"/>
            <a:t> file for choropleth plotting</a:t>
          </a:r>
        </a:p>
      </dgm:t>
    </dgm:pt>
    <dgm:pt modelId="{3973846B-E610-46B0-BE50-4D12355A6F9B}" type="parTrans" cxnId="{74143342-75D8-4745-9EAE-90302353B243}">
      <dgm:prSet/>
      <dgm:spPr/>
      <dgm:t>
        <a:bodyPr/>
        <a:lstStyle/>
        <a:p>
          <a:endParaRPr lang="en-US"/>
        </a:p>
      </dgm:t>
    </dgm:pt>
    <dgm:pt modelId="{2F4DB7F2-B060-422A-AAE7-F63744FDAF2C}" type="sibTrans" cxnId="{74143342-75D8-4745-9EAE-90302353B243}">
      <dgm:prSet/>
      <dgm:spPr/>
      <dgm:t>
        <a:bodyPr/>
        <a:lstStyle/>
        <a:p>
          <a:endParaRPr lang="en-US"/>
        </a:p>
      </dgm:t>
    </dgm:pt>
    <dgm:pt modelId="{BA6A2658-D21C-4B63-9947-C19C9877E6FF}">
      <dgm:prSet/>
      <dgm:spPr/>
      <dgm:t>
        <a:bodyPr/>
        <a:lstStyle/>
        <a:p>
          <a:r>
            <a:rPr lang="en-US" dirty="0"/>
            <a:t>Loaded data into MongoDB</a:t>
          </a:r>
        </a:p>
      </dgm:t>
    </dgm:pt>
    <dgm:pt modelId="{1B3C2443-1921-4D88-A44A-6E18742FA433}" type="parTrans" cxnId="{FAF3054C-A6E7-4D64-9613-5C92DD1623A9}">
      <dgm:prSet/>
      <dgm:spPr/>
      <dgm:t>
        <a:bodyPr/>
        <a:lstStyle/>
        <a:p>
          <a:endParaRPr lang="en-US"/>
        </a:p>
      </dgm:t>
    </dgm:pt>
    <dgm:pt modelId="{EDB95CB2-CBEE-4490-AB4F-AC3428205B32}" type="sibTrans" cxnId="{FAF3054C-A6E7-4D64-9613-5C92DD1623A9}">
      <dgm:prSet/>
      <dgm:spPr/>
      <dgm:t>
        <a:bodyPr/>
        <a:lstStyle/>
        <a:p>
          <a:endParaRPr lang="en-US"/>
        </a:p>
      </dgm:t>
    </dgm:pt>
    <dgm:pt modelId="{FC0944E1-4E68-401A-8B2B-C375CB6C720E}" type="pres">
      <dgm:prSet presAssocID="{1B182978-01A2-465D-BF4F-93583FA8CD18}" presName="linear" presStyleCnt="0">
        <dgm:presLayoutVars>
          <dgm:animLvl val="lvl"/>
          <dgm:resizeHandles val="exact"/>
        </dgm:presLayoutVars>
      </dgm:prSet>
      <dgm:spPr/>
    </dgm:pt>
    <dgm:pt modelId="{4D2C1CC1-51EF-4EFC-AE2C-732DD0C22E36}" type="pres">
      <dgm:prSet presAssocID="{674E7A44-DDCD-4689-8D1D-453650A46355}" presName="parentText" presStyleLbl="node1" presStyleIdx="0" presStyleCnt="4">
        <dgm:presLayoutVars>
          <dgm:chMax val="0"/>
          <dgm:bulletEnabled val="1"/>
        </dgm:presLayoutVars>
      </dgm:prSet>
      <dgm:spPr/>
    </dgm:pt>
    <dgm:pt modelId="{75CB9FA8-FABB-442F-855C-4A5D85A5F11C}" type="pres">
      <dgm:prSet presAssocID="{A745A025-8D98-4AAE-AB6F-502733BEB270}" presName="spacer" presStyleCnt="0"/>
      <dgm:spPr/>
    </dgm:pt>
    <dgm:pt modelId="{E9368434-3DE0-4DFB-A754-1479E32D3EB5}" type="pres">
      <dgm:prSet presAssocID="{6C8A9872-0435-47D0-A65E-607B6272F633}" presName="parentText" presStyleLbl="node1" presStyleIdx="1" presStyleCnt="4">
        <dgm:presLayoutVars>
          <dgm:chMax val="0"/>
          <dgm:bulletEnabled val="1"/>
        </dgm:presLayoutVars>
      </dgm:prSet>
      <dgm:spPr/>
    </dgm:pt>
    <dgm:pt modelId="{512EB728-C9CD-432A-8915-C0E85B616118}" type="pres">
      <dgm:prSet presAssocID="{1BA7C814-A718-4C67-9158-2D0CE7F4E311}" presName="spacer" presStyleCnt="0"/>
      <dgm:spPr/>
    </dgm:pt>
    <dgm:pt modelId="{E1745975-FBC3-4BD0-BE4E-BD391932F88D}" type="pres">
      <dgm:prSet presAssocID="{03F5D0B5-889C-456E-800C-85607641D47E}" presName="parentText" presStyleLbl="node1" presStyleIdx="2" presStyleCnt="4">
        <dgm:presLayoutVars>
          <dgm:chMax val="0"/>
          <dgm:bulletEnabled val="1"/>
        </dgm:presLayoutVars>
      </dgm:prSet>
      <dgm:spPr/>
    </dgm:pt>
    <dgm:pt modelId="{6A04F55F-469D-43FA-B991-8926B70A20BE}" type="pres">
      <dgm:prSet presAssocID="{2F4DB7F2-B060-422A-AAE7-F63744FDAF2C}" presName="spacer" presStyleCnt="0"/>
      <dgm:spPr/>
    </dgm:pt>
    <dgm:pt modelId="{24BCB33A-6837-4A63-8179-852FF4DB334C}" type="pres">
      <dgm:prSet presAssocID="{BA6A2658-D21C-4B63-9947-C19C9877E6FF}" presName="parentText" presStyleLbl="node1" presStyleIdx="3" presStyleCnt="4">
        <dgm:presLayoutVars>
          <dgm:chMax val="0"/>
          <dgm:bulletEnabled val="1"/>
        </dgm:presLayoutVars>
      </dgm:prSet>
      <dgm:spPr/>
    </dgm:pt>
  </dgm:ptLst>
  <dgm:cxnLst>
    <dgm:cxn modelId="{BBE69802-35C3-4ED6-A5C9-CF99595117BB}" type="presOf" srcId="{03F5D0B5-889C-456E-800C-85607641D47E}" destId="{E1745975-FBC3-4BD0-BE4E-BD391932F88D}" srcOrd="0" destOrd="0" presId="urn:microsoft.com/office/officeart/2005/8/layout/vList2"/>
    <dgm:cxn modelId="{74143342-75D8-4745-9EAE-90302353B243}" srcId="{1B182978-01A2-465D-BF4F-93583FA8CD18}" destId="{03F5D0B5-889C-456E-800C-85607641D47E}" srcOrd="2" destOrd="0" parTransId="{3973846B-E610-46B0-BE50-4D12355A6F9B}" sibTransId="{2F4DB7F2-B060-422A-AAE7-F63744FDAF2C}"/>
    <dgm:cxn modelId="{7C1BAE4B-4466-4930-BB2F-2AC42C638D87}" type="presOf" srcId="{6C8A9872-0435-47D0-A65E-607B6272F633}" destId="{E9368434-3DE0-4DFB-A754-1479E32D3EB5}" srcOrd="0" destOrd="0" presId="urn:microsoft.com/office/officeart/2005/8/layout/vList2"/>
    <dgm:cxn modelId="{FAF3054C-A6E7-4D64-9613-5C92DD1623A9}" srcId="{1B182978-01A2-465D-BF4F-93583FA8CD18}" destId="{BA6A2658-D21C-4B63-9947-C19C9877E6FF}" srcOrd="3" destOrd="0" parTransId="{1B3C2443-1921-4D88-A44A-6E18742FA433}" sibTransId="{EDB95CB2-CBEE-4490-AB4F-AC3428205B32}"/>
    <dgm:cxn modelId="{ADB9D684-9CCD-49BA-81D4-5476CD3A523D}" type="presOf" srcId="{674E7A44-DDCD-4689-8D1D-453650A46355}" destId="{4D2C1CC1-51EF-4EFC-AE2C-732DD0C22E36}" srcOrd="0" destOrd="0" presId="urn:microsoft.com/office/officeart/2005/8/layout/vList2"/>
    <dgm:cxn modelId="{21E9DB8D-F5DF-4C50-8E47-BAEB09E80081}" srcId="{1B182978-01A2-465D-BF4F-93583FA8CD18}" destId="{6C8A9872-0435-47D0-A65E-607B6272F633}" srcOrd="1" destOrd="0" parTransId="{5CA28190-8671-4598-A91F-74D63B66044E}" sibTransId="{1BA7C814-A718-4C67-9158-2D0CE7F4E311}"/>
    <dgm:cxn modelId="{BAA56994-9056-43AD-81FE-02D04DD050DB}" type="presOf" srcId="{BA6A2658-D21C-4B63-9947-C19C9877E6FF}" destId="{24BCB33A-6837-4A63-8179-852FF4DB334C}" srcOrd="0" destOrd="0" presId="urn:microsoft.com/office/officeart/2005/8/layout/vList2"/>
    <dgm:cxn modelId="{7E4069C7-2D22-4C1D-A1E3-09707E00B994}" type="presOf" srcId="{1B182978-01A2-465D-BF4F-93583FA8CD18}" destId="{FC0944E1-4E68-401A-8B2B-C375CB6C720E}" srcOrd="0" destOrd="0" presId="urn:microsoft.com/office/officeart/2005/8/layout/vList2"/>
    <dgm:cxn modelId="{490130DB-F5A5-4FC3-B8ED-78DCC770D2C7}" srcId="{1B182978-01A2-465D-BF4F-93583FA8CD18}" destId="{674E7A44-DDCD-4689-8D1D-453650A46355}" srcOrd="0" destOrd="0" parTransId="{AD85CE79-5768-4BA4-AA61-5DF6DC998103}" sibTransId="{A745A025-8D98-4AAE-AB6F-502733BEB270}"/>
    <dgm:cxn modelId="{F6BCD216-DA62-40F4-AF24-A9FE898002B7}" type="presParOf" srcId="{FC0944E1-4E68-401A-8B2B-C375CB6C720E}" destId="{4D2C1CC1-51EF-4EFC-AE2C-732DD0C22E36}" srcOrd="0" destOrd="0" presId="urn:microsoft.com/office/officeart/2005/8/layout/vList2"/>
    <dgm:cxn modelId="{280D2C77-F0C1-48FC-8903-15639A3F4B37}" type="presParOf" srcId="{FC0944E1-4E68-401A-8B2B-C375CB6C720E}" destId="{75CB9FA8-FABB-442F-855C-4A5D85A5F11C}" srcOrd="1" destOrd="0" presId="urn:microsoft.com/office/officeart/2005/8/layout/vList2"/>
    <dgm:cxn modelId="{7CDCB76E-03C2-482B-91B5-9E05CA28206B}" type="presParOf" srcId="{FC0944E1-4E68-401A-8B2B-C375CB6C720E}" destId="{E9368434-3DE0-4DFB-A754-1479E32D3EB5}" srcOrd="2" destOrd="0" presId="urn:microsoft.com/office/officeart/2005/8/layout/vList2"/>
    <dgm:cxn modelId="{3D7B73DA-CFFC-4E61-A39F-C9AB292C6EAA}" type="presParOf" srcId="{FC0944E1-4E68-401A-8B2B-C375CB6C720E}" destId="{512EB728-C9CD-432A-8915-C0E85B616118}" srcOrd="3" destOrd="0" presId="urn:microsoft.com/office/officeart/2005/8/layout/vList2"/>
    <dgm:cxn modelId="{2ABEB678-6F76-4D9F-81D3-FF665C13DCFD}" type="presParOf" srcId="{FC0944E1-4E68-401A-8B2B-C375CB6C720E}" destId="{E1745975-FBC3-4BD0-BE4E-BD391932F88D}" srcOrd="4" destOrd="0" presId="urn:microsoft.com/office/officeart/2005/8/layout/vList2"/>
    <dgm:cxn modelId="{65B295C4-5694-4063-BDE2-5E02D3C9D249}" type="presParOf" srcId="{FC0944E1-4E68-401A-8B2B-C375CB6C720E}" destId="{6A04F55F-469D-43FA-B991-8926B70A20BE}" srcOrd="5" destOrd="0" presId="urn:microsoft.com/office/officeart/2005/8/layout/vList2"/>
    <dgm:cxn modelId="{FA53F437-8197-440A-BAB2-19E67DC2A9B0}" type="presParOf" srcId="{FC0944E1-4E68-401A-8B2B-C375CB6C720E}" destId="{24BCB33A-6837-4A63-8179-852FF4DB334C}"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33CD48-375F-45E6-830C-092C81CF27D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864EE690-6836-4D72-9385-0FD2D3809A29}">
      <dgm:prSet/>
      <dgm:spPr/>
      <dgm:t>
        <a:bodyPr/>
        <a:lstStyle/>
        <a:p>
          <a:pPr>
            <a:lnSpc>
              <a:spcPct val="100000"/>
            </a:lnSpc>
          </a:pPr>
          <a:r>
            <a:rPr lang="en-US" dirty="0"/>
            <a:t>Created flask app to retrieve data from </a:t>
          </a:r>
          <a:r>
            <a:rPr lang="en-US" dirty="0" err="1"/>
            <a:t>mongodb</a:t>
          </a:r>
          <a:r>
            <a:rPr lang="en-US" dirty="0"/>
            <a:t> and create routes to pass data required for visualization</a:t>
          </a:r>
        </a:p>
      </dgm:t>
    </dgm:pt>
    <dgm:pt modelId="{7CF5E68B-CC01-4255-95AA-FB7CC91D10B2}" type="parTrans" cxnId="{70DDC5DA-E46D-440D-8042-3A6414BCE657}">
      <dgm:prSet/>
      <dgm:spPr/>
      <dgm:t>
        <a:bodyPr/>
        <a:lstStyle/>
        <a:p>
          <a:endParaRPr lang="en-US"/>
        </a:p>
      </dgm:t>
    </dgm:pt>
    <dgm:pt modelId="{BA627531-A129-4997-99AA-99C20ECE4213}" type="sibTrans" cxnId="{70DDC5DA-E46D-440D-8042-3A6414BCE657}">
      <dgm:prSet/>
      <dgm:spPr/>
      <dgm:t>
        <a:bodyPr/>
        <a:lstStyle/>
        <a:p>
          <a:endParaRPr lang="en-US"/>
        </a:p>
      </dgm:t>
    </dgm:pt>
    <dgm:pt modelId="{73B4D232-C01A-4951-9C30-DD4B2282AE7F}">
      <dgm:prSet/>
      <dgm:spPr/>
      <dgm:t>
        <a:bodyPr/>
        <a:lstStyle/>
        <a:p>
          <a:pPr>
            <a:lnSpc>
              <a:spcPct val="100000"/>
            </a:lnSpc>
          </a:pPr>
          <a:r>
            <a:rPr lang="en-US" dirty="0"/>
            <a:t>Used Leaflet and Choropleth to present layers of production, consumption and emission using geographical location for each state.  The map can be filtered by those three variables to produce color scaled visualization. Clicking on state feature will take user to state data page</a:t>
          </a:r>
        </a:p>
      </dgm:t>
    </dgm:pt>
    <dgm:pt modelId="{1F8DCB3A-0A4F-4659-9785-5F3E14A990E6}" type="parTrans" cxnId="{15E6D577-6220-4AE0-A0B5-A89C7CC5CF6B}">
      <dgm:prSet/>
      <dgm:spPr/>
      <dgm:t>
        <a:bodyPr/>
        <a:lstStyle/>
        <a:p>
          <a:endParaRPr lang="en-US"/>
        </a:p>
      </dgm:t>
    </dgm:pt>
    <dgm:pt modelId="{2B9674E5-68D4-48B6-8BAB-8E15FE4E4171}" type="sibTrans" cxnId="{15E6D577-6220-4AE0-A0B5-A89C7CC5CF6B}">
      <dgm:prSet/>
      <dgm:spPr/>
      <dgm:t>
        <a:bodyPr/>
        <a:lstStyle/>
        <a:p>
          <a:endParaRPr lang="en-US"/>
        </a:p>
      </dgm:t>
    </dgm:pt>
    <dgm:pt modelId="{F80EA02C-3DF6-4652-8186-A62AE66A22C1}">
      <dgm:prSet/>
      <dgm:spPr/>
      <dgm:t>
        <a:bodyPr/>
        <a:lstStyle/>
        <a:p>
          <a:pPr>
            <a:lnSpc>
              <a:spcPct val="100000"/>
            </a:lnSpc>
          </a:pPr>
          <a:r>
            <a:rPr lang="en-US" dirty="0"/>
            <a:t>Used a new library charts.js to produce visualizations for state production by source and used d3 to produce filter with dropdown of list of state and be able to change state within page</a:t>
          </a:r>
        </a:p>
      </dgm:t>
    </dgm:pt>
    <dgm:pt modelId="{0FE2B725-8B91-4F4F-80E4-33A322E23636}" type="parTrans" cxnId="{D01F1B1F-BE26-458A-9016-ACC282E22C09}">
      <dgm:prSet/>
      <dgm:spPr/>
      <dgm:t>
        <a:bodyPr/>
        <a:lstStyle/>
        <a:p>
          <a:endParaRPr lang="en-US"/>
        </a:p>
      </dgm:t>
    </dgm:pt>
    <dgm:pt modelId="{41F5C558-B499-45A0-BD51-3BE992A36292}" type="sibTrans" cxnId="{D01F1B1F-BE26-458A-9016-ACC282E22C09}">
      <dgm:prSet/>
      <dgm:spPr/>
      <dgm:t>
        <a:bodyPr/>
        <a:lstStyle/>
        <a:p>
          <a:endParaRPr lang="en-US"/>
        </a:p>
      </dgm:t>
    </dgm:pt>
    <dgm:pt modelId="{1315ED90-40AB-4F6A-8131-591385E3C165}">
      <dgm:prSet/>
      <dgm:spPr/>
      <dgm:t>
        <a:bodyPr/>
        <a:lstStyle/>
        <a:p>
          <a:pPr>
            <a:lnSpc>
              <a:spcPct val="100000"/>
            </a:lnSpc>
          </a:pPr>
          <a:r>
            <a:rPr lang="en-US" dirty="0"/>
            <a:t>Used d3 to produce visualization for renewable energy production over the years, with line marker that tracks the values and added a translate function to change between production and consumption data</a:t>
          </a:r>
        </a:p>
      </dgm:t>
    </dgm:pt>
    <dgm:pt modelId="{8629F622-B6BB-4695-B6FC-9C4FAC9A7A01}" type="parTrans" cxnId="{D62BEF4F-567F-4914-AB9B-4A334E68E45A}">
      <dgm:prSet/>
      <dgm:spPr/>
      <dgm:t>
        <a:bodyPr/>
        <a:lstStyle/>
        <a:p>
          <a:endParaRPr lang="en-US"/>
        </a:p>
      </dgm:t>
    </dgm:pt>
    <dgm:pt modelId="{C08DE4A0-A723-499C-B53F-6A75050B991A}" type="sibTrans" cxnId="{D62BEF4F-567F-4914-AB9B-4A334E68E45A}">
      <dgm:prSet/>
      <dgm:spPr/>
      <dgm:t>
        <a:bodyPr/>
        <a:lstStyle/>
        <a:p>
          <a:endParaRPr lang="en-US"/>
        </a:p>
      </dgm:t>
    </dgm:pt>
    <dgm:pt modelId="{CBB06929-E0B7-43A8-83F2-DA11C52438E6}" type="pres">
      <dgm:prSet presAssocID="{9433CD48-375F-45E6-830C-092C81CF27DD}" presName="root" presStyleCnt="0">
        <dgm:presLayoutVars>
          <dgm:dir/>
          <dgm:resizeHandles val="exact"/>
        </dgm:presLayoutVars>
      </dgm:prSet>
      <dgm:spPr/>
    </dgm:pt>
    <dgm:pt modelId="{A8E05A14-1188-4568-81C6-8B943DEEF9A2}" type="pres">
      <dgm:prSet presAssocID="{864EE690-6836-4D72-9385-0FD2D3809A29}" presName="compNode" presStyleCnt="0"/>
      <dgm:spPr/>
    </dgm:pt>
    <dgm:pt modelId="{9D731D87-466F-496A-AC79-5ED66F71C7EE}" type="pres">
      <dgm:prSet presAssocID="{864EE690-6836-4D72-9385-0FD2D3809A29}" presName="bgRect" presStyleLbl="bgShp" presStyleIdx="0" presStyleCnt="4" custLinFactY="-21824" custLinFactNeighborX="-831" custLinFactNeighborY="-100000"/>
      <dgm:spPr/>
    </dgm:pt>
    <dgm:pt modelId="{17CD9889-01DF-4938-A2F2-73895BF2A800}" type="pres">
      <dgm:prSet presAssocID="{864EE690-6836-4D72-9385-0FD2D3809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diagram"/>
        </a:ext>
      </dgm:extLst>
    </dgm:pt>
    <dgm:pt modelId="{DAC69B2C-FC13-479E-8F53-802069754F3E}" type="pres">
      <dgm:prSet presAssocID="{864EE690-6836-4D72-9385-0FD2D3809A29}" presName="spaceRect" presStyleCnt="0"/>
      <dgm:spPr/>
    </dgm:pt>
    <dgm:pt modelId="{AFF85A37-CF3A-4634-B5E7-BC70F8905CE9}" type="pres">
      <dgm:prSet presAssocID="{864EE690-6836-4D72-9385-0FD2D3809A29}" presName="parTx" presStyleLbl="revTx" presStyleIdx="0" presStyleCnt="4">
        <dgm:presLayoutVars>
          <dgm:chMax val="0"/>
          <dgm:chPref val="0"/>
        </dgm:presLayoutVars>
      </dgm:prSet>
      <dgm:spPr/>
    </dgm:pt>
    <dgm:pt modelId="{2FD5B9A2-C8A9-4DF1-A2F2-E4397150B6BF}" type="pres">
      <dgm:prSet presAssocID="{BA627531-A129-4997-99AA-99C20ECE4213}" presName="sibTrans" presStyleCnt="0"/>
      <dgm:spPr/>
    </dgm:pt>
    <dgm:pt modelId="{C680D79C-13D2-4D51-9691-8E6B0FDA1B3D}" type="pres">
      <dgm:prSet presAssocID="{73B4D232-C01A-4951-9C30-DD4B2282AE7F}" presName="compNode" presStyleCnt="0"/>
      <dgm:spPr/>
    </dgm:pt>
    <dgm:pt modelId="{BCE3875D-949D-49E2-A635-E7700955F2C0}" type="pres">
      <dgm:prSet presAssocID="{73B4D232-C01A-4951-9C30-DD4B2282AE7F}" presName="bgRect" presStyleLbl="bgShp" presStyleIdx="1" presStyleCnt="4"/>
      <dgm:spPr/>
    </dgm:pt>
    <dgm:pt modelId="{CA36820B-A564-47C6-B31F-41F743B2A9BF}" type="pres">
      <dgm:prSet presAssocID="{73B4D232-C01A-4951-9C30-DD4B2282AE7F}"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lowchart"/>
        </a:ext>
      </dgm:extLst>
    </dgm:pt>
    <dgm:pt modelId="{7094235A-03D9-4898-B35A-74A2FC3692E9}" type="pres">
      <dgm:prSet presAssocID="{73B4D232-C01A-4951-9C30-DD4B2282AE7F}" presName="spaceRect" presStyleCnt="0"/>
      <dgm:spPr/>
    </dgm:pt>
    <dgm:pt modelId="{0309037A-7B79-4208-BAF3-13A00BA3FCCA}" type="pres">
      <dgm:prSet presAssocID="{73B4D232-C01A-4951-9C30-DD4B2282AE7F}" presName="parTx" presStyleLbl="revTx" presStyleIdx="1" presStyleCnt="4">
        <dgm:presLayoutVars>
          <dgm:chMax val="0"/>
          <dgm:chPref val="0"/>
        </dgm:presLayoutVars>
      </dgm:prSet>
      <dgm:spPr/>
    </dgm:pt>
    <dgm:pt modelId="{9E1ED521-0A4C-4BB5-82B9-69C15302DDDE}" type="pres">
      <dgm:prSet presAssocID="{2B9674E5-68D4-48B6-8BAB-8E15FE4E4171}" presName="sibTrans" presStyleCnt="0"/>
      <dgm:spPr/>
    </dgm:pt>
    <dgm:pt modelId="{11AA9CDE-FD99-4FEB-8ECB-C1D53403EEE5}" type="pres">
      <dgm:prSet presAssocID="{F80EA02C-3DF6-4652-8186-A62AE66A22C1}" presName="compNode" presStyleCnt="0"/>
      <dgm:spPr/>
    </dgm:pt>
    <dgm:pt modelId="{BD7D0C7B-0C15-4CAF-9C5A-D97754D10D8F}" type="pres">
      <dgm:prSet presAssocID="{F80EA02C-3DF6-4652-8186-A62AE66A22C1}" presName="bgRect" presStyleLbl="bgShp" presStyleIdx="2" presStyleCnt="4"/>
      <dgm:spPr/>
    </dgm:pt>
    <dgm:pt modelId="{26E9A796-6E74-46A6-AB42-BD24310C417F}" type="pres">
      <dgm:prSet presAssocID="{F80EA02C-3DF6-4652-8186-A62AE66A22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8C408E-5D1B-4AB0-B262-75C2CA600C3D}" type="pres">
      <dgm:prSet presAssocID="{F80EA02C-3DF6-4652-8186-A62AE66A22C1}" presName="spaceRect" presStyleCnt="0"/>
      <dgm:spPr/>
    </dgm:pt>
    <dgm:pt modelId="{4CBD437E-804A-437B-9C52-031ADB5F7924}" type="pres">
      <dgm:prSet presAssocID="{F80EA02C-3DF6-4652-8186-A62AE66A22C1}" presName="parTx" presStyleLbl="revTx" presStyleIdx="2" presStyleCnt="4">
        <dgm:presLayoutVars>
          <dgm:chMax val="0"/>
          <dgm:chPref val="0"/>
        </dgm:presLayoutVars>
      </dgm:prSet>
      <dgm:spPr/>
    </dgm:pt>
    <dgm:pt modelId="{C71632BE-A165-447C-B07D-DCD89FECD294}" type="pres">
      <dgm:prSet presAssocID="{41F5C558-B499-45A0-BD51-3BE992A36292}" presName="sibTrans" presStyleCnt="0"/>
      <dgm:spPr/>
    </dgm:pt>
    <dgm:pt modelId="{5879AF69-D0D6-43BD-9905-6779C607BABB}" type="pres">
      <dgm:prSet presAssocID="{1315ED90-40AB-4F6A-8131-591385E3C165}" presName="compNode" presStyleCnt="0"/>
      <dgm:spPr/>
    </dgm:pt>
    <dgm:pt modelId="{0BF87523-1BBC-4F0A-ABEB-7FB61BBEEF4C}" type="pres">
      <dgm:prSet presAssocID="{1315ED90-40AB-4F6A-8131-591385E3C165}" presName="bgRect" presStyleLbl="bgShp" presStyleIdx="3" presStyleCnt="4"/>
      <dgm:spPr/>
    </dgm:pt>
    <dgm:pt modelId="{AC4EEF42-D80A-479D-A18B-2944ACA735EC}" type="pres">
      <dgm:prSet presAssocID="{1315ED90-40AB-4F6A-8131-591385E3C1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BB485083-CC0C-43C9-8FCA-DCA6D7596A5D}" type="pres">
      <dgm:prSet presAssocID="{1315ED90-40AB-4F6A-8131-591385E3C165}" presName="spaceRect" presStyleCnt="0"/>
      <dgm:spPr/>
    </dgm:pt>
    <dgm:pt modelId="{EDA58920-751C-4632-97D6-A811E9CC21D2}" type="pres">
      <dgm:prSet presAssocID="{1315ED90-40AB-4F6A-8131-591385E3C165}" presName="parTx" presStyleLbl="revTx" presStyleIdx="3" presStyleCnt="4">
        <dgm:presLayoutVars>
          <dgm:chMax val="0"/>
          <dgm:chPref val="0"/>
        </dgm:presLayoutVars>
      </dgm:prSet>
      <dgm:spPr/>
    </dgm:pt>
  </dgm:ptLst>
  <dgm:cxnLst>
    <dgm:cxn modelId="{278DC90A-C889-4FA4-A0C7-D1370A3FF51F}" type="presOf" srcId="{864EE690-6836-4D72-9385-0FD2D3809A29}" destId="{AFF85A37-CF3A-4634-B5E7-BC70F8905CE9}" srcOrd="0" destOrd="0" presId="urn:microsoft.com/office/officeart/2018/2/layout/IconVerticalSolidList"/>
    <dgm:cxn modelId="{B07CFA1A-A545-4AC9-82B8-8F8A552DF033}" type="presOf" srcId="{F80EA02C-3DF6-4652-8186-A62AE66A22C1}" destId="{4CBD437E-804A-437B-9C52-031ADB5F7924}" srcOrd="0" destOrd="0" presId="urn:microsoft.com/office/officeart/2018/2/layout/IconVerticalSolidList"/>
    <dgm:cxn modelId="{D01F1B1F-BE26-458A-9016-ACC282E22C09}" srcId="{9433CD48-375F-45E6-830C-092C81CF27DD}" destId="{F80EA02C-3DF6-4652-8186-A62AE66A22C1}" srcOrd="2" destOrd="0" parTransId="{0FE2B725-8B91-4F4F-80E4-33A322E23636}" sibTransId="{41F5C558-B499-45A0-BD51-3BE992A36292}"/>
    <dgm:cxn modelId="{1728843A-EBE8-43CB-B73A-A13FA5A7B59C}" type="presOf" srcId="{1315ED90-40AB-4F6A-8131-591385E3C165}" destId="{EDA58920-751C-4632-97D6-A811E9CC21D2}" srcOrd="0" destOrd="0" presId="urn:microsoft.com/office/officeart/2018/2/layout/IconVerticalSolidList"/>
    <dgm:cxn modelId="{D62BEF4F-567F-4914-AB9B-4A334E68E45A}" srcId="{9433CD48-375F-45E6-830C-092C81CF27DD}" destId="{1315ED90-40AB-4F6A-8131-591385E3C165}" srcOrd="3" destOrd="0" parTransId="{8629F622-B6BB-4695-B6FC-9C4FAC9A7A01}" sibTransId="{C08DE4A0-A723-499C-B53F-6A75050B991A}"/>
    <dgm:cxn modelId="{2BDAF151-EC9C-4A22-A26C-DCC7FA56A7F5}" type="presOf" srcId="{9433CD48-375F-45E6-830C-092C81CF27DD}" destId="{CBB06929-E0B7-43A8-83F2-DA11C52438E6}" srcOrd="0" destOrd="0" presId="urn:microsoft.com/office/officeart/2018/2/layout/IconVerticalSolidList"/>
    <dgm:cxn modelId="{15E6D577-6220-4AE0-A0B5-A89C7CC5CF6B}" srcId="{9433CD48-375F-45E6-830C-092C81CF27DD}" destId="{73B4D232-C01A-4951-9C30-DD4B2282AE7F}" srcOrd="1" destOrd="0" parTransId="{1F8DCB3A-0A4F-4659-9785-5F3E14A990E6}" sibTransId="{2B9674E5-68D4-48B6-8BAB-8E15FE4E4171}"/>
    <dgm:cxn modelId="{70DDC5DA-E46D-440D-8042-3A6414BCE657}" srcId="{9433CD48-375F-45E6-830C-092C81CF27DD}" destId="{864EE690-6836-4D72-9385-0FD2D3809A29}" srcOrd="0" destOrd="0" parTransId="{7CF5E68B-CC01-4255-95AA-FB7CC91D10B2}" sibTransId="{BA627531-A129-4997-99AA-99C20ECE4213}"/>
    <dgm:cxn modelId="{94BAE7EF-16B2-4B23-9227-324C609D4957}" type="presOf" srcId="{73B4D232-C01A-4951-9C30-DD4B2282AE7F}" destId="{0309037A-7B79-4208-BAF3-13A00BA3FCCA}" srcOrd="0" destOrd="0" presId="urn:microsoft.com/office/officeart/2018/2/layout/IconVerticalSolidList"/>
    <dgm:cxn modelId="{4907CA25-932F-435F-8914-AAE4F281D079}" type="presParOf" srcId="{CBB06929-E0B7-43A8-83F2-DA11C52438E6}" destId="{A8E05A14-1188-4568-81C6-8B943DEEF9A2}" srcOrd="0" destOrd="0" presId="urn:microsoft.com/office/officeart/2018/2/layout/IconVerticalSolidList"/>
    <dgm:cxn modelId="{2B2772EF-F911-46F8-AD30-8720E38B5149}" type="presParOf" srcId="{A8E05A14-1188-4568-81C6-8B943DEEF9A2}" destId="{9D731D87-466F-496A-AC79-5ED66F71C7EE}" srcOrd="0" destOrd="0" presId="urn:microsoft.com/office/officeart/2018/2/layout/IconVerticalSolidList"/>
    <dgm:cxn modelId="{0447559F-0A7F-45C0-9D99-A7F427C80815}" type="presParOf" srcId="{A8E05A14-1188-4568-81C6-8B943DEEF9A2}" destId="{17CD9889-01DF-4938-A2F2-73895BF2A800}" srcOrd="1" destOrd="0" presId="urn:microsoft.com/office/officeart/2018/2/layout/IconVerticalSolidList"/>
    <dgm:cxn modelId="{6A32F1CB-FEC1-4DEC-AB37-4C340DEAF1B8}" type="presParOf" srcId="{A8E05A14-1188-4568-81C6-8B943DEEF9A2}" destId="{DAC69B2C-FC13-479E-8F53-802069754F3E}" srcOrd="2" destOrd="0" presId="urn:microsoft.com/office/officeart/2018/2/layout/IconVerticalSolidList"/>
    <dgm:cxn modelId="{2CB6E132-3A72-4391-AC10-3633F8BE9933}" type="presParOf" srcId="{A8E05A14-1188-4568-81C6-8B943DEEF9A2}" destId="{AFF85A37-CF3A-4634-B5E7-BC70F8905CE9}" srcOrd="3" destOrd="0" presId="urn:microsoft.com/office/officeart/2018/2/layout/IconVerticalSolidList"/>
    <dgm:cxn modelId="{560A6FA0-64B4-4DA9-9876-2A89A9193D69}" type="presParOf" srcId="{CBB06929-E0B7-43A8-83F2-DA11C52438E6}" destId="{2FD5B9A2-C8A9-4DF1-A2F2-E4397150B6BF}" srcOrd="1" destOrd="0" presId="urn:microsoft.com/office/officeart/2018/2/layout/IconVerticalSolidList"/>
    <dgm:cxn modelId="{9B348705-417C-4EA7-B541-13D6BFAB3045}" type="presParOf" srcId="{CBB06929-E0B7-43A8-83F2-DA11C52438E6}" destId="{C680D79C-13D2-4D51-9691-8E6B0FDA1B3D}" srcOrd="2" destOrd="0" presId="urn:microsoft.com/office/officeart/2018/2/layout/IconVerticalSolidList"/>
    <dgm:cxn modelId="{589C2ABA-0DC3-4F42-AEB3-71D81AA794F1}" type="presParOf" srcId="{C680D79C-13D2-4D51-9691-8E6B0FDA1B3D}" destId="{BCE3875D-949D-49E2-A635-E7700955F2C0}" srcOrd="0" destOrd="0" presId="urn:microsoft.com/office/officeart/2018/2/layout/IconVerticalSolidList"/>
    <dgm:cxn modelId="{5729C552-6B10-4296-8232-50FAA65A923F}" type="presParOf" srcId="{C680D79C-13D2-4D51-9691-8E6B0FDA1B3D}" destId="{CA36820B-A564-47C6-B31F-41F743B2A9BF}" srcOrd="1" destOrd="0" presId="urn:microsoft.com/office/officeart/2018/2/layout/IconVerticalSolidList"/>
    <dgm:cxn modelId="{37030CBB-3561-4B04-A368-6E3AD5D5081C}" type="presParOf" srcId="{C680D79C-13D2-4D51-9691-8E6B0FDA1B3D}" destId="{7094235A-03D9-4898-B35A-74A2FC3692E9}" srcOrd="2" destOrd="0" presId="urn:microsoft.com/office/officeart/2018/2/layout/IconVerticalSolidList"/>
    <dgm:cxn modelId="{F73092A4-B4CA-4139-9E6A-562D59D4D704}" type="presParOf" srcId="{C680D79C-13D2-4D51-9691-8E6B0FDA1B3D}" destId="{0309037A-7B79-4208-BAF3-13A00BA3FCCA}" srcOrd="3" destOrd="0" presId="urn:microsoft.com/office/officeart/2018/2/layout/IconVerticalSolidList"/>
    <dgm:cxn modelId="{48FC0ACE-8586-48EE-ADD1-84B0AFE8A166}" type="presParOf" srcId="{CBB06929-E0B7-43A8-83F2-DA11C52438E6}" destId="{9E1ED521-0A4C-4BB5-82B9-69C15302DDDE}" srcOrd="3" destOrd="0" presId="urn:microsoft.com/office/officeart/2018/2/layout/IconVerticalSolidList"/>
    <dgm:cxn modelId="{1CD0398E-CA9D-4F95-A5E1-3CA2B18C09C8}" type="presParOf" srcId="{CBB06929-E0B7-43A8-83F2-DA11C52438E6}" destId="{11AA9CDE-FD99-4FEB-8ECB-C1D53403EEE5}" srcOrd="4" destOrd="0" presId="urn:microsoft.com/office/officeart/2018/2/layout/IconVerticalSolidList"/>
    <dgm:cxn modelId="{8AF8B03E-CEB2-46A0-993B-5D3B4AF7C864}" type="presParOf" srcId="{11AA9CDE-FD99-4FEB-8ECB-C1D53403EEE5}" destId="{BD7D0C7B-0C15-4CAF-9C5A-D97754D10D8F}" srcOrd="0" destOrd="0" presId="urn:microsoft.com/office/officeart/2018/2/layout/IconVerticalSolidList"/>
    <dgm:cxn modelId="{4A35C518-3C1B-4997-8EE5-C46F6F9E245A}" type="presParOf" srcId="{11AA9CDE-FD99-4FEB-8ECB-C1D53403EEE5}" destId="{26E9A796-6E74-46A6-AB42-BD24310C417F}" srcOrd="1" destOrd="0" presId="urn:microsoft.com/office/officeart/2018/2/layout/IconVerticalSolidList"/>
    <dgm:cxn modelId="{9B355999-1DE9-49A4-8FD9-01F47B2A03D2}" type="presParOf" srcId="{11AA9CDE-FD99-4FEB-8ECB-C1D53403EEE5}" destId="{D18C408E-5D1B-4AB0-B262-75C2CA600C3D}" srcOrd="2" destOrd="0" presId="urn:microsoft.com/office/officeart/2018/2/layout/IconVerticalSolidList"/>
    <dgm:cxn modelId="{F89B96C0-CFC4-42C4-BC71-E204281A7B88}" type="presParOf" srcId="{11AA9CDE-FD99-4FEB-8ECB-C1D53403EEE5}" destId="{4CBD437E-804A-437B-9C52-031ADB5F7924}" srcOrd="3" destOrd="0" presId="urn:microsoft.com/office/officeart/2018/2/layout/IconVerticalSolidList"/>
    <dgm:cxn modelId="{FFCA79BC-6826-4F92-928B-F2C1A92722B0}" type="presParOf" srcId="{CBB06929-E0B7-43A8-83F2-DA11C52438E6}" destId="{C71632BE-A165-447C-B07D-DCD89FECD294}" srcOrd="5" destOrd="0" presId="urn:microsoft.com/office/officeart/2018/2/layout/IconVerticalSolidList"/>
    <dgm:cxn modelId="{E7E95A92-2D7A-4CB0-99C4-FD01E50F671F}" type="presParOf" srcId="{CBB06929-E0B7-43A8-83F2-DA11C52438E6}" destId="{5879AF69-D0D6-43BD-9905-6779C607BABB}" srcOrd="6" destOrd="0" presId="urn:microsoft.com/office/officeart/2018/2/layout/IconVerticalSolidList"/>
    <dgm:cxn modelId="{FB4E1AD1-38DF-4A3E-B53B-2A032D3A0E57}" type="presParOf" srcId="{5879AF69-D0D6-43BD-9905-6779C607BABB}" destId="{0BF87523-1BBC-4F0A-ABEB-7FB61BBEEF4C}" srcOrd="0" destOrd="0" presId="urn:microsoft.com/office/officeart/2018/2/layout/IconVerticalSolidList"/>
    <dgm:cxn modelId="{4F565BFE-68DF-4A51-BE08-226795088635}" type="presParOf" srcId="{5879AF69-D0D6-43BD-9905-6779C607BABB}" destId="{AC4EEF42-D80A-479D-A18B-2944ACA735EC}" srcOrd="1" destOrd="0" presId="urn:microsoft.com/office/officeart/2018/2/layout/IconVerticalSolidList"/>
    <dgm:cxn modelId="{9922AA0F-CB31-4FAA-BABB-DB9DFB027887}" type="presParOf" srcId="{5879AF69-D0D6-43BD-9905-6779C607BABB}" destId="{BB485083-CC0C-43C9-8FCA-DCA6D7596A5D}" srcOrd="2" destOrd="0" presId="urn:microsoft.com/office/officeart/2018/2/layout/IconVerticalSolidList"/>
    <dgm:cxn modelId="{CC13FFD7-02D0-47F4-B816-3FCF3686F96D}" type="presParOf" srcId="{5879AF69-D0D6-43BD-9905-6779C607BABB}" destId="{EDA58920-751C-4632-97D6-A811E9CC21D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7127B3-A8BE-4A2C-85BC-AB5013F5E7BF}" type="doc">
      <dgm:prSet loTypeId="urn:microsoft.com/office/officeart/2008/layout/AlternatingHexagons" loCatId="list" qsTypeId="urn:microsoft.com/office/officeart/2005/8/quickstyle/simple2" qsCatId="simple" csTypeId="urn:microsoft.com/office/officeart/2005/8/colors/accent3_2" csCatId="accent3" phldr="1"/>
      <dgm:spPr/>
      <dgm:t>
        <a:bodyPr/>
        <a:lstStyle/>
        <a:p>
          <a:endParaRPr lang="en-US"/>
        </a:p>
      </dgm:t>
    </dgm:pt>
    <dgm:pt modelId="{D2B14BA4-77A2-4423-B5C0-120BC18FF5DF}">
      <dgm:prSet/>
      <dgm:spPr>
        <a:solidFill>
          <a:schemeClr val="accent3">
            <a:lumMod val="60000"/>
            <a:lumOff val="40000"/>
          </a:schemeClr>
        </a:solidFill>
      </dgm:spPr>
      <dgm:t>
        <a:bodyPr/>
        <a:lstStyle/>
        <a:p>
          <a:r>
            <a:rPr lang="en-US" dirty="0">
              <a:solidFill>
                <a:schemeClr val="accent3">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US Energy Analysis for the year 2018</a:t>
          </a:r>
          <a:endParaRPr lang="en-US" dirty="0">
            <a:solidFill>
              <a:schemeClr val="accent3">
                <a:lumMod val="50000"/>
              </a:schemeClr>
            </a:solidFill>
          </a:endParaRPr>
        </a:p>
      </dgm:t>
    </dgm:pt>
    <dgm:pt modelId="{B2A5DCD0-5107-4A71-89B2-28E1FFD23C5E}" type="parTrans" cxnId="{21099AFE-DAA3-4EFA-B30A-8BF6F9D655EF}">
      <dgm:prSet/>
      <dgm:spPr/>
      <dgm:t>
        <a:bodyPr/>
        <a:lstStyle/>
        <a:p>
          <a:endParaRPr lang="en-US"/>
        </a:p>
      </dgm:t>
    </dgm:pt>
    <dgm:pt modelId="{5608E370-0EE1-4DE7-91C6-DFF9B5803F72}" type="sibTrans" cxnId="{21099AFE-DAA3-4EFA-B30A-8BF6F9D655EF}">
      <dgm:prSet/>
      <dgm:spPr/>
      <dgm:t>
        <a:bodyPr/>
        <a:lstStyle/>
        <a:p>
          <a:endParaRPr lang="en-US"/>
        </a:p>
      </dgm:t>
    </dgm:pt>
    <dgm:pt modelId="{A3308252-24C2-4EB8-8E94-19532F1B7710}">
      <dgm:prSet/>
      <dgm:spPr/>
      <dgm:t>
        <a:bodyPr/>
        <a:lstStyle/>
        <a:p>
          <a:endParaRPr lang="en-US" dirty="0"/>
        </a:p>
      </dgm:t>
    </dgm:pt>
    <dgm:pt modelId="{F82825BD-BEFD-4FB3-8768-9B85F1D34C97}" type="parTrans" cxnId="{F180B0DE-8091-4C21-B0FC-D665211677BA}">
      <dgm:prSet/>
      <dgm:spPr/>
      <dgm:t>
        <a:bodyPr/>
        <a:lstStyle/>
        <a:p>
          <a:endParaRPr lang="en-US"/>
        </a:p>
      </dgm:t>
    </dgm:pt>
    <dgm:pt modelId="{309C76DD-4118-4583-892A-63EA10DE1DB1}" type="sibTrans" cxnId="{F180B0DE-8091-4C21-B0FC-D665211677BA}">
      <dgm:prSet/>
      <dgm:spPr/>
      <dgm:t>
        <a:bodyPr/>
        <a:lstStyle/>
        <a:p>
          <a:endParaRPr lang="en-US"/>
        </a:p>
      </dgm:t>
    </dgm:pt>
    <dgm:pt modelId="{B1330E69-6425-40E2-B9E8-6117B22AA34D}" type="pres">
      <dgm:prSet presAssocID="{477127B3-A8BE-4A2C-85BC-AB5013F5E7BF}" presName="Name0" presStyleCnt="0">
        <dgm:presLayoutVars>
          <dgm:chMax/>
          <dgm:chPref/>
          <dgm:dir/>
          <dgm:animLvl val="lvl"/>
        </dgm:presLayoutVars>
      </dgm:prSet>
      <dgm:spPr/>
    </dgm:pt>
    <dgm:pt modelId="{08859B4C-DF7E-4FA4-B4E8-AB0C0601AB97}" type="pres">
      <dgm:prSet presAssocID="{D2B14BA4-77A2-4423-B5C0-120BC18FF5DF}" presName="composite" presStyleCnt="0"/>
      <dgm:spPr/>
    </dgm:pt>
    <dgm:pt modelId="{CDB522D5-9FC6-46C9-8D7E-F9F165917769}" type="pres">
      <dgm:prSet presAssocID="{D2B14BA4-77A2-4423-B5C0-120BC18FF5DF}" presName="Parent1" presStyleLbl="node1" presStyleIdx="0" presStyleCnt="4">
        <dgm:presLayoutVars>
          <dgm:chMax val="1"/>
          <dgm:chPref val="1"/>
          <dgm:bulletEnabled val="1"/>
        </dgm:presLayoutVars>
      </dgm:prSet>
      <dgm:spPr/>
    </dgm:pt>
    <dgm:pt modelId="{C2DA6F79-E708-4A7A-9D21-9346F34D61C5}" type="pres">
      <dgm:prSet presAssocID="{D2B14BA4-77A2-4423-B5C0-120BC18FF5DF}" presName="Childtext1" presStyleLbl="revTx" presStyleIdx="0" presStyleCnt="2">
        <dgm:presLayoutVars>
          <dgm:chMax val="0"/>
          <dgm:chPref val="0"/>
          <dgm:bulletEnabled val="1"/>
        </dgm:presLayoutVars>
      </dgm:prSet>
      <dgm:spPr/>
    </dgm:pt>
    <dgm:pt modelId="{A5A6018B-700F-4EDC-85F6-39C9EB3BCF51}" type="pres">
      <dgm:prSet presAssocID="{D2B14BA4-77A2-4423-B5C0-120BC18FF5DF}" presName="BalanceSpacing" presStyleCnt="0"/>
      <dgm:spPr/>
    </dgm:pt>
    <dgm:pt modelId="{4FFC9373-6F87-48A6-9EF1-D3F33CF68C81}" type="pres">
      <dgm:prSet presAssocID="{D2B14BA4-77A2-4423-B5C0-120BC18FF5DF}" presName="BalanceSpacing1" presStyleCnt="0"/>
      <dgm:spPr/>
    </dgm:pt>
    <dgm:pt modelId="{688C8108-A40E-46BF-81C2-9B0E1FC786DC}" type="pres">
      <dgm:prSet presAssocID="{5608E370-0EE1-4DE7-91C6-DFF9B5803F72}" presName="Accent1Text" presStyleLbl="node1" presStyleIdx="1" presStyleCnt="4"/>
      <dgm:spPr/>
    </dgm:pt>
    <dgm:pt modelId="{A49DC66D-66BD-4056-A49B-8FF77DF7A8F9}" type="pres">
      <dgm:prSet presAssocID="{5608E370-0EE1-4DE7-91C6-DFF9B5803F72}" presName="spaceBetweenRectangles" presStyleCnt="0"/>
      <dgm:spPr/>
    </dgm:pt>
    <dgm:pt modelId="{B2D5A565-4983-4332-B29F-54F991A9333E}" type="pres">
      <dgm:prSet presAssocID="{A3308252-24C2-4EB8-8E94-19532F1B7710}" presName="composite" presStyleCnt="0"/>
      <dgm:spPr/>
    </dgm:pt>
    <dgm:pt modelId="{CA4875AA-E977-48F5-A832-DAFC451C874D}" type="pres">
      <dgm:prSet presAssocID="{A3308252-24C2-4EB8-8E94-19532F1B7710}" presName="Parent1" presStyleLbl="node1" presStyleIdx="2" presStyleCnt="4">
        <dgm:presLayoutVars>
          <dgm:chMax val="1"/>
          <dgm:chPref val="1"/>
          <dgm:bulletEnabled val="1"/>
        </dgm:presLayoutVars>
      </dgm:prSet>
      <dgm:spPr/>
    </dgm:pt>
    <dgm:pt modelId="{079297C4-C023-417D-A2A7-D6510C375FE2}" type="pres">
      <dgm:prSet presAssocID="{A3308252-24C2-4EB8-8E94-19532F1B7710}" presName="Childtext1" presStyleLbl="revTx" presStyleIdx="1" presStyleCnt="2">
        <dgm:presLayoutVars>
          <dgm:chMax val="0"/>
          <dgm:chPref val="0"/>
          <dgm:bulletEnabled val="1"/>
        </dgm:presLayoutVars>
      </dgm:prSet>
      <dgm:spPr/>
    </dgm:pt>
    <dgm:pt modelId="{2CE53041-8BC4-4128-A331-A06AE12E3359}" type="pres">
      <dgm:prSet presAssocID="{A3308252-24C2-4EB8-8E94-19532F1B7710}" presName="BalanceSpacing" presStyleCnt="0"/>
      <dgm:spPr/>
    </dgm:pt>
    <dgm:pt modelId="{A322F227-2B42-48D9-B772-E3698BEA2F1E}" type="pres">
      <dgm:prSet presAssocID="{A3308252-24C2-4EB8-8E94-19532F1B7710}" presName="BalanceSpacing1" presStyleCnt="0"/>
      <dgm:spPr/>
    </dgm:pt>
    <dgm:pt modelId="{F7E213E1-CC72-454B-9F1F-F61C7242F2AC}" type="pres">
      <dgm:prSet presAssocID="{309C76DD-4118-4583-892A-63EA10DE1DB1}" presName="Accent1Text" presStyleLbl="node1" presStyleIdx="3" presStyleCnt="4"/>
      <dgm:spPr/>
    </dgm:pt>
  </dgm:ptLst>
  <dgm:cxnLst>
    <dgm:cxn modelId="{9B223431-7A6A-473C-981E-9E919D9B99BB}" type="presOf" srcId="{5608E370-0EE1-4DE7-91C6-DFF9B5803F72}" destId="{688C8108-A40E-46BF-81C2-9B0E1FC786DC}" srcOrd="0" destOrd="0" presId="urn:microsoft.com/office/officeart/2008/layout/AlternatingHexagons"/>
    <dgm:cxn modelId="{CB2F9034-281D-42FB-8872-AECDC695FCB1}" type="presOf" srcId="{477127B3-A8BE-4A2C-85BC-AB5013F5E7BF}" destId="{B1330E69-6425-40E2-B9E8-6117B22AA34D}" srcOrd="0" destOrd="0" presId="urn:microsoft.com/office/officeart/2008/layout/AlternatingHexagons"/>
    <dgm:cxn modelId="{4E073F40-22A3-4DCF-8CAD-80B36F4656CB}" type="presOf" srcId="{309C76DD-4118-4583-892A-63EA10DE1DB1}" destId="{F7E213E1-CC72-454B-9F1F-F61C7242F2AC}" srcOrd="0" destOrd="0" presId="urn:microsoft.com/office/officeart/2008/layout/AlternatingHexagons"/>
    <dgm:cxn modelId="{CA167F98-0C70-4C6B-A359-3851ACD50DBB}" type="presOf" srcId="{D2B14BA4-77A2-4423-B5C0-120BC18FF5DF}" destId="{CDB522D5-9FC6-46C9-8D7E-F9F165917769}" srcOrd="0" destOrd="0" presId="urn:microsoft.com/office/officeart/2008/layout/AlternatingHexagons"/>
    <dgm:cxn modelId="{F180B0DE-8091-4C21-B0FC-D665211677BA}" srcId="{477127B3-A8BE-4A2C-85BC-AB5013F5E7BF}" destId="{A3308252-24C2-4EB8-8E94-19532F1B7710}" srcOrd="1" destOrd="0" parTransId="{F82825BD-BEFD-4FB3-8768-9B85F1D34C97}" sibTransId="{309C76DD-4118-4583-892A-63EA10DE1DB1}"/>
    <dgm:cxn modelId="{1ECC84F3-F365-4637-98A0-ADF42043227B}" type="presOf" srcId="{A3308252-24C2-4EB8-8E94-19532F1B7710}" destId="{CA4875AA-E977-48F5-A832-DAFC451C874D}" srcOrd="0" destOrd="0" presId="urn:microsoft.com/office/officeart/2008/layout/AlternatingHexagons"/>
    <dgm:cxn modelId="{21099AFE-DAA3-4EFA-B30A-8BF6F9D655EF}" srcId="{477127B3-A8BE-4A2C-85BC-AB5013F5E7BF}" destId="{D2B14BA4-77A2-4423-B5C0-120BC18FF5DF}" srcOrd="0" destOrd="0" parTransId="{B2A5DCD0-5107-4A71-89B2-28E1FFD23C5E}" sibTransId="{5608E370-0EE1-4DE7-91C6-DFF9B5803F72}"/>
    <dgm:cxn modelId="{F75471FD-C1D7-4133-862B-00D90A36FE5A}" type="presParOf" srcId="{B1330E69-6425-40E2-B9E8-6117B22AA34D}" destId="{08859B4C-DF7E-4FA4-B4E8-AB0C0601AB97}" srcOrd="0" destOrd="0" presId="urn:microsoft.com/office/officeart/2008/layout/AlternatingHexagons"/>
    <dgm:cxn modelId="{662893B7-944A-4EFD-85B5-4AAA1A22439E}" type="presParOf" srcId="{08859B4C-DF7E-4FA4-B4E8-AB0C0601AB97}" destId="{CDB522D5-9FC6-46C9-8D7E-F9F165917769}" srcOrd="0" destOrd="0" presId="urn:microsoft.com/office/officeart/2008/layout/AlternatingHexagons"/>
    <dgm:cxn modelId="{20D4D8B5-9D67-495F-870A-06A522C3704E}" type="presParOf" srcId="{08859B4C-DF7E-4FA4-B4E8-AB0C0601AB97}" destId="{C2DA6F79-E708-4A7A-9D21-9346F34D61C5}" srcOrd="1" destOrd="0" presId="urn:microsoft.com/office/officeart/2008/layout/AlternatingHexagons"/>
    <dgm:cxn modelId="{59A0870F-94A8-41CC-824D-D7220B7B064A}" type="presParOf" srcId="{08859B4C-DF7E-4FA4-B4E8-AB0C0601AB97}" destId="{A5A6018B-700F-4EDC-85F6-39C9EB3BCF51}" srcOrd="2" destOrd="0" presId="urn:microsoft.com/office/officeart/2008/layout/AlternatingHexagons"/>
    <dgm:cxn modelId="{B0D07DBA-68C9-4522-8B66-4D46754F7A1A}" type="presParOf" srcId="{08859B4C-DF7E-4FA4-B4E8-AB0C0601AB97}" destId="{4FFC9373-6F87-48A6-9EF1-D3F33CF68C81}" srcOrd="3" destOrd="0" presId="urn:microsoft.com/office/officeart/2008/layout/AlternatingHexagons"/>
    <dgm:cxn modelId="{2D38A4B2-169B-4CBB-B52A-E5A25144AFBE}" type="presParOf" srcId="{08859B4C-DF7E-4FA4-B4E8-AB0C0601AB97}" destId="{688C8108-A40E-46BF-81C2-9B0E1FC786DC}" srcOrd="4" destOrd="0" presId="urn:microsoft.com/office/officeart/2008/layout/AlternatingHexagons"/>
    <dgm:cxn modelId="{1DFF0C83-25B6-4E8E-B091-67BD167EADA3}" type="presParOf" srcId="{B1330E69-6425-40E2-B9E8-6117B22AA34D}" destId="{A49DC66D-66BD-4056-A49B-8FF77DF7A8F9}" srcOrd="1" destOrd="0" presId="urn:microsoft.com/office/officeart/2008/layout/AlternatingHexagons"/>
    <dgm:cxn modelId="{6427A6B0-D846-4156-B8A7-C73BD1F42915}" type="presParOf" srcId="{B1330E69-6425-40E2-B9E8-6117B22AA34D}" destId="{B2D5A565-4983-4332-B29F-54F991A9333E}" srcOrd="2" destOrd="0" presId="urn:microsoft.com/office/officeart/2008/layout/AlternatingHexagons"/>
    <dgm:cxn modelId="{E9E14A43-1337-4B18-999B-7D7070247C8B}" type="presParOf" srcId="{B2D5A565-4983-4332-B29F-54F991A9333E}" destId="{CA4875AA-E977-48F5-A832-DAFC451C874D}" srcOrd="0" destOrd="0" presId="urn:microsoft.com/office/officeart/2008/layout/AlternatingHexagons"/>
    <dgm:cxn modelId="{FDDB8B62-9795-4DB2-AA93-54CD9C2F13E3}" type="presParOf" srcId="{B2D5A565-4983-4332-B29F-54F991A9333E}" destId="{079297C4-C023-417D-A2A7-D6510C375FE2}" srcOrd="1" destOrd="0" presId="urn:microsoft.com/office/officeart/2008/layout/AlternatingHexagons"/>
    <dgm:cxn modelId="{5B6EEF8F-1018-4DB6-8403-0F92636DB28A}" type="presParOf" srcId="{B2D5A565-4983-4332-B29F-54F991A9333E}" destId="{2CE53041-8BC4-4128-A331-A06AE12E3359}" srcOrd="2" destOrd="0" presId="urn:microsoft.com/office/officeart/2008/layout/AlternatingHexagons"/>
    <dgm:cxn modelId="{9EB4B960-8984-4E54-9307-0933E433DA97}" type="presParOf" srcId="{B2D5A565-4983-4332-B29F-54F991A9333E}" destId="{A322F227-2B42-48D9-B772-E3698BEA2F1E}" srcOrd="3" destOrd="0" presId="urn:microsoft.com/office/officeart/2008/layout/AlternatingHexagons"/>
    <dgm:cxn modelId="{D8D97512-7410-4ACB-AF0B-3BAEA6A1C9A1}" type="presParOf" srcId="{B2D5A565-4983-4332-B29F-54F991A9333E}" destId="{F7E213E1-CC72-454B-9F1F-F61C7242F2AC}"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BDD36-6FBE-4FE9-8EA1-01285EA164FE}">
      <dsp:nvSpPr>
        <dsp:cNvPr id="0" name=""/>
        <dsp:cNvSpPr/>
      </dsp:nvSpPr>
      <dsp:spPr>
        <a:xfrm>
          <a:off x="0" y="649"/>
          <a:ext cx="5889686" cy="15194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A0455-0E16-4E3A-B9A6-7FC99E6EB7E9}">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CC580-F24A-44F2-94D9-48931B16B5FA}">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a:t>Present the general overview of energy production by sources and consumption per state in the US. </a:t>
          </a:r>
        </a:p>
      </dsp:txBody>
      <dsp:txXfrm>
        <a:off x="1754920" y="649"/>
        <a:ext cx="4134765" cy="1519412"/>
      </dsp:txXfrm>
    </dsp:sp>
    <dsp:sp modelId="{006AEA8E-0D6C-4DB5-8CC5-0EC51A8F443D}">
      <dsp:nvSpPr>
        <dsp:cNvPr id="0" name=""/>
        <dsp:cNvSpPr/>
      </dsp:nvSpPr>
      <dsp:spPr>
        <a:xfrm>
          <a:off x="0" y="1899914"/>
          <a:ext cx="5889686" cy="15194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4CA53-D522-4492-9EC2-FDBAFA848B0B}">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ACFD20-0B6B-4B7E-82E3-0567EEA9B884}">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dirty="0"/>
            <a:t>Evaluate the production sources in each state</a:t>
          </a:r>
        </a:p>
      </dsp:txBody>
      <dsp:txXfrm>
        <a:off x="1754920" y="1899914"/>
        <a:ext cx="4134765" cy="1519412"/>
      </dsp:txXfrm>
    </dsp:sp>
    <dsp:sp modelId="{1CED59B8-920E-4C3B-B284-1B6E63C91782}">
      <dsp:nvSpPr>
        <dsp:cNvPr id="0" name=""/>
        <dsp:cNvSpPr/>
      </dsp:nvSpPr>
      <dsp:spPr>
        <a:xfrm>
          <a:off x="0" y="3799179"/>
          <a:ext cx="5889686" cy="15194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0938F-65CB-4A14-86F5-3BDABC7C4121}">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63917-EC6A-4661-9E55-BAB3EA5A3A67}">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977900">
            <a:lnSpc>
              <a:spcPct val="90000"/>
            </a:lnSpc>
            <a:spcBef>
              <a:spcPct val="0"/>
            </a:spcBef>
            <a:spcAft>
              <a:spcPct val="35000"/>
            </a:spcAft>
            <a:buNone/>
          </a:pPr>
          <a:r>
            <a:rPr lang="en-US" sz="2200" kern="1200" dirty="0"/>
            <a:t>Evaluate the energy production and consumption from renewable sources over the years</a:t>
          </a:r>
        </a:p>
      </dsp:txBody>
      <dsp:txXfrm>
        <a:off x="1754920" y="3799179"/>
        <a:ext cx="4134765" cy="151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C1CC1-51EF-4EFC-AE2C-732DD0C22E36}">
      <dsp:nvSpPr>
        <dsp:cNvPr id="0" name=""/>
        <dsp:cNvSpPr/>
      </dsp:nvSpPr>
      <dsp:spPr>
        <a:xfrm>
          <a:off x="0" y="44117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Used pandas to perform data cleaning; converted </a:t>
          </a:r>
          <a:r>
            <a:rPr lang="en-US" sz="1600" kern="1200" dirty="0" err="1"/>
            <a:t>NaN</a:t>
          </a:r>
          <a:r>
            <a:rPr lang="en-US" sz="1600" kern="1200" dirty="0"/>
            <a:t> values to 0 for visualization purposes</a:t>
          </a:r>
        </a:p>
      </dsp:txBody>
      <dsp:txXfrm>
        <a:off x="41123" y="482299"/>
        <a:ext cx="3259807" cy="760154"/>
      </dsp:txXfrm>
    </dsp:sp>
    <dsp:sp modelId="{E9368434-3DE0-4DFB-A754-1479E32D3EB5}">
      <dsp:nvSpPr>
        <dsp:cNvPr id="0" name=""/>
        <dsp:cNvSpPr/>
      </dsp:nvSpPr>
      <dsp:spPr>
        <a:xfrm>
          <a:off x="0" y="132965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Renamed columns and collections and merged some data to have fewer collections</a:t>
          </a:r>
        </a:p>
      </dsp:txBody>
      <dsp:txXfrm>
        <a:off x="41123" y="1370779"/>
        <a:ext cx="3259807" cy="760154"/>
      </dsp:txXfrm>
    </dsp:sp>
    <dsp:sp modelId="{E1745975-FBC3-4BD0-BE4E-BD391932F88D}">
      <dsp:nvSpPr>
        <dsp:cNvPr id="0" name=""/>
        <dsp:cNvSpPr/>
      </dsp:nvSpPr>
      <dsp:spPr>
        <a:xfrm>
          <a:off x="0" y="221813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Merged </a:t>
          </a:r>
          <a:r>
            <a:rPr lang="en-US" sz="1600" kern="1200" dirty="0" err="1"/>
            <a:t>geojson</a:t>
          </a:r>
          <a:r>
            <a:rPr lang="en-US" sz="1600" kern="1200" dirty="0"/>
            <a:t> for states and energy data to create unified </a:t>
          </a:r>
          <a:r>
            <a:rPr lang="en-US" sz="1600" kern="1200" dirty="0" err="1"/>
            <a:t>geojson</a:t>
          </a:r>
          <a:r>
            <a:rPr lang="en-US" sz="1600" kern="1200" dirty="0"/>
            <a:t> file for choropleth plotting</a:t>
          </a:r>
        </a:p>
      </dsp:txBody>
      <dsp:txXfrm>
        <a:off x="41123" y="2259259"/>
        <a:ext cx="3259807" cy="760154"/>
      </dsp:txXfrm>
    </dsp:sp>
    <dsp:sp modelId="{24BCB33A-6837-4A63-8179-852FF4DB334C}">
      <dsp:nvSpPr>
        <dsp:cNvPr id="0" name=""/>
        <dsp:cNvSpPr/>
      </dsp:nvSpPr>
      <dsp:spPr>
        <a:xfrm>
          <a:off x="0" y="3106616"/>
          <a:ext cx="3342053" cy="842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Loaded data into MongoDB</a:t>
          </a:r>
        </a:p>
      </dsp:txBody>
      <dsp:txXfrm>
        <a:off x="41123" y="3147739"/>
        <a:ext cx="3259807"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31D87-466F-496A-AC79-5ED66F71C7EE}">
      <dsp:nvSpPr>
        <dsp:cNvPr id="0" name=""/>
        <dsp:cNvSpPr/>
      </dsp:nvSpPr>
      <dsp:spPr>
        <a:xfrm>
          <a:off x="0" y="0"/>
          <a:ext cx="8766564" cy="94629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D9889-01DF-4938-A2F2-73895BF2A800}">
      <dsp:nvSpPr>
        <dsp:cNvPr id="0" name=""/>
        <dsp:cNvSpPr/>
      </dsp:nvSpPr>
      <dsp:spPr>
        <a:xfrm>
          <a:off x="286253" y="214782"/>
          <a:ext cx="520460" cy="520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85A37-CF3A-4634-B5E7-BC70F8905CE9}">
      <dsp:nvSpPr>
        <dsp:cNvPr id="0" name=""/>
        <dsp:cNvSpPr/>
      </dsp:nvSpPr>
      <dsp:spPr>
        <a:xfrm>
          <a:off x="1092966" y="1867"/>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Created flask app to retrieve data from </a:t>
          </a:r>
          <a:r>
            <a:rPr lang="en-US" sz="1400" kern="1200" dirty="0" err="1"/>
            <a:t>mongodb</a:t>
          </a:r>
          <a:r>
            <a:rPr lang="en-US" sz="1400" kern="1200" dirty="0"/>
            <a:t> and create routes to pass data required for visualization</a:t>
          </a:r>
        </a:p>
      </dsp:txBody>
      <dsp:txXfrm>
        <a:off x="1092966" y="1867"/>
        <a:ext cx="7673597" cy="946291"/>
      </dsp:txXfrm>
    </dsp:sp>
    <dsp:sp modelId="{BCE3875D-949D-49E2-A635-E7700955F2C0}">
      <dsp:nvSpPr>
        <dsp:cNvPr id="0" name=""/>
        <dsp:cNvSpPr/>
      </dsp:nvSpPr>
      <dsp:spPr>
        <a:xfrm>
          <a:off x="0" y="1184731"/>
          <a:ext cx="8766564" cy="946291"/>
        </a:xfrm>
        <a:prstGeom prst="roundRect">
          <a:avLst>
            <a:gd name="adj" fmla="val 10000"/>
          </a:avLst>
        </a:prstGeom>
        <a:solidFill>
          <a:schemeClr val="accent5">
            <a:hueOff val="2911898"/>
            <a:satOff val="-15213"/>
            <a:lumOff val="3595"/>
            <a:alphaOff val="0"/>
          </a:schemeClr>
        </a:solidFill>
        <a:ln>
          <a:noFill/>
        </a:ln>
        <a:effectLst/>
      </dsp:spPr>
      <dsp:style>
        <a:lnRef idx="0">
          <a:scrgbClr r="0" g="0" b="0"/>
        </a:lnRef>
        <a:fillRef idx="1">
          <a:scrgbClr r="0" g="0" b="0"/>
        </a:fillRef>
        <a:effectRef idx="0">
          <a:scrgbClr r="0" g="0" b="0"/>
        </a:effectRef>
        <a:fontRef idx="minor"/>
      </dsp:style>
    </dsp:sp>
    <dsp:sp modelId="{CA36820B-A564-47C6-B31F-41F743B2A9BF}">
      <dsp:nvSpPr>
        <dsp:cNvPr id="0" name=""/>
        <dsp:cNvSpPr/>
      </dsp:nvSpPr>
      <dsp:spPr>
        <a:xfrm>
          <a:off x="286253" y="1397646"/>
          <a:ext cx="520460" cy="52046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09037A-7B79-4208-BAF3-13A00BA3FCCA}">
      <dsp:nvSpPr>
        <dsp:cNvPr id="0" name=""/>
        <dsp:cNvSpPr/>
      </dsp:nvSpPr>
      <dsp:spPr>
        <a:xfrm>
          <a:off x="1092966" y="1184731"/>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Leaflet and Choropleth to present layers of production, consumption and emission using geographical location for each state.  The map can be filtered by those three variables to produce color scaled visualization. Clicking on state feature will take user to state data page</a:t>
          </a:r>
        </a:p>
      </dsp:txBody>
      <dsp:txXfrm>
        <a:off x="1092966" y="1184731"/>
        <a:ext cx="7673597" cy="946291"/>
      </dsp:txXfrm>
    </dsp:sp>
    <dsp:sp modelId="{BD7D0C7B-0C15-4CAF-9C5A-D97754D10D8F}">
      <dsp:nvSpPr>
        <dsp:cNvPr id="0" name=""/>
        <dsp:cNvSpPr/>
      </dsp:nvSpPr>
      <dsp:spPr>
        <a:xfrm>
          <a:off x="0" y="2367595"/>
          <a:ext cx="8766564" cy="946291"/>
        </a:xfrm>
        <a:prstGeom prst="roundRect">
          <a:avLst>
            <a:gd name="adj" fmla="val 10000"/>
          </a:avLst>
        </a:prstGeom>
        <a:solidFill>
          <a:schemeClr val="accent5">
            <a:hueOff val="5823795"/>
            <a:satOff val="-30426"/>
            <a:lumOff val="7189"/>
            <a:alphaOff val="0"/>
          </a:schemeClr>
        </a:solidFill>
        <a:ln>
          <a:noFill/>
        </a:ln>
        <a:effectLst/>
      </dsp:spPr>
      <dsp:style>
        <a:lnRef idx="0">
          <a:scrgbClr r="0" g="0" b="0"/>
        </a:lnRef>
        <a:fillRef idx="1">
          <a:scrgbClr r="0" g="0" b="0"/>
        </a:fillRef>
        <a:effectRef idx="0">
          <a:scrgbClr r="0" g="0" b="0"/>
        </a:effectRef>
        <a:fontRef idx="minor"/>
      </dsp:style>
    </dsp:sp>
    <dsp:sp modelId="{26E9A796-6E74-46A6-AB42-BD24310C417F}">
      <dsp:nvSpPr>
        <dsp:cNvPr id="0" name=""/>
        <dsp:cNvSpPr/>
      </dsp:nvSpPr>
      <dsp:spPr>
        <a:xfrm>
          <a:off x="286253" y="2580510"/>
          <a:ext cx="520460" cy="520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BD437E-804A-437B-9C52-031ADB5F7924}">
      <dsp:nvSpPr>
        <dsp:cNvPr id="0" name=""/>
        <dsp:cNvSpPr/>
      </dsp:nvSpPr>
      <dsp:spPr>
        <a:xfrm>
          <a:off x="1092966" y="2367595"/>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a new library charts.js to produce visualizations for state production by source and used d3 to produce filter with dropdown of list of state and be able to change state within page</a:t>
          </a:r>
        </a:p>
      </dsp:txBody>
      <dsp:txXfrm>
        <a:off x="1092966" y="2367595"/>
        <a:ext cx="7673597" cy="946291"/>
      </dsp:txXfrm>
    </dsp:sp>
    <dsp:sp modelId="{0BF87523-1BBC-4F0A-ABEB-7FB61BBEEF4C}">
      <dsp:nvSpPr>
        <dsp:cNvPr id="0" name=""/>
        <dsp:cNvSpPr/>
      </dsp:nvSpPr>
      <dsp:spPr>
        <a:xfrm>
          <a:off x="0" y="3550459"/>
          <a:ext cx="8766564" cy="946291"/>
        </a:xfrm>
        <a:prstGeom prst="roundRect">
          <a:avLst>
            <a:gd name="adj" fmla="val 10000"/>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AC4EEF42-D80A-479D-A18B-2944ACA735EC}">
      <dsp:nvSpPr>
        <dsp:cNvPr id="0" name=""/>
        <dsp:cNvSpPr/>
      </dsp:nvSpPr>
      <dsp:spPr>
        <a:xfrm>
          <a:off x="286253" y="3763375"/>
          <a:ext cx="520460" cy="5204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A58920-751C-4632-97D6-A811E9CC21D2}">
      <dsp:nvSpPr>
        <dsp:cNvPr id="0" name=""/>
        <dsp:cNvSpPr/>
      </dsp:nvSpPr>
      <dsp:spPr>
        <a:xfrm>
          <a:off x="1092966" y="3550459"/>
          <a:ext cx="7673597" cy="94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49" tIns="100149" rIns="100149" bIns="100149" numCol="1" spcCol="1270" anchor="ctr" anchorCtr="0">
          <a:noAutofit/>
        </a:bodyPr>
        <a:lstStyle/>
        <a:p>
          <a:pPr marL="0" lvl="0" indent="0" algn="l" defTabSz="622300">
            <a:lnSpc>
              <a:spcPct val="100000"/>
            </a:lnSpc>
            <a:spcBef>
              <a:spcPct val="0"/>
            </a:spcBef>
            <a:spcAft>
              <a:spcPct val="35000"/>
            </a:spcAft>
            <a:buNone/>
          </a:pPr>
          <a:r>
            <a:rPr lang="en-US" sz="1400" kern="1200" dirty="0"/>
            <a:t>Used d3 to produce visualization for renewable energy production over the years, with line marker that tracks the values and added a translate function to change between production and consumption data</a:t>
          </a:r>
        </a:p>
      </dsp:txBody>
      <dsp:txXfrm>
        <a:off x="1092966" y="3550459"/>
        <a:ext cx="7673597" cy="946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522D5-9FC6-46C9-8D7E-F9F165917769}">
      <dsp:nvSpPr>
        <dsp:cNvPr id="0" name=""/>
        <dsp:cNvSpPr/>
      </dsp:nvSpPr>
      <dsp:spPr>
        <a:xfrm rot="5400000">
          <a:off x="3380227" y="141468"/>
          <a:ext cx="2161328" cy="1880355"/>
        </a:xfrm>
        <a:prstGeom prst="hexagon">
          <a:avLst>
            <a:gd name="adj" fmla="val 25000"/>
            <a:gd name="vf" fmla="val 115470"/>
          </a:avLst>
        </a:prstGeom>
        <a:solidFill>
          <a:schemeClr val="accent3">
            <a:lumMod val="60000"/>
            <a:lumOff val="4000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3">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US Energy Analysis for the year 2018</a:t>
          </a:r>
          <a:endParaRPr lang="en-US" sz="2000" kern="1200" dirty="0">
            <a:solidFill>
              <a:schemeClr val="accent3">
                <a:lumMod val="50000"/>
              </a:schemeClr>
            </a:solidFill>
          </a:endParaRPr>
        </a:p>
      </dsp:txBody>
      <dsp:txXfrm rot="-5400000">
        <a:off x="3813735" y="337789"/>
        <a:ext cx="1294311" cy="1487714"/>
      </dsp:txXfrm>
    </dsp:sp>
    <dsp:sp modelId="{C2DA6F79-E708-4A7A-9D21-9346F34D61C5}">
      <dsp:nvSpPr>
        <dsp:cNvPr id="0" name=""/>
        <dsp:cNvSpPr/>
      </dsp:nvSpPr>
      <dsp:spPr>
        <a:xfrm>
          <a:off x="5458128" y="433247"/>
          <a:ext cx="2412042" cy="1296796"/>
        </a:xfrm>
        <a:prstGeom prst="rect">
          <a:avLst/>
        </a:prstGeom>
        <a:noFill/>
        <a:ln>
          <a:noFill/>
        </a:ln>
        <a:effectLst/>
      </dsp:spPr>
      <dsp:style>
        <a:lnRef idx="0">
          <a:scrgbClr r="0" g="0" b="0"/>
        </a:lnRef>
        <a:fillRef idx="0">
          <a:scrgbClr r="0" g="0" b="0"/>
        </a:fillRef>
        <a:effectRef idx="0">
          <a:scrgbClr r="0" g="0" b="0"/>
        </a:effectRef>
        <a:fontRef idx="minor"/>
      </dsp:style>
    </dsp:sp>
    <dsp:sp modelId="{688C8108-A40E-46BF-81C2-9B0E1FC786DC}">
      <dsp:nvSpPr>
        <dsp:cNvPr id="0" name=""/>
        <dsp:cNvSpPr/>
      </dsp:nvSpPr>
      <dsp:spPr>
        <a:xfrm rot="5400000">
          <a:off x="1349443" y="141468"/>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82951" y="337789"/>
        <a:ext cx="1294311" cy="1487714"/>
      </dsp:txXfrm>
    </dsp:sp>
    <dsp:sp modelId="{CA4875AA-E977-48F5-A832-DAFC451C874D}">
      <dsp:nvSpPr>
        <dsp:cNvPr id="0" name=""/>
        <dsp:cNvSpPr/>
      </dsp:nvSpPr>
      <dsp:spPr>
        <a:xfrm rot="5400000">
          <a:off x="2360945"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rot="-5400000">
        <a:off x="2794453" y="2172324"/>
        <a:ext cx="1294311" cy="1487714"/>
      </dsp:txXfrm>
    </dsp:sp>
    <dsp:sp modelId="{079297C4-C023-417D-A2A7-D6510C375FE2}">
      <dsp:nvSpPr>
        <dsp:cNvPr id="0" name=""/>
        <dsp:cNvSpPr/>
      </dsp:nvSpPr>
      <dsp:spPr>
        <a:xfrm>
          <a:off x="89389" y="2267783"/>
          <a:ext cx="2334234" cy="1296796"/>
        </a:xfrm>
        <a:prstGeom prst="rect">
          <a:avLst/>
        </a:prstGeom>
        <a:noFill/>
        <a:ln>
          <a:noFill/>
        </a:ln>
        <a:effectLst/>
      </dsp:spPr>
      <dsp:style>
        <a:lnRef idx="0">
          <a:scrgbClr r="0" g="0" b="0"/>
        </a:lnRef>
        <a:fillRef idx="0">
          <a:scrgbClr r="0" g="0" b="0"/>
        </a:fillRef>
        <a:effectRef idx="0">
          <a:scrgbClr r="0" g="0" b="0"/>
        </a:effectRef>
        <a:fontRef idx="minor"/>
      </dsp:style>
    </dsp:sp>
    <dsp:sp modelId="{F7E213E1-CC72-454B-9F1F-F61C7242F2AC}">
      <dsp:nvSpPr>
        <dsp:cNvPr id="0" name=""/>
        <dsp:cNvSpPr/>
      </dsp:nvSpPr>
      <dsp:spPr>
        <a:xfrm rot="5400000">
          <a:off x="4391729" y="1976003"/>
          <a:ext cx="2161328" cy="1880355"/>
        </a:xfrm>
        <a:prstGeom prst="hexagon">
          <a:avLst>
            <a:gd name="adj" fmla="val 25000"/>
            <a:gd name="vf" fmla="val 11547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25237" y="2172324"/>
        <a:ext cx="1294311" cy="14877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9/19/2020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9/19/2020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eia.gov/state/?sid=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0.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9061-830D-4880-9725-81E8382F61E9}"/>
              </a:ext>
            </a:extLst>
          </p:cNvPr>
          <p:cNvSpPr>
            <a:spLocks noGrp="1"/>
          </p:cNvSpPr>
          <p:nvPr>
            <p:ph type="ctrTitle"/>
          </p:nvPr>
        </p:nvSpPr>
        <p:spPr/>
        <p:txBody>
          <a:bodyPr>
            <a:normAutofit/>
          </a:bodyPr>
          <a:lstStyle/>
          <a:p>
            <a:r>
              <a:rPr lang="en-US" dirty="0"/>
              <a:t>US Energy Analysis</a:t>
            </a:r>
          </a:p>
        </p:txBody>
      </p:sp>
      <p:sp>
        <p:nvSpPr>
          <p:cNvPr id="3" name="Subtitle 2">
            <a:extLst>
              <a:ext uri="{FF2B5EF4-FFF2-40B4-BE49-F238E27FC236}">
                <a16:creationId xmlns:a16="http://schemas.microsoft.com/office/drawing/2014/main" id="{0C18AE5F-3C0B-457C-A525-7731190F004C}"/>
              </a:ext>
            </a:extLst>
          </p:cNvPr>
          <p:cNvSpPr>
            <a:spLocks noGrp="1"/>
          </p:cNvSpPr>
          <p:nvPr>
            <p:ph type="subTitle" idx="1"/>
          </p:nvPr>
        </p:nvSpPr>
        <p:spPr>
          <a:xfrm>
            <a:off x="1639614" y="2268786"/>
            <a:ext cx="6928653" cy="1160213"/>
          </a:xfrm>
        </p:spPr>
        <p:txBody>
          <a:bodyPr>
            <a:normAutofit/>
          </a:bodyPr>
          <a:lstStyle/>
          <a:p>
            <a:r>
              <a:rPr lang="en-US" dirty="0"/>
              <a:t>Project 2 – Group 4</a:t>
            </a:r>
          </a:p>
          <a:p>
            <a:r>
              <a:rPr lang="en-US" dirty="0"/>
              <a:t>Vipul Aggarwal, </a:t>
            </a:r>
            <a:r>
              <a:rPr lang="en-US" dirty="0" err="1"/>
              <a:t>Kannika</a:t>
            </a:r>
            <a:r>
              <a:rPr lang="en-US" dirty="0"/>
              <a:t> </a:t>
            </a:r>
            <a:r>
              <a:rPr lang="en-US" dirty="0" err="1"/>
              <a:t>Phadoungxath</a:t>
            </a:r>
            <a:r>
              <a:rPr lang="en-US" dirty="0"/>
              <a:t>, June Wang, Liliana Joya</a:t>
            </a:r>
          </a:p>
        </p:txBody>
      </p:sp>
    </p:spTree>
    <p:extLst>
      <p:ext uri="{BB962C8B-B14F-4D97-AF65-F5344CB8AC3E}">
        <p14:creationId xmlns:p14="http://schemas.microsoft.com/office/powerpoint/2010/main" val="279486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560F2F0-2446-425C-9973-EC237421B637}"/>
              </a:ext>
            </a:extLst>
          </p:cNvPr>
          <p:cNvSpPr>
            <a:spLocks noGrp="1"/>
          </p:cNvSpPr>
          <p:nvPr>
            <p:ph idx="1"/>
          </p:nvPr>
        </p:nvSpPr>
        <p:spPr/>
        <p:txBody>
          <a:bodyPr/>
          <a:lstStyle/>
          <a:p>
            <a:r>
              <a:rPr lang="en-US" dirty="0"/>
              <a:t>The increasing demand for energy in our modern world and how to satisfy it is a question that concerns the population and our leaders from a political, engineering and sustainability perspective. </a:t>
            </a:r>
          </a:p>
          <a:p>
            <a:r>
              <a:rPr lang="en-US" dirty="0"/>
              <a:t>The scope of this project is aimed at understanding the production and consumption of energy in the US, based on data for 2018. Where is it being produced? Where is it being consumed? What are the sources of the energy that we are consuming? And how is the role of renewables changing over the years?</a:t>
            </a:r>
          </a:p>
        </p:txBody>
      </p:sp>
    </p:spTree>
    <p:extLst>
      <p:ext uri="{BB962C8B-B14F-4D97-AF65-F5344CB8AC3E}">
        <p14:creationId xmlns:p14="http://schemas.microsoft.com/office/powerpoint/2010/main" val="42806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5044AF-C600-4524-AFEF-08FC0AA26A33}"/>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Objectives</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45D8911-7FBC-4B10-8685-CAAEEA57AE6D}"/>
              </a:ext>
            </a:extLst>
          </p:cNvPr>
          <p:cNvGraphicFramePr>
            <a:graphicFrameLocks noGrp="1"/>
          </p:cNvGraphicFramePr>
          <p:nvPr>
            <p:ph idx="1"/>
            <p:extLst>
              <p:ext uri="{D42A27DB-BD31-4B8C-83A1-F6EECF244321}">
                <p14:modId xmlns:p14="http://schemas.microsoft.com/office/powerpoint/2010/main" val="265600485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73475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A8B4-58B4-4712-A75B-30E798B420D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8D5BE97-0F22-4937-9AD4-8ADBF41CF55A}"/>
              </a:ext>
            </a:extLst>
          </p:cNvPr>
          <p:cNvSpPr>
            <a:spLocks noGrp="1"/>
          </p:cNvSpPr>
          <p:nvPr>
            <p:ph idx="1"/>
          </p:nvPr>
        </p:nvSpPr>
        <p:spPr/>
        <p:txBody>
          <a:bodyPr>
            <a:normAutofit/>
          </a:bodyPr>
          <a:lstStyle/>
          <a:p>
            <a:r>
              <a:rPr lang="en-US" dirty="0"/>
              <a:t>US Energy Information Administration </a:t>
            </a:r>
            <a:r>
              <a:rPr lang="en-US" dirty="0">
                <a:hlinkClick r:id="rId2"/>
              </a:rPr>
              <a:t>https://www.eia.gov/state/?sid=US</a:t>
            </a:r>
            <a:endParaRPr lang="en-US" dirty="0"/>
          </a:p>
          <a:p>
            <a:r>
              <a:rPr lang="en-US" dirty="0"/>
              <a:t>Energy production and consumption for each State for 2018</a:t>
            </a:r>
          </a:p>
          <a:p>
            <a:r>
              <a:rPr lang="en-US" dirty="0"/>
              <a:t>CO2 Emission data for each State for 2018</a:t>
            </a:r>
          </a:p>
          <a:p>
            <a:r>
              <a:rPr lang="en-US" dirty="0"/>
              <a:t>Energy production by source for each State for 2018</a:t>
            </a:r>
          </a:p>
          <a:p>
            <a:r>
              <a:rPr lang="en-US" dirty="0"/>
              <a:t>Renewable energy production by source from 1950-2018</a:t>
            </a:r>
          </a:p>
          <a:p>
            <a:r>
              <a:rPr lang="en-US" dirty="0" err="1"/>
              <a:t>Geojson</a:t>
            </a:r>
            <a:r>
              <a:rPr lang="en-US" dirty="0"/>
              <a:t> for US State geography. </a:t>
            </a:r>
          </a:p>
          <a:p>
            <a:endParaRPr lang="en-US" dirty="0"/>
          </a:p>
        </p:txBody>
      </p:sp>
    </p:spTree>
    <p:extLst>
      <p:ext uri="{BB962C8B-B14F-4D97-AF65-F5344CB8AC3E}">
        <p14:creationId xmlns:p14="http://schemas.microsoft.com/office/powerpoint/2010/main" val="318631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2">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4">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6">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6562-1036-4561-B220-09F96EF0B56C}"/>
              </a:ext>
            </a:extLst>
          </p:cNvPr>
          <p:cNvSpPr>
            <a:spLocks noGrp="1"/>
          </p:cNvSpPr>
          <p:nvPr>
            <p:ph type="title"/>
          </p:nvPr>
        </p:nvSpPr>
        <p:spPr>
          <a:xfrm>
            <a:off x="7559704" y="808056"/>
            <a:ext cx="3013024" cy="1077229"/>
          </a:xfrm>
        </p:spPr>
        <p:txBody>
          <a:bodyPr>
            <a:normAutofit/>
          </a:bodyPr>
          <a:lstStyle/>
          <a:p>
            <a:r>
              <a:rPr lang="en-US" dirty="0"/>
              <a:t>ETL</a:t>
            </a:r>
          </a:p>
        </p:txBody>
      </p:sp>
      <p:pic>
        <p:nvPicPr>
          <p:cNvPr id="6" name="Picture 5">
            <a:extLst>
              <a:ext uri="{FF2B5EF4-FFF2-40B4-BE49-F238E27FC236}">
                <a16:creationId xmlns:a16="http://schemas.microsoft.com/office/drawing/2014/main" id="{94E93C7A-9487-4C1E-8A6B-65FD0E0E64B1}"/>
              </a:ext>
            </a:extLst>
          </p:cNvPr>
          <p:cNvPicPr>
            <a:picLocks noChangeAspect="1"/>
          </p:cNvPicPr>
          <p:nvPr/>
        </p:nvPicPr>
        <p:blipFill>
          <a:blip r:embed="rId5"/>
          <a:stretch>
            <a:fillRect/>
          </a:stretch>
        </p:blipFill>
        <p:spPr>
          <a:xfrm>
            <a:off x="1186484" y="2052116"/>
            <a:ext cx="5387680" cy="253220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22">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81E67B-44F3-4BDB-BBEA-68DC70018382}"/>
              </a:ext>
            </a:extLst>
          </p:cNvPr>
          <p:cNvGraphicFramePr>
            <a:graphicFrameLocks noGrp="1"/>
          </p:cNvGraphicFramePr>
          <p:nvPr>
            <p:ph idx="1"/>
            <p:extLst>
              <p:ext uri="{D42A27DB-BD31-4B8C-83A1-F6EECF244321}">
                <p14:modId xmlns:p14="http://schemas.microsoft.com/office/powerpoint/2010/main" val="3215146141"/>
              </p:ext>
            </p:extLst>
          </p:nvPr>
        </p:nvGraphicFramePr>
        <p:xfrm>
          <a:off x="7230676" y="1659751"/>
          <a:ext cx="3342053" cy="4390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8156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D599016-5987-44DC-A8E9-3DF162225C41}"/>
              </a:ext>
            </a:extLst>
          </p:cNvPr>
          <p:cNvPicPr>
            <a:picLocks noChangeAspect="1"/>
          </p:cNvPicPr>
          <p:nvPr/>
        </p:nvPicPr>
        <p:blipFill rotWithShape="1">
          <a:blip r:embed="rId2">
            <a:duotone>
              <a:schemeClr val="bg2">
                <a:shade val="45000"/>
                <a:satMod val="135000"/>
              </a:schemeClr>
              <a:prstClr val="white"/>
            </a:duotone>
            <a:alphaModFix amt="25000"/>
          </a:blip>
          <a:srcRect r="-1" b="9636"/>
          <a:stretch/>
        </p:blipFill>
        <p:spPr>
          <a:xfrm>
            <a:off x="153" y="10"/>
            <a:ext cx="12191695" cy="6857990"/>
          </a:xfrm>
          <a:prstGeom prst="rect">
            <a:avLst/>
          </a:prstGeom>
        </p:spPr>
      </p:pic>
      <p:pic>
        <p:nvPicPr>
          <p:cNvPr id="28" name="Picture 2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47057D6-053F-4AD2-9CF0-DE942C96144E}"/>
              </a:ext>
            </a:extLst>
          </p:cNvPr>
          <p:cNvSpPr>
            <a:spLocks noGrp="1"/>
          </p:cNvSpPr>
          <p:nvPr>
            <p:ph type="title"/>
          </p:nvPr>
        </p:nvSpPr>
        <p:spPr>
          <a:xfrm>
            <a:off x="2611808" y="808056"/>
            <a:ext cx="7958331" cy="1077229"/>
          </a:xfrm>
        </p:spPr>
        <p:txBody>
          <a:bodyPr>
            <a:normAutofit/>
          </a:bodyPr>
          <a:lstStyle/>
          <a:p>
            <a:r>
              <a:rPr lang="en-US" dirty="0"/>
              <a:t>Visualization coding</a:t>
            </a:r>
          </a:p>
        </p:txBody>
      </p:sp>
      <p:sp>
        <p:nvSpPr>
          <p:cNvPr id="30" name="Rectangle 2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0331FED6-6ECA-493C-988D-AC6F71756AA1}"/>
              </a:ext>
            </a:extLst>
          </p:cNvPr>
          <p:cNvGraphicFramePr>
            <a:graphicFrameLocks noGrp="1"/>
          </p:cNvGraphicFramePr>
          <p:nvPr>
            <p:ph idx="1"/>
            <p:extLst>
              <p:ext uri="{D42A27DB-BD31-4B8C-83A1-F6EECF244321}">
                <p14:modId xmlns:p14="http://schemas.microsoft.com/office/powerpoint/2010/main" val="2066720270"/>
              </p:ext>
            </p:extLst>
          </p:nvPr>
        </p:nvGraphicFramePr>
        <p:xfrm>
          <a:off x="2049518" y="1551326"/>
          <a:ext cx="8766564" cy="44986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758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5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5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007A62-590D-408F-B2CA-D8AD25340A07}"/>
              </a:ext>
            </a:extLst>
          </p:cNvPr>
          <p:cNvPicPr>
            <a:picLocks noChangeAspect="1"/>
          </p:cNvPicPr>
          <p:nvPr/>
        </p:nvPicPr>
        <p:blipFill rotWithShape="1">
          <a:blip r:embed="rId2">
            <a:duotone>
              <a:schemeClr val="bg2">
                <a:shade val="45000"/>
                <a:satMod val="135000"/>
              </a:schemeClr>
              <a:prstClr val="white"/>
            </a:duotone>
            <a:alphaModFix amt="25000"/>
          </a:blip>
          <a:srcRect t="879" r="-1" b="19047"/>
          <a:stretch/>
        </p:blipFill>
        <p:spPr>
          <a:xfrm>
            <a:off x="153" y="10"/>
            <a:ext cx="12191695" cy="6857990"/>
          </a:xfrm>
          <a:prstGeom prst="rect">
            <a:avLst/>
          </a:prstGeom>
        </p:spPr>
      </p:pic>
      <p:pic>
        <p:nvPicPr>
          <p:cNvPr id="70" name="Picture 5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C801072-8F9D-4281-A822-CE7CC12E765F}"/>
              </a:ext>
            </a:extLst>
          </p:cNvPr>
          <p:cNvSpPr>
            <a:spLocks noGrp="1"/>
          </p:cNvSpPr>
          <p:nvPr>
            <p:ph type="title"/>
          </p:nvPr>
        </p:nvSpPr>
        <p:spPr>
          <a:xfrm>
            <a:off x="2611808" y="808056"/>
            <a:ext cx="7958331" cy="1077229"/>
          </a:xfrm>
        </p:spPr>
        <p:txBody>
          <a:bodyPr>
            <a:normAutofit/>
          </a:bodyPr>
          <a:lstStyle/>
          <a:p>
            <a:r>
              <a:rPr lang="en-US" dirty="0"/>
              <a:t>Demo</a:t>
            </a:r>
          </a:p>
        </p:txBody>
      </p:sp>
      <p:sp>
        <p:nvSpPr>
          <p:cNvPr id="71" name="Rectangle 5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0D447339-DA01-44D4-B0D3-27519A3408A1}"/>
              </a:ext>
            </a:extLst>
          </p:cNvPr>
          <p:cNvGraphicFramePr>
            <a:graphicFrameLocks noGrp="1"/>
          </p:cNvGraphicFramePr>
          <p:nvPr>
            <p:ph idx="1"/>
            <p:extLst>
              <p:ext uri="{D42A27DB-BD31-4B8C-83A1-F6EECF244321}">
                <p14:modId xmlns:p14="http://schemas.microsoft.com/office/powerpoint/2010/main" val="1380021376"/>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159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9D3B-D8D6-472C-BF58-4F5C00E701C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A8A2D76-6898-42FB-BE1C-584AE704D081}"/>
              </a:ext>
            </a:extLst>
          </p:cNvPr>
          <p:cNvSpPr>
            <a:spLocks noGrp="1"/>
          </p:cNvSpPr>
          <p:nvPr>
            <p:ph idx="1"/>
          </p:nvPr>
        </p:nvSpPr>
        <p:spPr>
          <a:xfrm>
            <a:off x="2611808" y="1734207"/>
            <a:ext cx="7958331" cy="4315737"/>
          </a:xfrm>
        </p:spPr>
        <p:txBody>
          <a:bodyPr>
            <a:normAutofit fontScale="85000" lnSpcReduction="10000"/>
          </a:bodyPr>
          <a:lstStyle/>
          <a:p>
            <a:r>
              <a:rPr lang="en-US" dirty="0"/>
              <a:t>Texas is the state with the largest production, producing 433 million BTU, equally producing the highest CO2 emissions, but it’s only 6</a:t>
            </a:r>
            <a:r>
              <a:rPr lang="en-US" baseline="30000" dirty="0"/>
              <a:t>th</a:t>
            </a:r>
            <a:r>
              <a:rPr lang="en-US" dirty="0"/>
              <a:t> in consumption. </a:t>
            </a:r>
          </a:p>
          <a:p>
            <a:r>
              <a:rPr lang="en-US" dirty="0"/>
              <a:t>Wyoming is ranked at the top of the consumption per capita data, this is in part because of the low population compared to the large energy consumed by its natural gas, crude oil and coal extraction industry. </a:t>
            </a:r>
          </a:p>
          <a:p>
            <a:r>
              <a:rPr lang="en-US" dirty="0"/>
              <a:t>New York ranked 19 in production and 50 in the consumption per capita. This is partly because of the high density and because the nature of its industries.</a:t>
            </a:r>
          </a:p>
          <a:p>
            <a:r>
              <a:rPr lang="en-US" dirty="0"/>
              <a:t>Renewable energy sources started to peak in the mid 70’s with biomass still leading the share of production. </a:t>
            </a:r>
          </a:p>
          <a:p>
            <a:r>
              <a:rPr lang="en-US" dirty="0"/>
              <a:t>New technologies and probably a better understanding of footprint allowed for the introduction of new renewables to the mix starting 2000s. </a:t>
            </a:r>
            <a:r>
              <a:rPr lang="en-US"/>
              <a:t>They remain </a:t>
            </a:r>
            <a:r>
              <a:rPr lang="en-US" dirty="0"/>
              <a:t>a small fraction of the energy mix.</a:t>
            </a:r>
          </a:p>
        </p:txBody>
      </p:sp>
    </p:spTree>
    <p:extLst>
      <p:ext uri="{BB962C8B-B14F-4D97-AF65-F5344CB8AC3E}">
        <p14:creationId xmlns:p14="http://schemas.microsoft.com/office/powerpoint/2010/main" val="97162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DD4CF-A627-446E-8C95-EEECBD1CEAC4}"/>
              </a:ext>
            </a:extLst>
          </p:cNvPr>
          <p:cNvSpPr>
            <a:spLocks noGrp="1"/>
          </p:cNvSpPr>
          <p:nvPr>
            <p:ph type="title"/>
          </p:nvPr>
        </p:nvSpPr>
        <p:spPr>
          <a:xfrm>
            <a:off x="2193167" y="2590984"/>
            <a:ext cx="7369642" cy="3608480"/>
          </a:xfrm>
        </p:spPr>
        <p:txBody>
          <a:bodyPr vert="horz" lIns="91440" tIns="45720" rIns="91440" bIns="45720" rtlCol="0" anchor="t">
            <a:normAutofit/>
          </a:bodyPr>
          <a:lstStyle/>
          <a:p>
            <a:pPr algn="l"/>
            <a:r>
              <a:rPr lang="en-US" sz="8000"/>
              <a:t>Any questions?</a:t>
            </a:r>
          </a:p>
        </p:txBody>
      </p:sp>
      <p:sp>
        <p:nvSpPr>
          <p:cNvPr id="3" name="Text Placeholder 2">
            <a:extLst>
              <a:ext uri="{FF2B5EF4-FFF2-40B4-BE49-F238E27FC236}">
                <a16:creationId xmlns:a16="http://schemas.microsoft.com/office/drawing/2014/main" id="{E7720AE2-F39C-4E1D-9B89-0CC53FE270F5}"/>
              </a:ext>
            </a:extLst>
          </p:cNvPr>
          <p:cNvSpPr>
            <a:spLocks noGrp="1"/>
          </p:cNvSpPr>
          <p:nvPr>
            <p:ph type="body" idx="1"/>
          </p:nvPr>
        </p:nvSpPr>
        <p:spPr>
          <a:xfrm>
            <a:off x="2193168" y="1079212"/>
            <a:ext cx="6437630" cy="1335503"/>
          </a:xfrm>
        </p:spPr>
        <p:txBody>
          <a:bodyPr vert="horz" lIns="91440" tIns="0" rIns="91440" bIns="45720" rtlCol="0" anchor="b">
            <a:normAutofit/>
          </a:bodyPr>
          <a:lstStyle/>
          <a:p>
            <a:pPr algn="l"/>
            <a:r>
              <a:rPr lang="en-US" sz="2800"/>
              <a:t>Thank you!</a:t>
            </a:r>
          </a:p>
        </p:txBody>
      </p:sp>
    </p:spTree>
    <p:extLst>
      <p:ext uri="{BB962C8B-B14F-4D97-AF65-F5344CB8AC3E}">
        <p14:creationId xmlns:p14="http://schemas.microsoft.com/office/powerpoint/2010/main" val="2596564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37</TotalTime>
  <Words>553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US Energy Analysis</vt:lpstr>
      <vt:lpstr>Introduction</vt:lpstr>
      <vt:lpstr>Objectives</vt:lpstr>
      <vt:lpstr>Data sources</vt:lpstr>
      <vt:lpstr>ETL</vt:lpstr>
      <vt:lpstr>Visualization coding</vt:lpstr>
      <vt:lpstr>Demo</vt:lpstr>
      <vt:lpstr>Conclusions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Energy Analysis</dc:title>
  <dc:creator>Lili Joya</dc:creator>
  <cp:lastModifiedBy>Lili Joya</cp:lastModifiedBy>
  <cp:revision>5</cp:revision>
  <dcterms:created xsi:type="dcterms:W3CDTF">2020-09-19T01:20:49Z</dcterms:created>
  <dcterms:modified xsi:type="dcterms:W3CDTF">2020-09-19T13:18:12Z</dcterms:modified>
</cp:coreProperties>
</file>