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0" r:id="rId5"/>
  </p:sldMasterIdLst>
  <p:sldIdLst>
    <p:sldId id="298" r:id="rId6"/>
    <p:sldId id="300" r:id="rId7"/>
    <p:sldId id="302" r:id="rId8"/>
    <p:sldId id="305" r:id="rId9"/>
    <p:sldId id="306" r:id="rId10"/>
    <p:sldId id="257" r:id="rId11"/>
    <p:sldId id="307" r:id="rId12"/>
    <p:sldId id="30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7/27/2025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7/27/2025</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589343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7/27/2025</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75631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7/27/2025</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07954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7/27/2025</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05925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7/27/2025</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13501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7/27/2025</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10240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7/27/2025</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803273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7/27/2025</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341483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7/27/2025</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549401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7/27/2025</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159995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7/27/2025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7/27/2025</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73128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7/27/2025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7/27/2025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7/27/2025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7/27/2025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7/27/2025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7/27/2025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7/27/2025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7/27/2025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7/27/2025</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202730035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925"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76090" y="2487736"/>
            <a:ext cx="3227016" cy="1214176"/>
          </a:xfrm>
        </p:spPr>
        <p:txBody>
          <a:bodyPr anchor="b">
            <a:normAutofit fontScale="90000"/>
          </a:bodyPr>
          <a:lstStyle/>
          <a:p>
            <a:r>
              <a:rPr lang="en-US" sz="1600" b="1" dirty="0">
                <a:solidFill>
                  <a:schemeClr val="tx1"/>
                </a:solidFill>
              </a:rPr>
              <a:t>Phase 1 project</a:t>
            </a:r>
            <a:br>
              <a:rPr lang="en-US" sz="1600" b="1" dirty="0">
                <a:solidFill>
                  <a:schemeClr val="tx1"/>
                </a:solidFill>
              </a:rPr>
            </a:br>
            <a:br>
              <a:rPr lang="en-US" sz="2400" b="1" dirty="0">
                <a:solidFill>
                  <a:schemeClr val="tx1"/>
                </a:solidFill>
              </a:rPr>
            </a:br>
            <a:r>
              <a:rPr lang="en-US" sz="2400" b="1" dirty="0">
                <a:solidFill>
                  <a:schemeClr val="tx1"/>
                </a:solidFill>
              </a:rPr>
              <a:t>AIRCRAFT BUSINESS RISK ASSESSMENT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9789598" y="4750482"/>
            <a:ext cx="1683850" cy="558542"/>
          </a:xfrm>
        </p:spPr>
        <p:txBody>
          <a:bodyPr anchor="t">
            <a:normAutofit fontScale="70000" lnSpcReduction="20000"/>
          </a:bodyPr>
          <a:lstStyle/>
          <a:p>
            <a:pPr>
              <a:lnSpc>
                <a:spcPct val="100000"/>
              </a:lnSpc>
            </a:pPr>
            <a:r>
              <a:rPr lang="en-US" sz="1600" dirty="0"/>
              <a:t>June Masolo</a:t>
            </a:r>
          </a:p>
          <a:p>
            <a:pPr>
              <a:lnSpc>
                <a:spcPct val="100000"/>
              </a:lnSpc>
            </a:pPr>
            <a:r>
              <a:rPr lang="en-US" sz="1600" dirty="0"/>
              <a:t>27/07/25</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878273"/>
            <a:ext cx="10058400" cy="702304"/>
          </a:xfrm>
        </p:spPr>
        <p:txBody>
          <a:bodyPr vert="horz" lIns="91440" tIns="45720" rIns="91440" bIns="45720" rtlCol="0">
            <a:normAutofit fontScale="90000"/>
          </a:bodyPr>
          <a:lstStyle/>
          <a:p>
            <a:pPr algn="ctr"/>
            <a:r>
              <a:rPr lang="en-US" dirty="0">
                <a:latin typeface="Trebuchet MS" panose="020B0603020202020204" pitchFamily="34" charset="0"/>
              </a:rPr>
              <a:t>Table</a:t>
            </a:r>
            <a:r>
              <a:rPr lang="en-US" dirty="0"/>
              <a:t> of content</a:t>
            </a:r>
          </a:p>
        </p:txBody>
      </p:sp>
      <p:sp>
        <p:nvSpPr>
          <p:cNvPr id="5" name="Content Placeholder 4">
            <a:extLst>
              <a:ext uri="{FF2B5EF4-FFF2-40B4-BE49-F238E27FC236}">
                <a16:creationId xmlns:a16="http://schemas.microsoft.com/office/drawing/2014/main" id="{2DE3865D-4D15-4576-B1C4-3C4DFD5DABD2}"/>
              </a:ext>
            </a:extLst>
          </p:cNvPr>
          <p:cNvSpPr>
            <a:spLocks noGrp="1"/>
          </p:cNvSpPr>
          <p:nvPr>
            <p:ph idx="1"/>
          </p:nvPr>
        </p:nvSpPr>
        <p:spPr>
          <a:xfrm>
            <a:off x="1097281" y="2108202"/>
            <a:ext cx="4846320" cy="2876174"/>
          </a:xfrm>
        </p:spPr>
        <p:txBody>
          <a:bodyPr/>
          <a:lstStyle/>
          <a:p>
            <a:pPr marL="457200" indent="-457200">
              <a:lnSpc>
                <a:spcPct val="150000"/>
              </a:lnSpc>
              <a:spcBef>
                <a:spcPts val="600"/>
              </a:spcBef>
              <a:spcAft>
                <a:spcPts val="600"/>
              </a:spcAft>
              <a:buFont typeface="+mj-lt"/>
              <a:buAutoNum type="arabicParenR"/>
            </a:pPr>
            <a:r>
              <a:rPr lang="en-US" sz="2000" dirty="0">
                <a:latin typeface="Trebuchet MS" panose="020B0603020202020204" pitchFamily="34" charset="0"/>
              </a:rPr>
              <a:t>Overview</a:t>
            </a:r>
          </a:p>
          <a:p>
            <a:pPr marL="457200" indent="-457200">
              <a:lnSpc>
                <a:spcPct val="150000"/>
              </a:lnSpc>
              <a:spcBef>
                <a:spcPts val="600"/>
              </a:spcBef>
              <a:spcAft>
                <a:spcPts val="600"/>
              </a:spcAft>
              <a:buFont typeface="+mj-lt"/>
              <a:buAutoNum type="arabicParenR"/>
            </a:pPr>
            <a:r>
              <a:rPr lang="en-US" sz="2000" dirty="0">
                <a:latin typeface="Trebuchet MS" panose="020B0603020202020204" pitchFamily="34" charset="0"/>
              </a:rPr>
              <a:t>Business context</a:t>
            </a:r>
          </a:p>
          <a:p>
            <a:pPr marL="457200" indent="-457200">
              <a:lnSpc>
                <a:spcPct val="150000"/>
              </a:lnSpc>
              <a:spcBef>
                <a:spcPts val="600"/>
              </a:spcBef>
              <a:spcAft>
                <a:spcPts val="600"/>
              </a:spcAft>
              <a:buFont typeface="+mj-lt"/>
              <a:buAutoNum type="arabicParenR"/>
            </a:pPr>
            <a:r>
              <a:rPr lang="en-US" sz="2000" dirty="0">
                <a:latin typeface="Trebuchet MS" panose="020B0603020202020204" pitchFamily="34" charset="0"/>
              </a:rPr>
              <a:t>Data Exploration and Findings</a:t>
            </a:r>
          </a:p>
          <a:p>
            <a:pPr marL="457200" indent="-457200">
              <a:lnSpc>
                <a:spcPct val="150000"/>
              </a:lnSpc>
              <a:spcBef>
                <a:spcPts val="600"/>
              </a:spcBef>
              <a:spcAft>
                <a:spcPts val="600"/>
              </a:spcAft>
              <a:buFont typeface="+mj-lt"/>
              <a:buAutoNum type="arabicParenR"/>
            </a:pPr>
            <a:r>
              <a:rPr lang="en-US" sz="2000" dirty="0">
                <a:latin typeface="Trebuchet MS" panose="020B0603020202020204" pitchFamily="34" charset="0"/>
              </a:rPr>
              <a:t>Recommendations</a:t>
            </a:r>
          </a:p>
          <a:p>
            <a:endParaRPr lang="en-US" dirty="0"/>
          </a:p>
        </p:txBody>
      </p:sp>
      <p:pic>
        <p:nvPicPr>
          <p:cNvPr id="6" name="Picture 5">
            <a:extLst>
              <a:ext uri="{FF2B5EF4-FFF2-40B4-BE49-F238E27FC236}">
                <a16:creationId xmlns:a16="http://schemas.microsoft.com/office/drawing/2014/main" id="{F862B53E-84E3-4792-89B4-FCBA4D8CB51E}"/>
              </a:ext>
            </a:extLst>
          </p:cNvPr>
          <p:cNvPicPr>
            <a:picLocks noChangeAspect="1"/>
          </p:cNvPicPr>
          <p:nvPr/>
        </p:nvPicPr>
        <p:blipFill>
          <a:blip r:embed="rId3"/>
          <a:stretch>
            <a:fillRect/>
          </a:stretch>
        </p:blipFill>
        <p:spPr>
          <a:xfrm>
            <a:off x="7794879" y="3357283"/>
            <a:ext cx="4397121" cy="3011942"/>
          </a:xfrm>
          <a:prstGeom prst="rect">
            <a:avLst/>
          </a:prstGeom>
        </p:spPr>
      </p:pic>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CFA0-8109-49E9-9929-48C7E82BCED4}"/>
              </a:ext>
            </a:extLst>
          </p:cNvPr>
          <p:cNvSpPr>
            <a:spLocks noGrp="1"/>
          </p:cNvSpPr>
          <p:nvPr>
            <p:ph type="title"/>
          </p:nvPr>
        </p:nvSpPr>
        <p:spPr>
          <a:xfrm>
            <a:off x="1097280" y="1264024"/>
            <a:ext cx="10058400" cy="537882"/>
          </a:xfrm>
        </p:spPr>
        <p:txBody>
          <a:bodyPr>
            <a:normAutofit fontScale="90000"/>
          </a:bodyPr>
          <a:lstStyle/>
          <a:p>
            <a:r>
              <a:rPr lang="en-US" dirty="0"/>
              <a:t>Overview</a:t>
            </a:r>
          </a:p>
        </p:txBody>
      </p:sp>
      <p:sp>
        <p:nvSpPr>
          <p:cNvPr id="3" name="Content Placeholder 2">
            <a:extLst>
              <a:ext uri="{FF2B5EF4-FFF2-40B4-BE49-F238E27FC236}">
                <a16:creationId xmlns:a16="http://schemas.microsoft.com/office/drawing/2014/main" id="{C9F6C054-296C-4B5B-88B9-502F674BEBCE}"/>
              </a:ext>
            </a:extLst>
          </p:cNvPr>
          <p:cNvSpPr>
            <a:spLocks noGrp="1"/>
          </p:cNvSpPr>
          <p:nvPr>
            <p:ph idx="1"/>
          </p:nvPr>
        </p:nvSpPr>
        <p:spPr>
          <a:xfrm>
            <a:off x="1097280" y="2108202"/>
            <a:ext cx="10058400" cy="3647140"/>
          </a:xfrm>
        </p:spPr>
        <p:txBody>
          <a:bodyPr>
            <a:normAutofit fontScale="92500"/>
          </a:bodyPr>
          <a:lstStyle/>
          <a:p>
            <a:pPr algn="just">
              <a:lnSpc>
                <a:spcPct val="150000"/>
              </a:lnSpc>
            </a:pPr>
            <a:r>
              <a:rPr lang="en-US" sz="2400" dirty="0">
                <a:latin typeface="Trebuchet MS" panose="020B0603020202020204" pitchFamily="34" charset="0"/>
              </a:rPr>
              <a:t>Slicken Company is expanding into the aviation industry to diversify its portfolio. This involves purchasing and operating airplanes for commercial and private enterprises. It is therefore imperative that an analysis is undertaken to assess the risks associated with aviation to support business in making informed data-driven decisions to help avert high liability, operational losses, or reputational damage that may occur.</a:t>
            </a:r>
          </a:p>
          <a:p>
            <a:pPr>
              <a:lnSpc>
                <a:spcPct val="150000"/>
              </a:lnSpc>
            </a:pPr>
            <a:endParaRPr lang="en-US" sz="2400" dirty="0"/>
          </a:p>
          <a:p>
            <a:endParaRPr lang="en-US" dirty="0"/>
          </a:p>
        </p:txBody>
      </p:sp>
      <p:sp>
        <p:nvSpPr>
          <p:cNvPr id="5" name="Rectangle 4">
            <a:extLst>
              <a:ext uri="{FF2B5EF4-FFF2-40B4-BE49-F238E27FC236}">
                <a16:creationId xmlns:a16="http://schemas.microsoft.com/office/drawing/2014/main" id="{5142889E-572D-4B66-895F-ED73365635A5}"/>
              </a:ext>
            </a:extLst>
          </p:cNvPr>
          <p:cNvSpPr/>
          <p:nvPr/>
        </p:nvSpPr>
        <p:spPr>
          <a:xfrm>
            <a:off x="0" y="79668"/>
            <a:ext cx="3047999" cy="412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Aircraft Business Risk Assessment </a:t>
            </a:r>
          </a:p>
        </p:txBody>
      </p:sp>
    </p:spTree>
    <p:extLst>
      <p:ext uri="{BB962C8B-B14F-4D97-AF65-F5344CB8AC3E}">
        <p14:creationId xmlns:p14="http://schemas.microsoft.com/office/powerpoint/2010/main" val="3868607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CFA0-8109-49E9-9929-48C7E82BCED4}"/>
              </a:ext>
            </a:extLst>
          </p:cNvPr>
          <p:cNvSpPr>
            <a:spLocks noGrp="1"/>
          </p:cNvSpPr>
          <p:nvPr>
            <p:ph type="title"/>
          </p:nvPr>
        </p:nvSpPr>
        <p:spPr>
          <a:xfrm>
            <a:off x="1097280" y="1219200"/>
            <a:ext cx="10058400" cy="537882"/>
          </a:xfrm>
        </p:spPr>
        <p:txBody>
          <a:bodyPr>
            <a:normAutofit fontScale="90000"/>
          </a:bodyPr>
          <a:lstStyle/>
          <a:p>
            <a:r>
              <a:rPr lang="en-US" dirty="0"/>
              <a:t>Business Context</a:t>
            </a:r>
          </a:p>
        </p:txBody>
      </p:sp>
      <p:sp>
        <p:nvSpPr>
          <p:cNvPr id="3" name="Content Placeholder 2">
            <a:extLst>
              <a:ext uri="{FF2B5EF4-FFF2-40B4-BE49-F238E27FC236}">
                <a16:creationId xmlns:a16="http://schemas.microsoft.com/office/drawing/2014/main" id="{C9F6C054-296C-4B5B-88B9-502F674BEBCE}"/>
              </a:ext>
            </a:extLst>
          </p:cNvPr>
          <p:cNvSpPr>
            <a:spLocks noGrp="1"/>
          </p:cNvSpPr>
          <p:nvPr>
            <p:ph idx="1"/>
          </p:nvPr>
        </p:nvSpPr>
        <p:spPr>
          <a:xfrm>
            <a:off x="1097280" y="2108201"/>
            <a:ext cx="10058400" cy="3709893"/>
          </a:xfrm>
        </p:spPr>
        <p:txBody>
          <a:bodyPr>
            <a:normAutofit/>
          </a:bodyPr>
          <a:lstStyle/>
          <a:p>
            <a:pPr algn="just">
              <a:lnSpc>
                <a:spcPct val="150000"/>
              </a:lnSpc>
            </a:pPr>
            <a:r>
              <a:rPr lang="en-US" sz="2200" dirty="0">
                <a:latin typeface="Trebuchet MS" panose="020B0603020202020204" pitchFamily="34" charset="0"/>
              </a:rPr>
              <a:t>Slicken Company currently lacks information about the potential risks associated with different types of aircraft. To support this new venture, a project has been undertaken, tasked with analyzing historical aircraft safety data to identify which aircraft types present the lowest operational risk. The findings will be translated into actionable insights to guide the head of the new aviation division in making informed, data-driven decisions about which aircraft to purchase for both commercial and private operations.</a:t>
            </a:r>
          </a:p>
        </p:txBody>
      </p:sp>
      <p:sp>
        <p:nvSpPr>
          <p:cNvPr id="5" name="Rectangle 4">
            <a:extLst>
              <a:ext uri="{FF2B5EF4-FFF2-40B4-BE49-F238E27FC236}">
                <a16:creationId xmlns:a16="http://schemas.microsoft.com/office/drawing/2014/main" id="{5142889E-572D-4B66-895F-ED73365635A5}"/>
              </a:ext>
            </a:extLst>
          </p:cNvPr>
          <p:cNvSpPr/>
          <p:nvPr/>
        </p:nvSpPr>
        <p:spPr>
          <a:xfrm>
            <a:off x="0" y="79668"/>
            <a:ext cx="3047999" cy="412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Aircraft Business Risk Assessment </a:t>
            </a:r>
          </a:p>
        </p:txBody>
      </p:sp>
    </p:spTree>
    <p:extLst>
      <p:ext uri="{BB962C8B-B14F-4D97-AF65-F5344CB8AC3E}">
        <p14:creationId xmlns:p14="http://schemas.microsoft.com/office/powerpoint/2010/main" val="1584777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CFA0-8109-49E9-9929-48C7E82BCED4}"/>
              </a:ext>
            </a:extLst>
          </p:cNvPr>
          <p:cNvSpPr>
            <a:spLocks noGrp="1"/>
          </p:cNvSpPr>
          <p:nvPr>
            <p:ph type="title"/>
          </p:nvPr>
        </p:nvSpPr>
        <p:spPr>
          <a:xfrm>
            <a:off x="1228165" y="1201270"/>
            <a:ext cx="10058400" cy="537882"/>
          </a:xfrm>
        </p:spPr>
        <p:txBody>
          <a:bodyPr>
            <a:normAutofit fontScale="90000"/>
          </a:bodyPr>
          <a:lstStyle/>
          <a:p>
            <a:r>
              <a:rPr lang="en-US" dirty="0"/>
              <a:t>Data exploration and findings</a:t>
            </a:r>
          </a:p>
        </p:txBody>
      </p:sp>
      <p:sp>
        <p:nvSpPr>
          <p:cNvPr id="3" name="Content Placeholder 2">
            <a:extLst>
              <a:ext uri="{FF2B5EF4-FFF2-40B4-BE49-F238E27FC236}">
                <a16:creationId xmlns:a16="http://schemas.microsoft.com/office/drawing/2014/main" id="{C9F6C054-296C-4B5B-88B9-502F674BEBCE}"/>
              </a:ext>
            </a:extLst>
          </p:cNvPr>
          <p:cNvSpPr>
            <a:spLocks noGrp="1"/>
          </p:cNvSpPr>
          <p:nvPr>
            <p:ph idx="1"/>
          </p:nvPr>
        </p:nvSpPr>
        <p:spPr>
          <a:xfrm>
            <a:off x="1228165" y="2000623"/>
            <a:ext cx="9927515" cy="4382247"/>
          </a:xfrm>
        </p:spPr>
        <p:txBody>
          <a:bodyPr>
            <a:normAutofit fontScale="32500" lnSpcReduction="20000"/>
          </a:bodyPr>
          <a:lstStyle/>
          <a:p>
            <a:pPr algn="just">
              <a:lnSpc>
                <a:spcPct val="120000"/>
              </a:lnSpc>
            </a:pPr>
            <a:r>
              <a:rPr lang="en-US" sz="4300" dirty="0">
                <a:latin typeface="Trebuchet MS" panose="020B0603020202020204" pitchFamily="34" charset="0"/>
              </a:rPr>
              <a:t>The data used in the analysis was taken from the National Transportation Safety Board, which includes aviation accident data from 1962 to 2023 and selected incidents in the United States and international waters.</a:t>
            </a:r>
          </a:p>
          <a:p>
            <a:pPr marL="0" indent="0" algn="just">
              <a:lnSpc>
                <a:spcPct val="120000"/>
              </a:lnSpc>
              <a:buNone/>
            </a:pPr>
            <a:r>
              <a:rPr lang="en-US" sz="4300" dirty="0">
                <a:latin typeface="Trebuchet MS" panose="020B0603020202020204" pitchFamily="34" charset="0"/>
              </a:rPr>
              <a:t>   The tools used in data exploration include:</a:t>
            </a:r>
          </a:p>
          <a:p>
            <a:pPr lvl="2" algn="just">
              <a:lnSpc>
                <a:spcPct val="120000"/>
              </a:lnSpc>
              <a:buFont typeface="Arial" panose="020B0604020202020204" pitchFamily="34" charset="0"/>
              <a:buChar char="•"/>
            </a:pPr>
            <a:r>
              <a:rPr lang="en-US" sz="4300" dirty="0">
                <a:latin typeface="Trebuchet MS" panose="020B0603020202020204" pitchFamily="34" charset="0"/>
              </a:rPr>
              <a:t>Python for data analysis and exploration</a:t>
            </a:r>
          </a:p>
          <a:p>
            <a:pPr lvl="2" algn="just">
              <a:lnSpc>
                <a:spcPct val="120000"/>
              </a:lnSpc>
              <a:buFont typeface="Arial" panose="020B0604020202020204" pitchFamily="34" charset="0"/>
              <a:buChar char="•"/>
            </a:pPr>
            <a:r>
              <a:rPr lang="en-US" sz="4300" dirty="0">
                <a:latin typeface="Trebuchet MS" panose="020B0603020202020204" pitchFamily="34" charset="0"/>
              </a:rPr>
              <a:t>Tableau for data visualization</a:t>
            </a:r>
          </a:p>
          <a:p>
            <a:pPr marL="201168" lvl="1" indent="0" algn="just">
              <a:lnSpc>
                <a:spcPct val="120000"/>
              </a:lnSpc>
              <a:buNone/>
            </a:pPr>
            <a:r>
              <a:rPr lang="en-US" sz="4300" b="1" u="sng" dirty="0">
                <a:latin typeface="Trebuchet MS" panose="020B0603020202020204" pitchFamily="34" charset="0"/>
              </a:rPr>
              <a:t>Findings</a:t>
            </a:r>
          </a:p>
          <a:p>
            <a:pPr lvl="2" algn="just">
              <a:lnSpc>
                <a:spcPct val="170000"/>
              </a:lnSpc>
              <a:buFont typeface="Arial" panose="020B0604020202020204" pitchFamily="34" charset="0"/>
              <a:buChar char="•"/>
            </a:pPr>
            <a:r>
              <a:rPr lang="en-US" sz="4300" dirty="0">
                <a:latin typeface="Trebuchet MS" panose="020B0603020202020204" pitchFamily="34" charset="0"/>
              </a:rPr>
              <a:t>Amateur-built aircrafts had low accident rates and low fatalities/injuries compared to non-amateur-built aircrafts.</a:t>
            </a:r>
          </a:p>
          <a:p>
            <a:pPr lvl="2" algn="just">
              <a:lnSpc>
                <a:spcPct val="170000"/>
              </a:lnSpc>
              <a:buFont typeface="Arial" panose="020B0604020202020204" pitchFamily="34" charset="0"/>
              <a:buChar char="•"/>
            </a:pPr>
            <a:r>
              <a:rPr lang="en-US" sz="4300" dirty="0">
                <a:latin typeface="Trebuchet MS" panose="020B0603020202020204" pitchFamily="34" charset="0"/>
              </a:rPr>
              <a:t>Most accidents occurred when the weather was VMC (</a:t>
            </a:r>
            <a:r>
              <a:rPr lang="en-US" sz="4300" b="1" dirty="0">
                <a:latin typeface="Trebuchet MS" panose="020B0603020202020204" pitchFamily="34" charset="0"/>
              </a:rPr>
              <a:t>minimum airspeed</a:t>
            </a:r>
            <a:r>
              <a:rPr lang="en-US" sz="4300" dirty="0">
                <a:latin typeface="Trebuchet MS" panose="020B0603020202020204" pitchFamily="34" charset="0"/>
              </a:rPr>
              <a:t> at which a </a:t>
            </a:r>
            <a:r>
              <a:rPr lang="en-US" sz="4300" b="1" dirty="0">
                <a:latin typeface="Trebuchet MS" panose="020B0603020202020204" pitchFamily="34" charset="0"/>
              </a:rPr>
              <a:t>twin-engine aircraft</a:t>
            </a:r>
            <a:r>
              <a:rPr lang="en-US" sz="4300" dirty="0">
                <a:latin typeface="Trebuchet MS" panose="020B0603020202020204" pitchFamily="34" charset="0"/>
              </a:rPr>
              <a:t> can still be controlled </a:t>
            </a:r>
            <a:r>
              <a:rPr lang="en-US" sz="4300" b="1" dirty="0">
                <a:latin typeface="Trebuchet MS" panose="020B0603020202020204" pitchFamily="34" charset="0"/>
              </a:rPr>
              <a:t>safely</a:t>
            </a:r>
            <a:r>
              <a:rPr lang="en-US" sz="4300" dirty="0">
                <a:latin typeface="Trebuchet MS" panose="020B0603020202020204" pitchFamily="34" charset="0"/>
              </a:rPr>
              <a:t> if </a:t>
            </a:r>
            <a:r>
              <a:rPr lang="en-US" sz="4300" b="1" dirty="0">
                <a:latin typeface="Trebuchet MS" panose="020B0603020202020204" pitchFamily="34" charset="0"/>
              </a:rPr>
              <a:t>one engine fails</a:t>
            </a:r>
            <a:r>
              <a:rPr lang="en-US" sz="4300" dirty="0">
                <a:latin typeface="Trebuchet MS" panose="020B0603020202020204" pitchFamily="34" charset="0"/>
              </a:rPr>
              <a:t>, while the other is operating at full power).</a:t>
            </a:r>
          </a:p>
          <a:p>
            <a:pPr lvl="2" algn="just">
              <a:lnSpc>
                <a:spcPct val="170000"/>
              </a:lnSpc>
              <a:buFont typeface="Arial" panose="020B0604020202020204" pitchFamily="34" charset="0"/>
              <a:buChar char="•"/>
            </a:pPr>
            <a:r>
              <a:rPr lang="en-US" sz="4300" dirty="0">
                <a:latin typeface="Trebuchet MS" panose="020B0603020202020204" pitchFamily="34" charset="0"/>
              </a:rPr>
              <a:t>Turbo Fan engine had the highest number of recorded survivors at 221,048.</a:t>
            </a:r>
          </a:p>
          <a:p>
            <a:pPr lvl="2" algn="just">
              <a:lnSpc>
                <a:spcPct val="170000"/>
              </a:lnSpc>
              <a:buFont typeface="Arial" panose="020B0604020202020204" pitchFamily="34" charset="0"/>
              <a:buChar char="•"/>
            </a:pPr>
            <a:r>
              <a:rPr lang="en-US" sz="4300" dirty="0">
                <a:latin typeface="Trebuchet MS" panose="020B0603020202020204" pitchFamily="34" charset="0"/>
              </a:rPr>
              <a:t>Aircrafts of Cessna, Boeing, and Piper makes recorded the highest rates of fatalities respectively.</a:t>
            </a:r>
          </a:p>
          <a:p>
            <a:pPr lvl="2" algn="just">
              <a:lnSpc>
                <a:spcPct val="170000"/>
              </a:lnSpc>
              <a:buFont typeface="Arial" panose="020B0604020202020204" pitchFamily="34" charset="0"/>
              <a:buChar char="•"/>
            </a:pPr>
            <a:r>
              <a:rPr lang="en-US" sz="4300" dirty="0">
                <a:latin typeface="Trebuchet MS" panose="020B0603020202020204" pitchFamily="34" charset="0"/>
              </a:rPr>
              <a:t>Personal flights indicated the highest number of fatalities compared to business, executive and corporate flights.</a:t>
            </a:r>
          </a:p>
          <a:p>
            <a:pPr marL="384048" lvl="2" indent="0" algn="just">
              <a:lnSpc>
                <a:spcPct val="170000"/>
              </a:lnSpc>
              <a:buNone/>
            </a:pPr>
            <a:endParaRPr lang="en-US" sz="4300" dirty="0">
              <a:latin typeface="Trebuchet MS" panose="020B0603020202020204" pitchFamily="34" charset="0"/>
            </a:endParaRPr>
          </a:p>
          <a:p>
            <a:pPr lvl="2" algn="just">
              <a:buFont typeface="Arial" panose="020B0604020202020204" pitchFamily="34" charset="0"/>
              <a:buChar char="•"/>
            </a:pPr>
            <a:endParaRPr lang="en-US" sz="4300" dirty="0">
              <a:latin typeface="Trebuchet MS" panose="020B0603020202020204" pitchFamily="34" charset="0"/>
            </a:endParaRPr>
          </a:p>
          <a:p>
            <a:pPr lvl="2" algn="just">
              <a:buFont typeface="Arial" panose="020B0604020202020204" pitchFamily="34" charset="0"/>
              <a:buChar char="•"/>
            </a:pPr>
            <a:endParaRPr lang="en-US" sz="4300" dirty="0">
              <a:latin typeface="Trebuchet MS" panose="020B0603020202020204" pitchFamily="34" charset="0"/>
            </a:endParaRPr>
          </a:p>
          <a:p>
            <a:pPr lvl="2" algn="just">
              <a:buFont typeface="Arial" panose="020B0604020202020204" pitchFamily="34" charset="0"/>
              <a:buChar char="•"/>
            </a:pPr>
            <a:endParaRPr lang="en-US" sz="2400" dirty="0"/>
          </a:p>
          <a:p>
            <a:pPr lvl="2" algn="just">
              <a:buFont typeface="Arial" panose="020B0604020202020204" pitchFamily="34" charset="0"/>
              <a:buChar char="•"/>
            </a:pPr>
            <a:endParaRPr lang="en-US" sz="2200" dirty="0">
              <a:latin typeface="Trebuchet MS" panose="020B0603020202020204" pitchFamily="34" charset="0"/>
            </a:endParaRPr>
          </a:p>
          <a:p>
            <a:pPr lvl="2" algn="just">
              <a:buFont typeface="Arial" panose="020B0604020202020204" pitchFamily="34" charset="0"/>
              <a:buChar char="•"/>
            </a:pPr>
            <a:endParaRPr lang="en-US" sz="2200" dirty="0">
              <a:latin typeface="Trebuchet MS" panose="020B0603020202020204" pitchFamily="34" charset="0"/>
            </a:endParaRPr>
          </a:p>
          <a:p>
            <a:pPr lvl="2" algn="just">
              <a:buFont typeface="Arial" panose="020B0604020202020204" pitchFamily="34" charset="0"/>
              <a:buChar char="•"/>
            </a:pPr>
            <a:endParaRPr lang="en-US" sz="2200" dirty="0">
              <a:latin typeface="Trebuchet MS" panose="020B0603020202020204" pitchFamily="34" charset="0"/>
            </a:endParaRPr>
          </a:p>
        </p:txBody>
      </p:sp>
      <p:sp>
        <p:nvSpPr>
          <p:cNvPr id="5" name="Rectangle 4">
            <a:extLst>
              <a:ext uri="{FF2B5EF4-FFF2-40B4-BE49-F238E27FC236}">
                <a16:creationId xmlns:a16="http://schemas.microsoft.com/office/drawing/2014/main" id="{5142889E-572D-4B66-895F-ED73365635A5}"/>
              </a:ext>
            </a:extLst>
          </p:cNvPr>
          <p:cNvSpPr/>
          <p:nvPr/>
        </p:nvSpPr>
        <p:spPr>
          <a:xfrm>
            <a:off x="0" y="79668"/>
            <a:ext cx="3047999" cy="412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Aircraft Business Risk Assessment </a:t>
            </a:r>
          </a:p>
        </p:txBody>
      </p:sp>
    </p:spTree>
    <p:extLst>
      <p:ext uri="{BB962C8B-B14F-4D97-AF65-F5344CB8AC3E}">
        <p14:creationId xmlns:p14="http://schemas.microsoft.com/office/powerpoint/2010/main" val="1230062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EFA03839-9EA8-406D-A4BF-134629FF5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4072"/>
            <a:ext cx="12102353" cy="6078093"/>
          </a:xfrm>
          <a:prstGeom prst="rect">
            <a:avLst/>
          </a:prstGeom>
        </p:spPr>
      </p:pic>
      <p:sp>
        <p:nvSpPr>
          <p:cNvPr id="4" name="TextBox 3">
            <a:extLst>
              <a:ext uri="{FF2B5EF4-FFF2-40B4-BE49-F238E27FC236}">
                <a16:creationId xmlns:a16="http://schemas.microsoft.com/office/drawing/2014/main" id="{988890B5-35C4-4925-9116-28A735CA2DD1}"/>
              </a:ext>
            </a:extLst>
          </p:cNvPr>
          <p:cNvSpPr txBox="1"/>
          <p:nvPr/>
        </p:nvSpPr>
        <p:spPr>
          <a:xfrm>
            <a:off x="0" y="21522"/>
            <a:ext cx="6248400" cy="400110"/>
          </a:xfrm>
          <a:prstGeom prst="rect">
            <a:avLst/>
          </a:prstGeom>
          <a:noFill/>
        </p:spPr>
        <p:txBody>
          <a:bodyPr wrap="square" rtlCol="0">
            <a:spAutoFit/>
          </a:bodyPr>
          <a:lstStyle/>
          <a:p>
            <a:r>
              <a:rPr lang="en-US" sz="2000" b="1" dirty="0">
                <a:latin typeface="Trebuchet MS" panose="020B0603020202020204" pitchFamily="34" charset="0"/>
              </a:rPr>
              <a:t>Data exploration and findings cont….</a:t>
            </a: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CFA0-8109-49E9-9929-48C7E82BCED4}"/>
              </a:ext>
            </a:extLst>
          </p:cNvPr>
          <p:cNvSpPr>
            <a:spLocks noGrp="1"/>
          </p:cNvSpPr>
          <p:nvPr>
            <p:ph type="title"/>
          </p:nvPr>
        </p:nvSpPr>
        <p:spPr>
          <a:xfrm>
            <a:off x="1097280" y="1290917"/>
            <a:ext cx="10058400" cy="537882"/>
          </a:xfrm>
        </p:spPr>
        <p:txBody>
          <a:bodyPr>
            <a:normAutofit fontScale="90000"/>
          </a:bodyPr>
          <a:lstStyle/>
          <a:p>
            <a:r>
              <a:rPr lang="en-US" dirty="0"/>
              <a:t>Recommendations</a:t>
            </a:r>
          </a:p>
        </p:txBody>
      </p:sp>
      <p:sp>
        <p:nvSpPr>
          <p:cNvPr id="3" name="Content Placeholder 2">
            <a:extLst>
              <a:ext uri="{FF2B5EF4-FFF2-40B4-BE49-F238E27FC236}">
                <a16:creationId xmlns:a16="http://schemas.microsoft.com/office/drawing/2014/main" id="{C9F6C054-296C-4B5B-88B9-502F674BEBCE}"/>
              </a:ext>
            </a:extLst>
          </p:cNvPr>
          <p:cNvSpPr>
            <a:spLocks noGrp="1"/>
          </p:cNvSpPr>
          <p:nvPr>
            <p:ph idx="1"/>
          </p:nvPr>
        </p:nvSpPr>
        <p:spPr/>
        <p:txBody>
          <a:bodyPr>
            <a:normAutofit lnSpcReduction="10000"/>
          </a:bodyPr>
          <a:lstStyle/>
          <a:p>
            <a:pPr marL="457200" indent="-457200" algn="just">
              <a:buFont typeface="+mj-lt"/>
              <a:buAutoNum type="arabicParenR"/>
            </a:pPr>
            <a:r>
              <a:rPr lang="en-US" sz="2000" dirty="0">
                <a:latin typeface="Trebuchet MS" panose="020B0603020202020204" pitchFamily="34" charset="0"/>
              </a:rPr>
              <a:t>The company should consider buying amateur-built aircrafts since it had low accident rates compared to non-amateur-built aircrafts.</a:t>
            </a:r>
          </a:p>
          <a:p>
            <a:pPr marL="457200" indent="-457200" algn="just">
              <a:buFont typeface="+mj-lt"/>
              <a:buAutoNum type="arabicParenR"/>
            </a:pPr>
            <a:r>
              <a:rPr lang="en-US" sz="2000" dirty="0">
                <a:latin typeface="Trebuchet MS" panose="020B0603020202020204" pitchFamily="34" charset="0"/>
              </a:rPr>
              <a:t>The company should consider investing in Turbo Fan engine aircraft since it had the highest number of recorded survivors.</a:t>
            </a:r>
          </a:p>
          <a:p>
            <a:pPr marL="457200" indent="-457200" algn="just">
              <a:buFont typeface="+mj-lt"/>
              <a:buAutoNum type="arabicParenR"/>
            </a:pPr>
            <a:r>
              <a:rPr lang="en-US" sz="2000" dirty="0">
                <a:latin typeface="Trebuchet MS" panose="020B0603020202020204" pitchFamily="34" charset="0"/>
              </a:rPr>
              <a:t>The company should avoid/minimize the purchase of Aircrafts of Cessna, Boeing, and Piper makes since these have recorded the highest rates of fatalities respectively.</a:t>
            </a:r>
          </a:p>
          <a:p>
            <a:pPr marL="457200" indent="-457200" algn="just">
              <a:buFont typeface="+mj-lt"/>
              <a:buAutoNum type="arabicParenR"/>
            </a:pPr>
            <a:r>
              <a:rPr lang="en-US" sz="2000" dirty="0">
                <a:latin typeface="Trebuchet MS" panose="020B0603020202020204" pitchFamily="34" charset="0"/>
              </a:rPr>
              <a:t>The company should consider investing more in business, executive and corporate flights and less in personal flights since it indicated the highest number of fatalities.</a:t>
            </a:r>
          </a:p>
          <a:p>
            <a:pPr marL="457200" indent="-457200" algn="just">
              <a:buFont typeface="+mj-lt"/>
              <a:buAutoNum type="arabicParenR"/>
            </a:pPr>
            <a:endParaRPr lang="en-US" sz="2000" dirty="0">
              <a:latin typeface="Trebuchet MS" panose="020B0603020202020204" pitchFamily="34" charset="0"/>
            </a:endParaRPr>
          </a:p>
          <a:p>
            <a:pPr marL="457200" indent="-457200" algn="just">
              <a:buFont typeface="+mj-lt"/>
              <a:buAutoNum type="arabicParenR"/>
            </a:pPr>
            <a:endParaRPr lang="en-US" sz="2000" dirty="0">
              <a:latin typeface="Trebuchet MS" panose="020B0603020202020204" pitchFamily="34" charset="0"/>
            </a:endParaRPr>
          </a:p>
          <a:p>
            <a:endParaRPr lang="en-US" dirty="0"/>
          </a:p>
          <a:p>
            <a:endParaRPr lang="en-US" dirty="0"/>
          </a:p>
        </p:txBody>
      </p:sp>
      <p:sp>
        <p:nvSpPr>
          <p:cNvPr id="5" name="Rectangle 4">
            <a:extLst>
              <a:ext uri="{FF2B5EF4-FFF2-40B4-BE49-F238E27FC236}">
                <a16:creationId xmlns:a16="http://schemas.microsoft.com/office/drawing/2014/main" id="{5142889E-572D-4B66-895F-ED73365635A5}"/>
              </a:ext>
            </a:extLst>
          </p:cNvPr>
          <p:cNvSpPr/>
          <p:nvPr/>
        </p:nvSpPr>
        <p:spPr>
          <a:xfrm>
            <a:off x="0" y="79668"/>
            <a:ext cx="3047999" cy="412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Aircraft Business Risk Assessment </a:t>
            </a:r>
          </a:p>
        </p:txBody>
      </p:sp>
    </p:spTree>
    <p:extLst>
      <p:ext uri="{BB962C8B-B14F-4D97-AF65-F5344CB8AC3E}">
        <p14:creationId xmlns:p14="http://schemas.microsoft.com/office/powerpoint/2010/main" val="3392363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CFA0-8109-49E9-9929-48C7E82BCED4}"/>
              </a:ext>
            </a:extLst>
          </p:cNvPr>
          <p:cNvSpPr>
            <a:spLocks noGrp="1"/>
          </p:cNvSpPr>
          <p:nvPr>
            <p:ph type="title"/>
          </p:nvPr>
        </p:nvSpPr>
        <p:spPr>
          <a:xfrm>
            <a:off x="1097280" y="1290917"/>
            <a:ext cx="10058400" cy="537882"/>
          </a:xfrm>
        </p:spPr>
        <p:txBody>
          <a:bodyPr>
            <a:normAutofit fontScale="90000"/>
          </a:bodyPr>
          <a:lstStyle/>
          <a:p>
            <a:r>
              <a:rPr lang="en-US" dirty="0"/>
              <a:t>Q&amp;A</a:t>
            </a:r>
          </a:p>
        </p:txBody>
      </p:sp>
      <p:sp>
        <p:nvSpPr>
          <p:cNvPr id="3" name="Content Placeholder 2">
            <a:extLst>
              <a:ext uri="{FF2B5EF4-FFF2-40B4-BE49-F238E27FC236}">
                <a16:creationId xmlns:a16="http://schemas.microsoft.com/office/drawing/2014/main" id="{C9F6C054-296C-4B5B-88B9-502F674BEBCE}"/>
              </a:ext>
            </a:extLst>
          </p:cNvPr>
          <p:cNvSpPr>
            <a:spLocks noGrp="1"/>
          </p:cNvSpPr>
          <p:nvPr>
            <p:ph idx="1"/>
          </p:nvPr>
        </p:nvSpPr>
        <p:spPr/>
        <p:txBody>
          <a:bodyPr>
            <a:normAutofit/>
          </a:bodyPr>
          <a:lstStyle/>
          <a:p>
            <a:pPr marL="457200" indent="-457200" algn="just">
              <a:buFont typeface="+mj-lt"/>
              <a:buAutoNum type="arabicParenR"/>
            </a:pPr>
            <a:endParaRPr lang="en-US" sz="2000" dirty="0">
              <a:latin typeface="Trebuchet MS" panose="020B0603020202020204" pitchFamily="34" charset="0"/>
            </a:endParaRPr>
          </a:p>
          <a:p>
            <a:pPr marL="457200" indent="-457200" algn="just">
              <a:buFont typeface="+mj-lt"/>
              <a:buAutoNum type="arabicParenR"/>
            </a:pPr>
            <a:endParaRPr lang="en-US" sz="2000" dirty="0">
              <a:latin typeface="Trebuchet MS" panose="020B0603020202020204" pitchFamily="34" charset="0"/>
            </a:endParaRPr>
          </a:p>
          <a:p>
            <a:endParaRPr lang="en-US" dirty="0"/>
          </a:p>
          <a:p>
            <a:endParaRPr lang="en-US" dirty="0"/>
          </a:p>
        </p:txBody>
      </p:sp>
      <p:sp>
        <p:nvSpPr>
          <p:cNvPr id="5" name="Rectangle 4">
            <a:extLst>
              <a:ext uri="{FF2B5EF4-FFF2-40B4-BE49-F238E27FC236}">
                <a16:creationId xmlns:a16="http://schemas.microsoft.com/office/drawing/2014/main" id="{5142889E-572D-4B66-895F-ED73365635A5}"/>
              </a:ext>
            </a:extLst>
          </p:cNvPr>
          <p:cNvSpPr/>
          <p:nvPr/>
        </p:nvSpPr>
        <p:spPr>
          <a:xfrm>
            <a:off x="0" y="79668"/>
            <a:ext cx="3047999" cy="412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Aircraft Business Risk Assessment </a:t>
            </a:r>
          </a:p>
        </p:txBody>
      </p:sp>
      <p:pic>
        <p:nvPicPr>
          <p:cNvPr id="4" name="Picture 3">
            <a:extLst>
              <a:ext uri="{FF2B5EF4-FFF2-40B4-BE49-F238E27FC236}">
                <a16:creationId xmlns:a16="http://schemas.microsoft.com/office/drawing/2014/main" id="{6040B81C-C9AE-4892-AAB5-5A4661C4EA56}"/>
              </a:ext>
            </a:extLst>
          </p:cNvPr>
          <p:cNvPicPr>
            <a:picLocks noChangeAspect="1"/>
          </p:cNvPicPr>
          <p:nvPr/>
        </p:nvPicPr>
        <p:blipFill rotWithShape="1">
          <a:blip r:embed="rId2"/>
          <a:srcRect l="11880" r="6188" b="1390"/>
          <a:stretch/>
        </p:blipFill>
        <p:spPr>
          <a:xfrm>
            <a:off x="3281083" y="2209224"/>
            <a:ext cx="4258236" cy="2900659"/>
          </a:xfrm>
          <a:prstGeom prst="rect">
            <a:avLst/>
          </a:prstGeom>
        </p:spPr>
      </p:pic>
      <p:sp>
        <p:nvSpPr>
          <p:cNvPr id="6" name="TextBox 5">
            <a:extLst>
              <a:ext uri="{FF2B5EF4-FFF2-40B4-BE49-F238E27FC236}">
                <a16:creationId xmlns:a16="http://schemas.microsoft.com/office/drawing/2014/main" id="{F19C0B57-0BE0-4791-89E5-6C886D257371}"/>
              </a:ext>
            </a:extLst>
          </p:cNvPr>
          <p:cNvSpPr txBox="1"/>
          <p:nvPr/>
        </p:nvSpPr>
        <p:spPr>
          <a:xfrm>
            <a:off x="7539319" y="5620872"/>
            <a:ext cx="3872752" cy="369332"/>
          </a:xfrm>
          <a:prstGeom prst="rect">
            <a:avLst/>
          </a:prstGeom>
          <a:noFill/>
        </p:spPr>
        <p:txBody>
          <a:bodyPr wrap="square" rtlCol="0">
            <a:spAutoFit/>
          </a:bodyPr>
          <a:lstStyle/>
          <a:p>
            <a:r>
              <a:rPr lang="en-US" b="1" i="1" dirty="0">
                <a:latin typeface="Bradley Hand ITC" panose="03070402050302030203" pitchFamily="66" charset="0"/>
              </a:rPr>
              <a:t>Contact person: June Wendy Masolo</a:t>
            </a:r>
          </a:p>
        </p:txBody>
      </p:sp>
    </p:spTree>
    <p:extLst>
      <p:ext uri="{BB962C8B-B14F-4D97-AF65-F5344CB8AC3E}">
        <p14:creationId xmlns:p14="http://schemas.microsoft.com/office/powerpoint/2010/main" val="3941769739"/>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{B266D449-3895-42DE-9AEE-BCA363B453FC}TFb63a7776-4452-49b2-8055-21efce632b726e3c8758_win32-7d1db0309ca7</Template>
  <TotalTime>530</TotalTime>
  <Words>459</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Bookman Old Style</vt:lpstr>
      <vt:lpstr>Bradley Hand ITC</vt:lpstr>
      <vt:lpstr>Calibri</vt:lpstr>
      <vt:lpstr>Calibri Light</vt:lpstr>
      <vt:lpstr>Franklin Gothic Book</vt:lpstr>
      <vt:lpstr>Trebuchet MS</vt:lpstr>
      <vt:lpstr>Custom</vt:lpstr>
      <vt:lpstr>Office Theme</vt:lpstr>
      <vt:lpstr>Phase 1 project  AIRCRAFT BUSINESS RISK ASSESSMENT</vt:lpstr>
      <vt:lpstr>Table of content</vt:lpstr>
      <vt:lpstr>Overview</vt:lpstr>
      <vt:lpstr>Business Context</vt:lpstr>
      <vt:lpstr>Data exploration and findings</vt:lpstr>
      <vt:lpstr>PowerPoint Presentation</vt:lpstr>
      <vt:lpstr>Recommendations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AIRCRAFT BUSINESS RISK ASSESSMENT</dc:title>
  <dc:creator>June Masolo</dc:creator>
  <cp:lastModifiedBy>June Masolo</cp:lastModifiedBy>
  <cp:revision>3</cp:revision>
  <dcterms:created xsi:type="dcterms:W3CDTF">2025-07-27T07:19:22Z</dcterms:created>
  <dcterms:modified xsi:type="dcterms:W3CDTF">2025-07-27T16:09:55Z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