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microse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docker.com/engine/reference/commandline/dockerd/#daemon-configuration-file" TargetMode="External"/><Relationship Id="rId4" Type="http://schemas.openxmlformats.org/officeDocument/2006/relationships/hyperlink" Target="https://stackoverflow.com/questions/43649560/how-to-change-docker-daemon-root-directory-in-centos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ckoverflow.com/questions/44063915/docker-containerdockerfile-from-other-image-immediately-exit-it-is-all-about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hyperlink" Target="https://hub.docker.com/_/redmin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docker.com/" TargetMode="External"/><Relationship Id="rId4" Type="http://schemas.openxmlformats.org/officeDocument/2006/relationships/hyperlink" Target="https://www.slideshare.net/pyrasis/docker-fordummies-44424016 " TargetMode="External"/><Relationship Id="rId5" Type="http://schemas.openxmlformats.org/officeDocument/2006/relationships/hyperlink" Target="https://hub.docker.com/r/juneyoungoh/education/" TargetMode="External"/><Relationship Id="rId6" Type="http://schemas.openxmlformats.org/officeDocument/2006/relationships/hyperlink" Target="https://github.com/juneyoung/docker-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2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le images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27675" cy="51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5472900" y="1003850"/>
            <a:ext cx="3359400" cy="60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sz="3000">
                <a:solidFill>
                  <a:srgbClr val="000000"/>
                </a:solidFill>
              </a:rPr>
              <a:t>DOCKER 교육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453300" y="4149325"/>
            <a:ext cx="2379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sz="1400">
                <a:solidFill>
                  <a:srgbClr val="000000"/>
                </a:solidFill>
              </a:rPr>
              <a:t>2017.05.29</a:t>
            </a:r>
          </a:p>
          <a:p>
            <a:pPr lvl="0" algn="r">
              <a:spcBef>
                <a:spcPts val="0"/>
              </a:spcBef>
              <a:buNone/>
            </a:pPr>
            <a:r>
              <a:rPr lang="ko" sz="1400">
                <a:solidFill>
                  <a:srgbClr val="000000"/>
                </a:solidFill>
              </a:rPr>
              <a:t>SDP </a:t>
            </a:r>
            <a:r>
              <a:rPr lang="ko" sz="1400">
                <a:solidFill>
                  <a:srgbClr val="000000"/>
                </a:solidFill>
              </a:rPr>
              <a:t>오 대리 &lt;jyoh@i-on.net&gt;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0"/>
            <a:ext cx="40440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의 명령어 친해지기 3 : 작업과 디버깅 2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79450" y="1481875"/>
            <a:ext cx="85851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800"/>
              <a:t>[ 디버깅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ko">
                <a:solidFill>
                  <a:srgbClr val="1155CC"/>
                </a:solidFill>
              </a:rPr>
              <a:t>Case1</a:t>
            </a:r>
            <a:r>
              <a:rPr lang="ko"/>
              <a:t>. run 명령으로 컨테이너를 구동 후, ps 를 했는데 뜨자마자 Exited 로 상태가 표시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logs</a:t>
            </a:r>
            <a:r>
              <a:rPr b="1" lang="ko"/>
              <a:t> &lt;컨테이너 ID&gt;</a:t>
            </a:r>
            <a:r>
              <a:rPr lang="ko"/>
              <a:t> : 컨테이너의 로그를 확인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ko">
                <a:solidFill>
                  <a:srgbClr val="1155CC"/>
                </a:solidFill>
              </a:rPr>
              <a:t>Case2</a:t>
            </a:r>
            <a:r>
              <a:rPr lang="ko"/>
              <a:t>. docker 데몬이 &lt;defunc&gt; 상태에 돌입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>
                <a:solidFill>
                  <a:srgbClr val="FF0000"/>
                </a:solidFill>
              </a:rPr>
              <a:t>노답.</a:t>
            </a:r>
            <a:r>
              <a:rPr lang="ko"/>
              <a:t> 장비 리부팅. docker 데몬은 부모의 pid 가 1 이기 때문에 &lt;defunc&gt; 상태로 빠지게 되면 장비 리부팅 뿐이 답이 없음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0" y="0"/>
            <a:ext cx="40440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데</a:t>
            </a:r>
            <a:r>
              <a:rPr b="1" lang="ko" sz="2400"/>
              <a:t>몬 설정 변경하기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79450" y="1481875"/>
            <a:ext cx="85851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800"/>
              <a:t>Case A</a:t>
            </a:r>
            <a:r>
              <a:rPr lang="ko"/>
              <a:t>. </a:t>
            </a:r>
            <a:br>
              <a:rPr lang="ko"/>
            </a:br>
            <a:r>
              <a:rPr lang="ko"/>
              <a:t>열심히 작업하고 있는데 새로운 container 가 뜨지 않아 프로세스를 확인하니, 데몬이 &lt;defunc&gt; 상태로 빠짐. 이 부장님 왈, “</a:t>
            </a:r>
            <a:r>
              <a:rPr lang="ko">
                <a:solidFill>
                  <a:srgbClr val="0000FF"/>
                </a:solidFill>
              </a:rPr>
              <a:t>/var/lib 은 용량이 적어서 docker 데이터 파일을 /data 로 옮겨야 됨</a:t>
            </a:r>
            <a:r>
              <a:rPr lang="ko"/>
              <a:t>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기본으로 잡히는 설정을 변경하려면 daemon.json 을 만들어줘야 함.(있으면 쓰면 됨)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centos 에서는 /etc/docker 에 만들어 줘야 하는데 파일이 없으면 생성하면 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 u="sng">
                <a:solidFill>
                  <a:schemeClr val="hlink"/>
                </a:solidFill>
                <a:hlinkClick r:id="rId3"/>
              </a:rPr>
              <a:t>daemon.json 작성법 공식 가이드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ko"/>
              <a:t>Case 2. </a:t>
            </a:r>
            <a:r>
              <a:rPr lang="ko"/>
              <a:t>리눅스 default 를 붙여넣었는데 아예 뜨지도 않음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 u="sng">
                <a:solidFill>
                  <a:schemeClr val="hlink"/>
                </a:solidFill>
                <a:hlinkClick r:id="rId4"/>
              </a:rPr>
              <a:t>stackoverflow 에서 알려줌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쓸 거 빼고는 json 에서 모두 제거해야 함.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0" y="0"/>
            <a:ext cx="461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데몬 설정 변경하기 :OSX</a:t>
            </a:r>
          </a:p>
        </p:txBody>
      </p:sp>
      <p:pic>
        <p:nvPicPr>
          <p:cNvPr descr="top gui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25" y="1455000"/>
            <a:ext cx="3304450" cy="2579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ker daemon.pn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800" y="961450"/>
            <a:ext cx="2568749" cy="35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468450" y="2418775"/>
            <a:ext cx="1290600" cy="32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1940775" y="1835800"/>
            <a:ext cx="4445700" cy="74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6710825" y="1538650"/>
            <a:ext cx="1014000" cy="32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391425" y="1024800"/>
            <a:ext cx="2323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>
                <a:solidFill>
                  <a:srgbClr val="FF0000"/>
                </a:solidFill>
              </a:rPr>
              <a:t>1. </a:t>
            </a:r>
            <a:r>
              <a:rPr b="1" lang="ko">
                <a:solidFill>
                  <a:srgbClr val="FF0000"/>
                </a:solidFill>
              </a:rPr>
              <a:t>Preferences 누르기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687800" y="531250"/>
            <a:ext cx="285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>
                <a:solidFill>
                  <a:srgbClr val="FF0000"/>
                </a:solidFill>
              </a:rPr>
              <a:t>2. Advanced 탭에서 json 작성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0" y="0"/>
            <a:ext cx="461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고오</a:t>
            </a:r>
            <a:r>
              <a:rPr b="1" lang="ko" sz="2400"/>
              <a:t>급 기술 : Dockerfile</a:t>
            </a:r>
          </a:p>
        </p:txBody>
      </p:sp>
      <p:pic>
        <p:nvPicPr>
          <p:cNvPr descr="file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12" y="1357150"/>
            <a:ext cx="772624" cy="772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al_image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12" y="3869235"/>
            <a:ext cx="772625" cy="772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>
            <a:off x="755275" y="2256250"/>
            <a:ext cx="300" cy="14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x="755275" y="2351850"/>
            <a:ext cx="37380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build</a:t>
            </a:r>
            <a:r>
              <a:rPr b="1" lang="ko"/>
              <a:t> -t test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-t 다음에</a:t>
            </a:r>
            <a:r>
              <a:rPr lang="ko"/>
              <a:t>는 사용할 태그명을 넣으시오.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. 대신에 Dockerfile 이 있는 경로를 넣음 됨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675000" y="1821302"/>
            <a:ext cx="41397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800"/>
              <a:t>Dockerfile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기본적으로 쉘스크립트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이미지</a:t>
            </a:r>
            <a:r>
              <a:rPr lang="ko"/>
              <a:t>가 구동될 때 할 행동을 미리 정의할 수 있음</a:t>
            </a:r>
            <a:br>
              <a:rPr lang="ko"/>
            </a:b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가령, 내가 test 이미지를 run 하면 자동으로 jdk 랑 톰캣을 깔아서 웹서버를 띄워줘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0" y="0"/>
            <a:ext cx="461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Dockerfile 활용하기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67681" y="1137700"/>
            <a:ext cx="86427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[ Dockerfile 키워</a:t>
            </a:r>
            <a:r>
              <a:rPr b="1" lang="ko"/>
              <a:t>드 </a:t>
            </a:r>
            <a:r>
              <a:rPr b="1" lang="ko"/>
              <a:t>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0000FF"/>
                </a:solidFill>
              </a:rPr>
              <a:t>FROM</a:t>
            </a:r>
            <a:r>
              <a:rPr lang="ko"/>
              <a:t> : 모</a:t>
            </a:r>
            <a:r>
              <a:rPr lang="ko"/>
              <a:t>든 도커파일을 FROM 으로 시작함. FROM 뒤에는 배경이 될 이미지가 명시. ex&gt; FROM centos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0000FF"/>
                </a:solidFill>
              </a:rPr>
              <a:t>ARG</a:t>
            </a:r>
            <a:r>
              <a:rPr lang="ko"/>
              <a:t>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build</a:t>
            </a:r>
            <a:r>
              <a:rPr lang="ko"/>
              <a:t> 명령시 </a:t>
            </a:r>
            <a:r>
              <a:rPr lang="ko">
                <a:solidFill>
                  <a:srgbClr val="FF9900"/>
                </a:solidFill>
              </a:rPr>
              <a:t>--build-arg &lt;ARG명&gt;=&lt;사용할 값&gt;</a:t>
            </a:r>
            <a:r>
              <a:rPr lang="ko"/>
              <a:t> 으로 받을 수 있는 파라미터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0000FF"/>
                </a:solidFill>
              </a:rPr>
              <a:t>ENV</a:t>
            </a:r>
            <a:r>
              <a:rPr lang="ko"/>
              <a:t> : 생성된 docker image 내에서 사용할 환경 변수, 가령 JAVA_HOME 이라던가 CATALINA_HOME 이라던가…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0000FF"/>
                </a:solidFill>
              </a:rPr>
              <a:t>RUN</a:t>
            </a:r>
            <a:r>
              <a:rPr lang="ko"/>
              <a:t> : 이미지 내에서 실행될 명령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0000FF"/>
                </a:solidFill>
              </a:rPr>
              <a:t>EXPOSE</a:t>
            </a:r>
            <a:r>
              <a:rPr lang="ko"/>
              <a:t> : 도커 컨테이너에서 호스트로 개방될 포트를 명시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0000FF"/>
                </a:solidFill>
              </a:rPr>
              <a:t>VOLUME</a:t>
            </a:r>
            <a:r>
              <a:rPr lang="ko"/>
              <a:t> : 도커 컨테이너에서 호스트와 공유할 볼륨을 명시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0000FF"/>
                </a:solidFill>
              </a:rPr>
              <a:t>CMD</a:t>
            </a:r>
            <a:r>
              <a:rPr lang="ko"/>
              <a:t>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run</a:t>
            </a:r>
            <a:r>
              <a:rPr lang="ko"/>
              <a:t> 에 매핑되는 명령어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325375" y="4502800"/>
            <a:ext cx="3585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ko"/>
              <a:t>Dockerfile 예시</a:t>
            </a:r>
            <a:r>
              <a:rPr lang="ko"/>
              <a:t>는 참고자료 항목 참조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0"/>
            <a:ext cx="461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Dockerfile 활용하기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67681" y="1137700"/>
            <a:ext cx="86427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/>
              <a:t>[ Dockerfile 디버깅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ko"/>
              <a:t>CASE A.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 갑돌이</a:t>
            </a:r>
            <a:r>
              <a:rPr lang="ko"/>
              <a:t>는 아래와 같이 Dockerfile 을 작성하였다. docker build 로 성공적으로 이미지를 생성하고 docker run 을 하였다. 당연히 상태가 Up 일 줄 알았지만 Exited 로 표기 되며 정상 구동이 되지 않는다.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StackOverflow 에 물어보기</a:t>
            </a:r>
          </a:p>
        </p:txBody>
      </p:sp>
      <p:pic>
        <p:nvPicPr>
          <p:cNvPr descr="Dockerfile_fail.png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287" y="2490175"/>
            <a:ext cx="5063474" cy="11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0" y="0"/>
            <a:ext cx="461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사용해보</a:t>
            </a:r>
            <a:r>
              <a:rPr b="1" lang="ko" sz="2400"/>
              <a:t>니 ...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67681" y="1137700"/>
            <a:ext cx="86427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800"/>
              <a:t>장점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망쳐</a:t>
            </a:r>
            <a:r>
              <a:rPr lang="ko"/>
              <a:t>도 컨테이너 안에서 망침. 마음이 가볍다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한번 Dockerfile 만들면 배포하기 쉬움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레이어로 관리되서 업데이트가 빠르고 가벼움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신기하고 재미지다(?)</a:t>
            </a:r>
          </a:p>
          <a:p>
            <a:pPr lvl="0" rtl="0">
              <a:spcBef>
                <a:spcPts val="0"/>
              </a:spcBef>
              <a:buNone/>
            </a:pPr>
            <a:br>
              <a:rPr lang="ko"/>
            </a:br>
          </a:p>
          <a:p>
            <a:pPr lvl="0" rtl="0">
              <a:spcBef>
                <a:spcPts val="0"/>
              </a:spcBef>
              <a:buNone/>
            </a:pPr>
            <a:r>
              <a:rPr b="1" lang="ko" sz="1800"/>
              <a:t>단점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설정하는 사람은 시스템을 다 알아야 함 (뭐는 루비고, 뭐는 파이썬이고)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한글 레퍼런스가 부족함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&lt;defunc&gt; 문제는 노답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0" y="0"/>
            <a:ext cx="461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부</a:t>
            </a:r>
            <a:r>
              <a:rPr b="1" lang="ko" sz="2400"/>
              <a:t>록. Docker hub 사용하기</a:t>
            </a:r>
          </a:p>
        </p:txBody>
      </p:sp>
      <p:pic>
        <p:nvPicPr>
          <p:cNvPr descr="Screen Shot 2017-05-28 at 12.05.10 PM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5" y="1416775"/>
            <a:ext cx="6255550" cy="2780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5067025" y="1912075"/>
            <a:ext cx="1176000" cy="38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6644400" y="1061175"/>
            <a:ext cx="24996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>
                <a:solidFill>
                  <a:srgbClr val="4A86E8"/>
                </a:solidFill>
              </a:rPr>
              <a:t>How to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도커허</a:t>
            </a:r>
            <a:r>
              <a:rPr lang="ko"/>
              <a:t>브 로그인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Create Repository +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로컬에서 docker tag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로컬에서 docker push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ko">
                <a:solidFill>
                  <a:srgbClr val="4A86E8"/>
                </a:solidFill>
              </a:rPr>
              <a:t>Question.</a:t>
            </a:r>
            <a:r>
              <a:rPr lang="ko"/>
              <a:t> 다른 repository 보니까 Dockerfile 도 tab 으로 제공되던데…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유료플랜에서 제공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대부분 무료플랜은 github에 dockerfile 을 연동하는 방식으로 극복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575" y="4550775"/>
            <a:ext cx="4503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ko"/>
              <a:t>무</a:t>
            </a:r>
            <a:r>
              <a:rPr lang="ko"/>
              <a:t>료 플랜 Dockerfile github 연동은 </a:t>
            </a:r>
            <a:r>
              <a:rPr lang="ko" u="sng">
                <a:solidFill>
                  <a:schemeClr val="hlink"/>
                </a:solidFill>
                <a:hlinkClick r:id="rId4"/>
              </a:rPr>
              <a:t>여기</a:t>
            </a:r>
            <a:r>
              <a:rPr lang="ko"/>
              <a:t>처럼 하면 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898675" y="1003850"/>
            <a:ext cx="81072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3000"/>
              <a:t>참</a:t>
            </a:r>
            <a:r>
              <a:rPr b="1" lang="ko" sz="3000"/>
              <a:t>고 자료</a:t>
            </a:r>
            <a:br>
              <a:rPr b="1" lang="ko" sz="3000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 u="sng">
                <a:solidFill>
                  <a:schemeClr val="hlink"/>
                </a:solidFill>
                <a:hlinkClick r:id="rId3"/>
              </a:rPr>
              <a:t>docker 공식 가이드</a:t>
            </a:r>
            <a:r>
              <a:rPr lang="ko"/>
              <a:t> : 영어만 되면 제일 확실함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 u="sng">
                <a:solidFill>
                  <a:schemeClr val="hlink"/>
                </a:solidFill>
                <a:hlinkClick r:id="rId4"/>
              </a:rPr>
              <a:t>pyrasis - 도커 무작정 따라하기</a:t>
            </a:r>
            <a:r>
              <a:rPr lang="ko"/>
              <a:t> : 강추! 완전 이 PPT 를 보고나면 책을 살 필요성을 못느끼게 됨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 u="sng">
                <a:solidFill>
                  <a:schemeClr val="hlink"/>
                </a:solidFill>
                <a:hlinkClick r:id="rId5"/>
              </a:rPr>
              <a:t>교육에 사용되는 DockerHub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 u="sng">
                <a:solidFill>
                  <a:schemeClr val="hlink"/>
                </a:solidFill>
                <a:hlinkClick r:id="rId6"/>
              </a:rPr>
              <a:t>교육에 사용된 GitHub</a:t>
            </a:r>
            <a:br>
              <a:rPr lang="ko"/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0"/>
            <a:ext cx="22371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>
              <a:spcBef>
                <a:spcPts val="0"/>
              </a:spcBef>
              <a:buNone/>
            </a:pPr>
            <a:r>
              <a:rPr b="1" lang="ko" sz="2400"/>
              <a:t>  </a:t>
            </a:r>
            <a:r>
              <a:rPr b="1" lang="ko" sz="2400"/>
              <a:t>교육</a:t>
            </a:r>
            <a:r>
              <a:rPr b="1" lang="ko" sz="2400"/>
              <a:t>의 목적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075400" y="1302600"/>
            <a:ext cx="49932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ko" sz="2400"/>
              <a:t>docker 개념잡</a:t>
            </a:r>
            <a:r>
              <a:rPr lang="ko" sz="2400"/>
              <a:t>기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ko" sz="2400"/>
              <a:t>Image 와 Container 개념잡기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ko" sz="2400"/>
              <a:t>자주 쓰는 실무 명령어 친해지기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ko" sz="2400"/>
              <a:t>docker 데몬 설정 변경하기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ko" sz="2400"/>
              <a:t>Dockerfile 로 이미지 자동화하기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ko" sz="2400"/>
              <a:t>docker 빌드 배포의 장점 이해하기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ko" sz="2400"/>
              <a:t>적용점 생각해보기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0" y="0"/>
            <a:ext cx="38145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</a:t>
            </a:r>
            <a:r>
              <a:rPr b="1" lang="ko" sz="2400"/>
              <a:t>란?</a:t>
            </a:r>
          </a:p>
        </p:txBody>
      </p:sp>
      <p:pic>
        <p:nvPicPr>
          <p:cNvPr descr="docker-icon-origin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111" y="770525"/>
            <a:ext cx="5097774" cy="36024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120425" y="3088025"/>
            <a:ext cx="688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호스트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881800" y="770525"/>
            <a:ext cx="1206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각 개별 시스템</a:t>
            </a:r>
          </a:p>
        </p:txBody>
      </p:sp>
      <p:cxnSp>
        <p:nvCxnSpPr>
          <p:cNvPr id="71" name="Shape 71"/>
          <p:cNvCxnSpPr/>
          <p:nvPr/>
        </p:nvCxnSpPr>
        <p:spPr>
          <a:xfrm flipH="1">
            <a:off x="5401500" y="975150"/>
            <a:ext cx="14820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 txBox="1"/>
          <p:nvPr/>
        </p:nvSpPr>
        <p:spPr>
          <a:xfrm>
            <a:off x="6109100" y="3088025"/>
            <a:ext cx="29829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공</a:t>
            </a:r>
            <a:r>
              <a:rPr lang="ko"/>
              <a:t>식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기존의 리눅스 가상머신보다 경량화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빠르고 가벼워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체험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잘못되도 호스트에 영향이 없어 마음이 가벼움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서비스의 추가 / 제거가 용이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1284775" y="248775"/>
            <a:ext cx="6574425" cy="4645955"/>
            <a:chOff x="1284787" y="248775"/>
            <a:chExt cx="6574425" cy="4645955"/>
          </a:xfrm>
        </p:grpSpPr>
        <p:pic>
          <p:nvPicPr>
            <p:cNvPr descr="docker-icon-origin.png" id="78" name="Shape 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4787" y="248775"/>
              <a:ext cx="6574425" cy="4645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3692401" y="3355700"/>
              <a:ext cx="1785600" cy="5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 sz="3000">
                  <a:solidFill>
                    <a:srgbClr val="F3F3F3"/>
                  </a:solidFill>
                </a:rPr>
                <a:t>사내 서버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3965870" y="660056"/>
              <a:ext cx="535500" cy="554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stagemonitor.png" id="81" name="Shape 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65875" y="699724"/>
              <a:ext cx="487634" cy="51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2017250" y="1988575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666775" y="1988575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316300" y="1988575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965825" y="1998314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615350" y="1988575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666775" y="1321720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3316300" y="1321725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965825" y="1329187"/>
              <a:ext cx="535500" cy="55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redmine.png" id="90" name="Shape 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07252" y="1988576"/>
              <a:ext cx="554400" cy="55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ysql.png" id="91" name="Shape 9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61775" y="2074575"/>
              <a:ext cx="554400" cy="3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lab.png" id="92" name="Shape 9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0237" y="2031733"/>
              <a:ext cx="487625" cy="487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enkins.png" id="93" name="Shape 9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020812" y="2007875"/>
              <a:ext cx="401590" cy="554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lasticsearch.png" id="94" name="Shape 9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639275" y="1988575"/>
              <a:ext cx="487650" cy="514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stash.png" id="95" name="Shape 9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742974" y="1340845"/>
              <a:ext cx="352407" cy="51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narqube.png" id="96" name="Shape 9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003599" y="1410312"/>
              <a:ext cx="1160875" cy="38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ibana.png" id="97" name="Shape 9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965825" y="1382825"/>
              <a:ext cx="1067762" cy="48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Shape 98"/>
          <p:cNvSpPr txBox="1"/>
          <p:nvPr/>
        </p:nvSpPr>
        <p:spPr>
          <a:xfrm>
            <a:off x="0" y="0"/>
            <a:ext cx="38145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사</a:t>
            </a:r>
            <a:r>
              <a:rPr b="1" lang="ko" sz="2400"/>
              <a:t>내 서버 실황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0" y="0"/>
            <a:ext cx="25527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</a:t>
            </a:r>
            <a:r>
              <a:rPr b="1" lang="ko" sz="2400"/>
              <a:t>의 구조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5209675" y="1876783"/>
            <a:ext cx="1766900" cy="1766899"/>
            <a:chOff x="5209775" y="1846925"/>
            <a:chExt cx="1766900" cy="1766900"/>
          </a:xfrm>
        </p:grpSpPr>
        <p:pic>
          <p:nvPicPr>
            <p:cNvPr descr="local_machine.png"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09775" y="1846925"/>
              <a:ext cx="1766900" cy="17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 txBox="1"/>
            <p:nvPr/>
          </p:nvSpPr>
          <p:spPr>
            <a:xfrm>
              <a:off x="5701275" y="2313614"/>
              <a:ext cx="7839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/>
                <a:t>LOCAL</a:t>
              </a: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687775" y="1579275"/>
            <a:ext cx="2438400" cy="2438400"/>
            <a:chOff x="687775" y="1579275"/>
            <a:chExt cx="2438400" cy="2438400"/>
          </a:xfrm>
        </p:grpSpPr>
        <p:grpSp>
          <p:nvGrpSpPr>
            <p:cNvPr id="108" name="Shape 108"/>
            <p:cNvGrpSpPr/>
            <p:nvPr/>
          </p:nvGrpSpPr>
          <p:grpSpPr>
            <a:xfrm>
              <a:off x="687775" y="1579275"/>
              <a:ext cx="2438400" cy="2438400"/>
              <a:chOff x="687775" y="1579275"/>
              <a:chExt cx="2438400" cy="2438400"/>
            </a:xfrm>
          </p:grpSpPr>
          <p:pic>
            <p:nvPicPr>
              <p:cNvPr descr="cloud.png" id="109" name="Shape 10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7775" y="1579275"/>
                <a:ext cx="2438400" cy="2438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WARM-hub.png" id="110" name="Shape 11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79675" y="1710750"/>
                <a:ext cx="1883697" cy="1568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1" name="Shape 111"/>
            <p:cNvSpPr txBox="1"/>
            <p:nvPr/>
          </p:nvSpPr>
          <p:spPr>
            <a:xfrm>
              <a:off x="1347625" y="3116700"/>
              <a:ext cx="11187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/>
                <a:t>docker hub</a:t>
              </a:r>
            </a:p>
          </p:txBody>
        </p:sp>
      </p:grpSp>
      <p:cxnSp>
        <p:nvCxnSpPr>
          <p:cNvPr id="112" name="Shape 112"/>
          <p:cNvCxnSpPr/>
          <p:nvPr/>
        </p:nvCxnSpPr>
        <p:spPr>
          <a:xfrm>
            <a:off x="3279175" y="2743733"/>
            <a:ext cx="17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3279325" y="2973275"/>
            <a:ext cx="17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3465775" y="2409225"/>
            <a:ext cx="1338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이미</a:t>
            </a:r>
            <a:r>
              <a:rPr lang="ko"/>
              <a:t>지 다운로드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60825" y="2973275"/>
            <a:ext cx="1338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이미지 업로드</a:t>
            </a:r>
          </a:p>
        </p:txBody>
      </p:sp>
      <p:pic>
        <p:nvPicPr>
          <p:cNvPr descr="local_image.png"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725" y="769037"/>
            <a:ext cx="880124" cy="880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.png"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0725" y="3752150"/>
            <a:ext cx="1257315" cy="8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 flipH="1" rot="10800000">
            <a:off x="6128225" y="1338300"/>
            <a:ext cx="9081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5591225" y="1149075"/>
            <a:ext cx="100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로</a:t>
            </a:r>
            <a:r>
              <a:rPr lang="ko"/>
              <a:t>컬에 저장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7648325" y="1835600"/>
            <a:ext cx="900" cy="16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7932625" y="2130775"/>
            <a:ext cx="10038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이미지로부</a:t>
            </a:r>
            <a:r>
              <a:rPr lang="ko" sz="1000"/>
              <a:t>터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컨테이너 생성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ko" sz="1000"/>
              <a:t>컨테이너로부터</a:t>
            </a:r>
          </a:p>
          <a:p>
            <a:pPr lvl="0">
              <a:spcBef>
                <a:spcPts val="0"/>
              </a:spcBef>
              <a:buNone/>
            </a:pPr>
            <a:r>
              <a:rPr lang="ko" sz="1000"/>
              <a:t>이미지 업데이트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640175" y="49150"/>
            <a:ext cx="22212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rgbClr val="FF0000"/>
                </a:solidFill>
              </a:rPr>
              <a:t>[ </a:t>
            </a:r>
            <a:r>
              <a:rPr lang="ko" sz="1000">
                <a:solidFill>
                  <a:srgbClr val="FF0000"/>
                </a:solidFill>
              </a:rPr>
              <a:t>이미지 ]</a:t>
            </a:r>
          </a:p>
          <a:p>
            <a:pPr indent="-2921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ko" sz="1000">
                <a:solidFill>
                  <a:srgbClr val="FF0000"/>
                </a:solidFill>
              </a:rPr>
              <a:t>변경 불가</a:t>
            </a:r>
            <a:r>
              <a:rPr lang="ko" sz="1000">
                <a:solidFill>
                  <a:srgbClr val="FF0000"/>
                </a:solidFill>
              </a:rPr>
              <a:t>능(immutable)</a:t>
            </a:r>
          </a:p>
          <a:p>
            <a:pPr indent="-2921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ko" sz="1000">
                <a:solidFill>
                  <a:srgbClr val="FF0000"/>
                </a:solidFill>
              </a:rPr>
              <a:t>docker hub 로 업데이트 가능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7868225" y="1797425"/>
            <a:ext cx="19200" cy="17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4928975" y="3787650"/>
            <a:ext cx="23283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rgbClr val="FF0000"/>
                </a:solidFill>
              </a:rPr>
              <a:t>[ 컨테이너 ]</a:t>
            </a:r>
          </a:p>
          <a:p>
            <a:pPr indent="-2921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ko" sz="1000">
                <a:solidFill>
                  <a:srgbClr val="FF0000"/>
                </a:solidFill>
              </a:rPr>
              <a:t>변경 가능(mutable)</a:t>
            </a:r>
          </a:p>
          <a:p>
            <a:pPr indent="-2921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ko" sz="1000">
                <a:solidFill>
                  <a:srgbClr val="FF0000"/>
                </a:solidFill>
              </a:rPr>
              <a:t>docker hub 로 업데이트 불가능</a:t>
            </a:r>
          </a:p>
          <a:p>
            <a:pPr indent="-2921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ko" sz="1000">
                <a:solidFill>
                  <a:srgbClr val="FF0000"/>
                </a:solidFill>
              </a:rPr>
              <a:t>이미지</a:t>
            </a:r>
            <a:r>
              <a:rPr lang="ko" sz="1000">
                <a:solidFill>
                  <a:srgbClr val="FF0000"/>
                </a:solidFill>
              </a:rPr>
              <a:t>로 저장되지 않는 한 정보가 보존되지 않음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0" y="0"/>
            <a:ext cx="40440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의 명령</a:t>
            </a:r>
            <a:r>
              <a:rPr b="1" lang="ko" sz="2400"/>
              <a:t>어 친해지기 1 : 다운로드에서 작업까지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286161" y="1225239"/>
            <a:ext cx="947074" cy="954145"/>
            <a:chOff x="687775" y="1579275"/>
            <a:chExt cx="2438400" cy="2438400"/>
          </a:xfrm>
        </p:grpSpPr>
        <p:pic>
          <p:nvPicPr>
            <p:cNvPr descr="cloud.png" id="131" name="Shape 1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7775" y="1579275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WARM-hub.png" id="132" name="Shape 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9675" y="1710750"/>
              <a:ext cx="1883697" cy="15684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3" name="Shape 133"/>
          <p:cNvCxnSpPr/>
          <p:nvPr/>
        </p:nvCxnSpPr>
        <p:spPr>
          <a:xfrm>
            <a:off x="755275" y="2256250"/>
            <a:ext cx="300" cy="14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755350" y="2347000"/>
            <a:ext cx="23325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pull</a:t>
            </a:r>
            <a:r>
              <a:rPr b="1" lang="ko"/>
              <a:t> centos:latest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docker hub 로부</a:t>
            </a:r>
            <a:r>
              <a:rPr lang="ko"/>
              <a:t>터 이미지를 내려받기</a:t>
            </a:r>
          </a:p>
          <a:p>
            <a:pPr indent="-228600" lvl="0" marL="457200">
              <a:spcBef>
                <a:spcPts val="0"/>
              </a:spcBef>
              <a:buClr>
                <a:srgbClr val="FF9900"/>
              </a:buClr>
              <a:buChar char="-"/>
            </a:pPr>
            <a:r>
              <a:rPr lang="ko">
                <a:solidFill>
                  <a:srgbClr val="FF9900"/>
                </a:solidFill>
              </a:rPr>
              <a:t>&lt;이미지명&gt;:&lt;태그명&gt;</a:t>
            </a:r>
          </a:p>
        </p:txBody>
      </p:sp>
      <p:pic>
        <p:nvPicPr>
          <p:cNvPr descr="local_image.png"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37" y="3802285"/>
            <a:ext cx="772625" cy="772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flipH="1" rot="10800000">
            <a:off x="1357750" y="1443475"/>
            <a:ext cx="5420700" cy="27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container.png"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8300" y="1072850"/>
            <a:ext cx="947075" cy="6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982675" y="2678050"/>
            <a:ext cx="36048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run</a:t>
            </a:r>
            <a:r>
              <a:rPr b="1" lang="ko"/>
              <a:t> -d --name=test centos:latest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다운받</a:t>
            </a:r>
            <a:r>
              <a:rPr lang="ko"/>
              <a:t>은 이미지로부터 컨테이너 생성하기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FF9900"/>
                </a:solidFill>
              </a:rPr>
              <a:t>-d</a:t>
            </a:r>
            <a:r>
              <a:rPr lang="ko"/>
              <a:t> 혹은 </a:t>
            </a:r>
            <a:r>
              <a:rPr lang="ko">
                <a:solidFill>
                  <a:srgbClr val="FF9900"/>
                </a:solidFill>
              </a:rPr>
              <a:t>--detach</a:t>
            </a:r>
            <a:r>
              <a:rPr lang="ko"/>
              <a:t> : 데몬모드로 실행. -d 누락 시. 컨테이너의 상태가 Exited 로 전환됨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>
                <a:solidFill>
                  <a:srgbClr val="FF9900"/>
                </a:solidFill>
              </a:rPr>
              <a:t>--name</a:t>
            </a:r>
            <a:r>
              <a:rPr lang="ko"/>
              <a:t> : 생성한 컨테이너에 이름을 부여. 누락시 난수화된 컨테이너 ID로 작업을 해야하니 </a:t>
            </a:r>
            <a:r>
              <a:rPr lang="ko">
                <a:solidFill>
                  <a:srgbClr val="FF0000"/>
                </a:solidFill>
              </a:rPr>
              <a:t>꼭</a:t>
            </a:r>
            <a:r>
              <a:rPr lang="ko"/>
              <a:t> 부여하기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427625" y="1828500"/>
            <a:ext cx="28365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exec</a:t>
            </a:r>
            <a:r>
              <a:rPr b="1" lang="ko"/>
              <a:t> -it test /bin/bash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만들어진 컨테이너에 접속하기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-i : interactive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-t : tty 모드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제일 끝에는 명령어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0" y="0"/>
            <a:ext cx="40440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의 명령어 친해지기 2 : 작</a:t>
            </a:r>
            <a:r>
              <a:rPr b="1" lang="ko" sz="2400"/>
              <a:t>업 후 업로드</a:t>
            </a:r>
          </a:p>
        </p:txBody>
      </p:sp>
      <p:pic>
        <p:nvPicPr>
          <p:cNvPr descr="container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87" y="1447950"/>
            <a:ext cx="947075" cy="66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al_image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0" y="3936135"/>
            <a:ext cx="772625" cy="772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>
            <a:off x="755275" y="2256250"/>
            <a:ext cx="300" cy="14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48" name="Shape 148"/>
          <p:cNvGrpSpPr/>
          <p:nvPr/>
        </p:nvGrpSpPr>
        <p:grpSpPr>
          <a:xfrm>
            <a:off x="7542486" y="1302352"/>
            <a:ext cx="947074" cy="954145"/>
            <a:chOff x="687775" y="1579275"/>
            <a:chExt cx="2438400" cy="2438400"/>
          </a:xfrm>
        </p:grpSpPr>
        <p:pic>
          <p:nvPicPr>
            <p:cNvPr descr="cloud.png" id="149" name="Shape 1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7775" y="1579275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WARM-hub.png" id="150" name="Shape 15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79675" y="1710750"/>
              <a:ext cx="1883697" cy="156847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1" name="Shape 151"/>
          <p:cNvCxnSpPr/>
          <p:nvPr/>
        </p:nvCxnSpPr>
        <p:spPr>
          <a:xfrm flipH="1" rot="10800000">
            <a:off x="1357750" y="1912075"/>
            <a:ext cx="5812500" cy="22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755275" y="2371000"/>
            <a:ext cx="322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commit</a:t>
            </a:r>
            <a:r>
              <a:rPr b="1" lang="ko"/>
              <a:t> test testimg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컨테이너</a:t>
            </a:r>
            <a:r>
              <a:rPr lang="ko"/>
              <a:t>를 이미지로 커밋하는 작업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첫번째 인자는 컨테이너명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ko"/>
              <a:t>두번째 인자는 새로 등록할 이미지명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976975" y="2371000"/>
            <a:ext cx="51669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tag</a:t>
            </a:r>
            <a:r>
              <a:rPr b="1" lang="ko"/>
              <a:t> testimg juneyoungoh/education:test</a:t>
            </a:r>
            <a:br>
              <a:rPr lang="ko"/>
            </a:br>
            <a:br>
              <a:rPr lang="ko"/>
            </a:br>
            <a:r>
              <a:rPr lang="ko"/>
              <a:t>- 새</a:t>
            </a:r>
            <a:r>
              <a:rPr lang="ko"/>
              <a:t>로 등록할 이미지에 tag 를 부여하기</a:t>
            </a:r>
            <a:br>
              <a:rPr lang="ko"/>
            </a:br>
            <a:r>
              <a:rPr lang="ko"/>
              <a:t>- 두번째 리파지토리명 인자는 반드시 </a:t>
            </a:r>
            <a:r>
              <a:rPr lang="ko">
                <a:solidFill>
                  <a:srgbClr val="FF9900"/>
                </a:solidFill>
              </a:rPr>
              <a:t>&lt;도커허브 유저ID&gt;/&lt;리파지토리명&gt;:&lt;태그명&gt;</a:t>
            </a:r>
            <a:r>
              <a:rPr lang="ko"/>
              <a:t> 일 것</a:t>
            </a:r>
            <a:br>
              <a:rPr lang="ko"/>
            </a:br>
            <a:r>
              <a:rPr lang="ko"/>
              <a:t>- 하기 전에 </a:t>
            </a:r>
            <a:r>
              <a:rPr b="1" lang="ko"/>
              <a:t>docker login</a:t>
            </a:r>
            <a:r>
              <a:rPr lang="ko"/>
              <a:t> 하기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push</a:t>
            </a:r>
            <a:r>
              <a:rPr b="1" lang="ko"/>
              <a:t> juneyoungoh/education:test</a:t>
            </a:r>
            <a:br>
              <a:rPr lang="ko"/>
            </a:br>
            <a:br>
              <a:rPr lang="ko"/>
            </a:br>
            <a:r>
              <a:rPr lang="ko"/>
              <a:t>- 새</a:t>
            </a:r>
            <a:r>
              <a:rPr lang="ko"/>
              <a:t>로 변경된 로컬 이미지를 허브에 등록하는 작업</a:t>
            </a:r>
            <a:br>
              <a:rPr lang="ko"/>
            </a:br>
            <a:r>
              <a:rPr lang="ko"/>
              <a:t>- 인자는 1 번에서 두번째 인자와 동일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0" y="0"/>
            <a:ext cx="40440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의 명령어 친해지기 3 : 작업</a:t>
            </a:r>
            <a:r>
              <a:rPr b="1" lang="ko" sz="2400"/>
              <a:t>과 디버깅 1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79450" y="1481875"/>
            <a:ext cx="85851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800"/>
              <a:t>[ 이미지</a:t>
            </a:r>
            <a:r>
              <a:rPr b="1" lang="ko" sz="1800"/>
              <a:t>와 컨테이너 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현</a:t>
            </a:r>
            <a:r>
              <a:rPr lang="ko"/>
              <a:t>재 로컬에 내려받아진 이미지 목록 조회하기 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images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현재 로컬에서 사용하는 컨테이너 목록 조회하기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ps</a:t>
            </a:r>
            <a:r>
              <a:rPr lang="ko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호스트에서 컨테이너로 파일 전송하기 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cp</a:t>
            </a:r>
            <a:r>
              <a:rPr b="1" lang="ko"/>
              <a:t> &lt;호스트 파일&gt; &lt;컨테이너ID&gt;:&lt;컨테이너 경로&gt;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멈춰있는 컨테이너 구동하기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rm</a:t>
            </a:r>
            <a:r>
              <a:rPr b="1" lang="ko"/>
              <a:t> &lt;컨테이너ID&gt;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구동 중인 컨테이너 멈추기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stop</a:t>
            </a:r>
            <a:r>
              <a:rPr b="1" lang="ko"/>
              <a:t> &lt;컨테이너ID&gt;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사용하지 않는 이미지 삭제 하기 : </a:t>
            </a: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rmi</a:t>
            </a:r>
            <a:r>
              <a:rPr b="1" lang="ko"/>
              <a:t> &lt;이미지 ID&gt;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0"/>
            <a:ext cx="40440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rPr b="1" lang="ko" sz="2400"/>
              <a:t>  docker 의 명령어 친해지기 3 : 작업과 디버깅 2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79450" y="1481875"/>
            <a:ext cx="85851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1800"/>
              <a:t>[ 디버깅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ko">
                <a:solidFill>
                  <a:srgbClr val="1155CC"/>
                </a:solidFill>
              </a:rPr>
              <a:t>Case1</a:t>
            </a:r>
            <a:r>
              <a:rPr lang="ko"/>
              <a:t>. run 명령으</a:t>
            </a:r>
            <a:r>
              <a:rPr lang="ko"/>
              <a:t>로 컨테이너를 구동 후, ps 를 했는데 뜨자마자 Exited 로 상태가 표시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docker </a:t>
            </a:r>
            <a:r>
              <a:rPr b="1" lang="ko">
                <a:solidFill>
                  <a:srgbClr val="FF0000"/>
                </a:solidFill>
              </a:rPr>
              <a:t>logs</a:t>
            </a:r>
            <a:r>
              <a:rPr b="1" lang="ko"/>
              <a:t> &lt;컨테이너 ID&gt;</a:t>
            </a:r>
            <a:r>
              <a:rPr lang="ko"/>
              <a:t> : 컨테이너의 로그를 확인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ko">
                <a:solidFill>
                  <a:srgbClr val="1155CC"/>
                </a:solidFill>
              </a:rPr>
              <a:t>Case2</a:t>
            </a:r>
            <a:r>
              <a:rPr lang="ko"/>
              <a:t>. docker 데몬이 &lt;defunc&gt; 상태에 돌입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>
                <a:solidFill>
                  <a:srgbClr val="FF0000"/>
                </a:solidFill>
              </a:rPr>
              <a:t>노답.</a:t>
            </a:r>
            <a:r>
              <a:rPr lang="ko"/>
              <a:t> 장비 리부팅. docker 데몬은 부모의 pid 가 1 이기 때문에 &lt;defunc&gt; 상태로 빠지게 되면 장비 리부팅 뿐이 답이 없음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