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4716d487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b4716d487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be7d074bd_0_4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5be7d074bd_0_4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b4716d487_0_4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5b4716d487_0_4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b4716d48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4716d48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b4716d487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5b4716d487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b4716d48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5b4716d48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b4716d487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5b4716d487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be7d074bd_0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5be7d074bd_0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e7d074bd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5be7d074bd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e7d074bd_0_2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5be7d074bd_0_2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be7d074bd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5be7d074bd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e7d074bd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be7d074bd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e7d074bd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be7d074bd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e7d074bd_0_4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5be7d074bd_0_4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e7d074bd_0_5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5be7d074bd_0_5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8884" y="735430"/>
            <a:ext cx="5033065" cy="324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 flipH="1" rot="10800000">
            <a:off x="0" y="1866000"/>
            <a:ext cx="12192000" cy="499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0" y="1715726"/>
            <a:ext cx="12192000" cy="3525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629200" y="491867"/>
            <a:ext cx="10962900" cy="10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14600" y="2017333"/>
            <a:ext cx="10962900" cy="3613500"/>
          </a:xfrm>
          <a:prstGeom prst="rect">
            <a:avLst/>
          </a:prstGeom>
        </p:spPr>
        <p:txBody>
          <a:bodyPr anchorCtr="0" anchor="t" bIns="45700" lIns="91425" spcFirstLastPara="1" rIns="91425" wrap="square" tIns="45700"/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74425" y="136525"/>
            <a:ext cx="2693504" cy="17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987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5808" y="166341"/>
            <a:ext cx="2453758" cy="158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3830" y="136525"/>
            <a:ext cx="1726527" cy="11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rook/rook" TargetMode="External"/><Relationship Id="rId4" Type="http://schemas.openxmlformats.org/officeDocument/2006/relationships/hyperlink" Target="https://rook.io/" TargetMode="External"/><Relationship Id="rId5" Type="http://schemas.openxmlformats.org/officeDocument/2006/relationships/hyperlink" Target="https://rook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871325" y="285925"/>
            <a:ext cx="924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EdgeFS Multi-Cloud Layer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543950" y="1514475"/>
            <a:ext cx="10646400" cy="4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Geo-Scalability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Spans a network of geographically distributed sites, connected as one global namespace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Git-like architecture with fault-tolerance and immutable, versioned metadata design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Scales equally well for Object, File, Built-In NoSQL or Block devices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Geo-Transparency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ON, bi-directional access to same S3 bucket, NFS export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“Last-Writer-Wins” update strategy for S3, Snapview Groups for NFS/iSCSI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Geo-Consistency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Snapview groups “floating” within connected geo-namespace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Any granularity of protection: Files, Directories, Buckets, LUNs, NoSQL Databases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Geo-Locality and Active E-LRU Caching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is always replicated, data is prefetched on-demand and cached locally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Modifications synchronized asynchronously, thus geographically eventual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EdgeFS Use Cases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602250" y="1611625"/>
            <a:ext cx="10102500" cy="4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Multi-Cloud CDN Workflow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Efficient distribution of content with advanced local caching features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Avoid full replication, with optional pin/unpin/clone of locally cached content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Synchronization of primary source content on AWS, Azure, Alibaba, GCP and others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Cloud High-Availability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Automatic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failover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of failed cloud links to redundant dataset in a different region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Operate in offline mode for up to 7 days, synchronizing eventually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Edge/IoT To or From Cloud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Capture edge data in local cache and private clouds for AI/ML processing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Improve link utilization by sending de-duplicated data asynchronously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Access global namespace transparently, while avoiding the need to do full replication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Kubernetes Persistent Volumes across clouds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Bi-directional PVs with geo-transparent synchronization across regions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CSI managed File or Block PVs, Consistency groups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Data segmentation and region awareness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871325" y="285925"/>
            <a:ext cx="9697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Rook Networking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 txBox="1"/>
          <p:nvPr>
            <p:ph idx="4294967295" type="body"/>
          </p:nvPr>
        </p:nvSpPr>
        <p:spPr>
          <a:xfrm>
            <a:off x="2665725" y="1924400"/>
            <a:ext cx="8233200" cy="102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/>
              <a:t>1G, 10G, 25G, 40G, 100G …  Great.</a:t>
            </a:r>
            <a:endParaRPr b="1"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60765"/>
            <a:ext cx="3964666" cy="29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>
            <p:ph idx="4294967295" type="body"/>
          </p:nvPr>
        </p:nvSpPr>
        <p:spPr>
          <a:xfrm>
            <a:off x="4595725" y="2948000"/>
            <a:ext cx="7022100" cy="190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600"/>
              <a:t>But, it is sharing same Pod network</a:t>
            </a:r>
            <a:endParaRPr b="1"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600"/>
              <a:t>with the converged Apps?</a:t>
            </a:r>
            <a:endParaRPr b="1"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87" name="Google Shape;187;p25"/>
          <p:cNvSpPr txBox="1"/>
          <p:nvPr>
            <p:ph idx="4294967295" type="body"/>
          </p:nvPr>
        </p:nvSpPr>
        <p:spPr>
          <a:xfrm>
            <a:off x="6613200" y="4549075"/>
            <a:ext cx="4227600" cy="102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/>
              <a:t>Not anymore!</a:t>
            </a:r>
            <a:endParaRPr b="1"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Multi-Homed Network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388550" y="1547675"/>
            <a:ext cx="63336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Selecting Multus-CNI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Backed by Intel, leading the space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Flexible selection of SDNs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Enables Namespace Isolation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Future alternatives on the Roadmap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CNI-Genie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nitter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75" y="3564875"/>
            <a:ext cx="6598248" cy="271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7236825" y="1571550"/>
            <a:ext cx="4458600" cy="3324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Multus NetworkAttachmentDefinition for Backend: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0275" y="2090650"/>
            <a:ext cx="4144500" cy="271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7528250" y="2783775"/>
            <a:ext cx="2486700" cy="19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27"/>
          <p:cNvCxnSpPr/>
          <p:nvPr/>
        </p:nvCxnSpPr>
        <p:spPr>
          <a:xfrm>
            <a:off x="10456211" y="3856175"/>
            <a:ext cx="0" cy="2059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03" name="Google Shape;203;p27"/>
          <p:cNvCxnSpPr/>
          <p:nvPr/>
        </p:nvCxnSpPr>
        <p:spPr>
          <a:xfrm>
            <a:off x="7982211" y="3860075"/>
            <a:ext cx="0" cy="2059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04" name="Google Shape;204;p27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Multi-Homed EdgeFS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6950790" y="3375413"/>
            <a:ext cx="4539254" cy="103147"/>
          </a:xfrm>
          <a:prstGeom prst="trapezoid">
            <a:avLst>
              <a:gd fmla="val 95357" name="adj"/>
            </a:avLst>
          </a:prstGeom>
          <a:solidFill>
            <a:srgbClr val="595959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dir="2700000" dist="50800">
              <a:srgbClr val="000000">
                <a:alpha val="34900"/>
              </a:srgbClr>
            </a:outerShdw>
          </a:effectLst>
        </p:spPr>
        <p:txBody>
          <a:bodyPr anchorCtr="0" anchor="ctr" bIns="13715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6938739" y="3491291"/>
            <a:ext cx="4563364" cy="364885"/>
          </a:xfrm>
          <a:prstGeom prst="rect">
            <a:avLst/>
          </a:prstGeom>
          <a:solidFill>
            <a:srgbClr val="D9EAD3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dir="2700000" dist="50800">
              <a:srgbClr val="000000">
                <a:alpha val="34900"/>
              </a:srgbClr>
            </a:outerShdw>
          </a:effectLst>
        </p:spPr>
        <p:txBody>
          <a:bodyPr anchorCtr="0" anchor="ctr" bIns="13715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Pod Switch Network, MTU=9000</a:t>
            </a:r>
            <a:endParaRPr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6950816" y="5072742"/>
            <a:ext cx="4577722" cy="103147"/>
          </a:xfrm>
          <a:prstGeom prst="trapezoid">
            <a:avLst>
              <a:gd fmla="val 95357" name="adj"/>
            </a:avLst>
          </a:prstGeom>
          <a:solidFill>
            <a:srgbClr val="595959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dir="2700000" dist="50800">
              <a:srgbClr val="000000">
                <a:alpha val="34900"/>
              </a:srgbClr>
            </a:outerShdw>
          </a:effectLst>
        </p:spPr>
        <p:txBody>
          <a:bodyPr anchorCtr="0" anchor="ctr" bIns="13715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6938664" y="5188621"/>
            <a:ext cx="4602037" cy="364885"/>
          </a:xfrm>
          <a:prstGeom prst="rect">
            <a:avLst/>
          </a:prstGeom>
          <a:solidFill>
            <a:srgbClr val="F9CB9C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dir="2700000" dist="50800">
              <a:srgbClr val="000000">
                <a:alpha val="34900"/>
              </a:srgbClr>
            </a:outerShdw>
          </a:effectLst>
        </p:spPr>
        <p:txBody>
          <a:bodyPr anchorCtr="0" anchor="ctr" bIns="13715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Backend Switch Network, MTU=9000</a:t>
            </a:r>
            <a:endParaRPr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27"/>
          <p:cNvGrpSpPr/>
          <p:nvPr/>
        </p:nvGrpSpPr>
        <p:grpSpPr>
          <a:xfrm>
            <a:off x="6907208" y="5921398"/>
            <a:ext cx="2058550" cy="480764"/>
            <a:chOff x="653781" y="1452790"/>
            <a:chExt cx="2782200" cy="577494"/>
          </a:xfrm>
        </p:grpSpPr>
        <p:sp>
          <p:nvSpPr>
            <p:cNvPr id="210" name="Google Shape;210;p27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212;p27"/>
            <p:cNvGrpSpPr/>
            <p:nvPr/>
          </p:nvGrpSpPr>
          <p:grpSpPr>
            <a:xfrm>
              <a:off x="746622" y="1833472"/>
              <a:ext cx="2596629" cy="156900"/>
              <a:chOff x="748290" y="1833472"/>
              <a:chExt cx="2596629" cy="156900"/>
            </a:xfrm>
          </p:grpSpPr>
          <p:sp>
            <p:nvSpPr>
              <p:cNvPr id="213" name="Google Shape;213;p27"/>
              <p:cNvSpPr/>
              <p:nvPr/>
            </p:nvSpPr>
            <p:spPr>
              <a:xfrm>
                <a:off x="74829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96923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119018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141113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163208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185303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207397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229492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251587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273682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295777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3178719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5" name="Google Shape;225;p27"/>
          <p:cNvSpPr/>
          <p:nvPr/>
        </p:nvSpPr>
        <p:spPr>
          <a:xfrm>
            <a:off x="8026358" y="6066244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Storage Pod</a:t>
            </a:r>
            <a:endParaRPr/>
          </a:p>
        </p:txBody>
      </p:sp>
      <p:grpSp>
        <p:nvGrpSpPr>
          <p:cNvPr id="226" name="Google Shape;226;p27"/>
          <p:cNvGrpSpPr/>
          <p:nvPr/>
        </p:nvGrpSpPr>
        <p:grpSpPr>
          <a:xfrm>
            <a:off x="9513608" y="5921398"/>
            <a:ext cx="2058550" cy="480764"/>
            <a:chOff x="653781" y="1452790"/>
            <a:chExt cx="2782200" cy="577494"/>
          </a:xfrm>
        </p:grpSpPr>
        <p:sp>
          <p:nvSpPr>
            <p:cNvPr id="227" name="Google Shape;227;p27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229;p27"/>
            <p:cNvGrpSpPr/>
            <p:nvPr/>
          </p:nvGrpSpPr>
          <p:grpSpPr>
            <a:xfrm>
              <a:off x="746622" y="1833472"/>
              <a:ext cx="2596629" cy="156900"/>
              <a:chOff x="748290" y="1833472"/>
              <a:chExt cx="2596629" cy="156900"/>
            </a:xfrm>
          </p:grpSpPr>
          <p:sp>
            <p:nvSpPr>
              <p:cNvPr id="230" name="Google Shape;230;p27"/>
              <p:cNvSpPr/>
              <p:nvPr/>
            </p:nvSpPr>
            <p:spPr>
              <a:xfrm>
                <a:off x="74829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96923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119018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41113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163208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185303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207397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229492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251587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273682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95777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3178719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2" name="Google Shape;242;p27"/>
          <p:cNvSpPr/>
          <p:nvPr/>
        </p:nvSpPr>
        <p:spPr>
          <a:xfrm>
            <a:off x="10632758" y="6066244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Storage Pod</a:t>
            </a:r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6942020" y="4224079"/>
            <a:ext cx="2058550" cy="480764"/>
            <a:chOff x="653781" y="1452790"/>
            <a:chExt cx="2782200" cy="577494"/>
          </a:xfrm>
        </p:grpSpPr>
        <p:sp>
          <p:nvSpPr>
            <p:cNvPr id="244" name="Google Shape;244;p27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" name="Google Shape;246;p27"/>
            <p:cNvGrpSpPr/>
            <p:nvPr/>
          </p:nvGrpSpPr>
          <p:grpSpPr>
            <a:xfrm>
              <a:off x="746622" y="1833472"/>
              <a:ext cx="2596629" cy="156900"/>
              <a:chOff x="748290" y="1833472"/>
              <a:chExt cx="2596629" cy="156900"/>
            </a:xfrm>
          </p:grpSpPr>
          <p:sp>
            <p:nvSpPr>
              <p:cNvPr id="247" name="Google Shape;247;p27"/>
              <p:cNvSpPr/>
              <p:nvPr/>
            </p:nvSpPr>
            <p:spPr>
              <a:xfrm>
                <a:off x="74829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96923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119018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141113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163208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185303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07397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229492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251587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273682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295777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3178719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9" name="Google Shape;259;p27"/>
          <p:cNvSpPr/>
          <p:nvPr/>
        </p:nvSpPr>
        <p:spPr>
          <a:xfrm>
            <a:off x="7013275" y="4371118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S3X</a:t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8064265" y="4371116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Storage Pod</a:t>
            </a:r>
            <a:endParaRPr/>
          </a:p>
        </p:txBody>
      </p:sp>
      <p:grpSp>
        <p:nvGrpSpPr>
          <p:cNvPr id="261" name="Google Shape;261;p27"/>
          <p:cNvGrpSpPr/>
          <p:nvPr/>
        </p:nvGrpSpPr>
        <p:grpSpPr>
          <a:xfrm>
            <a:off x="9481720" y="4224085"/>
            <a:ext cx="2058550" cy="480764"/>
            <a:chOff x="653781" y="1452790"/>
            <a:chExt cx="2782200" cy="577494"/>
          </a:xfrm>
        </p:grpSpPr>
        <p:sp>
          <p:nvSpPr>
            <p:cNvPr id="262" name="Google Shape;262;p27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4" name="Google Shape;264;p27"/>
            <p:cNvGrpSpPr/>
            <p:nvPr/>
          </p:nvGrpSpPr>
          <p:grpSpPr>
            <a:xfrm>
              <a:off x="746622" y="1833472"/>
              <a:ext cx="2596629" cy="156900"/>
              <a:chOff x="748290" y="1833472"/>
              <a:chExt cx="2596629" cy="156900"/>
            </a:xfrm>
          </p:grpSpPr>
          <p:sp>
            <p:nvSpPr>
              <p:cNvPr id="265" name="Google Shape;265;p27"/>
              <p:cNvSpPr/>
              <p:nvPr/>
            </p:nvSpPr>
            <p:spPr>
              <a:xfrm>
                <a:off x="74829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96923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119018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141113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163208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185303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207397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229492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251587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273682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295777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3178719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7" name="Google Shape;277;p27"/>
          <p:cNvSpPr/>
          <p:nvPr/>
        </p:nvSpPr>
        <p:spPr>
          <a:xfrm>
            <a:off x="9552975" y="4366074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S3X</a:t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10600623" y="4366071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Storage Pod</a:t>
            </a:r>
            <a:endParaRPr/>
          </a:p>
        </p:txBody>
      </p:sp>
      <p:cxnSp>
        <p:nvCxnSpPr>
          <p:cNvPr id="279" name="Google Shape;279;p27"/>
          <p:cNvCxnSpPr/>
          <p:nvPr/>
        </p:nvCxnSpPr>
        <p:spPr>
          <a:xfrm>
            <a:off x="8633050" y="4694538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80" name="Google Shape;280;p27"/>
          <p:cNvCxnSpPr/>
          <p:nvPr/>
        </p:nvCxnSpPr>
        <p:spPr>
          <a:xfrm>
            <a:off x="11069100" y="4694525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81" name="Google Shape;281;p27"/>
          <p:cNvCxnSpPr/>
          <p:nvPr/>
        </p:nvCxnSpPr>
        <p:spPr>
          <a:xfrm>
            <a:off x="8500625" y="5553488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82" name="Google Shape;282;p27"/>
          <p:cNvCxnSpPr/>
          <p:nvPr/>
        </p:nvCxnSpPr>
        <p:spPr>
          <a:xfrm>
            <a:off x="11069100" y="5532888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83" name="Google Shape;283;p27"/>
          <p:cNvCxnSpPr/>
          <p:nvPr/>
        </p:nvCxnSpPr>
        <p:spPr>
          <a:xfrm>
            <a:off x="7522650" y="3856163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84" name="Google Shape;284;p27"/>
          <p:cNvCxnSpPr/>
          <p:nvPr/>
        </p:nvCxnSpPr>
        <p:spPr>
          <a:xfrm>
            <a:off x="9989325" y="3856163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85" name="Google Shape;285;p27"/>
          <p:cNvSpPr txBox="1"/>
          <p:nvPr/>
        </p:nvSpPr>
        <p:spPr>
          <a:xfrm rot="5400000">
            <a:off x="10762200" y="5147550"/>
            <a:ext cx="2250000" cy="259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Backend   Isolation</a:t>
            </a:r>
            <a:endParaRPr b="1"/>
          </a:p>
        </p:txBody>
      </p:sp>
      <p:cxnSp>
        <p:nvCxnSpPr>
          <p:cNvPr id="286" name="Google Shape;286;p27"/>
          <p:cNvCxnSpPr/>
          <p:nvPr/>
        </p:nvCxnSpPr>
        <p:spPr>
          <a:xfrm rot="10800000">
            <a:off x="11712350" y="4412690"/>
            <a:ext cx="0" cy="17289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7"/>
          <p:cNvCxnSpPr/>
          <p:nvPr/>
        </p:nvCxnSpPr>
        <p:spPr>
          <a:xfrm rot="10800000">
            <a:off x="6646763" y="2573765"/>
            <a:ext cx="0" cy="17289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7"/>
          <p:cNvSpPr txBox="1"/>
          <p:nvPr/>
        </p:nvSpPr>
        <p:spPr>
          <a:xfrm rot="-5398625">
            <a:off x="5348610" y="3308631"/>
            <a:ext cx="2250000" cy="259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Frontend  </a:t>
            </a:r>
            <a:r>
              <a:rPr b="1" lang="en-US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 Isolation</a:t>
            </a:r>
            <a:endParaRPr b="1"/>
          </a:p>
        </p:txBody>
      </p:sp>
      <p:grpSp>
        <p:nvGrpSpPr>
          <p:cNvPr id="289" name="Google Shape;289;p27"/>
          <p:cNvGrpSpPr/>
          <p:nvPr/>
        </p:nvGrpSpPr>
        <p:grpSpPr>
          <a:xfrm>
            <a:off x="6942020" y="2579415"/>
            <a:ext cx="2058550" cy="480764"/>
            <a:chOff x="653781" y="1452790"/>
            <a:chExt cx="2782200" cy="577494"/>
          </a:xfrm>
        </p:grpSpPr>
        <p:sp>
          <p:nvSpPr>
            <p:cNvPr id="290" name="Google Shape;290;p27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27"/>
          <p:cNvSpPr/>
          <p:nvPr/>
        </p:nvSpPr>
        <p:spPr>
          <a:xfrm>
            <a:off x="7013275" y="2726461"/>
            <a:ext cx="7389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7923925" y="2878861"/>
            <a:ext cx="10032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Persistent Volume</a:t>
            </a:r>
            <a:endParaRPr/>
          </a:p>
        </p:txBody>
      </p:sp>
      <p:cxnSp>
        <p:nvCxnSpPr>
          <p:cNvPr id="294" name="Google Shape;294;p27"/>
          <p:cNvCxnSpPr/>
          <p:nvPr/>
        </p:nvCxnSpPr>
        <p:spPr>
          <a:xfrm>
            <a:off x="7522650" y="2287699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diamond"/>
          </a:ln>
        </p:spPr>
      </p:cxnSp>
      <p:sp>
        <p:nvSpPr>
          <p:cNvPr id="295" name="Google Shape;295;p27"/>
          <p:cNvSpPr/>
          <p:nvPr/>
        </p:nvSpPr>
        <p:spPr>
          <a:xfrm>
            <a:off x="7019975" y="2888586"/>
            <a:ext cx="7389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sp>
        <p:nvSpPr>
          <p:cNvPr id="296" name="Google Shape;296;p27"/>
          <p:cNvSpPr txBox="1"/>
          <p:nvPr/>
        </p:nvSpPr>
        <p:spPr>
          <a:xfrm>
            <a:off x="7500125" y="1910611"/>
            <a:ext cx="872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Ingress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27"/>
          <p:cNvCxnSpPr/>
          <p:nvPr/>
        </p:nvCxnSpPr>
        <p:spPr>
          <a:xfrm>
            <a:off x="8462700" y="3025663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298" name="Google Shape;298;p27"/>
          <p:cNvGrpSpPr/>
          <p:nvPr/>
        </p:nvGrpSpPr>
        <p:grpSpPr>
          <a:xfrm>
            <a:off x="9250895" y="2561265"/>
            <a:ext cx="2058550" cy="480764"/>
            <a:chOff x="653781" y="1452790"/>
            <a:chExt cx="2782200" cy="577494"/>
          </a:xfrm>
        </p:grpSpPr>
        <p:sp>
          <p:nvSpPr>
            <p:cNvPr id="299" name="Google Shape;299;p27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27"/>
          <p:cNvSpPr/>
          <p:nvPr/>
        </p:nvSpPr>
        <p:spPr>
          <a:xfrm>
            <a:off x="9322150" y="2708311"/>
            <a:ext cx="7389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10232800" y="2860711"/>
            <a:ext cx="10032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Persistent Volume</a:t>
            </a:r>
            <a:endParaRPr/>
          </a:p>
        </p:txBody>
      </p:sp>
      <p:cxnSp>
        <p:nvCxnSpPr>
          <p:cNvPr id="303" name="Google Shape;303;p27"/>
          <p:cNvCxnSpPr/>
          <p:nvPr/>
        </p:nvCxnSpPr>
        <p:spPr>
          <a:xfrm>
            <a:off x="9831525" y="2269549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diamond"/>
          </a:ln>
        </p:spPr>
      </p:cxnSp>
      <p:sp>
        <p:nvSpPr>
          <p:cNvPr id="304" name="Google Shape;304;p27"/>
          <p:cNvSpPr/>
          <p:nvPr/>
        </p:nvSpPr>
        <p:spPr>
          <a:xfrm>
            <a:off x="9328850" y="2870436"/>
            <a:ext cx="7389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9809000" y="1892461"/>
            <a:ext cx="872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Egress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27"/>
          <p:cNvCxnSpPr/>
          <p:nvPr/>
        </p:nvCxnSpPr>
        <p:spPr>
          <a:xfrm>
            <a:off x="10771575" y="3007513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07" name="Google Shape;307;p27"/>
          <p:cNvCxnSpPr/>
          <p:nvPr/>
        </p:nvCxnSpPr>
        <p:spPr>
          <a:xfrm flipH="1">
            <a:off x="4212086" y="4694375"/>
            <a:ext cx="2400" cy="1221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08" name="Google Shape;308;p27"/>
          <p:cNvCxnSpPr/>
          <p:nvPr/>
        </p:nvCxnSpPr>
        <p:spPr>
          <a:xfrm>
            <a:off x="1735125" y="4701300"/>
            <a:ext cx="300" cy="1214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09" name="Google Shape;309;p27"/>
          <p:cNvSpPr/>
          <p:nvPr/>
        </p:nvSpPr>
        <p:spPr>
          <a:xfrm>
            <a:off x="709065" y="4213613"/>
            <a:ext cx="4539254" cy="103147"/>
          </a:xfrm>
          <a:prstGeom prst="trapezoid">
            <a:avLst>
              <a:gd fmla="val 95357" name="adj"/>
            </a:avLst>
          </a:prstGeom>
          <a:solidFill>
            <a:srgbClr val="595959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dir="2700000" dist="50800">
              <a:srgbClr val="000000">
                <a:alpha val="34900"/>
              </a:srgbClr>
            </a:outerShdw>
          </a:effectLst>
        </p:spPr>
        <p:txBody>
          <a:bodyPr anchorCtr="0" anchor="ctr" bIns="13715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697014" y="4329491"/>
            <a:ext cx="4563364" cy="364885"/>
          </a:xfrm>
          <a:prstGeom prst="rect">
            <a:avLst/>
          </a:prstGeom>
          <a:solidFill>
            <a:srgbClr val="D9EAD3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dir="2700000" dist="50800">
              <a:srgbClr val="000000">
                <a:alpha val="34900"/>
              </a:srgbClr>
            </a:outerShdw>
          </a:effectLst>
        </p:spPr>
        <p:txBody>
          <a:bodyPr anchorCtr="0" anchor="ctr" bIns="13715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Pod Switch Network, MTU=9000</a:t>
            </a:r>
            <a:endParaRPr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1" name="Google Shape;311;p27"/>
          <p:cNvGrpSpPr/>
          <p:nvPr/>
        </p:nvGrpSpPr>
        <p:grpSpPr>
          <a:xfrm>
            <a:off x="665483" y="5921398"/>
            <a:ext cx="2058550" cy="480764"/>
            <a:chOff x="653781" y="1452790"/>
            <a:chExt cx="2782200" cy="577494"/>
          </a:xfrm>
        </p:grpSpPr>
        <p:sp>
          <p:nvSpPr>
            <p:cNvPr id="312" name="Google Shape;312;p27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4" name="Google Shape;314;p27"/>
            <p:cNvGrpSpPr/>
            <p:nvPr/>
          </p:nvGrpSpPr>
          <p:grpSpPr>
            <a:xfrm>
              <a:off x="746622" y="1833472"/>
              <a:ext cx="2596629" cy="156900"/>
              <a:chOff x="748290" y="1833472"/>
              <a:chExt cx="2596629" cy="156900"/>
            </a:xfrm>
          </p:grpSpPr>
          <p:sp>
            <p:nvSpPr>
              <p:cNvPr id="315" name="Google Shape;315;p27"/>
              <p:cNvSpPr/>
              <p:nvPr/>
            </p:nvSpPr>
            <p:spPr>
              <a:xfrm>
                <a:off x="74829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7"/>
              <p:cNvSpPr/>
              <p:nvPr/>
            </p:nvSpPr>
            <p:spPr>
              <a:xfrm>
                <a:off x="96923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7"/>
              <p:cNvSpPr/>
              <p:nvPr/>
            </p:nvSpPr>
            <p:spPr>
              <a:xfrm>
                <a:off x="119018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>
                <a:off x="141113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27"/>
              <p:cNvSpPr/>
              <p:nvPr/>
            </p:nvSpPr>
            <p:spPr>
              <a:xfrm>
                <a:off x="163208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7"/>
              <p:cNvSpPr/>
              <p:nvPr/>
            </p:nvSpPr>
            <p:spPr>
              <a:xfrm>
                <a:off x="185303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>
                <a:off x="207397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>
                <a:off x="229492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251587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273682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295777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>
                <a:off x="3178719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7" name="Google Shape;327;p27"/>
          <p:cNvSpPr/>
          <p:nvPr/>
        </p:nvSpPr>
        <p:spPr>
          <a:xfrm>
            <a:off x="1784633" y="6066244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Storage Pod</a:t>
            </a:r>
            <a:endParaRPr/>
          </a:p>
        </p:txBody>
      </p:sp>
      <p:grpSp>
        <p:nvGrpSpPr>
          <p:cNvPr id="328" name="Google Shape;328;p27"/>
          <p:cNvGrpSpPr/>
          <p:nvPr/>
        </p:nvGrpSpPr>
        <p:grpSpPr>
          <a:xfrm>
            <a:off x="3271883" y="5921398"/>
            <a:ext cx="2058550" cy="480764"/>
            <a:chOff x="653781" y="1452790"/>
            <a:chExt cx="2782200" cy="577494"/>
          </a:xfrm>
        </p:grpSpPr>
        <p:sp>
          <p:nvSpPr>
            <p:cNvPr id="329" name="Google Shape;329;p27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1" name="Google Shape;331;p27"/>
            <p:cNvGrpSpPr/>
            <p:nvPr/>
          </p:nvGrpSpPr>
          <p:grpSpPr>
            <a:xfrm>
              <a:off x="746622" y="1833472"/>
              <a:ext cx="2596629" cy="156900"/>
              <a:chOff x="748290" y="1833472"/>
              <a:chExt cx="2596629" cy="156900"/>
            </a:xfrm>
          </p:grpSpPr>
          <p:sp>
            <p:nvSpPr>
              <p:cNvPr id="332" name="Google Shape;332;p27"/>
              <p:cNvSpPr/>
              <p:nvPr/>
            </p:nvSpPr>
            <p:spPr>
              <a:xfrm>
                <a:off x="74829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>
                <a:off x="96923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>
                <a:off x="119018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>
                <a:off x="141113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163208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185303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>
                <a:off x="207397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>
                <a:off x="229492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251587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>
                <a:off x="273682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>
                <a:off x="295777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>
                <a:off x="3178719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4" name="Google Shape;344;p27"/>
          <p:cNvSpPr/>
          <p:nvPr/>
        </p:nvSpPr>
        <p:spPr>
          <a:xfrm>
            <a:off x="4391033" y="6066244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Storage Pod</a:t>
            </a:r>
            <a:endParaRPr/>
          </a:p>
        </p:txBody>
      </p:sp>
      <p:grpSp>
        <p:nvGrpSpPr>
          <p:cNvPr id="345" name="Google Shape;345;p27"/>
          <p:cNvGrpSpPr/>
          <p:nvPr/>
        </p:nvGrpSpPr>
        <p:grpSpPr>
          <a:xfrm>
            <a:off x="700295" y="5062279"/>
            <a:ext cx="2058550" cy="480764"/>
            <a:chOff x="653781" y="1452790"/>
            <a:chExt cx="2782200" cy="577494"/>
          </a:xfrm>
        </p:grpSpPr>
        <p:sp>
          <p:nvSpPr>
            <p:cNvPr id="346" name="Google Shape;346;p27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" name="Google Shape;348;p27"/>
            <p:cNvGrpSpPr/>
            <p:nvPr/>
          </p:nvGrpSpPr>
          <p:grpSpPr>
            <a:xfrm>
              <a:off x="746622" y="1833472"/>
              <a:ext cx="2596629" cy="156900"/>
              <a:chOff x="748290" y="1833472"/>
              <a:chExt cx="2596629" cy="156900"/>
            </a:xfrm>
          </p:grpSpPr>
          <p:sp>
            <p:nvSpPr>
              <p:cNvPr id="349" name="Google Shape;349;p27"/>
              <p:cNvSpPr/>
              <p:nvPr/>
            </p:nvSpPr>
            <p:spPr>
              <a:xfrm>
                <a:off x="74829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7"/>
              <p:cNvSpPr/>
              <p:nvPr/>
            </p:nvSpPr>
            <p:spPr>
              <a:xfrm>
                <a:off x="96923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7"/>
              <p:cNvSpPr/>
              <p:nvPr/>
            </p:nvSpPr>
            <p:spPr>
              <a:xfrm>
                <a:off x="119018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27"/>
              <p:cNvSpPr/>
              <p:nvPr/>
            </p:nvSpPr>
            <p:spPr>
              <a:xfrm>
                <a:off x="141113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27"/>
              <p:cNvSpPr/>
              <p:nvPr/>
            </p:nvSpPr>
            <p:spPr>
              <a:xfrm>
                <a:off x="163208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7"/>
              <p:cNvSpPr/>
              <p:nvPr/>
            </p:nvSpPr>
            <p:spPr>
              <a:xfrm>
                <a:off x="185303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27"/>
              <p:cNvSpPr/>
              <p:nvPr/>
            </p:nvSpPr>
            <p:spPr>
              <a:xfrm>
                <a:off x="207397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7"/>
              <p:cNvSpPr/>
              <p:nvPr/>
            </p:nvSpPr>
            <p:spPr>
              <a:xfrm>
                <a:off x="229492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27"/>
              <p:cNvSpPr/>
              <p:nvPr/>
            </p:nvSpPr>
            <p:spPr>
              <a:xfrm>
                <a:off x="251587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7"/>
              <p:cNvSpPr/>
              <p:nvPr/>
            </p:nvSpPr>
            <p:spPr>
              <a:xfrm>
                <a:off x="273682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7"/>
              <p:cNvSpPr/>
              <p:nvPr/>
            </p:nvSpPr>
            <p:spPr>
              <a:xfrm>
                <a:off x="295777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7"/>
              <p:cNvSpPr/>
              <p:nvPr/>
            </p:nvSpPr>
            <p:spPr>
              <a:xfrm>
                <a:off x="3178719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1" name="Google Shape;361;p27"/>
          <p:cNvSpPr/>
          <p:nvPr/>
        </p:nvSpPr>
        <p:spPr>
          <a:xfrm>
            <a:off x="771550" y="5209318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S3X</a:t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>
            <a:off x="1822540" y="5209316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Storage Pod</a:t>
            </a:r>
            <a:endParaRPr/>
          </a:p>
        </p:txBody>
      </p:sp>
      <p:grpSp>
        <p:nvGrpSpPr>
          <p:cNvPr id="363" name="Google Shape;363;p27"/>
          <p:cNvGrpSpPr/>
          <p:nvPr/>
        </p:nvGrpSpPr>
        <p:grpSpPr>
          <a:xfrm>
            <a:off x="3239995" y="5062285"/>
            <a:ext cx="2058550" cy="480764"/>
            <a:chOff x="653781" y="1452790"/>
            <a:chExt cx="2782200" cy="577494"/>
          </a:xfrm>
        </p:grpSpPr>
        <p:sp>
          <p:nvSpPr>
            <p:cNvPr id="364" name="Google Shape;364;p27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6" name="Google Shape;366;p27"/>
            <p:cNvGrpSpPr/>
            <p:nvPr/>
          </p:nvGrpSpPr>
          <p:grpSpPr>
            <a:xfrm>
              <a:off x="746622" y="1833472"/>
              <a:ext cx="2596629" cy="156900"/>
              <a:chOff x="748290" y="1833472"/>
              <a:chExt cx="2596629" cy="156900"/>
            </a:xfrm>
          </p:grpSpPr>
          <p:sp>
            <p:nvSpPr>
              <p:cNvPr id="367" name="Google Shape;367;p27"/>
              <p:cNvSpPr/>
              <p:nvPr/>
            </p:nvSpPr>
            <p:spPr>
              <a:xfrm>
                <a:off x="74829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7"/>
              <p:cNvSpPr/>
              <p:nvPr/>
            </p:nvSpPr>
            <p:spPr>
              <a:xfrm>
                <a:off x="96923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27"/>
              <p:cNvSpPr/>
              <p:nvPr/>
            </p:nvSpPr>
            <p:spPr>
              <a:xfrm>
                <a:off x="119018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>
                <a:off x="141113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7"/>
              <p:cNvSpPr/>
              <p:nvPr/>
            </p:nvSpPr>
            <p:spPr>
              <a:xfrm>
                <a:off x="163208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7"/>
              <p:cNvSpPr/>
              <p:nvPr/>
            </p:nvSpPr>
            <p:spPr>
              <a:xfrm>
                <a:off x="185303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>
                <a:off x="207397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229492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251587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7"/>
              <p:cNvSpPr/>
              <p:nvPr/>
            </p:nvSpPr>
            <p:spPr>
              <a:xfrm>
                <a:off x="273682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7"/>
              <p:cNvSpPr/>
              <p:nvPr/>
            </p:nvSpPr>
            <p:spPr>
              <a:xfrm>
                <a:off x="295777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7"/>
              <p:cNvSpPr/>
              <p:nvPr/>
            </p:nvSpPr>
            <p:spPr>
              <a:xfrm>
                <a:off x="3178719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7"/>
          <p:cNvSpPr/>
          <p:nvPr/>
        </p:nvSpPr>
        <p:spPr>
          <a:xfrm>
            <a:off x="3311250" y="5204274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S3X</a:t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4358898" y="5204271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Storage Pod</a:t>
            </a:r>
            <a:endParaRPr/>
          </a:p>
        </p:txBody>
      </p:sp>
      <p:cxnSp>
        <p:nvCxnSpPr>
          <p:cNvPr id="381" name="Google Shape;381;p27"/>
          <p:cNvCxnSpPr/>
          <p:nvPr/>
        </p:nvCxnSpPr>
        <p:spPr>
          <a:xfrm>
            <a:off x="1280925" y="4694363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82" name="Google Shape;382;p27"/>
          <p:cNvCxnSpPr/>
          <p:nvPr/>
        </p:nvCxnSpPr>
        <p:spPr>
          <a:xfrm>
            <a:off x="3747600" y="4694363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83" name="Google Shape;383;p27"/>
          <p:cNvCxnSpPr/>
          <p:nvPr/>
        </p:nvCxnSpPr>
        <p:spPr>
          <a:xfrm flipH="1" rot="10800000">
            <a:off x="404325" y="3411825"/>
            <a:ext cx="600" cy="29214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27"/>
          <p:cNvSpPr txBox="1"/>
          <p:nvPr/>
        </p:nvSpPr>
        <p:spPr>
          <a:xfrm rot="-5398719">
            <a:off x="-1378750" y="4632098"/>
            <a:ext cx="3220800" cy="259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One   Flat   Pod   Network</a:t>
            </a:r>
            <a:endParaRPr b="1"/>
          </a:p>
        </p:txBody>
      </p:sp>
      <p:grpSp>
        <p:nvGrpSpPr>
          <p:cNvPr id="385" name="Google Shape;385;p27"/>
          <p:cNvGrpSpPr/>
          <p:nvPr/>
        </p:nvGrpSpPr>
        <p:grpSpPr>
          <a:xfrm>
            <a:off x="700295" y="3417615"/>
            <a:ext cx="2058550" cy="480764"/>
            <a:chOff x="653781" y="1452790"/>
            <a:chExt cx="2782200" cy="577494"/>
          </a:xfrm>
        </p:grpSpPr>
        <p:sp>
          <p:nvSpPr>
            <p:cNvPr id="386" name="Google Shape;386;p27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7"/>
          <p:cNvSpPr/>
          <p:nvPr/>
        </p:nvSpPr>
        <p:spPr>
          <a:xfrm>
            <a:off x="771550" y="3564661"/>
            <a:ext cx="7389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sp>
        <p:nvSpPr>
          <p:cNvPr id="389" name="Google Shape;389;p27"/>
          <p:cNvSpPr/>
          <p:nvPr/>
        </p:nvSpPr>
        <p:spPr>
          <a:xfrm>
            <a:off x="1682200" y="3717061"/>
            <a:ext cx="10032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Persistent Volume</a:t>
            </a:r>
            <a:endParaRPr/>
          </a:p>
        </p:txBody>
      </p:sp>
      <p:cxnSp>
        <p:nvCxnSpPr>
          <p:cNvPr id="390" name="Google Shape;390;p27"/>
          <p:cNvCxnSpPr/>
          <p:nvPr/>
        </p:nvCxnSpPr>
        <p:spPr>
          <a:xfrm>
            <a:off x="1280925" y="3125899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diamond"/>
          </a:ln>
        </p:spPr>
      </p:cxnSp>
      <p:sp>
        <p:nvSpPr>
          <p:cNvPr id="391" name="Google Shape;391;p27"/>
          <p:cNvSpPr/>
          <p:nvPr/>
        </p:nvSpPr>
        <p:spPr>
          <a:xfrm>
            <a:off x="778250" y="3726786"/>
            <a:ext cx="7389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sp>
        <p:nvSpPr>
          <p:cNvPr id="392" name="Google Shape;392;p27"/>
          <p:cNvSpPr txBox="1"/>
          <p:nvPr/>
        </p:nvSpPr>
        <p:spPr>
          <a:xfrm>
            <a:off x="1258400" y="2748811"/>
            <a:ext cx="872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Ingress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3" name="Google Shape;393;p27"/>
          <p:cNvCxnSpPr/>
          <p:nvPr/>
        </p:nvCxnSpPr>
        <p:spPr>
          <a:xfrm>
            <a:off x="2220975" y="3863863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394" name="Google Shape;394;p27"/>
          <p:cNvGrpSpPr/>
          <p:nvPr/>
        </p:nvGrpSpPr>
        <p:grpSpPr>
          <a:xfrm>
            <a:off x="3009170" y="3399465"/>
            <a:ext cx="2058550" cy="480764"/>
            <a:chOff x="653781" y="1452790"/>
            <a:chExt cx="2782200" cy="577494"/>
          </a:xfrm>
        </p:grpSpPr>
        <p:sp>
          <p:nvSpPr>
            <p:cNvPr id="395" name="Google Shape;395;p27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27"/>
          <p:cNvSpPr/>
          <p:nvPr/>
        </p:nvSpPr>
        <p:spPr>
          <a:xfrm>
            <a:off x="3080425" y="3546511"/>
            <a:ext cx="7389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sp>
        <p:nvSpPr>
          <p:cNvPr id="398" name="Google Shape;398;p27"/>
          <p:cNvSpPr/>
          <p:nvPr/>
        </p:nvSpPr>
        <p:spPr>
          <a:xfrm>
            <a:off x="3991075" y="3698911"/>
            <a:ext cx="10032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Persistent Volume</a:t>
            </a:r>
            <a:endParaRPr/>
          </a:p>
        </p:txBody>
      </p:sp>
      <p:cxnSp>
        <p:nvCxnSpPr>
          <p:cNvPr id="399" name="Google Shape;399;p27"/>
          <p:cNvCxnSpPr/>
          <p:nvPr/>
        </p:nvCxnSpPr>
        <p:spPr>
          <a:xfrm>
            <a:off x="3589800" y="3107749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diamond"/>
          </a:ln>
        </p:spPr>
      </p:cxnSp>
      <p:sp>
        <p:nvSpPr>
          <p:cNvPr id="400" name="Google Shape;400;p27"/>
          <p:cNvSpPr/>
          <p:nvPr/>
        </p:nvSpPr>
        <p:spPr>
          <a:xfrm>
            <a:off x="3087125" y="3708636"/>
            <a:ext cx="7389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sp>
        <p:nvSpPr>
          <p:cNvPr id="401" name="Google Shape;401;p27"/>
          <p:cNvSpPr txBox="1"/>
          <p:nvPr/>
        </p:nvSpPr>
        <p:spPr>
          <a:xfrm>
            <a:off x="3567275" y="2730661"/>
            <a:ext cx="872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Egress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27"/>
          <p:cNvCxnSpPr/>
          <p:nvPr/>
        </p:nvCxnSpPr>
        <p:spPr>
          <a:xfrm>
            <a:off x="4529850" y="3845713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03" name="Google Shape;403;p27"/>
          <p:cNvCxnSpPr/>
          <p:nvPr/>
        </p:nvCxnSpPr>
        <p:spPr>
          <a:xfrm>
            <a:off x="5576425" y="4704850"/>
            <a:ext cx="851100" cy="63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27"/>
          <p:cNvSpPr txBox="1"/>
          <p:nvPr/>
        </p:nvSpPr>
        <p:spPr>
          <a:xfrm>
            <a:off x="1127800" y="1494200"/>
            <a:ext cx="4602000" cy="1221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Benefits of transitioning to Isolated Multi-Homed Network: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Improved Performance characteristics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Improved Data Security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Improved QoS and SLA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/>
          <p:nvPr/>
        </p:nvSpPr>
        <p:spPr>
          <a:xfrm>
            <a:off x="6593356" y="2834837"/>
            <a:ext cx="1313400" cy="35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A1A1A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S3X Deployment</a:t>
            </a:r>
            <a:endParaRPr b="1" sz="1000"/>
          </a:p>
        </p:txBody>
      </p:sp>
      <p:sp>
        <p:nvSpPr>
          <p:cNvPr id="410" name="Google Shape;410;p28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Demo Setup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009439" y="3318937"/>
            <a:ext cx="2986800" cy="27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Target Pod 0 (4TB)</a:t>
            </a:r>
            <a:endParaRPr sz="1000"/>
          </a:p>
        </p:txBody>
      </p:sp>
      <p:sp>
        <p:nvSpPr>
          <p:cNvPr id="412" name="Google Shape;412;p28"/>
          <p:cNvSpPr/>
          <p:nvPr/>
        </p:nvSpPr>
        <p:spPr>
          <a:xfrm>
            <a:off x="8612244" y="3603847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13" name="Google Shape;413;p28"/>
          <p:cNvSpPr/>
          <p:nvPr/>
        </p:nvSpPr>
        <p:spPr>
          <a:xfrm>
            <a:off x="8009439" y="3603847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SSD</a:t>
            </a:r>
            <a:endParaRPr sz="1000"/>
          </a:p>
        </p:txBody>
      </p:sp>
      <p:sp>
        <p:nvSpPr>
          <p:cNvPr id="414" name="Google Shape;414;p28"/>
          <p:cNvSpPr/>
          <p:nvPr/>
        </p:nvSpPr>
        <p:spPr>
          <a:xfrm>
            <a:off x="9213108" y="3603847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15" name="Google Shape;415;p28"/>
          <p:cNvSpPr/>
          <p:nvPr/>
        </p:nvSpPr>
        <p:spPr>
          <a:xfrm>
            <a:off x="9813967" y="3603847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16" name="Google Shape;416;p28"/>
          <p:cNvSpPr/>
          <p:nvPr/>
        </p:nvSpPr>
        <p:spPr>
          <a:xfrm>
            <a:off x="10416773" y="3603847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17" name="Google Shape;417;p28"/>
          <p:cNvSpPr/>
          <p:nvPr/>
        </p:nvSpPr>
        <p:spPr>
          <a:xfrm>
            <a:off x="8009439" y="4211665"/>
            <a:ext cx="2986800" cy="27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Target Pod 1 (4TB)</a:t>
            </a:r>
            <a:endParaRPr sz="1000"/>
          </a:p>
        </p:txBody>
      </p:sp>
      <p:sp>
        <p:nvSpPr>
          <p:cNvPr id="418" name="Google Shape;418;p28"/>
          <p:cNvSpPr/>
          <p:nvPr/>
        </p:nvSpPr>
        <p:spPr>
          <a:xfrm>
            <a:off x="8612244" y="4496576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19" name="Google Shape;419;p28"/>
          <p:cNvSpPr/>
          <p:nvPr/>
        </p:nvSpPr>
        <p:spPr>
          <a:xfrm>
            <a:off x="8009439" y="4496576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SSD</a:t>
            </a:r>
            <a:endParaRPr sz="1000"/>
          </a:p>
        </p:txBody>
      </p:sp>
      <p:sp>
        <p:nvSpPr>
          <p:cNvPr id="420" name="Google Shape;420;p28"/>
          <p:cNvSpPr/>
          <p:nvPr/>
        </p:nvSpPr>
        <p:spPr>
          <a:xfrm>
            <a:off x="9213108" y="4496576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21" name="Google Shape;421;p28"/>
          <p:cNvSpPr/>
          <p:nvPr/>
        </p:nvSpPr>
        <p:spPr>
          <a:xfrm>
            <a:off x="9813967" y="4496576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22" name="Google Shape;422;p28"/>
          <p:cNvSpPr/>
          <p:nvPr/>
        </p:nvSpPr>
        <p:spPr>
          <a:xfrm>
            <a:off x="10416773" y="4496576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23" name="Google Shape;423;p28"/>
          <p:cNvSpPr/>
          <p:nvPr/>
        </p:nvSpPr>
        <p:spPr>
          <a:xfrm>
            <a:off x="8009439" y="5034525"/>
            <a:ext cx="2986800" cy="27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Target Pod 2 (4TB)</a:t>
            </a:r>
            <a:endParaRPr sz="1000"/>
          </a:p>
        </p:txBody>
      </p:sp>
      <p:sp>
        <p:nvSpPr>
          <p:cNvPr id="424" name="Google Shape;424;p28"/>
          <p:cNvSpPr/>
          <p:nvPr/>
        </p:nvSpPr>
        <p:spPr>
          <a:xfrm>
            <a:off x="8612244" y="531943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25" name="Google Shape;425;p28"/>
          <p:cNvSpPr/>
          <p:nvPr/>
        </p:nvSpPr>
        <p:spPr>
          <a:xfrm>
            <a:off x="8009439" y="531943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SSD</a:t>
            </a:r>
            <a:endParaRPr sz="1000"/>
          </a:p>
        </p:txBody>
      </p:sp>
      <p:sp>
        <p:nvSpPr>
          <p:cNvPr id="426" name="Google Shape;426;p28"/>
          <p:cNvSpPr/>
          <p:nvPr/>
        </p:nvSpPr>
        <p:spPr>
          <a:xfrm>
            <a:off x="9213108" y="531943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27" name="Google Shape;427;p28"/>
          <p:cNvSpPr/>
          <p:nvPr/>
        </p:nvSpPr>
        <p:spPr>
          <a:xfrm>
            <a:off x="9813967" y="531943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28" name="Google Shape;428;p28"/>
          <p:cNvSpPr/>
          <p:nvPr/>
        </p:nvSpPr>
        <p:spPr>
          <a:xfrm>
            <a:off x="10416773" y="531943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29" name="Google Shape;429;p28"/>
          <p:cNvSpPr/>
          <p:nvPr/>
        </p:nvSpPr>
        <p:spPr>
          <a:xfrm>
            <a:off x="8009324" y="5857384"/>
            <a:ext cx="2986800" cy="27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Target Pod 3 (4TB)</a:t>
            </a:r>
            <a:endParaRPr sz="1000"/>
          </a:p>
        </p:txBody>
      </p:sp>
      <p:sp>
        <p:nvSpPr>
          <p:cNvPr id="430" name="Google Shape;430;p28"/>
          <p:cNvSpPr/>
          <p:nvPr/>
        </p:nvSpPr>
        <p:spPr>
          <a:xfrm>
            <a:off x="8612129" y="614229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31" name="Google Shape;431;p28"/>
          <p:cNvSpPr/>
          <p:nvPr/>
        </p:nvSpPr>
        <p:spPr>
          <a:xfrm>
            <a:off x="8009324" y="614229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SSD</a:t>
            </a:r>
            <a:endParaRPr sz="1000"/>
          </a:p>
        </p:txBody>
      </p:sp>
      <p:sp>
        <p:nvSpPr>
          <p:cNvPr id="432" name="Google Shape;432;p28"/>
          <p:cNvSpPr/>
          <p:nvPr/>
        </p:nvSpPr>
        <p:spPr>
          <a:xfrm>
            <a:off x="9212993" y="614229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33" name="Google Shape;433;p28"/>
          <p:cNvSpPr/>
          <p:nvPr/>
        </p:nvSpPr>
        <p:spPr>
          <a:xfrm>
            <a:off x="9813853" y="614229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34" name="Google Shape;434;p28"/>
          <p:cNvSpPr/>
          <p:nvPr/>
        </p:nvSpPr>
        <p:spPr>
          <a:xfrm>
            <a:off x="10416658" y="614229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35" name="Google Shape;435;p28"/>
          <p:cNvSpPr/>
          <p:nvPr/>
        </p:nvSpPr>
        <p:spPr>
          <a:xfrm>
            <a:off x="6735654" y="4211684"/>
            <a:ext cx="997800" cy="27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S3X</a:t>
            </a:r>
            <a:endParaRPr sz="1000"/>
          </a:p>
        </p:txBody>
      </p:sp>
      <p:sp>
        <p:nvSpPr>
          <p:cNvPr id="436" name="Google Shape;436;p28"/>
          <p:cNvSpPr/>
          <p:nvPr/>
        </p:nvSpPr>
        <p:spPr>
          <a:xfrm>
            <a:off x="5002661" y="2822850"/>
            <a:ext cx="1313400" cy="35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A1A1A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 COS Bench</a:t>
            </a:r>
            <a:endParaRPr b="1" sz="1000"/>
          </a:p>
        </p:txBody>
      </p:sp>
      <p:sp>
        <p:nvSpPr>
          <p:cNvPr id="437" name="Google Shape;437;p28"/>
          <p:cNvSpPr/>
          <p:nvPr/>
        </p:nvSpPr>
        <p:spPr>
          <a:xfrm>
            <a:off x="5144960" y="3306968"/>
            <a:ext cx="997800" cy="27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Worker</a:t>
            </a:r>
            <a:endParaRPr sz="1000"/>
          </a:p>
        </p:txBody>
      </p:sp>
      <p:cxnSp>
        <p:nvCxnSpPr>
          <p:cNvPr id="438" name="Google Shape;438;p28"/>
          <p:cNvCxnSpPr/>
          <p:nvPr/>
        </p:nvCxnSpPr>
        <p:spPr>
          <a:xfrm>
            <a:off x="4856936" y="4085650"/>
            <a:ext cx="68415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9" name="Google Shape;439;p28"/>
          <p:cNvSpPr txBox="1"/>
          <p:nvPr/>
        </p:nvSpPr>
        <p:spPr>
          <a:xfrm>
            <a:off x="11151536" y="3842800"/>
            <a:ext cx="6993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Host1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0" name="Google Shape;440;p28"/>
          <p:cNvCxnSpPr/>
          <p:nvPr/>
        </p:nvCxnSpPr>
        <p:spPr>
          <a:xfrm>
            <a:off x="4856936" y="4943250"/>
            <a:ext cx="68415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1" name="Google Shape;441;p28"/>
          <p:cNvSpPr txBox="1"/>
          <p:nvPr/>
        </p:nvSpPr>
        <p:spPr>
          <a:xfrm>
            <a:off x="11151536" y="4700400"/>
            <a:ext cx="6993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Host2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p28"/>
          <p:cNvCxnSpPr/>
          <p:nvPr/>
        </p:nvCxnSpPr>
        <p:spPr>
          <a:xfrm>
            <a:off x="4878186" y="5781200"/>
            <a:ext cx="68415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3" name="Google Shape;443;p28"/>
          <p:cNvSpPr txBox="1"/>
          <p:nvPr/>
        </p:nvSpPr>
        <p:spPr>
          <a:xfrm>
            <a:off x="11172786" y="5538350"/>
            <a:ext cx="6993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Host3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Google Shape;444;p28"/>
          <p:cNvCxnSpPr/>
          <p:nvPr/>
        </p:nvCxnSpPr>
        <p:spPr>
          <a:xfrm>
            <a:off x="4886078" y="6602175"/>
            <a:ext cx="68415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5" name="Google Shape;445;p28"/>
          <p:cNvSpPr txBox="1"/>
          <p:nvPr/>
        </p:nvSpPr>
        <p:spPr>
          <a:xfrm>
            <a:off x="11180678" y="6359325"/>
            <a:ext cx="6993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Host4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8"/>
          <p:cNvSpPr txBox="1"/>
          <p:nvPr/>
        </p:nvSpPr>
        <p:spPr>
          <a:xfrm>
            <a:off x="4691797" y="1484125"/>
            <a:ext cx="7074600" cy="1247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Physical Characteristics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4-nodes Kubernetes cluster v1.14, 1 SSD per 4 HDD,  15% SSD of total HDD capacity,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64GB RAM per Host, CPU E5-2630, 2.2GHz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10G Pod Network, 10G Backend Network, both Jumbo MTU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Rook S3X Deployment and COS Bench work generator runs on separate hosts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8"/>
          <p:cNvSpPr txBox="1"/>
          <p:nvPr/>
        </p:nvSpPr>
        <p:spPr>
          <a:xfrm>
            <a:off x="296750" y="1522981"/>
            <a:ext cx="3695700" cy="5127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Rook EdgeFS Cluster CRD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50" y="2048789"/>
            <a:ext cx="3412337" cy="4370874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8"/>
          <p:cNvSpPr/>
          <p:nvPr/>
        </p:nvSpPr>
        <p:spPr>
          <a:xfrm>
            <a:off x="505125" y="3603850"/>
            <a:ext cx="3156900" cy="54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Performance Analysis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025" y="1802675"/>
            <a:ext cx="5206950" cy="22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325" y="4172875"/>
            <a:ext cx="5256649" cy="2172302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9"/>
          <p:cNvSpPr txBox="1"/>
          <p:nvPr/>
        </p:nvSpPr>
        <p:spPr>
          <a:xfrm>
            <a:off x="399300" y="1685119"/>
            <a:ext cx="53853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25-29% better response time!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39-43% better bandwidth!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29"/>
          <p:cNvSpPr txBox="1"/>
          <p:nvPr/>
        </p:nvSpPr>
        <p:spPr>
          <a:xfrm>
            <a:off x="175900" y="3589650"/>
            <a:ext cx="53853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Test was designed to compare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Pod vs. Multi-Homed Networks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6096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Single 10G connected multi-threaded app, 2MB S3 object transfers, 3 sync replicas, 6TB random I/O dataset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60960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Summary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0"/>
          <p:cNvSpPr txBox="1"/>
          <p:nvPr>
            <p:ph idx="4294967295" type="body"/>
          </p:nvPr>
        </p:nvSpPr>
        <p:spPr>
          <a:xfrm>
            <a:off x="614600" y="2017333"/>
            <a:ext cx="10962900" cy="43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609600" rtl="0" algn="l"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Rook Community is growing!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Top Contributors: Upbound.io, RedHat, Nexenta/DDN, SUSE, Cloudability, more is coming!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EdgeFS is emerging to address Multi-Cloud and Edge/IoT needs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Multi-Homed network is going to be available in upcoming 1.1 release</a:t>
            </a:r>
            <a:endParaRPr sz="2900"/>
          </a:p>
        </p:txBody>
      </p:sp>
      <p:pic>
        <p:nvPicPr>
          <p:cNvPr id="465" name="Google Shape;4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525" y="4708050"/>
            <a:ext cx="7216899" cy="16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"/>
          <p:cNvSpPr txBox="1"/>
          <p:nvPr/>
        </p:nvSpPr>
        <p:spPr>
          <a:xfrm>
            <a:off x="2607667" y="1705400"/>
            <a:ext cx="68448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0">
                <a:solidFill>
                  <a:srgbClr val="741B47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8000">
              <a:solidFill>
                <a:srgbClr val="741B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741B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900" u="sng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https://github.com/rook/rook</a:t>
            </a:r>
            <a:endParaRPr sz="29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900" u="sng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https://rook.io/</a:t>
            </a:r>
            <a:endParaRPr sz="7200">
              <a:solidFill>
                <a:srgbClr val="741B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900" u="sng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https://edgefs.io/</a:t>
            </a:r>
            <a:endParaRPr sz="7200">
              <a:solidFill>
                <a:srgbClr val="741B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741B4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/>
        </p:nvSpPr>
        <p:spPr>
          <a:xfrm>
            <a:off x="543350" y="1992175"/>
            <a:ext cx="96951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</a:rPr>
              <a:t>Deep dive: Rook / EdgeFS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543350" y="2560350"/>
            <a:ext cx="102003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Dmitry Yusupov, CTO, Nexenta by DDN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What is Rook?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614600" y="2017333"/>
            <a:ext cx="10962900" cy="43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609600" rtl="0" algn="l"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Cloud-Native Storage Orchestrator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Extends Kubernetes with custom types and controllers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Automates deployment, bootstrapping, configuration, provisioning, scaling, upgrading, migration, disaster recovery, monitoring, and resource management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Framework for many storage providers and solutions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Open Source (Apache 2.0)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Hosted by the Cloud-Native Computing Foundation (CNCF)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Storage ON Kubernetes 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800" y="1921867"/>
            <a:ext cx="6478675" cy="493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127300" y="1921867"/>
            <a:ext cx="53853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Deploy storage systems INTO the cluster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Harness the power of Kubernetes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Automated management by smart software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Portable abstractions for all our storage needs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Rook is a Framework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614600" y="2017325"/>
            <a:ext cx="10962900" cy="45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60960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Rook is more than just a collection of Operators and CRDs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b="1" lang="en-US" sz="2900"/>
              <a:t>Framework</a:t>
            </a:r>
            <a:r>
              <a:rPr lang="en-US" sz="2900"/>
              <a:t> for storage providers to integrate their solutions into cloud-native environments</a:t>
            </a:r>
            <a:endParaRPr sz="2900"/>
          </a:p>
          <a:p>
            <a:pPr indent="-488950" lvl="1" marL="1219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Storage resource normalization</a:t>
            </a:r>
            <a:endParaRPr sz="2900"/>
          </a:p>
          <a:p>
            <a:pPr indent="-488950" lvl="1" marL="1219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Operator patterns/plumbing</a:t>
            </a:r>
            <a:endParaRPr sz="2900"/>
          </a:p>
          <a:p>
            <a:pPr indent="-488950" lvl="1" marL="1219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Common policies, specs, logic</a:t>
            </a:r>
            <a:endParaRPr sz="2900"/>
          </a:p>
          <a:p>
            <a:pPr indent="-488950" lvl="1" marL="1219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Testing effort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EdgeFS, </a:t>
            </a:r>
            <a:r>
              <a:rPr lang="en-US" sz="2900"/>
              <a:t>Ceph, CockroachDB, Minio, NFS, Cassandra, and more…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New Rook Operators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/>
          <p:nvPr>
            <p:ph idx="4294967295" type="body"/>
          </p:nvPr>
        </p:nvSpPr>
        <p:spPr>
          <a:xfrm>
            <a:off x="2675450" y="2243217"/>
            <a:ext cx="5761500" cy="102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/>
              <a:t>Apache Cassandra</a:t>
            </a:r>
            <a:endParaRPr b="1"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grpSp>
        <p:nvGrpSpPr>
          <p:cNvPr id="119" name="Google Shape;119;p19"/>
          <p:cNvGrpSpPr/>
          <p:nvPr/>
        </p:nvGrpSpPr>
        <p:grpSpPr>
          <a:xfrm>
            <a:off x="8329421" y="2159072"/>
            <a:ext cx="1186901" cy="1192070"/>
            <a:chOff x="5363065" y="1740504"/>
            <a:chExt cx="1878900" cy="1911900"/>
          </a:xfrm>
        </p:grpSpPr>
        <p:sp>
          <p:nvSpPr>
            <p:cNvPr id="120" name="Google Shape;120;p19"/>
            <p:cNvSpPr/>
            <p:nvPr/>
          </p:nvSpPr>
          <p:spPr>
            <a:xfrm>
              <a:off x="5363065" y="1740504"/>
              <a:ext cx="1878900" cy="1911900"/>
            </a:xfrm>
            <a:prstGeom prst="flowChartConnector">
              <a:avLst/>
            </a:prstGeom>
            <a:solidFill>
              <a:srgbClr val="FF9900"/>
            </a:solidFill>
            <a:ln cap="flat" cmpd="sng" w="9525">
              <a:solidFill>
                <a:srgbClr val="783F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783F04"/>
                </a:solidFill>
              </a:endParaRPr>
            </a:p>
          </p:txBody>
        </p:sp>
        <p:pic>
          <p:nvPicPr>
            <p:cNvPr id="121" name="Google Shape;121;p19"/>
            <p:cNvPicPr preferRelativeResize="0"/>
            <p:nvPr/>
          </p:nvPicPr>
          <p:blipFill rotWithShape="1">
            <a:blip r:embed="rId3">
              <a:alphaModFix/>
            </a:blip>
            <a:srcRect b="25512" l="0" r="0" t="0"/>
            <a:stretch/>
          </p:blipFill>
          <p:spPr>
            <a:xfrm>
              <a:off x="5465536" y="2209639"/>
              <a:ext cx="1673900" cy="8507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733" y="3994567"/>
            <a:ext cx="1823334" cy="182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6735250" y="4287833"/>
            <a:ext cx="51636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Nexenta </a:t>
            </a:r>
            <a:r>
              <a:rPr b="1" lang="en-US" sz="4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EdgeFS</a:t>
            </a:r>
            <a:endParaRPr b="1" sz="4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60765"/>
            <a:ext cx="3964666" cy="29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Rook EdgeFS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98250" y="1611625"/>
            <a:ext cx="10646400" cy="4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●"/>
            </a:pPr>
            <a:r>
              <a:rPr b="1" lang="en-US" sz="2900">
                <a:latin typeface="Calibri"/>
                <a:ea typeface="Calibri"/>
                <a:cs typeface="Calibri"/>
                <a:sym typeface="Calibri"/>
              </a:rPr>
              <a:t>Deployed as Kubernetes Operator</a:t>
            </a:r>
            <a:endParaRPr b="1"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○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Full service life-cycle management: install, update, rolling-upgrade, uninstall, re-install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○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Monitoring with Prometheus and Grafana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○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Easy of use built-in GUI with CRD Wizard!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○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Runs in Embedded environments: &lt; 1GB DRAM, 2 CPU cores!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Char char="●"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Consumes Locally connected raw disks or directories</a:t>
            </a:r>
            <a:endParaRPr b="1"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Globally available Data protocols</a:t>
            </a:r>
            <a:endParaRPr b="1"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○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 and S3X (NoSQL and POSIX-like extension)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○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Scale-Out High-Performance NFS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○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Scale-Out iSCSI Block Devices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871325" y="285925"/>
            <a:ext cx="924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EdgeFS Connected Data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71225" y="1729900"/>
            <a:ext cx="3411900" cy="4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Deduplication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Clouds Connectivity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Geo-Transparency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Namespace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 Transparency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S3, S3X, NFS, iSCSI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3883063" y="1721700"/>
            <a:ext cx="4210200" cy="20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Segment 1</a:t>
            </a:r>
            <a:endParaRPr b="1"/>
          </a:p>
        </p:txBody>
      </p:sp>
      <p:sp>
        <p:nvSpPr>
          <p:cNvPr id="138" name="Google Shape;138;p21"/>
          <p:cNvSpPr/>
          <p:nvPr/>
        </p:nvSpPr>
        <p:spPr>
          <a:xfrm>
            <a:off x="4200636" y="2529169"/>
            <a:ext cx="2540700" cy="3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MySpace/Work</a:t>
            </a:r>
            <a:endParaRPr sz="1200"/>
          </a:p>
        </p:txBody>
      </p:sp>
      <p:sp>
        <p:nvSpPr>
          <p:cNvPr id="139" name="Google Shape;139;p21"/>
          <p:cNvSpPr/>
          <p:nvPr/>
        </p:nvSpPr>
        <p:spPr>
          <a:xfrm>
            <a:off x="5078144" y="2927184"/>
            <a:ext cx="785700" cy="71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HDDN</a:t>
            </a:r>
            <a:endParaRPr sz="1200"/>
          </a:p>
        </p:txBody>
      </p:sp>
      <p:sp>
        <p:nvSpPr>
          <p:cNvPr id="140" name="Google Shape;140;p21"/>
          <p:cNvSpPr/>
          <p:nvPr/>
        </p:nvSpPr>
        <p:spPr>
          <a:xfrm>
            <a:off x="5955658" y="2927184"/>
            <a:ext cx="785700" cy="71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SSD0</a:t>
            </a:r>
            <a:endParaRPr sz="1200"/>
          </a:p>
        </p:txBody>
      </p:sp>
      <p:sp>
        <p:nvSpPr>
          <p:cNvPr id="141" name="Google Shape;141;p21"/>
          <p:cNvSpPr/>
          <p:nvPr/>
        </p:nvSpPr>
        <p:spPr>
          <a:xfrm>
            <a:off x="4200631" y="2927184"/>
            <a:ext cx="785700" cy="71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HDD0</a:t>
            </a:r>
            <a:endParaRPr sz="1200"/>
          </a:p>
        </p:txBody>
      </p:sp>
      <p:sp>
        <p:nvSpPr>
          <p:cNvPr id="142" name="Google Shape;142;p21"/>
          <p:cNvSpPr/>
          <p:nvPr/>
        </p:nvSpPr>
        <p:spPr>
          <a:xfrm>
            <a:off x="6860912" y="2529169"/>
            <a:ext cx="1066800" cy="3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ISGW Link</a:t>
            </a:r>
            <a:endParaRPr sz="1200"/>
          </a:p>
        </p:txBody>
      </p:sp>
      <p:sp>
        <p:nvSpPr>
          <p:cNvPr id="143" name="Google Shape;143;p21"/>
          <p:cNvSpPr/>
          <p:nvPr/>
        </p:nvSpPr>
        <p:spPr>
          <a:xfrm>
            <a:off x="4906216" y="1990124"/>
            <a:ext cx="1418700" cy="3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NFS GW</a:t>
            </a:r>
            <a:endParaRPr sz="1200"/>
          </a:p>
        </p:txBody>
      </p:sp>
      <p:sp>
        <p:nvSpPr>
          <p:cNvPr id="144" name="Google Shape;144;p21"/>
          <p:cNvSpPr/>
          <p:nvPr/>
        </p:nvSpPr>
        <p:spPr>
          <a:xfrm>
            <a:off x="6508559" y="1990124"/>
            <a:ext cx="1418700" cy="3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S3 GW</a:t>
            </a:r>
            <a:endParaRPr sz="1200"/>
          </a:p>
        </p:txBody>
      </p:sp>
      <p:sp>
        <p:nvSpPr>
          <p:cNvPr id="145" name="Google Shape;145;p21"/>
          <p:cNvSpPr/>
          <p:nvPr/>
        </p:nvSpPr>
        <p:spPr>
          <a:xfrm>
            <a:off x="3883063" y="4188752"/>
            <a:ext cx="4210200" cy="20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Segment N</a:t>
            </a:r>
            <a:endParaRPr b="1"/>
          </a:p>
        </p:txBody>
      </p:sp>
      <p:sp>
        <p:nvSpPr>
          <p:cNvPr id="146" name="Google Shape;146;p21"/>
          <p:cNvSpPr/>
          <p:nvPr/>
        </p:nvSpPr>
        <p:spPr>
          <a:xfrm>
            <a:off x="4200636" y="4996221"/>
            <a:ext cx="2540700" cy="3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MySpace/Home</a:t>
            </a:r>
            <a:endParaRPr sz="1200"/>
          </a:p>
        </p:txBody>
      </p:sp>
      <p:sp>
        <p:nvSpPr>
          <p:cNvPr id="147" name="Google Shape;147;p21"/>
          <p:cNvSpPr/>
          <p:nvPr/>
        </p:nvSpPr>
        <p:spPr>
          <a:xfrm>
            <a:off x="5078144" y="5394236"/>
            <a:ext cx="785700" cy="71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HDDN</a:t>
            </a:r>
            <a:endParaRPr sz="1200"/>
          </a:p>
        </p:txBody>
      </p:sp>
      <p:sp>
        <p:nvSpPr>
          <p:cNvPr id="148" name="Google Shape;148;p21"/>
          <p:cNvSpPr/>
          <p:nvPr/>
        </p:nvSpPr>
        <p:spPr>
          <a:xfrm>
            <a:off x="5955658" y="5394236"/>
            <a:ext cx="785700" cy="71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SSD0</a:t>
            </a:r>
            <a:endParaRPr sz="1200"/>
          </a:p>
        </p:txBody>
      </p:sp>
      <p:sp>
        <p:nvSpPr>
          <p:cNvPr id="149" name="Google Shape;149;p21"/>
          <p:cNvSpPr/>
          <p:nvPr/>
        </p:nvSpPr>
        <p:spPr>
          <a:xfrm>
            <a:off x="4200631" y="5394236"/>
            <a:ext cx="785700" cy="71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HDD0</a:t>
            </a:r>
            <a:endParaRPr sz="1200"/>
          </a:p>
        </p:txBody>
      </p:sp>
      <p:sp>
        <p:nvSpPr>
          <p:cNvPr id="150" name="Google Shape;150;p21"/>
          <p:cNvSpPr/>
          <p:nvPr/>
        </p:nvSpPr>
        <p:spPr>
          <a:xfrm>
            <a:off x="6860912" y="4996221"/>
            <a:ext cx="1066800" cy="3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ISGW Link</a:t>
            </a:r>
            <a:endParaRPr sz="1200"/>
          </a:p>
        </p:txBody>
      </p:sp>
      <p:sp>
        <p:nvSpPr>
          <p:cNvPr id="151" name="Google Shape;151;p21"/>
          <p:cNvSpPr/>
          <p:nvPr/>
        </p:nvSpPr>
        <p:spPr>
          <a:xfrm>
            <a:off x="4906216" y="4457175"/>
            <a:ext cx="1066800" cy="3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NFS GW</a:t>
            </a:r>
            <a:endParaRPr sz="1200"/>
          </a:p>
        </p:txBody>
      </p:sp>
      <p:sp>
        <p:nvSpPr>
          <p:cNvPr id="152" name="Google Shape;152;p21"/>
          <p:cNvSpPr/>
          <p:nvPr/>
        </p:nvSpPr>
        <p:spPr>
          <a:xfrm>
            <a:off x="6100103" y="4467272"/>
            <a:ext cx="928500" cy="3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S3 GW</a:t>
            </a:r>
            <a:endParaRPr sz="1200"/>
          </a:p>
        </p:txBody>
      </p:sp>
      <p:cxnSp>
        <p:nvCxnSpPr>
          <p:cNvPr id="153" name="Google Shape;153;p21"/>
          <p:cNvCxnSpPr>
            <a:stCxn id="142" idx="2"/>
            <a:endCxn id="150" idx="0"/>
          </p:cNvCxnSpPr>
          <p:nvPr/>
        </p:nvCxnSpPr>
        <p:spPr>
          <a:xfrm>
            <a:off x="7394312" y="2901769"/>
            <a:ext cx="0" cy="209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diamond"/>
            <a:tailEnd len="med" w="med" type="diamond"/>
          </a:ln>
        </p:spPr>
      </p:cxn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278" y="2725060"/>
            <a:ext cx="3077229" cy="24476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8295600" y="4996225"/>
            <a:ext cx="34119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*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Block-level Geo-Deduplication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* Metadata-Only Transfers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*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Local Caching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*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Intelligent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Prefetching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8458680" y="1949494"/>
            <a:ext cx="30771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58FB8"/>
                </a:solidFill>
                <a:latin typeface="Lato"/>
                <a:ea typeface="Lato"/>
                <a:cs typeface="Lato"/>
                <a:sym typeface="Lato"/>
              </a:rPr>
              <a:t>Up to 50x bandwidth savings!</a:t>
            </a:r>
            <a:endParaRPr b="1" sz="2400">
              <a:solidFill>
                <a:srgbClr val="258FB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871325" y="285925"/>
            <a:ext cx="924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EdgeFS Cloud Connectors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80950" y="1611625"/>
            <a:ext cx="7707900" cy="4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Presents S3 Everywhere, Transparently syncing regions!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Metadata-Only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Local Caching and Prefetching. Globally de-duplicates cross-site calls.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Operates with unmodified, native objects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 connectors as of EdgeFS v1.2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S3: Stable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Alibaba OSS: Beta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GCP GS: Beta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Blob: Alpha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875" y="4940450"/>
            <a:ext cx="2120649" cy="11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700" y="5013500"/>
            <a:ext cx="265138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3475" y="3166126"/>
            <a:ext cx="2199449" cy="14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463" y="3005725"/>
            <a:ext cx="2120650" cy="158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