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notesMasterIdLst>
    <p:notesMasterId r:id="rId28"/>
  </p:notesMasterIdLst>
  <p:sldIdLst>
    <p:sldId id="262" r:id="rId2"/>
    <p:sldId id="1808" r:id="rId3"/>
    <p:sldId id="1809" r:id="rId4"/>
    <p:sldId id="1810" r:id="rId5"/>
    <p:sldId id="1811" r:id="rId6"/>
    <p:sldId id="1795" r:id="rId7"/>
    <p:sldId id="1797" r:id="rId8"/>
    <p:sldId id="1805" r:id="rId9"/>
    <p:sldId id="1799" r:id="rId10"/>
    <p:sldId id="1800" r:id="rId11"/>
    <p:sldId id="1834" r:id="rId12"/>
    <p:sldId id="1831" r:id="rId13"/>
    <p:sldId id="1832" r:id="rId14"/>
    <p:sldId id="1833" r:id="rId15"/>
    <p:sldId id="1836" r:id="rId16"/>
    <p:sldId id="1814" r:id="rId17"/>
    <p:sldId id="1813" r:id="rId18"/>
    <p:sldId id="1816" r:id="rId19"/>
    <p:sldId id="1817" r:id="rId20"/>
    <p:sldId id="1818" r:id="rId21"/>
    <p:sldId id="1824" r:id="rId22"/>
    <p:sldId id="1826" r:id="rId23"/>
    <p:sldId id="1819" r:id="rId24"/>
    <p:sldId id="1822" r:id="rId25"/>
    <p:sldId id="1821" r:id="rId26"/>
    <p:sldId id="181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/>
    <p:restoredTop sz="94691"/>
  </p:normalViewPr>
  <p:slideViewPr>
    <p:cSldViewPr snapToGrid="0" snapToObjects="1">
      <p:cViewPr varScale="1">
        <p:scale>
          <a:sx n="115" d="100"/>
          <a:sy n="115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B370-F889-B545-9DA5-18370ED5C2F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02D7-8714-B94A-A89D-AB215C37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02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0AA81-68B0-E547-998E-A4D29517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3FD86-E1BF-D849-8773-7377FA484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9A71A-9AA8-7A4E-AA51-C7802B8B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AD7C2-A54D-D643-AD1A-A488ED1E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E1204-AE16-B94A-BB1F-696AD641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3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59A42-426B-2349-AFCC-AAFB51D4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76EB7-A47A-8745-905E-62517637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E41B3-4D3A-AA4B-9546-EBB1CB4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367F2-8E08-5243-8E7E-F1D5CCBB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CA3B8-B733-1A40-B2D7-3D2CED26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66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5BDACF-90B0-F94A-8F74-0C5A641C9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9DD40C-539C-2743-9F7F-51BE749F9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A561F-D838-E044-A3BC-DF4D41F7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933B3-8A15-0B4A-9C7D-BE469DDE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2003D-8590-2141-87FD-7281F6F6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88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2831637" y="1831323"/>
            <a:ext cx="8640960" cy="14689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816AF-A71E-2E40-8FDA-FB9E23A9A3D2}"/>
              </a:ext>
            </a:extLst>
          </p:cNvPr>
          <p:cNvSpPr/>
          <p:nvPr userDrawn="1"/>
        </p:nvSpPr>
        <p:spPr>
          <a:xfrm>
            <a:off x="8956713" y="6400800"/>
            <a:ext cx="3029639" cy="3745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658440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7AF9E55-97FD-A745-8297-F6DFBE6B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39" y="162824"/>
            <a:ext cx="10515600" cy="52499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B5EB0-AFA2-7149-A9B3-4AED340F03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313" y="1181100"/>
            <a:ext cx="10515600" cy="51069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0967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42A1-8557-8F48-B4D4-0AC02146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A7688-E237-D24B-868E-676DB18E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3FFA9-1A75-D343-B680-07C84625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02488-0586-1646-88E2-667DE7FD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05C8F-CB0A-2F4B-8FC6-13D6327C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0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6CE7E-B51D-0449-8DB0-7FA73F04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7F60D-D793-2A41-8D80-7EF0AC60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33222-0ED2-C249-A8F2-5536E387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E7D8-7EC0-1341-97D6-A15240CA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7DC79-64D2-5048-9FAD-5C2802C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02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15AB9-FBF4-A94A-9C4A-D961813E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2B7C7-9D82-BB41-ADE3-2600BC2D5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218CC-6390-2A46-BDF0-A57BECFD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C3B9E-B67D-8542-9656-28CDF69A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0F422-91C1-3B4A-8BA9-4316321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917B0-C633-A544-B76F-002D2B85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7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BD122-1139-E542-BF3B-BA62953F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2469C-D8E5-3441-9962-783EA050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D7516-1F64-D040-8234-732E234A1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1086C-B4C9-8E45-9A51-35EFE1A91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F9A157-389B-FF47-8FF2-2642D17C2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1F8F0C-4B86-2943-A0B6-03794A24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D74B8A-CFDF-A440-8187-CE4974CC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A0B980-3B10-6749-9113-5CE908D2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2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66C02-8739-DC44-9257-55E57B7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C9BDCE-57B9-A843-BAE5-9C68D4A3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517038-0CAA-AB44-AFD3-FC0D6BF9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3D209-2766-DD49-B56E-12770C8D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7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4117C1-322C-8A40-9E27-BFAE5F7E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75F80-6DBC-0D46-ACBE-BF0A030F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61D6E-6575-2444-8226-83B2858A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97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7CD9F-90D8-6C4D-B3FE-30C4F0F1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11D78-346D-234C-B708-B3F27D4D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DFB82-E272-F343-8108-9F510DE2F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570DC-8A79-A442-B4A0-1EEA667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D5F45-B57F-7C42-82E9-D4B2B886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ED32B-AB06-184A-B46D-E2B3F2F8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56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0FEA3-B1B5-E94A-9D58-16436BE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A3CDD-73B1-544A-8809-DB67BA4D0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6E7DA-3777-BB41-B45A-62EB6A13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FD39B-2E31-4042-985B-C60AE47A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F2452-91A6-7646-A272-EDA73EBA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CC7F4-F53B-7848-A4DA-02FB7333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09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67F598-8175-884A-87D7-6C1FAC52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CFFD5-EAB2-8B41-9182-512A588C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DE300-FA09-8548-95EC-2B475D0AA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8908-9D4E-4A4B-87BF-C7A11FEF296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BBD97-5B98-3447-A691-536049B98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A0579-579F-B749-A365-8F8F0364A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821E6-9DBF-254D-8CFB-AFCC69703E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21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31637" y="2331720"/>
            <a:ext cx="6644872" cy="968570"/>
          </a:xfrm>
        </p:spPr>
        <p:txBody>
          <a:bodyPr>
            <a:normAutofit fontScale="90000"/>
          </a:bodyPr>
          <a:lstStyle/>
          <a:p>
            <a:pPr lvl="0" defTabSz="914377"/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Multi-tenancy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53B5E-EEB1-A543-ADE6-58EB9A025E4C}"/>
              </a:ext>
            </a:extLst>
          </p:cNvPr>
          <p:cNvSpPr txBox="1"/>
          <p:nvPr/>
        </p:nvSpPr>
        <p:spPr>
          <a:xfrm>
            <a:off x="6746488" y="4282068"/>
            <a:ext cx="272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Alibaba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Kubernetes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Team</a:t>
            </a:r>
            <a:endParaRPr kumimoji="1" lang="zh-CN" alt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7079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0D8-7D6A-8B42-88A5-17366460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55" y="171253"/>
            <a:ext cx="10515600" cy="52499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Tenant Pod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D6147-44BC-F54A-AAED-0FA3D1E0DA52}"/>
              </a:ext>
            </a:extLst>
          </p:cNvPr>
          <p:cNvGrpSpPr/>
          <p:nvPr/>
        </p:nvGrpSpPr>
        <p:grpSpPr>
          <a:xfrm>
            <a:off x="1382311" y="1147844"/>
            <a:ext cx="2440477" cy="1896185"/>
            <a:chOff x="5532073" y="3301496"/>
            <a:chExt cx="1605775" cy="1896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5DE15-3FA4-9541-8608-927DCCD98CF0}"/>
                </a:ext>
              </a:extLst>
            </p:cNvPr>
            <p:cNvSpPr/>
            <p:nvPr/>
          </p:nvSpPr>
          <p:spPr>
            <a:xfrm>
              <a:off x="5532073" y="3301496"/>
              <a:ext cx="1605775" cy="1896185"/>
            </a:xfrm>
            <a:prstGeom prst="rect">
              <a:avLst/>
            </a:prstGeom>
            <a:solidFill>
              <a:srgbClr val="9416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62E081E-472C-8B43-8693-98F071BD3811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941651"/>
                  </a:solidFill>
                </a:rPr>
                <a:t>etcd</a:t>
              </a:r>
              <a:endParaRPr lang="en-US" dirty="0">
                <a:solidFill>
                  <a:srgbClr val="941651"/>
                </a:solidFill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5C7D87-28BE-0545-9017-1EAB1F27351A}"/>
              </a:ext>
            </a:extLst>
          </p:cNvPr>
          <p:cNvSpPr/>
          <p:nvPr/>
        </p:nvSpPr>
        <p:spPr>
          <a:xfrm>
            <a:off x="492364" y="3693717"/>
            <a:ext cx="1605775" cy="2031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4E709-30DA-2844-81F8-3F16BAC08E11}"/>
              </a:ext>
            </a:extLst>
          </p:cNvPr>
          <p:cNvSpPr/>
          <p:nvPr/>
        </p:nvSpPr>
        <p:spPr>
          <a:xfrm>
            <a:off x="764955" y="4257349"/>
            <a:ext cx="1077950" cy="715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04655-790B-FD43-87E3-BB8C479D9F92}"/>
              </a:ext>
            </a:extLst>
          </p:cNvPr>
          <p:cNvSpPr txBox="1"/>
          <p:nvPr/>
        </p:nvSpPr>
        <p:spPr>
          <a:xfrm>
            <a:off x="864684" y="5263868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6DAB4-66BD-1041-B8C0-4B72AFFCE38D}"/>
              </a:ext>
            </a:extLst>
          </p:cNvPr>
          <p:cNvSpPr/>
          <p:nvPr/>
        </p:nvSpPr>
        <p:spPr>
          <a:xfrm>
            <a:off x="4458768" y="1580828"/>
            <a:ext cx="1253359" cy="102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TC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17C27-69F4-2047-B0D0-A9B916FBC732}"/>
              </a:ext>
            </a:extLst>
          </p:cNvPr>
          <p:cNvCxnSpPr>
            <a:cxnSpLocks/>
          </p:cNvCxnSpPr>
          <p:nvPr/>
        </p:nvCxnSpPr>
        <p:spPr>
          <a:xfrm>
            <a:off x="3931367" y="2092272"/>
            <a:ext cx="496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1548B227-A4B3-B84A-AF78-EEE4EE600ABE}"/>
              </a:ext>
            </a:extLst>
          </p:cNvPr>
          <p:cNvSpPr/>
          <p:nvPr/>
        </p:nvSpPr>
        <p:spPr>
          <a:xfrm>
            <a:off x="3187769" y="1512220"/>
            <a:ext cx="721502" cy="658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Tenant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421CAA-D83F-134B-BBBB-26AF8936C6DA}"/>
              </a:ext>
            </a:extLst>
          </p:cNvPr>
          <p:cNvSpPr/>
          <p:nvPr/>
        </p:nvSpPr>
        <p:spPr>
          <a:xfrm>
            <a:off x="3209815" y="3646523"/>
            <a:ext cx="2081516" cy="1325958"/>
          </a:xfrm>
          <a:prstGeom prst="rect">
            <a:avLst/>
          </a:prstGeom>
          <a:solidFill>
            <a:srgbClr val="941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Unified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Scheduler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851F633-D2BD-804E-9025-54A81D1A8317}"/>
              </a:ext>
            </a:extLst>
          </p:cNvPr>
          <p:cNvSpPr/>
          <p:nvPr/>
        </p:nvSpPr>
        <p:spPr>
          <a:xfrm>
            <a:off x="749559" y="3779949"/>
            <a:ext cx="1093346" cy="3900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VN-agent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2B5D2-2982-854A-AFDA-EEB3AEBE5A3B}"/>
              </a:ext>
            </a:extLst>
          </p:cNvPr>
          <p:cNvCxnSpPr>
            <a:cxnSpLocks/>
          </p:cNvCxnSpPr>
          <p:nvPr/>
        </p:nvCxnSpPr>
        <p:spPr>
          <a:xfrm flipV="1">
            <a:off x="1295250" y="3083610"/>
            <a:ext cx="602579" cy="117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905DF7-4F13-FF4F-9F18-47C307D20D98}"/>
              </a:ext>
            </a:extLst>
          </p:cNvPr>
          <p:cNvSpPr txBox="1"/>
          <p:nvPr/>
        </p:nvSpPr>
        <p:spPr>
          <a:xfrm>
            <a:off x="5933685" y="3468371"/>
            <a:ext cx="621071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Super master manages Pod with tenant name as prefix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Upward </a:t>
            </a:r>
            <a:r>
              <a:rPr lang="en-US" sz="2400" dirty="0" err="1"/>
              <a:t>syncer</a:t>
            </a:r>
            <a:r>
              <a:rPr lang="en-US" sz="2400" dirty="0"/>
              <a:t> (UWS) updates Pod/Node status back, cert. with all Tenant masters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Tenant object keeps all the mapping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109781-4B73-E347-9CF1-BAB8A1F91284}"/>
              </a:ext>
            </a:extLst>
          </p:cNvPr>
          <p:cNvGrpSpPr/>
          <p:nvPr/>
        </p:nvGrpSpPr>
        <p:grpSpPr>
          <a:xfrm>
            <a:off x="9221467" y="1197013"/>
            <a:ext cx="1474541" cy="1896185"/>
            <a:chOff x="5532073" y="3270500"/>
            <a:chExt cx="1605775" cy="18961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085DFA-1DFD-2B46-AB04-DDCA116B18DD}"/>
                </a:ext>
              </a:extLst>
            </p:cNvPr>
            <p:cNvSpPr/>
            <p:nvPr/>
          </p:nvSpPr>
          <p:spPr>
            <a:xfrm>
              <a:off x="5532073" y="3270500"/>
              <a:ext cx="1605775" cy="18961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Tenant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731DA835-3558-8640-A69F-2EC1090A00FE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etcd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B6AE3F-A7E5-BC47-8E1D-7558698EC39A}"/>
              </a:ext>
            </a:extLst>
          </p:cNvPr>
          <p:cNvSpPr/>
          <p:nvPr/>
        </p:nvSpPr>
        <p:spPr>
          <a:xfrm>
            <a:off x="6642836" y="1028151"/>
            <a:ext cx="1253359" cy="810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DWS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BCAA24-7B87-9D4E-BED4-5156D87F3776}"/>
              </a:ext>
            </a:extLst>
          </p:cNvPr>
          <p:cNvSpPr/>
          <p:nvPr/>
        </p:nvSpPr>
        <p:spPr>
          <a:xfrm>
            <a:off x="8934798" y="806165"/>
            <a:ext cx="2047875" cy="259209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74959F-4498-4E4B-B859-F167199B32A8}"/>
              </a:ext>
            </a:extLst>
          </p:cNvPr>
          <p:cNvCxnSpPr>
            <a:cxnSpLocks/>
          </p:cNvCxnSpPr>
          <p:nvPr/>
        </p:nvCxnSpPr>
        <p:spPr>
          <a:xfrm flipH="1">
            <a:off x="7896195" y="1445407"/>
            <a:ext cx="1325272" cy="2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946BD9-91B8-1B4B-A7FF-4D1D23A4B32E}"/>
              </a:ext>
            </a:extLst>
          </p:cNvPr>
          <p:cNvCxnSpPr>
            <a:cxnSpLocks/>
          </p:cNvCxnSpPr>
          <p:nvPr/>
        </p:nvCxnSpPr>
        <p:spPr>
          <a:xfrm flipH="1" flipV="1">
            <a:off x="3835389" y="1423227"/>
            <a:ext cx="281739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D2EFF34-5258-A343-ACAE-C37C1361A742}"/>
              </a:ext>
            </a:extLst>
          </p:cNvPr>
          <p:cNvSpPr/>
          <p:nvPr/>
        </p:nvSpPr>
        <p:spPr>
          <a:xfrm>
            <a:off x="10290564" y="1410962"/>
            <a:ext cx="556961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67" name="Snip Diagonal Corner Rectangle 66">
            <a:extLst>
              <a:ext uri="{FF2B5EF4-FFF2-40B4-BE49-F238E27FC236}">
                <a16:creationId xmlns:a16="http://schemas.microsoft.com/office/drawing/2014/main" id="{2756CF89-C507-794C-BB08-750EB41450DA}"/>
              </a:ext>
            </a:extLst>
          </p:cNvPr>
          <p:cNvSpPr/>
          <p:nvPr/>
        </p:nvSpPr>
        <p:spPr>
          <a:xfrm>
            <a:off x="1493507" y="1449004"/>
            <a:ext cx="638661" cy="65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Tenant name-space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9A738F-D8E6-9B42-81DB-73C8327E4CBB}"/>
              </a:ext>
            </a:extLst>
          </p:cNvPr>
          <p:cNvGrpSpPr/>
          <p:nvPr/>
        </p:nvGrpSpPr>
        <p:grpSpPr>
          <a:xfrm>
            <a:off x="1520378" y="1182741"/>
            <a:ext cx="8766622" cy="812192"/>
            <a:chOff x="1520378" y="1182741"/>
            <a:chExt cx="8766622" cy="81219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FC8B72-7B87-1D41-B710-523C50E5D617}"/>
                </a:ext>
              </a:extLst>
            </p:cNvPr>
            <p:cNvSpPr/>
            <p:nvPr/>
          </p:nvSpPr>
          <p:spPr>
            <a:xfrm>
              <a:off x="1520378" y="1511521"/>
              <a:ext cx="593259" cy="4834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941651"/>
                  </a:solidFill>
                </a:rPr>
                <a:t>TA-P</a:t>
              </a:r>
              <a:endParaRPr lang="en-US" sz="2400" b="1" dirty="0">
                <a:solidFill>
                  <a:srgbClr val="94165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8092454-5D78-E340-B69F-40BEEC73559E}"/>
                </a:ext>
              </a:extLst>
            </p:cNvPr>
            <p:cNvSpPr/>
            <p:nvPr/>
          </p:nvSpPr>
          <p:spPr>
            <a:xfrm>
              <a:off x="1808922" y="1182741"/>
              <a:ext cx="8478078" cy="318068"/>
            </a:xfrm>
            <a:custGeom>
              <a:avLst/>
              <a:gdLst>
                <a:gd name="connsiteX0" fmla="*/ 8478078 w 8478078"/>
                <a:gd name="connsiteY0" fmla="*/ 318068 h 318068"/>
                <a:gd name="connsiteX1" fmla="*/ 7096539 w 8478078"/>
                <a:gd name="connsiteY1" fmla="*/ 19894 h 318068"/>
                <a:gd name="connsiteX2" fmla="*/ 1520687 w 8478078"/>
                <a:gd name="connsiteY2" fmla="*/ 59650 h 318068"/>
                <a:gd name="connsiteX3" fmla="*/ 0 w 8478078"/>
                <a:gd name="connsiteY3" fmla="*/ 318068 h 31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8078" h="318068">
                  <a:moveTo>
                    <a:pt x="8478078" y="318068"/>
                  </a:moveTo>
                  <a:cubicBezTo>
                    <a:pt x="8367091" y="190516"/>
                    <a:pt x="8256104" y="62964"/>
                    <a:pt x="7096539" y="19894"/>
                  </a:cubicBezTo>
                  <a:cubicBezTo>
                    <a:pt x="5936974" y="-23176"/>
                    <a:pt x="2703443" y="9954"/>
                    <a:pt x="1520687" y="59650"/>
                  </a:cubicBezTo>
                  <a:cubicBezTo>
                    <a:pt x="337930" y="109346"/>
                    <a:pt x="168965" y="213707"/>
                    <a:pt x="0" y="318068"/>
                  </a:cubicBezTo>
                </a:path>
              </a:pathLst>
            </a:custGeom>
            <a:noFill/>
            <a:ln w="76200">
              <a:solidFill>
                <a:schemeClr val="accent5">
                  <a:lumMod val="40000"/>
                  <a:lumOff val="6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1C53E908-5745-374F-9BB1-5808841AEDF0}"/>
              </a:ext>
            </a:extLst>
          </p:cNvPr>
          <p:cNvSpPr/>
          <p:nvPr/>
        </p:nvSpPr>
        <p:spPr>
          <a:xfrm>
            <a:off x="2154264" y="1408908"/>
            <a:ext cx="2974615" cy="466387"/>
          </a:xfrm>
          <a:custGeom>
            <a:avLst/>
            <a:gdLst>
              <a:gd name="connsiteX0" fmla="*/ 0 w 2974615"/>
              <a:gd name="connsiteY0" fmla="*/ 312066 h 544541"/>
              <a:gd name="connsiteX1" fmla="*/ 1503336 w 2974615"/>
              <a:gd name="connsiteY1" fmla="*/ 2100 h 544541"/>
              <a:gd name="connsiteX2" fmla="*/ 2867187 w 2974615"/>
              <a:gd name="connsiteY2" fmla="*/ 188080 h 544541"/>
              <a:gd name="connsiteX3" fmla="*/ 2758699 w 2974615"/>
              <a:gd name="connsiteY3" fmla="*/ 420554 h 544541"/>
              <a:gd name="connsiteX4" fmla="*/ 1735811 w 2974615"/>
              <a:gd name="connsiteY4" fmla="*/ 544541 h 544541"/>
              <a:gd name="connsiteX5" fmla="*/ 1735811 w 2974615"/>
              <a:gd name="connsiteY5" fmla="*/ 544541 h 54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615" h="544541">
                <a:moveTo>
                  <a:pt x="0" y="312066"/>
                </a:moveTo>
                <a:cubicBezTo>
                  <a:pt x="512736" y="167415"/>
                  <a:pt x="1025472" y="22764"/>
                  <a:pt x="1503336" y="2100"/>
                </a:cubicBezTo>
                <a:cubicBezTo>
                  <a:pt x="1981201" y="-18564"/>
                  <a:pt x="2657960" y="118338"/>
                  <a:pt x="2867187" y="188080"/>
                </a:cubicBezTo>
                <a:cubicBezTo>
                  <a:pt x="3076414" y="257822"/>
                  <a:pt x="2947262" y="361144"/>
                  <a:pt x="2758699" y="420554"/>
                </a:cubicBezTo>
                <a:cubicBezTo>
                  <a:pt x="2570136" y="479964"/>
                  <a:pt x="1735811" y="544541"/>
                  <a:pt x="1735811" y="544541"/>
                </a:cubicBezTo>
                <a:lnTo>
                  <a:pt x="1735811" y="544541"/>
                </a:lnTo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D5DCDC-7FD9-B14D-9D35-F046D4C46952}"/>
              </a:ext>
            </a:extLst>
          </p:cNvPr>
          <p:cNvGrpSpPr/>
          <p:nvPr/>
        </p:nvGrpSpPr>
        <p:grpSpPr>
          <a:xfrm>
            <a:off x="3815690" y="2265789"/>
            <a:ext cx="5434951" cy="810156"/>
            <a:chOff x="3815690" y="2265789"/>
            <a:chExt cx="5434951" cy="81015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DACB20E-9429-8345-B22E-E5E4BDF3350B}"/>
                </a:ext>
              </a:extLst>
            </p:cNvPr>
            <p:cNvSpPr/>
            <p:nvPr/>
          </p:nvSpPr>
          <p:spPr>
            <a:xfrm>
              <a:off x="6652784" y="2265789"/>
              <a:ext cx="1253359" cy="81015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UWS</a:t>
              </a:r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D9BAA6-3FFD-9A40-A8CA-8384E693A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5690" y="2662841"/>
              <a:ext cx="2817396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B37802-747C-4944-80F1-3EF297815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369" y="2670867"/>
              <a:ext cx="1325272" cy="20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AE4547-D821-0845-9516-C148CDE14346}"/>
              </a:ext>
            </a:extLst>
          </p:cNvPr>
          <p:cNvGrpSpPr/>
          <p:nvPr/>
        </p:nvGrpSpPr>
        <p:grpSpPr>
          <a:xfrm>
            <a:off x="438963" y="1005150"/>
            <a:ext cx="3616202" cy="2662389"/>
            <a:chOff x="438963" y="1005150"/>
            <a:chExt cx="3616202" cy="2662389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965F85-ED32-1940-8388-E46CD8FC0F78}"/>
                </a:ext>
              </a:extLst>
            </p:cNvPr>
            <p:cNvSpPr/>
            <p:nvPr/>
          </p:nvSpPr>
          <p:spPr>
            <a:xfrm>
              <a:off x="1938130" y="1987826"/>
              <a:ext cx="2117035" cy="1679713"/>
            </a:xfrm>
            <a:custGeom>
              <a:avLst/>
              <a:gdLst>
                <a:gd name="connsiteX0" fmla="*/ 2117035 w 2117035"/>
                <a:gd name="connsiteY0" fmla="*/ 1679713 h 1679713"/>
                <a:gd name="connsiteX1" fmla="*/ 566531 w 2117035"/>
                <a:gd name="connsiteY1" fmla="*/ 1242391 h 1679713"/>
                <a:gd name="connsiteX2" fmla="*/ 0 w 2117035"/>
                <a:gd name="connsiteY2" fmla="*/ 0 h 16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7035" h="1679713">
                  <a:moveTo>
                    <a:pt x="2117035" y="1679713"/>
                  </a:moveTo>
                  <a:cubicBezTo>
                    <a:pt x="1518202" y="1601028"/>
                    <a:pt x="919370" y="1522343"/>
                    <a:pt x="566531" y="1242391"/>
                  </a:cubicBezTo>
                  <a:cubicBezTo>
                    <a:pt x="213692" y="962439"/>
                    <a:pt x="106846" y="481219"/>
                    <a:pt x="0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ular Callout 43">
              <a:extLst>
                <a:ext uri="{FF2B5EF4-FFF2-40B4-BE49-F238E27FC236}">
                  <a16:creationId xmlns:a16="http://schemas.microsoft.com/office/drawing/2014/main" id="{199DE596-3EB5-B94B-979C-1F14A8136FCB}"/>
                </a:ext>
              </a:extLst>
            </p:cNvPr>
            <p:cNvSpPr/>
            <p:nvPr/>
          </p:nvSpPr>
          <p:spPr>
            <a:xfrm>
              <a:off x="438963" y="1005150"/>
              <a:ext cx="1126210" cy="790413"/>
            </a:xfrm>
            <a:prstGeom prst="wedgeRectCallout">
              <a:avLst>
                <a:gd name="adj1" fmla="val 85152"/>
                <a:gd name="adj2" fmla="val 5956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Node: </a:t>
              </a:r>
            </a:p>
            <a:p>
              <a:pPr algn="ctr"/>
              <a:r>
                <a:rPr lang="en-US" dirty="0" err="1"/>
                <a:t>Kb</a:t>
              </a:r>
              <a:r>
                <a:rPr lang="en-US" dirty="0"/>
                <a:t>-name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7451C3-61D3-E34A-8225-F6C657390404}"/>
              </a:ext>
            </a:extLst>
          </p:cNvPr>
          <p:cNvGrpSpPr/>
          <p:nvPr/>
        </p:nvGrpSpPr>
        <p:grpSpPr>
          <a:xfrm>
            <a:off x="623555" y="1951601"/>
            <a:ext cx="1167577" cy="3397406"/>
            <a:chOff x="623555" y="1951601"/>
            <a:chExt cx="1167577" cy="33974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B72BA1-6B3B-BA45-8D5A-F2FA5DBB69F7}"/>
                </a:ext>
              </a:extLst>
            </p:cNvPr>
            <p:cNvSpPr/>
            <p:nvPr/>
          </p:nvSpPr>
          <p:spPr>
            <a:xfrm>
              <a:off x="623555" y="4865595"/>
              <a:ext cx="593259" cy="4834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941651"/>
                  </a:solidFill>
                </a:rPr>
                <a:t>TA-P</a:t>
              </a:r>
              <a:endParaRPr lang="en-US" sz="2400" b="1" dirty="0">
                <a:solidFill>
                  <a:srgbClr val="941651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C5A9238-3E06-D043-8528-655A94ACA10F}"/>
                </a:ext>
              </a:extLst>
            </p:cNvPr>
            <p:cNvSpPr/>
            <p:nvPr/>
          </p:nvSpPr>
          <p:spPr>
            <a:xfrm>
              <a:off x="852407" y="1951601"/>
              <a:ext cx="938725" cy="2930365"/>
            </a:xfrm>
            <a:custGeom>
              <a:avLst/>
              <a:gdLst>
                <a:gd name="connsiteX0" fmla="*/ 387457 w 938725"/>
                <a:gd name="connsiteY0" fmla="*/ 2263938 h 2930365"/>
                <a:gd name="connsiteX1" fmla="*/ 898901 w 938725"/>
                <a:gd name="connsiteY1" fmla="*/ 1272046 h 2930365"/>
                <a:gd name="connsiteX2" fmla="*/ 852407 w 938725"/>
                <a:gd name="connsiteY2" fmla="*/ 32182 h 2930365"/>
                <a:gd name="connsiteX3" fmla="*/ 433952 w 938725"/>
                <a:gd name="connsiteY3" fmla="*/ 481633 h 2930365"/>
                <a:gd name="connsiteX4" fmla="*/ 92990 w 938725"/>
                <a:gd name="connsiteY4" fmla="*/ 1736996 h 2930365"/>
                <a:gd name="connsiteX5" fmla="*/ 0 w 938725"/>
                <a:gd name="connsiteY5" fmla="*/ 2930365 h 293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8725" h="2930365">
                  <a:moveTo>
                    <a:pt x="387457" y="2263938"/>
                  </a:moveTo>
                  <a:cubicBezTo>
                    <a:pt x="604433" y="1953971"/>
                    <a:pt x="821409" y="1644005"/>
                    <a:pt x="898901" y="1272046"/>
                  </a:cubicBezTo>
                  <a:cubicBezTo>
                    <a:pt x="976393" y="900087"/>
                    <a:pt x="929898" y="163917"/>
                    <a:pt x="852407" y="32182"/>
                  </a:cubicBezTo>
                  <a:cubicBezTo>
                    <a:pt x="774916" y="-99553"/>
                    <a:pt x="560522" y="197497"/>
                    <a:pt x="433952" y="481633"/>
                  </a:cubicBezTo>
                  <a:cubicBezTo>
                    <a:pt x="307382" y="765769"/>
                    <a:pt x="165315" y="1328874"/>
                    <a:pt x="92990" y="1736996"/>
                  </a:cubicBezTo>
                  <a:cubicBezTo>
                    <a:pt x="20665" y="2145118"/>
                    <a:pt x="10332" y="2537741"/>
                    <a:pt x="0" y="2930365"/>
                  </a:cubicBezTo>
                </a:path>
              </a:pathLst>
            </a:cu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6DB16C-A8A6-7F48-B1A0-9FAA42B52C64}"/>
              </a:ext>
            </a:extLst>
          </p:cNvPr>
          <p:cNvGrpSpPr/>
          <p:nvPr/>
        </p:nvGrpSpPr>
        <p:grpSpPr>
          <a:xfrm>
            <a:off x="1897829" y="532267"/>
            <a:ext cx="9804431" cy="3247682"/>
            <a:chOff x="1897829" y="532267"/>
            <a:chExt cx="9804431" cy="3247682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1EB5C80A-47DB-634D-AAA9-10565222EF55}"/>
                </a:ext>
              </a:extLst>
            </p:cNvPr>
            <p:cNvSpPr/>
            <p:nvPr/>
          </p:nvSpPr>
          <p:spPr>
            <a:xfrm>
              <a:off x="9319946" y="2092272"/>
              <a:ext cx="852407" cy="556952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Node</a:t>
              </a: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(VN-name)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B81442A-7634-014A-B422-D50D0AFF6CED}"/>
                </a:ext>
              </a:extLst>
            </p:cNvPr>
            <p:cNvSpPr/>
            <p:nvPr/>
          </p:nvSpPr>
          <p:spPr>
            <a:xfrm>
              <a:off x="2107096" y="1668847"/>
              <a:ext cx="8169965" cy="1070060"/>
            </a:xfrm>
            <a:custGeom>
              <a:avLst/>
              <a:gdLst>
                <a:gd name="connsiteX0" fmla="*/ 0 w 8169965"/>
                <a:gd name="connsiteY0" fmla="*/ 328918 h 1070060"/>
                <a:gd name="connsiteX1" fmla="*/ 2107095 w 8169965"/>
                <a:gd name="connsiteY1" fmla="*/ 955083 h 1070060"/>
                <a:gd name="connsiteX2" fmla="*/ 5416826 w 8169965"/>
                <a:gd name="connsiteY2" fmla="*/ 994840 h 1070060"/>
                <a:gd name="connsiteX3" fmla="*/ 6778487 w 8169965"/>
                <a:gd name="connsiteY3" fmla="*/ 159953 h 1070060"/>
                <a:gd name="connsiteX4" fmla="*/ 8169965 w 8169965"/>
                <a:gd name="connsiteY4" fmla="*/ 927 h 107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9965" h="1070060">
                  <a:moveTo>
                    <a:pt x="0" y="328918"/>
                  </a:moveTo>
                  <a:cubicBezTo>
                    <a:pt x="602145" y="586507"/>
                    <a:pt x="1204291" y="844096"/>
                    <a:pt x="2107095" y="955083"/>
                  </a:cubicBezTo>
                  <a:cubicBezTo>
                    <a:pt x="3009899" y="1066070"/>
                    <a:pt x="4638261" y="1127362"/>
                    <a:pt x="5416826" y="994840"/>
                  </a:cubicBezTo>
                  <a:cubicBezTo>
                    <a:pt x="6195391" y="862318"/>
                    <a:pt x="6319630" y="325605"/>
                    <a:pt x="6778487" y="159953"/>
                  </a:cubicBezTo>
                  <a:cubicBezTo>
                    <a:pt x="7237344" y="-5699"/>
                    <a:pt x="7703654" y="-2386"/>
                    <a:pt x="8169965" y="927"/>
                  </a:cubicBezTo>
                </a:path>
              </a:pathLst>
            </a:cu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D6DF49-273D-2B45-B382-0FE9AC79B3DA}"/>
                </a:ext>
              </a:extLst>
            </p:cNvPr>
            <p:cNvSpPr/>
            <p:nvPr/>
          </p:nvSpPr>
          <p:spPr>
            <a:xfrm>
              <a:off x="8579828" y="2007177"/>
              <a:ext cx="852407" cy="209250"/>
            </a:xfrm>
            <a:custGeom>
              <a:avLst/>
              <a:gdLst>
                <a:gd name="connsiteX0" fmla="*/ 0 w 795131"/>
                <a:gd name="connsiteY0" fmla="*/ 0 h 168965"/>
                <a:gd name="connsiteX1" fmla="*/ 467139 w 795131"/>
                <a:gd name="connsiteY1" fmla="*/ 39756 h 168965"/>
                <a:gd name="connsiteX2" fmla="*/ 795131 w 795131"/>
                <a:gd name="connsiteY2" fmla="*/ 168965 h 16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131" h="168965">
                  <a:moveTo>
                    <a:pt x="0" y="0"/>
                  </a:moveTo>
                  <a:cubicBezTo>
                    <a:pt x="167308" y="5797"/>
                    <a:pt x="334617" y="11595"/>
                    <a:pt x="467139" y="39756"/>
                  </a:cubicBezTo>
                  <a:cubicBezTo>
                    <a:pt x="599661" y="67917"/>
                    <a:pt x="737153" y="140804"/>
                    <a:pt x="795131" y="168965"/>
                  </a:cubicBezTo>
                </a:path>
              </a:pathLst>
            </a:cu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ular Callout 44">
              <a:extLst>
                <a:ext uri="{FF2B5EF4-FFF2-40B4-BE49-F238E27FC236}">
                  <a16:creationId xmlns:a16="http://schemas.microsoft.com/office/drawing/2014/main" id="{0FC9CC09-3FA7-1940-8A89-5F1F9330AE41}"/>
                </a:ext>
              </a:extLst>
            </p:cNvPr>
            <p:cNvSpPr/>
            <p:nvPr/>
          </p:nvSpPr>
          <p:spPr>
            <a:xfrm>
              <a:off x="10576050" y="532267"/>
              <a:ext cx="1126210" cy="790413"/>
            </a:xfrm>
            <a:prstGeom prst="wedgeRectCallout">
              <a:avLst>
                <a:gd name="adj1" fmla="val -41454"/>
                <a:gd name="adj2" fmla="val 9682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Node: </a:t>
              </a:r>
            </a:p>
            <a:p>
              <a:pPr algn="ctr"/>
              <a:r>
                <a:rPr lang="en-US" sz="1600" dirty="0"/>
                <a:t>VN-name</a:t>
              </a:r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7A1944-7A18-B145-879B-2A6461285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829" y="2467446"/>
              <a:ext cx="7408903" cy="1312503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593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0D8-7D6A-8B42-88A5-17366460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55" y="171253"/>
            <a:ext cx="10515600" cy="524999"/>
          </a:xfrm>
        </p:spPr>
        <p:txBody>
          <a:bodyPr>
            <a:normAutofit fontScale="90000"/>
          </a:bodyPr>
          <a:lstStyle/>
          <a:p>
            <a:r>
              <a:rPr lang="en-US" dirty="0"/>
              <a:t>DWS cont.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905DF7-4F13-FF4F-9F18-47C307D20D98}"/>
              </a:ext>
            </a:extLst>
          </p:cNvPr>
          <p:cNvSpPr txBox="1"/>
          <p:nvPr/>
        </p:nvSpPr>
        <p:spPr>
          <a:xfrm>
            <a:off x="711201" y="1041723"/>
            <a:ext cx="10515600" cy="456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When creating objects in super master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prefix to Pod/Service/PVC name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prefix to all label keys and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prefix to all annotation keys and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Using super master tenant namespace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8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0D8-7D6A-8B42-88A5-17366460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55" y="171253"/>
            <a:ext cx="10515600" cy="524999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Update/Delete a Tenant Pod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D6147-44BC-F54A-AAED-0FA3D1E0DA52}"/>
              </a:ext>
            </a:extLst>
          </p:cNvPr>
          <p:cNvGrpSpPr/>
          <p:nvPr/>
        </p:nvGrpSpPr>
        <p:grpSpPr>
          <a:xfrm>
            <a:off x="1382311" y="1147844"/>
            <a:ext cx="2440477" cy="1896185"/>
            <a:chOff x="5532073" y="3301496"/>
            <a:chExt cx="1605775" cy="1896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5DE15-3FA4-9541-8608-927DCCD98CF0}"/>
                </a:ext>
              </a:extLst>
            </p:cNvPr>
            <p:cNvSpPr/>
            <p:nvPr/>
          </p:nvSpPr>
          <p:spPr>
            <a:xfrm>
              <a:off x="5532073" y="3301496"/>
              <a:ext cx="1605775" cy="1896185"/>
            </a:xfrm>
            <a:prstGeom prst="rect">
              <a:avLst/>
            </a:prstGeom>
            <a:solidFill>
              <a:srgbClr val="9416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62E081E-472C-8B43-8693-98F071BD3811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941651"/>
                  </a:solidFill>
                </a:rPr>
                <a:t>etcd</a:t>
              </a:r>
              <a:endParaRPr lang="en-US" dirty="0">
                <a:solidFill>
                  <a:srgbClr val="941651"/>
                </a:solidFill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5C7D87-28BE-0545-9017-1EAB1F27351A}"/>
              </a:ext>
            </a:extLst>
          </p:cNvPr>
          <p:cNvSpPr/>
          <p:nvPr/>
        </p:nvSpPr>
        <p:spPr>
          <a:xfrm>
            <a:off x="492364" y="3693717"/>
            <a:ext cx="1605775" cy="2031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4E709-30DA-2844-81F8-3F16BAC08E11}"/>
              </a:ext>
            </a:extLst>
          </p:cNvPr>
          <p:cNvSpPr/>
          <p:nvPr/>
        </p:nvSpPr>
        <p:spPr>
          <a:xfrm>
            <a:off x="764955" y="4257349"/>
            <a:ext cx="1077950" cy="715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04655-790B-FD43-87E3-BB8C479D9F92}"/>
              </a:ext>
            </a:extLst>
          </p:cNvPr>
          <p:cNvSpPr txBox="1"/>
          <p:nvPr/>
        </p:nvSpPr>
        <p:spPr>
          <a:xfrm>
            <a:off x="864684" y="5263868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6DAB4-66BD-1041-B8C0-4B72AFFCE38D}"/>
              </a:ext>
            </a:extLst>
          </p:cNvPr>
          <p:cNvSpPr/>
          <p:nvPr/>
        </p:nvSpPr>
        <p:spPr>
          <a:xfrm>
            <a:off x="4458768" y="1580828"/>
            <a:ext cx="1253359" cy="102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TC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17C27-69F4-2047-B0D0-A9B916FBC732}"/>
              </a:ext>
            </a:extLst>
          </p:cNvPr>
          <p:cNvCxnSpPr>
            <a:cxnSpLocks/>
          </p:cNvCxnSpPr>
          <p:nvPr/>
        </p:nvCxnSpPr>
        <p:spPr>
          <a:xfrm>
            <a:off x="3931367" y="2092272"/>
            <a:ext cx="496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1548B227-A4B3-B84A-AF78-EEE4EE600ABE}"/>
              </a:ext>
            </a:extLst>
          </p:cNvPr>
          <p:cNvSpPr/>
          <p:nvPr/>
        </p:nvSpPr>
        <p:spPr>
          <a:xfrm>
            <a:off x="3187769" y="1512220"/>
            <a:ext cx="721502" cy="658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Tenant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851F633-D2BD-804E-9025-54A81D1A8317}"/>
              </a:ext>
            </a:extLst>
          </p:cNvPr>
          <p:cNvSpPr/>
          <p:nvPr/>
        </p:nvSpPr>
        <p:spPr>
          <a:xfrm>
            <a:off x="749559" y="3779949"/>
            <a:ext cx="1093346" cy="3900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VN-agent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2B5D2-2982-854A-AFDA-EEB3AEBE5A3B}"/>
              </a:ext>
            </a:extLst>
          </p:cNvPr>
          <p:cNvCxnSpPr>
            <a:cxnSpLocks/>
          </p:cNvCxnSpPr>
          <p:nvPr/>
        </p:nvCxnSpPr>
        <p:spPr>
          <a:xfrm flipV="1">
            <a:off x="1295250" y="3083610"/>
            <a:ext cx="602579" cy="117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905DF7-4F13-FF4F-9F18-47C307D20D98}"/>
              </a:ext>
            </a:extLst>
          </p:cNvPr>
          <p:cNvSpPr txBox="1"/>
          <p:nvPr/>
        </p:nvSpPr>
        <p:spPr>
          <a:xfrm>
            <a:off x="4636815" y="3658005"/>
            <a:ext cx="679023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Similar to creating a Pod, keep tenant </a:t>
            </a:r>
            <a:r>
              <a:rPr lang="en-US" sz="2400" dirty="0" err="1"/>
              <a:t>etcd</a:t>
            </a:r>
            <a:r>
              <a:rPr lang="en-US" sz="2400" dirty="0"/>
              <a:t> and master </a:t>
            </a:r>
            <a:r>
              <a:rPr lang="en-US" sz="2400" dirty="0" err="1"/>
              <a:t>etcd</a:t>
            </a:r>
            <a:r>
              <a:rPr lang="en-US" sz="2400" dirty="0"/>
              <a:t> in-sync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DWS and UWS need to make sure they are in-sync (periodic check)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109781-4B73-E347-9CF1-BAB8A1F91284}"/>
              </a:ext>
            </a:extLst>
          </p:cNvPr>
          <p:cNvGrpSpPr/>
          <p:nvPr/>
        </p:nvGrpSpPr>
        <p:grpSpPr>
          <a:xfrm>
            <a:off x="9221467" y="1197013"/>
            <a:ext cx="1474541" cy="1896185"/>
            <a:chOff x="5532073" y="3270500"/>
            <a:chExt cx="1605775" cy="18961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085DFA-1DFD-2B46-AB04-DDCA116B18DD}"/>
                </a:ext>
              </a:extLst>
            </p:cNvPr>
            <p:cNvSpPr/>
            <p:nvPr/>
          </p:nvSpPr>
          <p:spPr>
            <a:xfrm>
              <a:off x="5532073" y="3270500"/>
              <a:ext cx="1605775" cy="18961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Tenant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731DA835-3558-8640-A69F-2EC1090A00FE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etcd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B6AE3F-A7E5-BC47-8E1D-7558698EC39A}"/>
              </a:ext>
            </a:extLst>
          </p:cNvPr>
          <p:cNvSpPr/>
          <p:nvPr/>
        </p:nvSpPr>
        <p:spPr>
          <a:xfrm>
            <a:off x="6642836" y="1028151"/>
            <a:ext cx="1253359" cy="810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DWS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BCAA24-7B87-9D4E-BED4-5156D87F3776}"/>
              </a:ext>
            </a:extLst>
          </p:cNvPr>
          <p:cNvSpPr/>
          <p:nvPr/>
        </p:nvSpPr>
        <p:spPr>
          <a:xfrm>
            <a:off x="8934798" y="806165"/>
            <a:ext cx="2047875" cy="259209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74959F-4498-4E4B-B859-F167199B32A8}"/>
              </a:ext>
            </a:extLst>
          </p:cNvPr>
          <p:cNvCxnSpPr>
            <a:cxnSpLocks/>
          </p:cNvCxnSpPr>
          <p:nvPr/>
        </p:nvCxnSpPr>
        <p:spPr>
          <a:xfrm flipH="1">
            <a:off x="7896195" y="1445407"/>
            <a:ext cx="1325272" cy="2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946BD9-91B8-1B4B-A7FF-4D1D23A4B32E}"/>
              </a:ext>
            </a:extLst>
          </p:cNvPr>
          <p:cNvCxnSpPr>
            <a:cxnSpLocks/>
          </p:cNvCxnSpPr>
          <p:nvPr/>
        </p:nvCxnSpPr>
        <p:spPr>
          <a:xfrm flipH="1" flipV="1">
            <a:off x="3835389" y="1423227"/>
            <a:ext cx="281739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D2EFF34-5258-A343-ACAE-C37C1361A742}"/>
              </a:ext>
            </a:extLst>
          </p:cNvPr>
          <p:cNvSpPr/>
          <p:nvPr/>
        </p:nvSpPr>
        <p:spPr>
          <a:xfrm>
            <a:off x="10290564" y="1410962"/>
            <a:ext cx="556961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FC8B72-7B87-1D41-B710-523C50E5D617}"/>
              </a:ext>
            </a:extLst>
          </p:cNvPr>
          <p:cNvSpPr/>
          <p:nvPr/>
        </p:nvSpPr>
        <p:spPr>
          <a:xfrm>
            <a:off x="1520378" y="1511521"/>
            <a:ext cx="593259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941651"/>
                </a:solidFill>
              </a:rPr>
              <a:t>TA-P</a:t>
            </a:r>
            <a:endParaRPr lang="en-US" sz="2400" b="1" dirty="0">
              <a:solidFill>
                <a:srgbClr val="94165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092454-5D78-E340-B69F-40BEEC73559E}"/>
              </a:ext>
            </a:extLst>
          </p:cNvPr>
          <p:cNvSpPr/>
          <p:nvPr/>
        </p:nvSpPr>
        <p:spPr>
          <a:xfrm>
            <a:off x="1808922" y="1182741"/>
            <a:ext cx="8478078" cy="318068"/>
          </a:xfrm>
          <a:custGeom>
            <a:avLst/>
            <a:gdLst>
              <a:gd name="connsiteX0" fmla="*/ 8478078 w 8478078"/>
              <a:gd name="connsiteY0" fmla="*/ 318068 h 318068"/>
              <a:gd name="connsiteX1" fmla="*/ 7096539 w 8478078"/>
              <a:gd name="connsiteY1" fmla="*/ 19894 h 318068"/>
              <a:gd name="connsiteX2" fmla="*/ 1520687 w 8478078"/>
              <a:gd name="connsiteY2" fmla="*/ 59650 h 318068"/>
              <a:gd name="connsiteX3" fmla="*/ 0 w 8478078"/>
              <a:gd name="connsiteY3" fmla="*/ 318068 h 31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8078" h="318068">
                <a:moveTo>
                  <a:pt x="8478078" y="318068"/>
                </a:moveTo>
                <a:cubicBezTo>
                  <a:pt x="8367091" y="190516"/>
                  <a:pt x="8256104" y="62964"/>
                  <a:pt x="7096539" y="19894"/>
                </a:cubicBezTo>
                <a:cubicBezTo>
                  <a:pt x="5936974" y="-23176"/>
                  <a:pt x="2703443" y="9954"/>
                  <a:pt x="1520687" y="59650"/>
                </a:cubicBezTo>
                <a:cubicBezTo>
                  <a:pt x="337930" y="109346"/>
                  <a:pt x="168965" y="213707"/>
                  <a:pt x="0" y="318068"/>
                </a:cubicBezTo>
              </a:path>
            </a:pathLst>
          </a:custGeom>
          <a:noFill/>
          <a:ln w="76200">
            <a:solidFill>
              <a:schemeClr val="accent5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1C53E908-5745-374F-9BB1-5808841AEDF0}"/>
              </a:ext>
            </a:extLst>
          </p:cNvPr>
          <p:cNvSpPr/>
          <p:nvPr/>
        </p:nvSpPr>
        <p:spPr>
          <a:xfrm>
            <a:off x="2154264" y="1408908"/>
            <a:ext cx="2974615" cy="466387"/>
          </a:xfrm>
          <a:custGeom>
            <a:avLst/>
            <a:gdLst>
              <a:gd name="connsiteX0" fmla="*/ 0 w 2974615"/>
              <a:gd name="connsiteY0" fmla="*/ 312066 h 544541"/>
              <a:gd name="connsiteX1" fmla="*/ 1503336 w 2974615"/>
              <a:gd name="connsiteY1" fmla="*/ 2100 h 544541"/>
              <a:gd name="connsiteX2" fmla="*/ 2867187 w 2974615"/>
              <a:gd name="connsiteY2" fmla="*/ 188080 h 544541"/>
              <a:gd name="connsiteX3" fmla="*/ 2758699 w 2974615"/>
              <a:gd name="connsiteY3" fmla="*/ 420554 h 544541"/>
              <a:gd name="connsiteX4" fmla="*/ 1735811 w 2974615"/>
              <a:gd name="connsiteY4" fmla="*/ 544541 h 544541"/>
              <a:gd name="connsiteX5" fmla="*/ 1735811 w 2974615"/>
              <a:gd name="connsiteY5" fmla="*/ 544541 h 54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615" h="544541">
                <a:moveTo>
                  <a:pt x="0" y="312066"/>
                </a:moveTo>
                <a:cubicBezTo>
                  <a:pt x="512736" y="167415"/>
                  <a:pt x="1025472" y="22764"/>
                  <a:pt x="1503336" y="2100"/>
                </a:cubicBezTo>
                <a:cubicBezTo>
                  <a:pt x="1981201" y="-18564"/>
                  <a:pt x="2657960" y="118338"/>
                  <a:pt x="2867187" y="188080"/>
                </a:cubicBezTo>
                <a:cubicBezTo>
                  <a:pt x="3076414" y="257822"/>
                  <a:pt x="2947262" y="361144"/>
                  <a:pt x="2758699" y="420554"/>
                </a:cubicBezTo>
                <a:cubicBezTo>
                  <a:pt x="2570136" y="479964"/>
                  <a:pt x="1735811" y="544541"/>
                  <a:pt x="1735811" y="544541"/>
                </a:cubicBezTo>
                <a:lnTo>
                  <a:pt x="1735811" y="544541"/>
                </a:lnTo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D5DCDC-7FD9-B14D-9D35-F046D4C46952}"/>
              </a:ext>
            </a:extLst>
          </p:cNvPr>
          <p:cNvGrpSpPr/>
          <p:nvPr/>
        </p:nvGrpSpPr>
        <p:grpSpPr>
          <a:xfrm>
            <a:off x="3815690" y="2265789"/>
            <a:ext cx="5434951" cy="810156"/>
            <a:chOff x="3815690" y="2265789"/>
            <a:chExt cx="5434951" cy="81015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DACB20E-9429-8345-B22E-E5E4BDF3350B}"/>
                </a:ext>
              </a:extLst>
            </p:cNvPr>
            <p:cNvSpPr/>
            <p:nvPr/>
          </p:nvSpPr>
          <p:spPr>
            <a:xfrm>
              <a:off x="6652784" y="2265789"/>
              <a:ext cx="1253359" cy="81015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UWS</a:t>
              </a:r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D9BAA6-3FFD-9A40-A8CA-8384E693A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5690" y="2662841"/>
              <a:ext cx="2817396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B37802-747C-4944-80F1-3EF297815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369" y="2670867"/>
              <a:ext cx="1325272" cy="20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72BA1-6B3B-BA45-8D5A-F2FA5DBB69F7}"/>
              </a:ext>
            </a:extLst>
          </p:cNvPr>
          <p:cNvSpPr/>
          <p:nvPr/>
        </p:nvSpPr>
        <p:spPr>
          <a:xfrm>
            <a:off x="623555" y="4865595"/>
            <a:ext cx="593259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941651"/>
                </a:solidFill>
              </a:rPr>
              <a:t>TA-P</a:t>
            </a:r>
            <a:endParaRPr lang="en-US" sz="2400" b="1" dirty="0">
              <a:solidFill>
                <a:srgbClr val="941651"/>
              </a:solidFill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C5A9238-3E06-D043-8528-655A94ACA10F}"/>
              </a:ext>
            </a:extLst>
          </p:cNvPr>
          <p:cNvSpPr/>
          <p:nvPr/>
        </p:nvSpPr>
        <p:spPr>
          <a:xfrm>
            <a:off x="852407" y="1951601"/>
            <a:ext cx="938725" cy="2930365"/>
          </a:xfrm>
          <a:custGeom>
            <a:avLst/>
            <a:gdLst>
              <a:gd name="connsiteX0" fmla="*/ 387457 w 938725"/>
              <a:gd name="connsiteY0" fmla="*/ 2263938 h 2930365"/>
              <a:gd name="connsiteX1" fmla="*/ 898901 w 938725"/>
              <a:gd name="connsiteY1" fmla="*/ 1272046 h 2930365"/>
              <a:gd name="connsiteX2" fmla="*/ 852407 w 938725"/>
              <a:gd name="connsiteY2" fmla="*/ 32182 h 2930365"/>
              <a:gd name="connsiteX3" fmla="*/ 433952 w 938725"/>
              <a:gd name="connsiteY3" fmla="*/ 481633 h 2930365"/>
              <a:gd name="connsiteX4" fmla="*/ 92990 w 938725"/>
              <a:gd name="connsiteY4" fmla="*/ 1736996 h 2930365"/>
              <a:gd name="connsiteX5" fmla="*/ 0 w 938725"/>
              <a:gd name="connsiteY5" fmla="*/ 2930365 h 293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725" h="2930365">
                <a:moveTo>
                  <a:pt x="387457" y="2263938"/>
                </a:moveTo>
                <a:cubicBezTo>
                  <a:pt x="604433" y="1953971"/>
                  <a:pt x="821409" y="1644005"/>
                  <a:pt x="898901" y="1272046"/>
                </a:cubicBezTo>
                <a:cubicBezTo>
                  <a:pt x="976393" y="900087"/>
                  <a:pt x="929898" y="163917"/>
                  <a:pt x="852407" y="32182"/>
                </a:cubicBezTo>
                <a:cubicBezTo>
                  <a:pt x="774916" y="-99553"/>
                  <a:pt x="560522" y="197497"/>
                  <a:pt x="433952" y="481633"/>
                </a:cubicBezTo>
                <a:cubicBezTo>
                  <a:pt x="307382" y="765769"/>
                  <a:pt x="165315" y="1328874"/>
                  <a:pt x="92990" y="1736996"/>
                </a:cubicBezTo>
                <a:cubicBezTo>
                  <a:pt x="20665" y="2145118"/>
                  <a:pt x="10332" y="2537741"/>
                  <a:pt x="0" y="2930365"/>
                </a:cubicBezTo>
              </a:path>
            </a:pathLst>
          </a:custGeom>
          <a:noFill/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1EB5C80A-47DB-634D-AAA9-10565222EF55}"/>
              </a:ext>
            </a:extLst>
          </p:cNvPr>
          <p:cNvSpPr/>
          <p:nvPr/>
        </p:nvSpPr>
        <p:spPr>
          <a:xfrm>
            <a:off x="9319946" y="2092272"/>
            <a:ext cx="852407" cy="55695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(VN-name)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7A1944-7A18-B145-879B-2A64612853D4}"/>
              </a:ext>
            </a:extLst>
          </p:cNvPr>
          <p:cNvCxnSpPr>
            <a:cxnSpLocks/>
          </p:cNvCxnSpPr>
          <p:nvPr/>
        </p:nvCxnSpPr>
        <p:spPr>
          <a:xfrm flipV="1">
            <a:off x="1897829" y="2467446"/>
            <a:ext cx="7408903" cy="131250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exagon 46">
            <a:extLst>
              <a:ext uri="{FF2B5EF4-FFF2-40B4-BE49-F238E27FC236}">
                <a16:creationId xmlns:a16="http://schemas.microsoft.com/office/drawing/2014/main" id="{FC2B73A8-F187-AA40-9B0D-8CCC44870761}"/>
              </a:ext>
            </a:extLst>
          </p:cNvPr>
          <p:cNvSpPr/>
          <p:nvPr/>
        </p:nvSpPr>
        <p:spPr>
          <a:xfrm>
            <a:off x="9319946" y="2092272"/>
            <a:ext cx="852407" cy="55695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(VN-name)</a:t>
            </a:r>
            <a:endParaRPr lang="en-US" sz="6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DA90C3-22AB-AB44-AA62-33FDA6E1783E}"/>
              </a:ext>
            </a:extLst>
          </p:cNvPr>
          <p:cNvGrpSpPr/>
          <p:nvPr/>
        </p:nvGrpSpPr>
        <p:grpSpPr>
          <a:xfrm>
            <a:off x="2107096" y="1668847"/>
            <a:ext cx="8169965" cy="1070060"/>
            <a:chOff x="2107096" y="1668847"/>
            <a:chExt cx="8169965" cy="1070060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EC6D0C0-A55F-4B46-8970-CABDE738E33E}"/>
                </a:ext>
              </a:extLst>
            </p:cNvPr>
            <p:cNvSpPr/>
            <p:nvPr/>
          </p:nvSpPr>
          <p:spPr>
            <a:xfrm>
              <a:off x="2107096" y="1668847"/>
              <a:ext cx="8169965" cy="1070060"/>
            </a:xfrm>
            <a:custGeom>
              <a:avLst/>
              <a:gdLst>
                <a:gd name="connsiteX0" fmla="*/ 0 w 8169965"/>
                <a:gd name="connsiteY0" fmla="*/ 328918 h 1070060"/>
                <a:gd name="connsiteX1" fmla="*/ 2107095 w 8169965"/>
                <a:gd name="connsiteY1" fmla="*/ 955083 h 1070060"/>
                <a:gd name="connsiteX2" fmla="*/ 5416826 w 8169965"/>
                <a:gd name="connsiteY2" fmla="*/ 994840 h 1070060"/>
                <a:gd name="connsiteX3" fmla="*/ 6778487 w 8169965"/>
                <a:gd name="connsiteY3" fmla="*/ 159953 h 1070060"/>
                <a:gd name="connsiteX4" fmla="*/ 8169965 w 8169965"/>
                <a:gd name="connsiteY4" fmla="*/ 927 h 107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9965" h="1070060">
                  <a:moveTo>
                    <a:pt x="0" y="328918"/>
                  </a:moveTo>
                  <a:cubicBezTo>
                    <a:pt x="602145" y="586507"/>
                    <a:pt x="1204291" y="844096"/>
                    <a:pt x="2107095" y="955083"/>
                  </a:cubicBezTo>
                  <a:cubicBezTo>
                    <a:pt x="3009899" y="1066070"/>
                    <a:pt x="4638261" y="1127362"/>
                    <a:pt x="5416826" y="994840"/>
                  </a:cubicBezTo>
                  <a:cubicBezTo>
                    <a:pt x="6195391" y="862318"/>
                    <a:pt x="6319630" y="325605"/>
                    <a:pt x="6778487" y="159953"/>
                  </a:cubicBezTo>
                  <a:cubicBezTo>
                    <a:pt x="7237344" y="-5699"/>
                    <a:pt x="7703654" y="-2386"/>
                    <a:pt x="8169965" y="927"/>
                  </a:cubicBezTo>
                </a:path>
              </a:pathLst>
            </a:cu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4E9044A-CAEF-6846-B2FB-6CE96AE73280}"/>
                </a:ext>
              </a:extLst>
            </p:cNvPr>
            <p:cNvSpPr/>
            <p:nvPr/>
          </p:nvSpPr>
          <p:spPr>
            <a:xfrm>
              <a:off x="8579828" y="2007177"/>
              <a:ext cx="852407" cy="209250"/>
            </a:xfrm>
            <a:custGeom>
              <a:avLst/>
              <a:gdLst>
                <a:gd name="connsiteX0" fmla="*/ 0 w 795131"/>
                <a:gd name="connsiteY0" fmla="*/ 0 h 168965"/>
                <a:gd name="connsiteX1" fmla="*/ 467139 w 795131"/>
                <a:gd name="connsiteY1" fmla="*/ 39756 h 168965"/>
                <a:gd name="connsiteX2" fmla="*/ 795131 w 795131"/>
                <a:gd name="connsiteY2" fmla="*/ 168965 h 16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131" h="168965">
                  <a:moveTo>
                    <a:pt x="0" y="0"/>
                  </a:moveTo>
                  <a:cubicBezTo>
                    <a:pt x="167308" y="5797"/>
                    <a:pt x="334617" y="11595"/>
                    <a:pt x="467139" y="39756"/>
                  </a:cubicBezTo>
                  <a:cubicBezTo>
                    <a:pt x="599661" y="67917"/>
                    <a:pt x="737153" y="140804"/>
                    <a:pt x="795131" y="168965"/>
                  </a:cubicBezTo>
                </a:path>
              </a:pathLst>
            </a:cu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C3C505-19BD-F146-8F98-92AFB9028969}"/>
              </a:ext>
            </a:extLst>
          </p:cNvPr>
          <p:cNvCxnSpPr>
            <a:cxnSpLocks/>
          </p:cNvCxnSpPr>
          <p:nvPr/>
        </p:nvCxnSpPr>
        <p:spPr>
          <a:xfrm flipV="1">
            <a:off x="1897829" y="2467446"/>
            <a:ext cx="7408903" cy="131250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1" grpId="0" animBg="1"/>
      <p:bldP spid="5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0D8-7D6A-8B42-88A5-17366460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55" y="171253"/>
            <a:ext cx="10515600" cy="524999"/>
          </a:xfrm>
        </p:spPr>
        <p:txBody>
          <a:bodyPr>
            <a:normAutofit fontScale="90000"/>
          </a:bodyPr>
          <a:lstStyle/>
          <a:p>
            <a:r>
              <a:rPr lang="en-US" dirty="0"/>
              <a:t>Who Sends Heart Beat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D6147-44BC-F54A-AAED-0FA3D1E0DA52}"/>
              </a:ext>
            </a:extLst>
          </p:cNvPr>
          <p:cNvGrpSpPr/>
          <p:nvPr/>
        </p:nvGrpSpPr>
        <p:grpSpPr>
          <a:xfrm>
            <a:off x="1382311" y="1147844"/>
            <a:ext cx="2440477" cy="1896185"/>
            <a:chOff x="5532073" y="3301496"/>
            <a:chExt cx="1605775" cy="1896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5DE15-3FA4-9541-8608-927DCCD98CF0}"/>
                </a:ext>
              </a:extLst>
            </p:cNvPr>
            <p:cNvSpPr/>
            <p:nvPr/>
          </p:nvSpPr>
          <p:spPr>
            <a:xfrm>
              <a:off x="5532073" y="3301496"/>
              <a:ext cx="1605775" cy="1896185"/>
            </a:xfrm>
            <a:prstGeom prst="rect">
              <a:avLst/>
            </a:prstGeom>
            <a:solidFill>
              <a:srgbClr val="9416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62E081E-472C-8B43-8693-98F071BD3811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941651"/>
                  </a:solidFill>
                </a:rPr>
                <a:t>etcd</a:t>
              </a:r>
              <a:endParaRPr lang="en-US" dirty="0">
                <a:solidFill>
                  <a:srgbClr val="941651"/>
                </a:solidFill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5C7D87-28BE-0545-9017-1EAB1F27351A}"/>
              </a:ext>
            </a:extLst>
          </p:cNvPr>
          <p:cNvSpPr/>
          <p:nvPr/>
        </p:nvSpPr>
        <p:spPr>
          <a:xfrm>
            <a:off x="492364" y="3693717"/>
            <a:ext cx="1605775" cy="2031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4E709-30DA-2844-81F8-3F16BAC08E11}"/>
              </a:ext>
            </a:extLst>
          </p:cNvPr>
          <p:cNvSpPr/>
          <p:nvPr/>
        </p:nvSpPr>
        <p:spPr>
          <a:xfrm>
            <a:off x="764955" y="4257349"/>
            <a:ext cx="1077950" cy="715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04655-790B-FD43-87E3-BB8C479D9F92}"/>
              </a:ext>
            </a:extLst>
          </p:cNvPr>
          <p:cNvSpPr txBox="1"/>
          <p:nvPr/>
        </p:nvSpPr>
        <p:spPr>
          <a:xfrm>
            <a:off x="864684" y="5263868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6DAB4-66BD-1041-B8C0-4B72AFFCE38D}"/>
              </a:ext>
            </a:extLst>
          </p:cNvPr>
          <p:cNvSpPr/>
          <p:nvPr/>
        </p:nvSpPr>
        <p:spPr>
          <a:xfrm>
            <a:off x="4458768" y="1580828"/>
            <a:ext cx="1253359" cy="102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TC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17C27-69F4-2047-B0D0-A9B916FBC732}"/>
              </a:ext>
            </a:extLst>
          </p:cNvPr>
          <p:cNvCxnSpPr>
            <a:cxnSpLocks/>
          </p:cNvCxnSpPr>
          <p:nvPr/>
        </p:nvCxnSpPr>
        <p:spPr>
          <a:xfrm>
            <a:off x="3931367" y="2092272"/>
            <a:ext cx="496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1548B227-A4B3-B84A-AF78-EEE4EE600ABE}"/>
              </a:ext>
            </a:extLst>
          </p:cNvPr>
          <p:cNvSpPr/>
          <p:nvPr/>
        </p:nvSpPr>
        <p:spPr>
          <a:xfrm>
            <a:off x="3187769" y="1512220"/>
            <a:ext cx="721502" cy="658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Tenant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851F633-D2BD-804E-9025-54A81D1A8317}"/>
              </a:ext>
            </a:extLst>
          </p:cNvPr>
          <p:cNvSpPr/>
          <p:nvPr/>
        </p:nvSpPr>
        <p:spPr>
          <a:xfrm>
            <a:off x="749559" y="3779949"/>
            <a:ext cx="1093346" cy="3900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VN-agent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2B5D2-2982-854A-AFDA-EEB3AEBE5A3B}"/>
              </a:ext>
            </a:extLst>
          </p:cNvPr>
          <p:cNvCxnSpPr>
            <a:cxnSpLocks/>
          </p:cNvCxnSpPr>
          <p:nvPr/>
        </p:nvCxnSpPr>
        <p:spPr>
          <a:xfrm flipV="1">
            <a:off x="1295250" y="3083610"/>
            <a:ext cx="602579" cy="117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109781-4B73-E347-9CF1-BAB8A1F91284}"/>
              </a:ext>
            </a:extLst>
          </p:cNvPr>
          <p:cNvGrpSpPr/>
          <p:nvPr/>
        </p:nvGrpSpPr>
        <p:grpSpPr>
          <a:xfrm>
            <a:off x="9221467" y="1197013"/>
            <a:ext cx="1474541" cy="1896185"/>
            <a:chOff x="5532073" y="3270500"/>
            <a:chExt cx="1605775" cy="18961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085DFA-1DFD-2B46-AB04-DDCA116B18DD}"/>
                </a:ext>
              </a:extLst>
            </p:cNvPr>
            <p:cNvSpPr/>
            <p:nvPr/>
          </p:nvSpPr>
          <p:spPr>
            <a:xfrm>
              <a:off x="5532073" y="3270500"/>
              <a:ext cx="1605775" cy="18961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Tenant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731DA835-3558-8640-A69F-2EC1090A00FE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etcd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B6AE3F-A7E5-BC47-8E1D-7558698EC39A}"/>
              </a:ext>
            </a:extLst>
          </p:cNvPr>
          <p:cNvSpPr/>
          <p:nvPr/>
        </p:nvSpPr>
        <p:spPr>
          <a:xfrm>
            <a:off x="6642836" y="1028151"/>
            <a:ext cx="1253359" cy="810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DWS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BCAA24-7B87-9D4E-BED4-5156D87F3776}"/>
              </a:ext>
            </a:extLst>
          </p:cNvPr>
          <p:cNvSpPr/>
          <p:nvPr/>
        </p:nvSpPr>
        <p:spPr>
          <a:xfrm>
            <a:off x="8934798" y="806165"/>
            <a:ext cx="2047875" cy="259209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74959F-4498-4E4B-B859-F167199B32A8}"/>
              </a:ext>
            </a:extLst>
          </p:cNvPr>
          <p:cNvCxnSpPr>
            <a:cxnSpLocks/>
          </p:cNvCxnSpPr>
          <p:nvPr/>
        </p:nvCxnSpPr>
        <p:spPr>
          <a:xfrm flipH="1">
            <a:off x="7896195" y="1445407"/>
            <a:ext cx="1325272" cy="2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946BD9-91B8-1B4B-A7FF-4D1D23A4B32E}"/>
              </a:ext>
            </a:extLst>
          </p:cNvPr>
          <p:cNvCxnSpPr>
            <a:cxnSpLocks/>
          </p:cNvCxnSpPr>
          <p:nvPr/>
        </p:nvCxnSpPr>
        <p:spPr>
          <a:xfrm flipH="1" flipV="1">
            <a:off x="3835389" y="1423227"/>
            <a:ext cx="281739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D2EFF34-5258-A343-ACAE-C37C1361A742}"/>
              </a:ext>
            </a:extLst>
          </p:cNvPr>
          <p:cNvSpPr/>
          <p:nvPr/>
        </p:nvSpPr>
        <p:spPr>
          <a:xfrm>
            <a:off x="10290564" y="1410962"/>
            <a:ext cx="556961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FC8B72-7B87-1D41-B710-523C50E5D617}"/>
              </a:ext>
            </a:extLst>
          </p:cNvPr>
          <p:cNvSpPr/>
          <p:nvPr/>
        </p:nvSpPr>
        <p:spPr>
          <a:xfrm>
            <a:off x="1520378" y="1511521"/>
            <a:ext cx="593259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941651"/>
                </a:solidFill>
              </a:rPr>
              <a:t>TA-P</a:t>
            </a:r>
            <a:endParaRPr lang="en-US" sz="2400" b="1" dirty="0">
              <a:solidFill>
                <a:srgbClr val="94165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D5DCDC-7FD9-B14D-9D35-F046D4C46952}"/>
              </a:ext>
            </a:extLst>
          </p:cNvPr>
          <p:cNvGrpSpPr/>
          <p:nvPr/>
        </p:nvGrpSpPr>
        <p:grpSpPr>
          <a:xfrm>
            <a:off x="3815690" y="2265789"/>
            <a:ext cx="5434951" cy="810156"/>
            <a:chOff x="3815690" y="2265789"/>
            <a:chExt cx="5434951" cy="81015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DACB20E-9429-8345-B22E-E5E4BDF3350B}"/>
                </a:ext>
              </a:extLst>
            </p:cNvPr>
            <p:cNvSpPr/>
            <p:nvPr/>
          </p:nvSpPr>
          <p:spPr>
            <a:xfrm>
              <a:off x="6652784" y="2265789"/>
              <a:ext cx="1253359" cy="81015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UWS</a:t>
              </a:r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D9BAA6-3FFD-9A40-A8CA-8384E693A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5690" y="2662841"/>
              <a:ext cx="2817396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B37802-747C-4944-80F1-3EF297815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369" y="2670867"/>
              <a:ext cx="1325272" cy="20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72BA1-6B3B-BA45-8D5A-F2FA5DBB69F7}"/>
              </a:ext>
            </a:extLst>
          </p:cNvPr>
          <p:cNvSpPr/>
          <p:nvPr/>
        </p:nvSpPr>
        <p:spPr>
          <a:xfrm>
            <a:off x="623555" y="4865595"/>
            <a:ext cx="593259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941651"/>
                </a:solidFill>
              </a:rPr>
              <a:t>TA-P</a:t>
            </a:r>
            <a:endParaRPr lang="en-US" sz="2400" b="1" dirty="0">
              <a:solidFill>
                <a:srgbClr val="941651"/>
              </a:solidFill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1EB5C80A-47DB-634D-AAA9-10565222EF55}"/>
              </a:ext>
            </a:extLst>
          </p:cNvPr>
          <p:cNvSpPr/>
          <p:nvPr/>
        </p:nvSpPr>
        <p:spPr>
          <a:xfrm>
            <a:off x="9319946" y="2092272"/>
            <a:ext cx="852407" cy="55695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(VN-name)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7A1944-7A18-B145-879B-2A64612853D4}"/>
              </a:ext>
            </a:extLst>
          </p:cNvPr>
          <p:cNvCxnSpPr>
            <a:cxnSpLocks/>
          </p:cNvCxnSpPr>
          <p:nvPr/>
        </p:nvCxnSpPr>
        <p:spPr>
          <a:xfrm flipV="1">
            <a:off x="1897829" y="2467446"/>
            <a:ext cx="7408903" cy="131250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exagon 46">
            <a:extLst>
              <a:ext uri="{FF2B5EF4-FFF2-40B4-BE49-F238E27FC236}">
                <a16:creationId xmlns:a16="http://schemas.microsoft.com/office/drawing/2014/main" id="{FC2B73A8-F187-AA40-9B0D-8CCC44870761}"/>
              </a:ext>
            </a:extLst>
          </p:cNvPr>
          <p:cNvSpPr/>
          <p:nvPr/>
        </p:nvSpPr>
        <p:spPr>
          <a:xfrm>
            <a:off x="9319946" y="2092272"/>
            <a:ext cx="852407" cy="55695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(VN-name)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C3C505-19BD-F146-8F98-92AFB9028969}"/>
              </a:ext>
            </a:extLst>
          </p:cNvPr>
          <p:cNvCxnSpPr>
            <a:cxnSpLocks/>
          </p:cNvCxnSpPr>
          <p:nvPr/>
        </p:nvCxnSpPr>
        <p:spPr>
          <a:xfrm flipV="1">
            <a:off x="1897829" y="2467446"/>
            <a:ext cx="7408903" cy="131250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39FB303-1202-A84F-8675-1A3B8C14656B}"/>
              </a:ext>
            </a:extLst>
          </p:cNvPr>
          <p:cNvSpPr txBox="1"/>
          <p:nvPr/>
        </p:nvSpPr>
        <p:spPr>
          <a:xfrm>
            <a:off x="3281532" y="3809886"/>
            <a:ext cx="770898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VN-agent does it, need to initialize connection to TM and know what TMs to send (keep mappings locally)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A395D2-F7EB-0B49-8670-3BE8B2550955}"/>
              </a:ext>
            </a:extLst>
          </p:cNvPr>
          <p:cNvSpPr txBox="1"/>
          <p:nvPr/>
        </p:nvSpPr>
        <p:spPr>
          <a:xfrm>
            <a:off x="3281531" y="4870806"/>
            <a:ext cx="770898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Let UWS send the node state changes, i.e. heart beats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272B-7178-BE46-B2C1-EDC8CE961DED}"/>
              </a:ext>
            </a:extLst>
          </p:cNvPr>
          <p:cNvGrpSpPr/>
          <p:nvPr/>
        </p:nvGrpSpPr>
        <p:grpSpPr>
          <a:xfrm>
            <a:off x="1406206" y="1531308"/>
            <a:ext cx="7951154" cy="1211459"/>
            <a:chOff x="1406206" y="1531308"/>
            <a:chExt cx="7951154" cy="1211459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466A8AA-110F-2145-A1E7-3300C530F3A1}"/>
                </a:ext>
              </a:extLst>
            </p:cNvPr>
            <p:cNvSpPr/>
            <p:nvPr/>
          </p:nvSpPr>
          <p:spPr>
            <a:xfrm>
              <a:off x="1406206" y="2081165"/>
              <a:ext cx="852407" cy="556952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Node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(kb-name)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FB9456-4F02-2243-B49E-5CA58C0C0D5F}"/>
                </a:ext>
              </a:extLst>
            </p:cNvPr>
            <p:cNvSpPr txBox="1"/>
            <p:nvPr/>
          </p:nvSpPr>
          <p:spPr>
            <a:xfrm>
              <a:off x="6514446" y="1531308"/>
              <a:ext cx="1530034" cy="9233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used by</a:t>
              </a:r>
            </a:p>
            <a:p>
              <a:r>
                <a:rPr lang="en-US" dirty="0"/>
                <a:t> - TA</a:t>
              </a:r>
            </a:p>
            <a:p>
              <a:r>
                <a:rPr lang="en-US" dirty="0"/>
                <a:t> - TB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2A8972C-767C-9B4C-9E57-19E192B8BB26}"/>
                </a:ext>
              </a:extLst>
            </p:cNvPr>
            <p:cNvSpPr/>
            <p:nvPr/>
          </p:nvSpPr>
          <p:spPr>
            <a:xfrm>
              <a:off x="2214880" y="2316480"/>
              <a:ext cx="7142480" cy="426287"/>
            </a:xfrm>
            <a:custGeom>
              <a:avLst/>
              <a:gdLst>
                <a:gd name="connsiteX0" fmla="*/ 0 w 7142480"/>
                <a:gd name="connsiteY0" fmla="*/ 162560 h 426287"/>
                <a:gd name="connsiteX1" fmla="*/ 2479040 w 7142480"/>
                <a:gd name="connsiteY1" fmla="*/ 406400 h 426287"/>
                <a:gd name="connsiteX2" fmla="*/ 5547360 w 7142480"/>
                <a:gd name="connsiteY2" fmla="*/ 365760 h 426287"/>
                <a:gd name="connsiteX3" fmla="*/ 7142480 w 7142480"/>
                <a:gd name="connsiteY3" fmla="*/ 0 h 42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480" h="426287">
                  <a:moveTo>
                    <a:pt x="0" y="162560"/>
                  </a:moveTo>
                  <a:cubicBezTo>
                    <a:pt x="777240" y="267546"/>
                    <a:pt x="1554480" y="372533"/>
                    <a:pt x="2479040" y="406400"/>
                  </a:cubicBezTo>
                  <a:cubicBezTo>
                    <a:pt x="3403600" y="440267"/>
                    <a:pt x="4770120" y="433493"/>
                    <a:pt x="5547360" y="365760"/>
                  </a:cubicBezTo>
                  <a:cubicBezTo>
                    <a:pt x="6324600" y="298027"/>
                    <a:pt x="6733540" y="149013"/>
                    <a:pt x="7142480" y="0"/>
                  </a:cubicBezTo>
                </a:path>
              </a:pathLst>
            </a:cu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5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0D8-7D6A-8B42-88A5-17366460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55" y="171253"/>
            <a:ext cx="10515600" cy="5249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Tenant Master calls </a:t>
            </a:r>
            <a:r>
              <a:rPr lang="en-US" altLang="zh-CN" dirty="0" err="1"/>
              <a:t>Kubelet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D6147-44BC-F54A-AAED-0FA3D1E0DA52}"/>
              </a:ext>
            </a:extLst>
          </p:cNvPr>
          <p:cNvGrpSpPr/>
          <p:nvPr/>
        </p:nvGrpSpPr>
        <p:grpSpPr>
          <a:xfrm>
            <a:off x="1382311" y="1147844"/>
            <a:ext cx="2440477" cy="1896185"/>
            <a:chOff x="5532073" y="3301496"/>
            <a:chExt cx="1605775" cy="1896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5DE15-3FA4-9541-8608-927DCCD98CF0}"/>
                </a:ext>
              </a:extLst>
            </p:cNvPr>
            <p:cNvSpPr/>
            <p:nvPr/>
          </p:nvSpPr>
          <p:spPr>
            <a:xfrm>
              <a:off x="5532073" y="3301496"/>
              <a:ext cx="1605775" cy="1896185"/>
            </a:xfrm>
            <a:prstGeom prst="rect">
              <a:avLst/>
            </a:prstGeom>
            <a:solidFill>
              <a:srgbClr val="9416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62E081E-472C-8B43-8693-98F071BD3811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941651"/>
                  </a:solidFill>
                </a:rPr>
                <a:t>etcd</a:t>
              </a:r>
              <a:endParaRPr lang="en-US" dirty="0">
                <a:solidFill>
                  <a:srgbClr val="941651"/>
                </a:solidFill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5C7D87-28BE-0545-9017-1EAB1F27351A}"/>
              </a:ext>
            </a:extLst>
          </p:cNvPr>
          <p:cNvSpPr/>
          <p:nvPr/>
        </p:nvSpPr>
        <p:spPr>
          <a:xfrm>
            <a:off x="492364" y="3693717"/>
            <a:ext cx="1605775" cy="2031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4E709-30DA-2844-81F8-3F16BAC08E11}"/>
              </a:ext>
            </a:extLst>
          </p:cNvPr>
          <p:cNvSpPr/>
          <p:nvPr/>
        </p:nvSpPr>
        <p:spPr>
          <a:xfrm>
            <a:off x="764955" y="4257349"/>
            <a:ext cx="1077950" cy="715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04655-790B-FD43-87E3-BB8C479D9F92}"/>
              </a:ext>
            </a:extLst>
          </p:cNvPr>
          <p:cNvSpPr txBox="1"/>
          <p:nvPr/>
        </p:nvSpPr>
        <p:spPr>
          <a:xfrm>
            <a:off x="864684" y="5263868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6DAB4-66BD-1041-B8C0-4B72AFFCE38D}"/>
              </a:ext>
            </a:extLst>
          </p:cNvPr>
          <p:cNvSpPr/>
          <p:nvPr/>
        </p:nvSpPr>
        <p:spPr>
          <a:xfrm>
            <a:off x="4458768" y="1580828"/>
            <a:ext cx="1253359" cy="102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TC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17C27-69F4-2047-B0D0-A9B916FBC732}"/>
              </a:ext>
            </a:extLst>
          </p:cNvPr>
          <p:cNvCxnSpPr>
            <a:cxnSpLocks/>
          </p:cNvCxnSpPr>
          <p:nvPr/>
        </p:nvCxnSpPr>
        <p:spPr>
          <a:xfrm>
            <a:off x="3931367" y="2092272"/>
            <a:ext cx="496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1548B227-A4B3-B84A-AF78-EEE4EE600ABE}"/>
              </a:ext>
            </a:extLst>
          </p:cNvPr>
          <p:cNvSpPr/>
          <p:nvPr/>
        </p:nvSpPr>
        <p:spPr>
          <a:xfrm>
            <a:off x="3187769" y="1512220"/>
            <a:ext cx="721502" cy="658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Tenant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851F633-D2BD-804E-9025-54A81D1A8317}"/>
              </a:ext>
            </a:extLst>
          </p:cNvPr>
          <p:cNvSpPr/>
          <p:nvPr/>
        </p:nvSpPr>
        <p:spPr>
          <a:xfrm>
            <a:off x="749559" y="3779949"/>
            <a:ext cx="1093346" cy="3900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VN-agent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2B5D2-2982-854A-AFDA-EEB3AEBE5A3B}"/>
              </a:ext>
            </a:extLst>
          </p:cNvPr>
          <p:cNvCxnSpPr>
            <a:cxnSpLocks/>
          </p:cNvCxnSpPr>
          <p:nvPr/>
        </p:nvCxnSpPr>
        <p:spPr>
          <a:xfrm flipV="1">
            <a:off x="1295250" y="3083610"/>
            <a:ext cx="602579" cy="117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109781-4B73-E347-9CF1-BAB8A1F91284}"/>
              </a:ext>
            </a:extLst>
          </p:cNvPr>
          <p:cNvGrpSpPr/>
          <p:nvPr/>
        </p:nvGrpSpPr>
        <p:grpSpPr>
          <a:xfrm>
            <a:off x="9221467" y="1197013"/>
            <a:ext cx="1474541" cy="1896185"/>
            <a:chOff x="5532073" y="3270500"/>
            <a:chExt cx="1605775" cy="18961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085DFA-1DFD-2B46-AB04-DDCA116B18DD}"/>
                </a:ext>
              </a:extLst>
            </p:cNvPr>
            <p:cNvSpPr/>
            <p:nvPr/>
          </p:nvSpPr>
          <p:spPr>
            <a:xfrm>
              <a:off x="5532073" y="3270500"/>
              <a:ext cx="1605775" cy="18961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Tenant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731DA835-3558-8640-A69F-2EC1090A00FE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etcd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B6AE3F-A7E5-BC47-8E1D-7558698EC39A}"/>
              </a:ext>
            </a:extLst>
          </p:cNvPr>
          <p:cNvSpPr/>
          <p:nvPr/>
        </p:nvSpPr>
        <p:spPr>
          <a:xfrm>
            <a:off x="6642836" y="1028151"/>
            <a:ext cx="1253359" cy="810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DWS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BCAA24-7B87-9D4E-BED4-5156D87F3776}"/>
              </a:ext>
            </a:extLst>
          </p:cNvPr>
          <p:cNvSpPr/>
          <p:nvPr/>
        </p:nvSpPr>
        <p:spPr>
          <a:xfrm>
            <a:off x="8934798" y="806165"/>
            <a:ext cx="2047875" cy="259209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74959F-4498-4E4B-B859-F167199B32A8}"/>
              </a:ext>
            </a:extLst>
          </p:cNvPr>
          <p:cNvCxnSpPr>
            <a:cxnSpLocks/>
          </p:cNvCxnSpPr>
          <p:nvPr/>
        </p:nvCxnSpPr>
        <p:spPr>
          <a:xfrm flipH="1">
            <a:off x="7896195" y="1445407"/>
            <a:ext cx="1325272" cy="2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946BD9-91B8-1B4B-A7FF-4D1D23A4B32E}"/>
              </a:ext>
            </a:extLst>
          </p:cNvPr>
          <p:cNvCxnSpPr>
            <a:cxnSpLocks/>
          </p:cNvCxnSpPr>
          <p:nvPr/>
        </p:nvCxnSpPr>
        <p:spPr>
          <a:xfrm flipH="1" flipV="1">
            <a:off x="3835389" y="1423227"/>
            <a:ext cx="281739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D2EFF34-5258-A343-ACAE-C37C1361A742}"/>
              </a:ext>
            </a:extLst>
          </p:cNvPr>
          <p:cNvSpPr/>
          <p:nvPr/>
        </p:nvSpPr>
        <p:spPr>
          <a:xfrm>
            <a:off x="10290564" y="1410962"/>
            <a:ext cx="556961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FC8B72-7B87-1D41-B710-523C50E5D617}"/>
              </a:ext>
            </a:extLst>
          </p:cNvPr>
          <p:cNvSpPr/>
          <p:nvPr/>
        </p:nvSpPr>
        <p:spPr>
          <a:xfrm>
            <a:off x="1520378" y="1511521"/>
            <a:ext cx="593259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941651"/>
                </a:solidFill>
              </a:rPr>
              <a:t>TA-P</a:t>
            </a:r>
            <a:endParaRPr lang="en-US" sz="2400" b="1" dirty="0">
              <a:solidFill>
                <a:srgbClr val="94165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D5DCDC-7FD9-B14D-9D35-F046D4C46952}"/>
              </a:ext>
            </a:extLst>
          </p:cNvPr>
          <p:cNvGrpSpPr/>
          <p:nvPr/>
        </p:nvGrpSpPr>
        <p:grpSpPr>
          <a:xfrm>
            <a:off x="3815690" y="2265789"/>
            <a:ext cx="5434951" cy="810156"/>
            <a:chOff x="3815690" y="2265789"/>
            <a:chExt cx="5434951" cy="81015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DACB20E-9429-8345-B22E-E5E4BDF3350B}"/>
                </a:ext>
              </a:extLst>
            </p:cNvPr>
            <p:cNvSpPr/>
            <p:nvPr/>
          </p:nvSpPr>
          <p:spPr>
            <a:xfrm>
              <a:off x="6652784" y="2265789"/>
              <a:ext cx="1253359" cy="81015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UWS</a:t>
              </a:r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D9BAA6-3FFD-9A40-A8CA-8384E693A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5690" y="2662841"/>
              <a:ext cx="2817396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B37802-747C-4944-80F1-3EF297815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369" y="2670867"/>
              <a:ext cx="1325272" cy="20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72BA1-6B3B-BA45-8D5A-F2FA5DBB69F7}"/>
              </a:ext>
            </a:extLst>
          </p:cNvPr>
          <p:cNvSpPr/>
          <p:nvPr/>
        </p:nvSpPr>
        <p:spPr>
          <a:xfrm>
            <a:off x="623555" y="4865595"/>
            <a:ext cx="593259" cy="483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941651"/>
                </a:solidFill>
              </a:rPr>
              <a:t>TA-P</a:t>
            </a:r>
            <a:endParaRPr lang="en-US" sz="2400" b="1" dirty="0">
              <a:solidFill>
                <a:srgbClr val="941651"/>
              </a:solidFill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1EB5C80A-47DB-634D-AAA9-10565222EF55}"/>
              </a:ext>
            </a:extLst>
          </p:cNvPr>
          <p:cNvSpPr/>
          <p:nvPr/>
        </p:nvSpPr>
        <p:spPr>
          <a:xfrm>
            <a:off x="9319946" y="2092272"/>
            <a:ext cx="852407" cy="55695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(VN-name)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7A1944-7A18-B145-879B-2A64612853D4}"/>
              </a:ext>
            </a:extLst>
          </p:cNvPr>
          <p:cNvCxnSpPr>
            <a:cxnSpLocks/>
          </p:cNvCxnSpPr>
          <p:nvPr/>
        </p:nvCxnSpPr>
        <p:spPr>
          <a:xfrm flipV="1">
            <a:off x="1897829" y="2467446"/>
            <a:ext cx="7408903" cy="131250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exagon 46">
            <a:extLst>
              <a:ext uri="{FF2B5EF4-FFF2-40B4-BE49-F238E27FC236}">
                <a16:creationId xmlns:a16="http://schemas.microsoft.com/office/drawing/2014/main" id="{FC2B73A8-F187-AA40-9B0D-8CCC44870761}"/>
              </a:ext>
            </a:extLst>
          </p:cNvPr>
          <p:cNvSpPr/>
          <p:nvPr/>
        </p:nvSpPr>
        <p:spPr>
          <a:xfrm>
            <a:off x="9319946" y="2092272"/>
            <a:ext cx="852407" cy="55695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(VN-name)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C3C505-19BD-F146-8F98-92AFB9028969}"/>
              </a:ext>
            </a:extLst>
          </p:cNvPr>
          <p:cNvCxnSpPr>
            <a:cxnSpLocks/>
          </p:cNvCxnSpPr>
          <p:nvPr/>
        </p:nvCxnSpPr>
        <p:spPr>
          <a:xfrm flipV="1">
            <a:off x="1897829" y="2467446"/>
            <a:ext cx="7408903" cy="1312503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A4BCA4-9A16-114D-9EA5-1BF7FE7B338E}"/>
              </a:ext>
            </a:extLst>
          </p:cNvPr>
          <p:cNvCxnSpPr>
            <a:cxnSpLocks/>
          </p:cNvCxnSpPr>
          <p:nvPr/>
        </p:nvCxnSpPr>
        <p:spPr>
          <a:xfrm flipH="1">
            <a:off x="1870368" y="2467446"/>
            <a:ext cx="7449578" cy="1311932"/>
          </a:xfrm>
          <a:prstGeom prst="straightConnector1">
            <a:avLst/>
          </a:prstGeom>
          <a:ln w="1270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967C1F48-17A6-5544-A0F2-9D56B1CA5FD9}"/>
              </a:ext>
            </a:extLst>
          </p:cNvPr>
          <p:cNvSpPr/>
          <p:nvPr/>
        </p:nvSpPr>
        <p:spPr>
          <a:xfrm>
            <a:off x="1658319" y="1937188"/>
            <a:ext cx="1710989" cy="1875395"/>
          </a:xfrm>
          <a:custGeom>
            <a:avLst/>
            <a:gdLst>
              <a:gd name="connsiteX0" fmla="*/ 0 w 1710989"/>
              <a:gd name="connsiteY0" fmla="*/ 1875395 h 1875395"/>
              <a:gd name="connsiteX1" fmla="*/ 635430 w 1710989"/>
              <a:gd name="connsiteY1" fmla="*/ 480548 h 1875395"/>
              <a:gd name="connsiteX2" fmla="*/ 1704813 w 1710989"/>
              <a:gd name="connsiteY2" fmla="*/ 77592 h 1875395"/>
              <a:gd name="connsiteX3" fmla="*/ 108488 w 1710989"/>
              <a:gd name="connsiteY3" fmla="*/ 1875395 h 1875395"/>
              <a:gd name="connsiteX4" fmla="*/ 108488 w 1710989"/>
              <a:gd name="connsiteY4" fmla="*/ 1875395 h 187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0989" h="1875395">
                <a:moveTo>
                  <a:pt x="0" y="1875395"/>
                </a:moveTo>
                <a:cubicBezTo>
                  <a:pt x="175647" y="1327788"/>
                  <a:pt x="351295" y="780182"/>
                  <a:pt x="635430" y="480548"/>
                </a:cubicBezTo>
                <a:cubicBezTo>
                  <a:pt x="919565" y="180914"/>
                  <a:pt x="1792637" y="-154882"/>
                  <a:pt x="1704813" y="77592"/>
                </a:cubicBezTo>
                <a:cubicBezTo>
                  <a:pt x="1616989" y="310066"/>
                  <a:pt x="108488" y="1875395"/>
                  <a:pt x="108488" y="1875395"/>
                </a:cubicBezTo>
                <a:lnTo>
                  <a:pt x="108488" y="1875395"/>
                </a:ln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619155-711B-2240-81F8-77363D141545}"/>
              </a:ext>
            </a:extLst>
          </p:cNvPr>
          <p:cNvCxnSpPr>
            <a:cxnSpLocks/>
          </p:cNvCxnSpPr>
          <p:nvPr/>
        </p:nvCxnSpPr>
        <p:spPr>
          <a:xfrm>
            <a:off x="1612038" y="4099073"/>
            <a:ext cx="0" cy="442027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011F6D5-6429-F44E-9D9C-C5F647172AFB}"/>
              </a:ext>
            </a:extLst>
          </p:cNvPr>
          <p:cNvSpPr txBox="1"/>
          <p:nvPr/>
        </p:nvSpPr>
        <p:spPr>
          <a:xfrm>
            <a:off x="3226060" y="3659974"/>
            <a:ext cx="770898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Calls are made to VN-agent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CA3E81-8EFF-F646-8BC4-834E26057EAF}"/>
              </a:ext>
            </a:extLst>
          </p:cNvPr>
          <p:cNvSpPr txBox="1"/>
          <p:nvPr/>
        </p:nvSpPr>
        <p:spPr>
          <a:xfrm>
            <a:off x="3226059" y="4246564"/>
            <a:ext cx="770898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tenant CRD for admission and pod mapping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5CD349-A309-4746-B0AD-B73C02AA111C}"/>
              </a:ext>
            </a:extLst>
          </p:cNvPr>
          <p:cNvSpPr txBox="1"/>
          <p:nvPr/>
        </p:nvSpPr>
        <p:spPr>
          <a:xfrm>
            <a:off x="3226059" y="4782859"/>
            <a:ext cx="864451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VN-agent cert. with </a:t>
            </a:r>
            <a:r>
              <a:rPr lang="en-US" sz="2400" dirty="0" err="1"/>
              <a:t>Kubelet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name and call real </a:t>
            </a:r>
            <a:r>
              <a:rPr lang="en-US" sz="2400" dirty="0" err="1"/>
              <a:t>Kubelet</a:t>
            </a:r>
            <a:r>
              <a:rPr lang="en-US" sz="2400" dirty="0"/>
              <a:t> APIs (manipulate results and send back)</a:t>
            </a:r>
          </a:p>
        </p:txBody>
      </p:sp>
    </p:spTree>
    <p:extLst>
      <p:ext uri="{BB962C8B-B14F-4D97-AF65-F5344CB8AC3E}">
        <p14:creationId xmlns:p14="http://schemas.microsoft.com/office/powerpoint/2010/main" val="191294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4" grpId="0"/>
      <p:bldP spid="55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E600-9BAD-CC4B-A3FB-11653A5A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Example- Exec/attach/Pod</a:t>
            </a:r>
            <a:r>
              <a:rPr lang="zh-CN" altLang="en-US" dirty="0"/>
              <a:t> </a:t>
            </a:r>
            <a:r>
              <a:rPr lang="en-US" altLang="zh-CN" dirty="0"/>
              <a:t>forwarding</a:t>
            </a:r>
            <a:endParaRPr lang="en-US" dirty="0"/>
          </a:p>
        </p:txBody>
      </p:sp>
      <p:pic>
        <p:nvPicPr>
          <p:cNvPr id="1026" name="Picture 2" descr="https://docs.google.com/drawings/d/s7OhzpnLSlVGOy5kQDEDzJg/image?w=720&amp;h=285&amp;rev=1&amp;ac=1&amp;parent=1MreuHzNvkBW6q7o_zehm1CBOBof3shbtMTGtUpjpRmY">
            <a:extLst>
              <a:ext uri="{FF2B5EF4-FFF2-40B4-BE49-F238E27FC236}">
                <a16:creationId xmlns:a16="http://schemas.microsoft.com/office/drawing/2014/main" id="{4108DC73-7D67-2643-8D42-FDC41DEDAC9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24844"/>
            <a:ext cx="9144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241319D-DE89-9647-9BBC-97886A2D9467}"/>
              </a:ext>
            </a:extLst>
          </p:cNvPr>
          <p:cNvGrpSpPr/>
          <p:nvPr/>
        </p:nvGrpSpPr>
        <p:grpSpPr>
          <a:xfrm>
            <a:off x="3707476" y="1482146"/>
            <a:ext cx="3129350" cy="4062198"/>
            <a:chOff x="3707476" y="1482146"/>
            <a:chExt cx="3129350" cy="40621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F7B035-8B8F-734E-A008-3DCC1AB20184}"/>
                </a:ext>
              </a:extLst>
            </p:cNvPr>
            <p:cNvSpPr/>
            <p:nvPr/>
          </p:nvSpPr>
          <p:spPr>
            <a:xfrm>
              <a:off x="3707476" y="2493818"/>
              <a:ext cx="1911928" cy="211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9D1DDE-954E-5945-81C8-FFEDD818C90A}"/>
                </a:ext>
              </a:extLst>
            </p:cNvPr>
            <p:cNvGrpSpPr/>
            <p:nvPr/>
          </p:nvGrpSpPr>
          <p:grpSpPr>
            <a:xfrm>
              <a:off x="4073756" y="1548525"/>
              <a:ext cx="1106585" cy="3995819"/>
              <a:chOff x="4073756" y="1548525"/>
              <a:chExt cx="1106585" cy="399581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69355D1-1A03-0341-A48D-339661359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720" y="2068830"/>
                <a:ext cx="0" cy="34755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2340FE-D79D-F54C-A8ED-20CD4BEFF73E}"/>
                  </a:ext>
                </a:extLst>
              </p:cNvPr>
              <p:cNvSpPr txBox="1"/>
              <p:nvPr/>
            </p:nvSpPr>
            <p:spPr>
              <a:xfrm>
                <a:off x="4073756" y="1548525"/>
                <a:ext cx="1106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VN-Agent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2F381C-D61F-4344-8DBD-08CF7CF2EAF0}"/>
                </a:ext>
              </a:extLst>
            </p:cNvPr>
            <p:cNvCxnSpPr/>
            <p:nvPr/>
          </p:nvCxnSpPr>
          <p:spPr>
            <a:xfrm>
              <a:off x="3707476" y="3025833"/>
              <a:ext cx="910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A77389-C5CF-9D43-A4AA-FA0DF6A0ECCB}"/>
                </a:ext>
              </a:extLst>
            </p:cNvPr>
            <p:cNvCxnSpPr>
              <a:cxnSpLocks/>
            </p:cNvCxnSpPr>
            <p:nvPr/>
          </p:nvCxnSpPr>
          <p:spPr>
            <a:xfrm>
              <a:off x="4617720" y="3025833"/>
              <a:ext cx="10016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C9AA62-5086-9348-AB3B-B1FB9C9236D5}"/>
                </a:ext>
              </a:extLst>
            </p:cNvPr>
            <p:cNvCxnSpPr/>
            <p:nvPr/>
          </p:nvCxnSpPr>
          <p:spPr>
            <a:xfrm flipH="1">
              <a:off x="4617720" y="4123113"/>
              <a:ext cx="10016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E328B0-73EF-D64B-8FC9-9F94524DE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476" y="4142510"/>
              <a:ext cx="910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7DFE40-E123-264E-8FEC-29D2B218D3CD}"/>
                </a:ext>
              </a:extLst>
            </p:cNvPr>
            <p:cNvSpPr txBox="1"/>
            <p:nvPr/>
          </p:nvSpPr>
          <p:spPr>
            <a:xfrm>
              <a:off x="3899767" y="2628673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2(a)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726DDB-2A35-634B-BA5F-FCFB69B5C076}"/>
                </a:ext>
              </a:extLst>
            </p:cNvPr>
            <p:cNvSpPr txBox="1"/>
            <p:nvPr/>
          </p:nvSpPr>
          <p:spPr>
            <a:xfrm>
              <a:off x="4830662" y="262867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2(b)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96F79C-698E-A544-8BFD-87F7FD2A4264}"/>
                </a:ext>
              </a:extLst>
            </p:cNvPr>
            <p:cNvSpPr txBox="1"/>
            <p:nvPr/>
          </p:nvSpPr>
          <p:spPr>
            <a:xfrm>
              <a:off x="3880309" y="383216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r>
                <a:rPr lang="en-US" dirty="0"/>
                <a:t>(b)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1E7AD8-71B2-4842-806D-548250691BB8}"/>
                </a:ext>
              </a:extLst>
            </p:cNvPr>
            <p:cNvSpPr txBox="1"/>
            <p:nvPr/>
          </p:nvSpPr>
          <p:spPr>
            <a:xfrm>
              <a:off x="4841883" y="3806587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r>
                <a:rPr lang="en-US" dirty="0"/>
                <a:t>(a)</a:t>
              </a:r>
            </a:p>
          </p:txBody>
        </p:sp>
        <p:sp>
          <p:nvSpPr>
            <p:cNvPr id="34" name="Rectangular Callout 33">
              <a:extLst>
                <a:ext uri="{FF2B5EF4-FFF2-40B4-BE49-F238E27FC236}">
                  <a16:creationId xmlns:a16="http://schemas.microsoft.com/office/drawing/2014/main" id="{C6A075F1-601F-B94E-80DC-C8225E56C4D8}"/>
                </a:ext>
              </a:extLst>
            </p:cNvPr>
            <p:cNvSpPr/>
            <p:nvPr/>
          </p:nvSpPr>
          <p:spPr>
            <a:xfrm>
              <a:off x="5096325" y="1482146"/>
              <a:ext cx="1740501" cy="658843"/>
            </a:xfrm>
            <a:prstGeom prst="wedgeRectCallout">
              <a:avLst>
                <a:gd name="adj1" fmla="val -75281"/>
                <a:gd name="adj2" fmla="val 163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 -&gt; TA-Pod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6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589F-A4D8-B24E-8B41-D8FE27E8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5ADC-5506-D648-98B9-5A991614E8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03151" y="2369343"/>
            <a:ext cx="8585697" cy="211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Multi-tenant Service Model</a:t>
            </a:r>
          </a:p>
        </p:txBody>
      </p:sp>
    </p:spTree>
    <p:extLst>
      <p:ext uri="{BB962C8B-B14F-4D97-AF65-F5344CB8AC3E}">
        <p14:creationId xmlns:p14="http://schemas.microsoft.com/office/powerpoint/2010/main" val="318899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42F4-4770-A94F-BC77-060E7379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K8s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1FA2-38DD-4D47-A338-2B037DB4ED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Current model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Pods on a node can communicate with all pods on all nodes without NAT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Agents on a node can communicate with all pods on that node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Service is designed based on this model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Implemented by </a:t>
            </a:r>
            <a:r>
              <a:rPr lang="en-US" sz="2000" dirty="0" err="1"/>
              <a:t>Kube</a:t>
            </a:r>
            <a:r>
              <a:rPr lang="en-US" sz="2000" dirty="0"/>
              <a:t>-proxy and </a:t>
            </a:r>
            <a:r>
              <a:rPr lang="en-US" sz="2000" dirty="0" err="1"/>
              <a:t>Kube-dns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A flat model, network isolation achieved by network policy or VPC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2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1E4-A5B8-5F40-9D85-0C6B3B6D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Pods Network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2B8E-D78E-E646-83BC-5B1CD69808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439" y="1010273"/>
            <a:ext cx="10515600" cy="5106988"/>
          </a:xfrm>
        </p:spPr>
        <p:txBody>
          <a:bodyPr>
            <a:normAutofit/>
          </a:bodyPr>
          <a:lstStyle/>
          <a:p>
            <a:r>
              <a:rPr lang="en-US" sz="2400" dirty="0"/>
              <a:t>Achievable via CNI-plugin (e.g., connect to VPC/</a:t>
            </a:r>
            <a:r>
              <a:rPr lang="en-US" sz="2400" dirty="0" err="1"/>
              <a:t>vSwitch</a:t>
            </a:r>
            <a:r>
              <a:rPr lang="en-US" sz="2400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627ECF-C1BC-E742-9CB0-1CDBB9FB1965}"/>
              </a:ext>
            </a:extLst>
          </p:cNvPr>
          <p:cNvSpPr/>
          <p:nvPr/>
        </p:nvSpPr>
        <p:spPr>
          <a:xfrm>
            <a:off x="2405063" y="2828925"/>
            <a:ext cx="2695575" cy="32575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0C724-4A01-1D4F-BF03-A5445F16E817}"/>
              </a:ext>
            </a:extLst>
          </p:cNvPr>
          <p:cNvSpPr/>
          <p:nvPr/>
        </p:nvSpPr>
        <p:spPr>
          <a:xfrm>
            <a:off x="2907505" y="3050058"/>
            <a:ext cx="1728787" cy="5501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  <a:p>
            <a:pPr algn="ctr"/>
            <a:r>
              <a:rPr lang="en-US" sz="1400" dirty="0"/>
              <a:t>192.168.0.2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BD4DC-0FA0-B944-8B62-34BE4F13345B}"/>
              </a:ext>
            </a:extLst>
          </p:cNvPr>
          <p:cNvSpPr txBox="1"/>
          <p:nvPr/>
        </p:nvSpPr>
        <p:spPr>
          <a:xfrm>
            <a:off x="3322283" y="2403310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CA3F3-8139-4B4A-8756-76A0D5B89ED0}"/>
              </a:ext>
            </a:extLst>
          </p:cNvPr>
          <p:cNvSpPr/>
          <p:nvPr/>
        </p:nvSpPr>
        <p:spPr>
          <a:xfrm>
            <a:off x="3116623" y="3947534"/>
            <a:ext cx="1310549" cy="684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TA-P0</a:t>
            </a:r>
          </a:p>
          <a:p>
            <a:pPr algn="ctr"/>
            <a:r>
              <a:rPr lang="en-US" sz="1400" b="1" dirty="0">
                <a:solidFill>
                  <a:srgbClr val="941651"/>
                </a:solidFill>
              </a:rPr>
              <a:t>10.0.0.2</a:t>
            </a:r>
            <a:endParaRPr lang="en-US" sz="2400" b="1" dirty="0">
              <a:solidFill>
                <a:srgbClr val="94165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7A5AD-8987-9D47-9AC2-980E84F43F90}"/>
              </a:ext>
            </a:extLst>
          </p:cNvPr>
          <p:cNvSpPr/>
          <p:nvPr/>
        </p:nvSpPr>
        <p:spPr>
          <a:xfrm>
            <a:off x="3097574" y="5113478"/>
            <a:ext cx="1310549" cy="684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TB-P0</a:t>
            </a:r>
          </a:p>
          <a:p>
            <a:pPr algn="ctr"/>
            <a:r>
              <a:rPr lang="en-US" sz="1400" b="1" dirty="0">
                <a:solidFill>
                  <a:srgbClr val="941651"/>
                </a:solidFill>
              </a:rPr>
              <a:t>172.162.0.2</a:t>
            </a:r>
            <a:endParaRPr lang="en-US" sz="2400" b="1" dirty="0">
              <a:solidFill>
                <a:srgbClr val="94165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DBE9E1-5059-7F49-999E-57746A56E4B2}"/>
              </a:ext>
            </a:extLst>
          </p:cNvPr>
          <p:cNvSpPr/>
          <p:nvPr/>
        </p:nvSpPr>
        <p:spPr>
          <a:xfrm>
            <a:off x="6243638" y="2828925"/>
            <a:ext cx="2695575" cy="32575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B211E-3FF8-F447-981E-BF9105E31F79}"/>
              </a:ext>
            </a:extLst>
          </p:cNvPr>
          <p:cNvSpPr/>
          <p:nvPr/>
        </p:nvSpPr>
        <p:spPr>
          <a:xfrm>
            <a:off x="6746080" y="3050058"/>
            <a:ext cx="1728787" cy="57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  <a:p>
            <a:pPr algn="ctr"/>
            <a:r>
              <a:rPr lang="en-US" sz="1400" dirty="0"/>
              <a:t>192.168.0.3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7FFE6-2506-B440-BCA8-1206C22AB2A7}"/>
              </a:ext>
            </a:extLst>
          </p:cNvPr>
          <p:cNvSpPr txBox="1"/>
          <p:nvPr/>
        </p:nvSpPr>
        <p:spPr>
          <a:xfrm>
            <a:off x="7147453" y="2428815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EEFD15-3075-C04D-AC10-A8C6F37CB4AF}"/>
              </a:ext>
            </a:extLst>
          </p:cNvPr>
          <p:cNvSpPr/>
          <p:nvPr/>
        </p:nvSpPr>
        <p:spPr>
          <a:xfrm>
            <a:off x="6962786" y="3941065"/>
            <a:ext cx="1310549" cy="684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TA-P1</a:t>
            </a:r>
          </a:p>
          <a:p>
            <a:pPr algn="ctr"/>
            <a:r>
              <a:rPr lang="en-US" sz="1400" b="1" dirty="0">
                <a:solidFill>
                  <a:srgbClr val="941651"/>
                </a:solidFill>
              </a:rPr>
              <a:t>10.0.0.3</a:t>
            </a:r>
            <a:endParaRPr lang="en-US" sz="2400" b="1" dirty="0">
              <a:solidFill>
                <a:srgbClr val="94165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06793A-D9C8-9247-824E-41A708E8FBBA}"/>
              </a:ext>
            </a:extLst>
          </p:cNvPr>
          <p:cNvSpPr/>
          <p:nvPr/>
        </p:nvSpPr>
        <p:spPr>
          <a:xfrm>
            <a:off x="6962786" y="5113478"/>
            <a:ext cx="1310549" cy="684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TB-P1</a:t>
            </a:r>
          </a:p>
          <a:p>
            <a:pPr algn="ctr"/>
            <a:r>
              <a:rPr lang="en-US" sz="1400" b="1" dirty="0">
                <a:solidFill>
                  <a:srgbClr val="941651"/>
                </a:solidFill>
              </a:rPr>
              <a:t>172.162.0.3</a:t>
            </a:r>
            <a:endParaRPr lang="en-US" sz="2400" b="1" dirty="0">
              <a:solidFill>
                <a:srgbClr val="94165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846529-FE05-EB41-AC5D-DD1279BC04F1}"/>
              </a:ext>
            </a:extLst>
          </p:cNvPr>
          <p:cNvSpPr/>
          <p:nvPr/>
        </p:nvSpPr>
        <p:spPr>
          <a:xfrm>
            <a:off x="4588667" y="1667887"/>
            <a:ext cx="1926433" cy="914400"/>
          </a:xfrm>
          <a:prstGeom prst="roundRect">
            <a:avLst/>
          </a:prstGeom>
          <a:solidFill>
            <a:srgbClr val="941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APIServer</a:t>
            </a:r>
            <a:endParaRPr lang="en-US" dirty="0"/>
          </a:p>
          <a:p>
            <a:pPr algn="ctr"/>
            <a:r>
              <a:rPr lang="en-US" sz="1400" dirty="0"/>
              <a:t>192.168.0.1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20D0AD-6278-1A4A-9F7C-18BC6F4F640E}"/>
              </a:ext>
            </a:extLst>
          </p:cNvPr>
          <p:cNvCxnSpPr>
            <a:stCxn id="6" idx="0"/>
          </p:cNvCxnSpPr>
          <p:nvPr/>
        </p:nvCxnSpPr>
        <p:spPr>
          <a:xfrm flipV="1">
            <a:off x="3771899" y="2582287"/>
            <a:ext cx="864393" cy="467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880A61-071B-7A4D-9F79-61B8B28A8EC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515100" y="2603365"/>
            <a:ext cx="1095374" cy="446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1E22A24-E7F3-9A4A-95F7-E5847D4648BC}"/>
              </a:ext>
            </a:extLst>
          </p:cNvPr>
          <p:cNvSpPr/>
          <p:nvPr/>
        </p:nvSpPr>
        <p:spPr>
          <a:xfrm>
            <a:off x="990600" y="3821311"/>
            <a:ext cx="8415338" cy="962449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7EF57-9CE7-0146-A1E4-CC62D404A389}"/>
              </a:ext>
            </a:extLst>
          </p:cNvPr>
          <p:cNvSpPr txBox="1"/>
          <p:nvPr/>
        </p:nvSpPr>
        <p:spPr>
          <a:xfrm>
            <a:off x="1187562" y="40883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VPC-A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C71D677-AA94-8F48-A689-6AB456069576}"/>
              </a:ext>
            </a:extLst>
          </p:cNvPr>
          <p:cNvSpPr/>
          <p:nvPr/>
        </p:nvSpPr>
        <p:spPr>
          <a:xfrm>
            <a:off x="990601" y="4985373"/>
            <a:ext cx="8415337" cy="99148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06FEA-3E36-A847-8D73-DA7245152857}"/>
              </a:ext>
            </a:extLst>
          </p:cNvPr>
          <p:cNvSpPr txBox="1"/>
          <p:nvPr/>
        </p:nvSpPr>
        <p:spPr>
          <a:xfrm>
            <a:off x="1200880" y="532441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VPC-B</a:t>
            </a:r>
          </a:p>
        </p:txBody>
      </p:sp>
    </p:spTree>
    <p:extLst>
      <p:ext uri="{BB962C8B-B14F-4D97-AF65-F5344CB8AC3E}">
        <p14:creationId xmlns:p14="http://schemas.microsoft.com/office/powerpoint/2010/main" val="235526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90C7-1148-C545-8D0F-52BCD18E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of Network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8309-A9F6-7641-B56D-CCC6331515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Service may break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Kube</a:t>
            </a:r>
            <a:r>
              <a:rPr lang="en-US" dirty="0"/>
              <a:t>-proxy works in host agent </a:t>
            </a:r>
            <a:r>
              <a:rPr lang="en-US" dirty="0" err="1"/>
              <a:t>netns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Pod</a:t>
            </a:r>
            <a:r>
              <a:rPr lang="zh-CN" altLang="en-US" dirty="0"/>
              <a:t> </a:t>
            </a:r>
            <a:r>
              <a:rPr lang="en-US" altLang="zh-CN" dirty="0"/>
              <a:t>network traffic may </a:t>
            </a:r>
            <a:r>
              <a:rPr lang="en-US" altLang="zh-CN" b="1" dirty="0">
                <a:solidFill>
                  <a:srgbClr val="FF0000"/>
                </a:solidFill>
              </a:rPr>
              <a:t>bypass</a:t>
            </a:r>
            <a:r>
              <a:rPr lang="en-US" altLang="zh-CN" dirty="0"/>
              <a:t> host agent </a:t>
            </a:r>
            <a:r>
              <a:rPr lang="en-US" altLang="zh-CN" dirty="0" err="1"/>
              <a:t>netns</a:t>
            </a:r>
            <a:r>
              <a:rPr lang="en-US" altLang="zh-CN" dirty="0"/>
              <a:t> depends on CNI implementation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Agents communicate with all pods rule does not apply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This applies to any hard multi-tenancy solution</a:t>
            </a:r>
          </a:p>
        </p:txBody>
      </p:sp>
    </p:spTree>
    <p:extLst>
      <p:ext uri="{BB962C8B-B14F-4D97-AF65-F5344CB8AC3E}">
        <p14:creationId xmlns:p14="http://schemas.microsoft.com/office/powerpoint/2010/main" val="15495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6EA7-8044-044E-989F-F75B0ACB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E6BB-558A-0D47-83EB-34F42A362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multi-tenant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Multi-tenant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Alibaba are different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BUs that 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K8s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Namespace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tenant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Provision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cheap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333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49A2-B132-B242-A060-AEFDEB65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Service Work in Hard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3B25-DA20-2044-BB1B-048AAE6BE5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Option 1</a:t>
            </a:r>
            <a:r>
              <a:rPr lang="en-US" dirty="0"/>
              <a:t>: Use external software load-balancer (</a:t>
            </a:r>
            <a:r>
              <a:rPr lang="en-US" b="1" dirty="0"/>
              <a:t>SLB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One per service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Cloud provider dependent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Option 2</a:t>
            </a:r>
            <a:r>
              <a:rPr lang="en-US" dirty="0"/>
              <a:t>: Make </a:t>
            </a:r>
            <a:r>
              <a:rPr lang="en-US" dirty="0" err="1"/>
              <a:t>Kube</a:t>
            </a:r>
            <a:r>
              <a:rPr lang="en-US" dirty="0"/>
              <a:t>-proxy tenant-aware</a:t>
            </a:r>
          </a:p>
        </p:txBody>
      </p:sp>
    </p:spTree>
    <p:extLst>
      <p:ext uri="{BB962C8B-B14F-4D97-AF65-F5344CB8AC3E}">
        <p14:creationId xmlns:p14="http://schemas.microsoft.com/office/powerpoint/2010/main" val="96541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FB75-74D5-8642-8520-68026624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Tenant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Namespace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65B5-FB72-3242-A018-39DD08EF3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8599" y="1083882"/>
            <a:ext cx="10400134" cy="9759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Form a nested network namespace structure by CNI-plugin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Pods do </a:t>
            </a:r>
            <a:r>
              <a:rPr lang="en-US" sz="2300" b="1" dirty="0">
                <a:solidFill>
                  <a:srgbClr val="FF0000"/>
                </a:solidFill>
              </a:rPr>
              <a:t>NOT</a:t>
            </a:r>
            <a:r>
              <a:rPr lang="en-US" sz="2300" dirty="0"/>
              <a:t> directly connect to host bridge</a:t>
            </a:r>
          </a:p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E5A1F0A-80FE-2B43-BAEB-4ACDCBAE6219}"/>
              </a:ext>
            </a:extLst>
          </p:cNvPr>
          <p:cNvSpPr/>
          <p:nvPr/>
        </p:nvSpPr>
        <p:spPr>
          <a:xfrm>
            <a:off x="2188363" y="2124350"/>
            <a:ext cx="8415337" cy="3894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A8E16-7159-CC45-AA45-48FEBF5843AF}"/>
              </a:ext>
            </a:extLst>
          </p:cNvPr>
          <p:cNvSpPr txBox="1"/>
          <p:nvPr/>
        </p:nvSpPr>
        <p:spPr>
          <a:xfrm>
            <a:off x="5921310" y="2100741"/>
            <a:ext cx="108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2DA0F7E-0F22-C34B-BDB0-37DDBB61BF5D}"/>
              </a:ext>
            </a:extLst>
          </p:cNvPr>
          <p:cNvSpPr/>
          <p:nvPr/>
        </p:nvSpPr>
        <p:spPr>
          <a:xfrm>
            <a:off x="2695575" y="2385054"/>
            <a:ext cx="3286554" cy="27625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BE16A8-04BA-C549-A1A8-8F53DB9FD559}"/>
              </a:ext>
            </a:extLst>
          </p:cNvPr>
          <p:cNvSpPr/>
          <p:nvPr/>
        </p:nvSpPr>
        <p:spPr>
          <a:xfrm>
            <a:off x="2969571" y="2608414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TA-P0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0DF22-3546-BC45-9E0F-C255A6D764DC}"/>
              </a:ext>
            </a:extLst>
          </p:cNvPr>
          <p:cNvSpPr txBox="1"/>
          <p:nvPr/>
        </p:nvSpPr>
        <p:spPr>
          <a:xfrm>
            <a:off x="2982970" y="46439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TA-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NetNS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85B5E51-E288-5C40-AB97-0A68426C2624}"/>
              </a:ext>
            </a:extLst>
          </p:cNvPr>
          <p:cNvSpPr/>
          <p:nvPr/>
        </p:nvSpPr>
        <p:spPr>
          <a:xfrm>
            <a:off x="6717083" y="2385055"/>
            <a:ext cx="3286554" cy="27791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061255-3155-434C-B731-F339BD7A145B}"/>
              </a:ext>
            </a:extLst>
          </p:cNvPr>
          <p:cNvSpPr txBox="1"/>
          <p:nvPr/>
        </p:nvSpPr>
        <p:spPr>
          <a:xfrm>
            <a:off x="8449928" y="464399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TB-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NetNS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5F2E720-E3A5-914B-B0E1-0C8D4C3C1B5E}"/>
              </a:ext>
            </a:extLst>
          </p:cNvPr>
          <p:cNvSpPr/>
          <p:nvPr/>
        </p:nvSpPr>
        <p:spPr>
          <a:xfrm>
            <a:off x="3095764" y="3067132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B33478-E572-5646-92B8-9BD0DDC75F94}"/>
              </a:ext>
            </a:extLst>
          </p:cNvPr>
          <p:cNvSpPr/>
          <p:nvPr/>
        </p:nvSpPr>
        <p:spPr>
          <a:xfrm>
            <a:off x="4475850" y="2608414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TA-P1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9A59E81-D3C9-5842-95A9-7C464B1B557D}"/>
              </a:ext>
            </a:extLst>
          </p:cNvPr>
          <p:cNvSpPr/>
          <p:nvPr/>
        </p:nvSpPr>
        <p:spPr>
          <a:xfrm>
            <a:off x="4649070" y="3067131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34C3E27-166C-1641-8562-F85E4AF80DFB}"/>
              </a:ext>
            </a:extLst>
          </p:cNvPr>
          <p:cNvSpPr/>
          <p:nvPr/>
        </p:nvSpPr>
        <p:spPr>
          <a:xfrm>
            <a:off x="4536672" y="4643993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veth</a:t>
            </a:r>
            <a:r>
              <a:rPr lang="en-US" sz="1100" dirty="0">
                <a:solidFill>
                  <a:schemeClr val="bg1"/>
                </a:solidFill>
              </a:rPr>
              <a:t>-TA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1B42037-30AE-2B4C-AB5F-215BEDF7E39A}"/>
              </a:ext>
            </a:extLst>
          </p:cNvPr>
          <p:cNvSpPr/>
          <p:nvPr/>
        </p:nvSpPr>
        <p:spPr>
          <a:xfrm>
            <a:off x="3229442" y="3530011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veth0-pair</a:t>
            </a:r>
            <a:endParaRPr lang="en-US" sz="6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48EDD4-9294-FE4C-BEA7-CEDFA4F6BD8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3631545" y="3409811"/>
            <a:ext cx="0" cy="12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CB7BE2-EA91-FD44-B8A3-C9BB8D7512C0}"/>
              </a:ext>
            </a:extLst>
          </p:cNvPr>
          <p:cNvSpPr/>
          <p:nvPr/>
        </p:nvSpPr>
        <p:spPr>
          <a:xfrm>
            <a:off x="4782748" y="3524786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veth1-pair</a:t>
            </a:r>
            <a:endParaRPr lang="en-US" sz="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D0257A-569C-A044-A084-22D7E9E10373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>
            <a:off x="5184851" y="3409810"/>
            <a:ext cx="0" cy="114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8FE5C2B-D5C6-DC44-881A-AFC8B96620DF}"/>
              </a:ext>
            </a:extLst>
          </p:cNvPr>
          <p:cNvSpPr/>
          <p:nvPr/>
        </p:nvSpPr>
        <p:spPr>
          <a:xfrm>
            <a:off x="4551783" y="5272141"/>
            <a:ext cx="1045434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veth</a:t>
            </a:r>
            <a:r>
              <a:rPr lang="en-US" sz="1000" dirty="0"/>
              <a:t>-TA-pair</a:t>
            </a:r>
            <a:endParaRPr lang="en-US" sz="600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13B373A-5A67-F94E-97AC-F4D1942103C3}"/>
              </a:ext>
            </a:extLst>
          </p:cNvPr>
          <p:cNvSpPr/>
          <p:nvPr/>
        </p:nvSpPr>
        <p:spPr>
          <a:xfrm>
            <a:off x="5877297" y="5939820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Eth0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192.168.0.3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DF8266-29E8-EF4E-A3D9-C4EB78C7C745}"/>
              </a:ext>
            </a:extLst>
          </p:cNvPr>
          <p:cNvCxnSpPr>
            <a:cxnSpLocks/>
            <a:stCxn id="39" idx="2"/>
            <a:endCxn id="56" idx="0"/>
          </p:cNvCxnSpPr>
          <p:nvPr/>
        </p:nvCxnSpPr>
        <p:spPr>
          <a:xfrm>
            <a:off x="5072453" y="4986672"/>
            <a:ext cx="2047" cy="285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C7D3349-619F-334E-861F-FC5CAC7582C9}"/>
              </a:ext>
            </a:extLst>
          </p:cNvPr>
          <p:cNvSpPr/>
          <p:nvPr/>
        </p:nvSpPr>
        <p:spPr>
          <a:xfrm>
            <a:off x="7007149" y="2623221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TB-P0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4297030-999D-6B4D-9FF0-A5CBD8997F49}"/>
              </a:ext>
            </a:extLst>
          </p:cNvPr>
          <p:cNvSpPr/>
          <p:nvPr/>
        </p:nvSpPr>
        <p:spPr>
          <a:xfrm>
            <a:off x="7133342" y="3081939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316D4C-4CEA-8A41-A7A8-3EA28056A246}"/>
              </a:ext>
            </a:extLst>
          </p:cNvPr>
          <p:cNvSpPr/>
          <p:nvPr/>
        </p:nvSpPr>
        <p:spPr>
          <a:xfrm>
            <a:off x="8513428" y="2623221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TB-P1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425D348-9E78-9845-9D3D-74A111487474}"/>
              </a:ext>
            </a:extLst>
          </p:cNvPr>
          <p:cNvSpPr/>
          <p:nvPr/>
        </p:nvSpPr>
        <p:spPr>
          <a:xfrm>
            <a:off x="8686648" y="3081938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AC57399-A51E-6A46-BF5E-110796CAC7CD}"/>
              </a:ext>
            </a:extLst>
          </p:cNvPr>
          <p:cNvSpPr/>
          <p:nvPr/>
        </p:nvSpPr>
        <p:spPr>
          <a:xfrm>
            <a:off x="7267020" y="3544818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veth0-pair</a:t>
            </a:r>
            <a:endParaRPr lang="en-US" sz="6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BA0FF2-8B26-374E-8984-2DD791EAF1B8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7669123" y="3424618"/>
            <a:ext cx="0" cy="12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2F44E61-33CC-D34B-A924-B31A826E1A38}"/>
              </a:ext>
            </a:extLst>
          </p:cNvPr>
          <p:cNvSpPr/>
          <p:nvPr/>
        </p:nvSpPr>
        <p:spPr>
          <a:xfrm>
            <a:off x="8820326" y="3539593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veth1-pair</a:t>
            </a:r>
            <a:endParaRPr lang="en-US" sz="6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5F82CD9-B05C-C24B-9586-9AFDCB64775D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9222429" y="3424617"/>
            <a:ext cx="0" cy="114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EA800EA-AE64-7943-99CF-0F09C15E9C9F}"/>
              </a:ext>
            </a:extLst>
          </p:cNvPr>
          <p:cNvSpPr/>
          <p:nvPr/>
        </p:nvSpPr>
        <p:spPr>
          <a:xfrm>
            <a:off x="7164210" y="4643788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veth</a:t>
            </a:r>
            <a:r>
              <a:rPr lang="en-US" sz="1100" dirty="0">
                <a:solidFill>
                  <a:schemeClr val="bg1"/>
                </a:solidFill>
              </a:rPr>
              <a:t>-TB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35759A3-4C5A-144B-9605-42C88317078F}"/>
              </a:ext>
            </a:extLst>
          </p:cNvPr>
          <p:cNvSpPr/>
          <p:nvPr/>
        </p:nvSpPr>
        <p:spPr>
          <a:xfrm>
            <a:off x="7179321" y="5271936"/>
            <a:ext cx="1045434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veth</a:t>
            </a:r>
            <a:r>
              <a:rPr lang="en-US" sz="1000" dirty="0"/>
              <a:t>-TB-pair</a:t>
            </a:r>
            <a:endParaRPr lang="en-US" sz="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4B6F4A-CED5-4943-9039-72595612095E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699991" y="4986467"/>
            <a:ext cx="2047" cy="285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86F844-337B-6A44-8B68-87D42348D1CC}"/>
              </a:ext>
            </a:extLst>
          </p:cNvPr>
          <p:cNvCxnSpPr/>
          <p:nvPr/>
        </p:nvCxnSpPr>
        <p:spPr>
          <a:xfrm>
            <a:off x="4475850" y="5739788"/>
            <a:ext cx="38845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A76A8A-4060-D34A-969D-BD9055283288}"/>
              </a:ext>
            </a:extLst>
          </p:cNvPr>
          <p:cNvCxnSpPr>
            <a:cxnSpLocks/>
          </p:cNvCxnSpPr>
          <p:nvPr/>
        </p:nvCxnSpPr>
        <p:spPr>
          <a:xfrm>
            <a:off x="5072453" y="5537914"/>
            <a:ext cx="0" cy="201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37C1EA-5BC6-1A43-BF45-28070E41B81A}"/>
              </a:ext>
            </a:extLst>
          </p:cNvPr>
          <p:cNvCxnSpPr>
            <a:stCxn id="79" idx="2"/>
          </p:cNvCxnSpPr>
          <p:nvPr/>
        </p:nvCxnSpPr>
        <p:spPr>
          <a:xfrm flipH="1">
            <a:off x="7699991" y="5537914"/>
            <a:ext cx="2047" cy="201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B4584B-D2A6-F448-86FB-F809ED9FD33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6413078" y="5739788"/>
            <a:ext cx="0" cy="200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394951-9546-E442-B766-2A131D31F673}"/>
              </a:ext>
            </a:extLst>
          </p:cNvPr>
          <p:cNvSpPr txBox="1"/>
          <p:nvPr/>
        </p:nvSpPr>
        <p:spPr>
          <a:xfrm>
            <a:off x="6048089" y="538088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114524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FB75-74D5-8642-8520-68026624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</a:t>
            </a:r>
            <a:r>
              <a:rPr lang="en-US" dirty="0"/>
              <a:t>-Proxy Updates </a:t>
            </a:r>
            <a:r>
              <a:rPr lang="en-US" b="1" dirty="0"/>
              <a:t>RIGHT</a:t>
            </a:r>
            <a:r>
              <a:rPr lang="en-US" dirty="0"/>
              <a:t> 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65B5-FB72-3242-A018-39DD08EF3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313" y="1181101"/>
            <a:ext cx="10515600" cy="525000"/>
          </a:xfrm>
        </p:spPr>
        <p:txBody>
          <a:bodyPr/>
          <a:lstStyle/>
          <a:p>
            <a:r>
              <a:rPr lang="en-US" dirty="0"/>
              <a:t>Service works with tenant </a:t>
            </a:r>
            <a:r>
              <a:rPr lang="en-US" dirty="0" err="1"/>
              <a:t>netns</a:t>
            </a:r>
            <a:r>
              <a:rPr lang="en-US" dirty="0"/>
              <a:t> iptables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DBCD5DE-AA75-684E-B63F-8B16AC428AA5}"/>
              </a:ext>
            </a:extLst>
          </p:cNvPr>
          <p:cNvSpPr/>
          <p:nvPr/>
        </p:nvSpPr>
        <p:spPr>
          <a:xfrm>
            <a:off x="2188363" y="2124350"/>
            <a:ext cx="8415337" cy="3894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268FB-AD9D-7648-A799-0AE968A20495}"/>
              </a:ext>
            </a:extLst>
          </p:cNvPr>
          <p:cNvSpPr txBox="1"/>
          <p:nvPr/>
        </p:nvSpPr>
        <p:spPr>
          <a:xfrm>
            <a:off x="5921310" y="2100741"/>
            <a:ext cx="108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90B3596-6758-C241-A19B-B7E2308BB3CB}"/>
              </a:ext>
            </a:extLst>
          </p:cNvPr>
          <p:cNvSpPr/>
          <p:nvPr/>
        </p:nvSpPr>
        <p:spPr>
          <a:xfrm>
            <a:off x="2695575" y="2385054"/>
            <a:ext cx="3286554" cy="27625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C2C953-D1CA-4248-8C64-D535F1632A95}"/>
              </a:ext>
            </a:extLst>
          </p:cNvPr>
          <p:cNvSpPr/>
          <p:nvPr/>
        </p:nvSpPr>
        <p:spPr>
          <a:xfrm>
            <a:off x="2969571" y="2608414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TA-P0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A5894-0401-7547-815C-30A4AB84765F}"/>
              </a:ext>
            </a:extLst>
          </p:cNvPr>
          <p:cNvSpPr txBox="1"/>
          <p:nvPr/>
        </p:nvSpPr>
        <p:spPr>
          <a:xfrm>
            <a:off x="2982970" y="46439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TA-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NetNS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79D67BA-7900-934A-BA49-8EFCF9249634}"/>
              </a:ext>
            </a:extLst>
          </p:cNvPr>
          <p:cNvSpPr/>
          <p:nvPr/>
        </p:nvSpPr>
        <p:spPr>
          <a:xfrm>
            <a:off x="6717083" y="2385055"/>
            <a:ext cx="3286554" cy="27791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927959-2C1C-744E-B0C1-FAEFF68A5223}"/>
              </a:ext>
            </a:extLst>
          </p:cNvPr>
          <p:cNvSpPr txBox="1"/>
          <p:nvPr/>
        </p:nvSpPr>
        <p:spPr>
          <a:xfrm>
            <a:off x="8449928" y="464399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TB-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NetNS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5662154-1C49-C14E-ACEC-384A4793E414}"/>
              </a:ext>
            </a:extLst>
          </p:cNvPr>
          <p:cNvSpPr/>
          <p:nvPr/>
        </p:nvSpPr>
        <p:spPr>
          <a:xfrm>
            <a:off x="3095764" y="3067132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E4E4AB-DAAA-0D49-81B4-E02A78FD66E6}"/>
              </a:ext>
            </a:extLst>
          </p:cNvPr>
          <p:cNvSpPr/>
          <p:nvPr/>
        </p:nvSpPr>
        <p:spPr>
          <a:xfrm>
            <a:off x="4475850" y="2608414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TA-P1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4121012-7C0E-BC4B-A418-87A443A6223C}"/>
              </a:ext>
            </a:extLst>
          </p:cNvPr>
          <p:cNvSpPr/>
          <p:nvPr/>
        </p:nvSpPr>
        <p:spPr>
          <a:xfrm>
            <a:off x="4649070" y="3067131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veth1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656AA13-45FF-FB46-AC0F-A80605D5F947}"/>
              </a:ext>
            </a:extLst>
          </p:cNvPr>
          <p:cNvSpPr/>
          <p:nvPr/>
        </p:nvSpPr>
        <p:spPr>
          <a:xfrm>
            <a:off x="4536672" y="4643993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veth</a:t>
            </a:r>
            <a:r>
              <a:rPr lang="en-US" sz="1100" dirty="0">
                <a:solidFill>
                  <a:schemeClr val="bg1"/>
                </a:solidFill>
              </a:rPr>
              <a:t>-TA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CF4172B-89B5-604D-9484-CA62A11551CE}"/>
              </a:ext>
            </a:extLst>
          </p:cNvPr>
          <p:cNvSpPr/>
          <p:nvPr/>
        </p:nvSpPr>
        <p:spPr>
          <a:xfrm>
            <a:off x="3229442" y="3530011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veth0-pair</a:t>
            </a:r>
            <a:endParaRPr lang="en-US" sz="6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1103DF-3918-0845-9843-A7B257524280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>
            <a:off x="3631545" y="3409811"/>
            <a:ext cx="0" cy="12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3D31459-1657-C744-BE3D-9E72686C6BBC}"/>
              </a:ext>
            </a:extLst>
          </p:cNvPr>
          <p:cNvSpPr/>
          <p:nvPr/>
        </p:nvSpPr>
        <p:spPr>
          <a:xfrm>
            <a:off x="4782748" y="3524786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veth1-pair</a:t>
            </a:r>
            <a:endParaRPr lang="en-US" sz="6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257F86-329A-E844-9700-D77E932C93AC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>
            <a:off x="5184851" y="3409810"/>
            <a:ext cx="0" cy="114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DCD457D-C3B9-3840-8271-B2A780AF8545}"/>
              </a:ext>
            </a:extLst>
          </p:cNvPr>
          <p:cNvSpPr/>
          <p:nvPr/>
        </p:nvSpPr>
        <p:spPr>
          <a:xfrm>
            <a:off x="4551783" y="5272141"/>
            <a:ext cx="1045434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veth</a:t>
            </a:r>
            <a:r>
              <a:rPr lang="en-US" sz="1000" dirty="0"/>
              <a:t>-TA-pair</a:t>
            </a:r>
            <a:endParaRPr lang="en-US" sz="6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6B818EA-BB9B-3E47-BF9D-045B7F2C8DF8}"/>
              </a:ext>
            </a:extLst>
          </p:cNvPr>
          <p:cNvSpPr/>
          <p:nvPr/>
        </p:nvSpPr>
        <p:spPr>
          <a:xfrm>
            <a:off x="5877297" y="5939820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Eth0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192.168.0.3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852A592-B506-F347-BAB3-D6CD951072AF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>
            <a:off x="5072453" y="4986672"/>
            <a:ext cx="2047" cy="285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FFB6287-3F38-0540-AF10-7EBCC032700D}"/>
              </a:ext>
            </a:extLst>
          </p:cNvPr>
          <p:cNvSpPr/>
          <p:nvPr/>
        </p:nvSpPr>
        <p:spPr>
          <a:xfrm>
            <a:off x="7007149" y="2623221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TB-P0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BC59444-0E19-B347-8D05-ECCC3DC3F36F}"/>
              </a:ext>
            </a:extLst>
          </p:cNvPr>
          <p:cNvSpPr/>
          <p:nvPr/>
        </p:nvSpPr>
        <p:spPr>
          <a:xfrm>
            <a:off x="7133342" y="3081939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8F3C3D-EF31-D34E-BD1B-86A74D55BEFE}"/>
              </a:ext>
            </a:extLst>
          </p:cNvPr>
          <p:cNvSpPr/>
          <p:nvPr/>
        </p:nvSpPr>
        <p:spPr>
          <a:xfrm>
            <a:off x="8513428" y="2623221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TB-P1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B940617-8F2C-C941-8CF2-DAEAA943F114}"/>
              </a:ext>
            </a:extLst>
          </p:cNvPr>
          <p:cNvSpPr/>
          <p:nvPr/>
        </p:nvSpPr>
        <p:spPr>
          <a:xfrm>
            <a:off x="8686648" y="3081938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F092D24-7F73-864C-9DB0-C52005CBF0D1}"/>
              </a:ext>
            </a:extLst>
          </p:cNvPr>
          <p:cNvSpPr/>
          <p:nvPr/>
        </p:nvSpPr>
        <p:spPr>
          <a:xfrm>
            <a:off x="7267020" y="3544818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veth0-pair</a:t>
            </a:r>
            <a:endParaRPr lang="en-US" sz="6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7427CD-BE5D-B947-8BE1-8EC2F1F1DCFD}"/>
              </a:ext>
            </a:extLst>
          </p:cNvPr>
          <p:cNvCxnSpPr>
            <a:cxnSpLocks/>
            <a:stCxn id="68" idx="2"/>
            <a:endCxn id="82" idx="0"/>
          </p:cNvCxnSpPr>
          <p:nvPr/>
        </p:nvCxnSpPr>
        <p:spPr>
          <a:xfrm>
            <a:off x="7669123" y="3424618"/>
            <a:ext cx="0" cy="12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C7081D8-2701-5347-BB5E-558816E2DF87}"/>
              </a:ext>
            </a:extLst>
          </p:cNvPr>
          <p:cNvSpPr/>
          <p:nvPr/>
        </p:nvSpPr>
        <p:spPr>
          <a:xfrm>
            <a:off x="8820326" y="3539593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veth1-pair</a:t>
            </a:r>
            <a:endParaRPr lang="en-US" sz="6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6E456-3061-6140-85B9-4C56B29BB9FB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>
            <a:off x="9222429" y="3424617"/>
            <a:ext cx="0" cy="114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8D11423-4CAD-7548-BE8E-5F799E8E61FD}"/>
              </a:ext>
            </a:extLst>
          </p:cNvPr>
          <p:cNvSpPr/>
          <p:nvPr/>
        </p:nvSpPr>
        <p:spPr>
          <a:xfrm>
            <a:off x="7164210" y="4643788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veth</a:t>
            </a:r>
            <a:r>
              <a:rPr lang="en-US" sz="1100" dirty="0">
                <a:solidFill>
                  <a:schemeClr val="bg1"/>
                </a:solidFill>
              </a:rPr>
              <a:t>-TB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EFA6DB6-599D-FB4A-AD4F-D7E5114DDA25}"/>
              </a:ext>
            </a:extLst>
          </p:cNvPr>
          <p:cNvSpPr/>
          <p:nvPr/>
        </p:nvSpPr>
        <p:spPr>
          <a:xfrm>
            <a:off x="7179321" y="5271936"/>
            <a:ext cx="1045434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veth</a:t>
            </a:r>
            <a:r>
              <a:rPr lang="en-US" sz="1000" dirty="0"/>
              <a:t>-TB-pair</a:t>
            </a:r>
            <a:endParaRPr lang="en-US" sz="6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BC09583-0C5E-5C49-A088-C0C287C6A0C3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7699991" y="4986467"/>
            <a:ext cx="2047" cy="285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B2E0AF-D4B4-7D49-AA3C-B8F0A5C180DF}"/>
              </a:ext>
            </a:extLst>
          </p:cNvPr>
          <p:cNvCxnSpPr/>
          <p:nvPr/>
        </p:nvCxnSpPr>
        <p:spPr>
          <a:xfrm>
            <a:off x="4475850" y="5739788"/>
            <a:ext cx="38845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84E2541-B49A-5046-9C71-246BDE05B4A6}"/>
              </a:ext>
            </a:extLst>
          </p:cNvPr>
          <p:cNvCxnSpPr>
            <a:cxnSpLocks/>
          </p:cNvCxnSpPr>
          <p:nvPr/>
        </p:nvCxnSpPr>
        <p:spPr>
          <a:xfrm>
            <a:off x="5072453" y="5537914"/>
            <a:ext cx="0" cy="201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C5766C-4C50-FA49-81DE-A3197866EFD0}"/>
              </a:ext>
            </a:extLst>
          </p:cNvPr>
          <p:cNvCxnSpPr>
            <a:stCxn id="87" idx="2"/>
          </p:cNvCxnSpPr>
          <p:nvPr/>
        </p:nvCxnSpPr>
        <p:spPr>
          <a:xfrm flipH="1">
            <a:off x="7699991" y="5537914"/>
            <a:ext cx="2047" cy="201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A29559-C4BE-9F43-81FD-7B0B724C943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413078" y="5739788"/>
            <a:ext cx="0" cy="200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 Single Corner Rectangle 94">
            <a:extLst>
              <a:ext uri="{FF2B5EF4-FFF2-40B4-BE49-F238E27FC236}">
                <a16:creationId xmlns:a16="http://schemas.microsoft.com/office/drawing/2014/main" id="{60652B89-CA6A-7544-A9CF-029F013AE86F}"/>
              </a:ext>
            </a:extLst>
          </p:cNvPr>
          <p:cNvSpPr/>
          <p:nvPr/>
        </p:nvSpPr>
        <p:spPr>
          <a:xfrm>
            <a:off x="3001876" y="4085206"/>
            <a:ext cx="1389553" cy="396607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iptables</a:t>
            </a:r>
          </a:p>
        </p:txBody>
      </p:sp>
      <p:sp>
        <p:nvSpPr>
          <p:cNvPr id="96" name="Round Single Corner Rectangle 95">
            <a:extLst>
              <a:ext uri="{FF2B5EF4-FFF2-40B4-BE49-F238E27FC236}">
                <a16:creationId xmlns:a16="http://schemas.microsoft.com/office/drawing/2014/main" id="{CC27B447-00F5-EF44-9297-D7E267F6C6C2}"/>
              </a:ext>
            </a:extLst>
          </p:cNvPr>
          <p:cNvSpPr/>
          <p:nvPr/>
        </p:nvSpPr>
        <p:spPr>
          <a:xfrm>
            <a:off x="8368657" y="4073492"/>
            <a:ext cx="1389553" cy="396607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iptables</a:t>
            </a: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0845B6BA-6EB9-6047-8836-BA08522859E9}"/>
              </a:ext>
            </a:extLst>
          </p:cNvPr>
          <p:cNvSpPr/>
          <p:nvPr/>
        </p:nvSpPr>
        <p:spPr>
          <a:xfrm>
            <a:off x="3591499" y="4470099"/>
            <a:ext cx="2182417" cy="938189"/>
          </a:xfrm>
          <a:custGeom>
            <a:avLst/>
            <a:gdLst>
              <a:gd name="connsiteX0" fmla="*/ 1586429 w 1586429"/>
              <a:gd name="connsiteY0" fmla="*/ 1410159 h 1410159"/>
              <a:gd name="connsiteX1" fmla="*/ 297455 w 1586429"/>
              <a:gd name="connsiteY1" fmla="*/ 859315 h 1410159"/>
              <a:gd name="connsiteX2" fmla="*/ 0 w 1586429"/>
              <a:gd name="connsiteY2" fmla="*/ 0 h 141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10159">
                <a:moveTo>
                  <a:pt x="1586429" y="1410159"/>
                </a:moveTo>
                <a:cubicBezTo>
                  <a:pt x="1074144" y="1252250"/>
                  <a:pt x="561860" y="1094341"/>
                  <a:pt x="297455" y="859315"/>
                </a:cubicBezTo>
                <a:cubicBezTo>
                  <a:pt x="33050" y="624289"/>
                  <a:pt x="16525" y="312144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280EBD3C-036D-E64D-BEC2-BC62E4EB4AB4}"/>
              </a:ext>
            </a:extLst>
          </p:cNvPr>
          <p:cNvSpPr/>
          <p:nvPr/>
        </p:nvSpPr>
        <p:spPr>
          <a:xfrm>
            <a:off x="7002620" y="4470100"/>
            <a:ext cx="2187504" cy="962027"/>
          </a:xfrm>
          <a:custGeom>
            <a:avLst/>
            <a:gdLst>
              <a:gd name="connsiteX0" fmla="*/ 0 w 1467300"/>
              <a:gd name="connsiteY0" fmla="*/ 1432193 h 1432193"/>
              <a:gd name="connsiteX1" fmla="*/ 1233889 w 1467300"/>
              <a:gd name="connsiteY1" fmla="*/ 1013552 h 1432193"/>
              <a:gd name="connsiteX2" fmla="*/ 1465243 w 1467300"/>
              <a:gd name="connsiteY2" fmla="*/ 0 h 143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300" h="1432193">
                <a:moveTo>
                  <a:pt x="0" y="1432193"/>
                </a:moveTo>
                <a:cubicBezTo>
                  <a:pt x="494841" y="1342222"/>
                  <a:pt x="989682" y="1252251"/>
                  <a:pt x="1233889" y="1013552"/>
                </a:cubicBezTo>
                <a:cubicBezTo>
                  <a:pt x="1478096" y="774853"/>
                  <a:pt x="1471669" y="387426"/>
                  <a:pt x="1465243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9766AC-2011-C548-8653-441E16031206}"/>
              </a:ext>
            </a:extLst>
          </p:cNvPr>
          <p:cNvGrpSpPr/>
          <p:nvPr/>
        </p:nvGrpSpPr>
        <p:grpSpPr>
          <a:xfrm>
            <a:off x="5773916" y="5147585"/>
            <a:ext cx="1228704" cy="546153"/>
            <a:chOff x="5773916" y="5147585"/>
            <a:chExt cx="1228704" cy="54615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46625F4-623F-EA45-97BA-195F33D09C9D}"/>
                </a:ext>
              </a:extLst>
            </p:cNvPr>
            <p:cNvSpPr/>
            <p:nvPr/>
          </p:nvSpPr>
          <p:spPr>
            <a:xfrm>
              <a:off x="5773916" y="5147585"/>
              <a:ext cx="1228704" cy="5365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A78D7AA-8097-6D4F-AF24-7833699CD174}"/>
                </a:ext>
              </a:extLst>
            </p:cNvPr>
            <p:cNvSpPr txBox="1"/>
            <p:nvPr/>
          </p:nvSpPr>
          <p:spPr>
            <a:xfrm>
              <a:off x="5834057" y="5201295"/>
              <a:ext cx="10967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Kube</a:t>
              </a:r>
              <a:r>
                <a:rPr lang="en-US" sz="1400" dirty="0">
                  <a:solidFill>
                    <a:schemeClr val="bg1"/>
                  </a:solidFill>
                </a:rPr>
                <a:t>-proxy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&lt;-TA    TB-&gt;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38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FB75-74D5-8642-8520-68026624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65B5-FB72-3242-A018-39DD08EF3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313" y="1181101"/>
            <a:ext cx="10515600" cy="525000"/>
          </a:xfrm>
        </p:spPr>
        <p:txBody>
          <a:bodyPr>
            <a:normAutofit/>
          </a:bodyPr>
          <a:lstStyle/>
          <a:p>
            <a:r>
              <a:rPr lang="en-US" sz="2400" dirty="0"/>
              <a:t>Done by CNI-plugin (an L3 solution for example)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E5A1F0A-80FE-2B43-BAEB-4ACDCBAE6219}"/>
              </a:ext>
            </a:extLst>
          </p:cNvPr>
          <p:cNvSpPr/>
          <p:nvPr/>
        </p:nvSpPr>
        <p:spPr>
          <a:xfrm>
            <a:off x="2188363" y="1782828"/>
            <a:ext cx="8415337" cy="35274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A8E16-7159-CC45-AA45-48FEBF5843AF}"/>
              </a:ext>
            </a:extLst>
          </p:cNvPr>
          <p:cNvSpPr txBox="1"/>
          <p:nvPr/>
        </p:nvSpPr>
        <p:spPr>
          <a:xfrm>
            <a:off x="5921310" y="1759218"/>
            <a:ext cx="108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2DA0F7E-0F22-C34B-BDB0-37DDBB61BF5D}"/>
              </a:ext>
            </a:extLst>
          </p:cNvPr>
          <p:cNvSpPr/>
          <p:nvPr/>
        </p:nvSpPr>
        <p:spPr>
          <a:xfrm>
            <a:off x="2695575" y="2043531"/>
            <a:ext cx="3286554" cy="27625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BE16A8-04BA-C549-A1A8-8F53DB9FD559}"/>
              </a:ext>
            </a:extLst>
          </p:cNvPr>
          <p:cNvSpPr/>
          <p:nvPr/>
        </p:nvSpPr>
        <p:spPr>
          <a:xfrm>
            <a:off x="2969571" y="2266891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TA-P0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0DF22-3546-BC45-9E0F-C255A6D764DC}"/>
              </a:ext>
            </a:extLst>
          </p:cNvPr>
          <p:cNvSpPr txBox="1"/>
          <p:nvPr/>
        </p:nvSpPr>
        <p:spPr>
          <a:xfrm>
            <a:off x="2982970" y="430247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TA-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NetNS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85B5E51-E288-5C40-AB97-0A68426C2624}"/>
              </a:ext>
            </a:extLst>
          </p:cNvPr>
          <p:cNvSpPr/>
          <p:nvPr/>
        </p:nvSpPr>
        <p:spPr>
          <a:xfrm>
            <a:off x="6717083" y="2043532"/>
            <a:ext cx="3286554" cy="27791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061255-3155-434C-B731-F339BD7A145B}"/>
              </a:ext>
            </a:extLst>
          </p:cNvPr>
          <p:cNvSpPr txBox="1"/>
          <p:nvPr/>
        </p:nvSpPr>
        <p:spPr>
          <a:xfrm>
            <a:off x="8449928" y="430247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TB-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NetNS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5F2E720-E3A5-914B-B0E1-0C8D4C3C1B5E}"/>
              </a:ext>
            </a:extLst>
          </p:cNvPr>
          <p:cNvSpPr/>
          <p:nvPr/>
        </p:nvSpPr>
        <p:spPr>
          <a:xfrm>
            <a:off x="3095764" y="2725609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10.0.0.2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B33478-E572-5646-92B8-9BD0DDC75F94}"/>
              </a:ext>
            </a:extLst>
          </p:cNvPr>
          <p:cNvSpPr/>
          <p:nvPr/>
        </p:nvSpPr>
        <p:spPr>
          <a:xfrm>
            <a:off x="4475850" y="2266891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TA-P1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9A59E81-D3C9-5842-95A9-7C464B1B557D}"/>
              </a:ext>
            </a:extLst>
          </p:cNvPr>
          <p:cNvSpPr/>
          <p:nvPr/>
        </p:nvSpPr>
        <p:spPr>
          <a:xfrm>
            <a:off x="4649070" y="2725608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10.0.0.3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34C3E27-166C-1641-8562-F85E4AF80DFB}"/>
              </a:ext>
            </a:extLst>
          </p:cNvPr>
          <p:cNvSpPr/>
          <p:nvPr/>
        </p:nvSpPr>
        <p:spPr>
          <a:xfrm>
            <a:off x="4536672" y="4302470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veth</a:t>
            </a:r>
            <a:r>
              <a:rPr lang="en-US" sz="1100" dirty="0">
                <a:solidFill>
                  <a:schemeClr val="bg1"/>
                </a:solidFill>
              </a:rPr>
              <a:t>-TA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1B42037-30AE-2B4C-AB5F-215BEDF7E39A}"/>
              </a:ext>
            </a:extLst>
          </p:cNvPr>
          <p:cNvSpPr/>
          <p:nvPr/>
        </p:nvSpPr>
        <p:spPr>
          <a:xfrm>
            <a:off x="3229442" y="3188488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veth0-pair</a:t>
            </a:r>
            <a:endParaRPr lang="en-US" sz="6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48EDD4-9294-FE4C-BEA7-CEDFA4F6BD8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3631545" y="3068288"/>
            <a:ext cx="0" cy="12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CB7BE2-EA91-FD44-B8A3-C9BB8D7512C0}"/>
              </a:ext>
            </a:extLst>
          </p:cNvPr>
          <p:cNvSpPr/>
          <p:nvPr/>
        </p:nvSpPr>
        <p:spPr>
          <a:xfrm>
            <a:off x="4782748" y="3183263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veth1-pair</a:t>
            </a:r>
            <a:endParaRPr lang="en-US" sz="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D0257A-569C-A044-A084-22D7E9E10373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>
            <a:off x="5184851" y="3068287"/>
            <a:ext cx="0" cy="114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8FE5C2B-D5C6-DC44-881A-AFC8B96620DF}"/>
              </a:ext>
            </a:extLst>
          </p:cNvPr>
          <p:cNvSpPr/>
          <p:nvPr/>
        </p:nvSpPr>
        <p:spPr>
          <a:xfrm>
            <a:off x="4551783" y="4930618"/>
            <a:ext cx="1045434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veth</a:t>
            </a:r>
            <a:r>
              <a:rPr lang="en-US" sz="1000" dirty="0"/>
              <a:t>-TA-pair</a:t>
            </a:r>
            <a:endParaRPr lang="en-US" sz="600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F0046CC-A8FA-D14D-87B8-C633D8A96B68}"/>
              </a:ext>
            </a:extLst>
          </p:cNvPr>
          <p:cNvSpPr/>
          <p:nvPr/>
        </p:nvSpPr>
        <p:spPr>
          <a:xfrm>
            <a:off x="2114511" y="5647662"/>
            <a:ext cx="8415337" cy="63897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VPC Routing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13B373A-5A67-F94E-97AC-F4D1942103C3}"/>
              </a:ext>
            </a:extLst>
          </p:cNvPr>
          <p:cNvSpPr/>
          <p:nvPr/>
        </p:nvSpPr>
        <p:spPr>
          <a:xfrm>
            <a:off x="5786399" y="5123188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Eth0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192.168.0.3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DF8266-29E8-EF4E-A3D9-C4EB78C7C745}"/>
              </a:ext>
            </a:extLst>
          </p:cNvPr>
          <p:cNvCxnSpPr>
            <a:cxnSpLocks/>
            <a:stCxn id="39" idx="2"/>
            <a:endCxn id="56" idx="0"/>
          </p:cNvCxnSpPr>
          <p:nvPr/>
        </p:nvCxnSpPr>
        <p:spPr>
          <a:xfrm>
            <a:off x="5072453" y="4645149"/>
            <a:ext cx="2047" cy="285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B1592C-65DF-9E4C-A018-0D14A072F78D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6322180" y="5465867"/>
            <a:ext cx="0" cy="181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48431BD-9742-9840-B8D9-2625A5E8200B}"/>
              </a:ext>
            </a:extLst>
          </p:cNvPr>
          <p:cNvSpPr txBox="1"/>
          <p:nvPr/>
        </p:nvSpPr>
        <p:spPr>
          <a:xfrm>
            <a:off x="2966225" y="3646673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10.0.0.2/32 -&gt; veth0-pair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10.0.0.3/32 -&gt; veth1-pair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Default -&gt; </a:t>
            </a:r>
            <a:r>
              <a:rPr lang="en-US" sz="1200" b="1" dirty="0" err="1">
                <a:solidFill>
                  <a:srgbClr val="7030A0"/>
                </a:solidFill>
              </a:rPr>
              <a:t>veth</a:t>
            </a:r>
            <a:r>
              <a:rPr lang="en-US" sz="1200" b="1" dirty="0">
                <a:solidFill>
                  <a:srgbClr val="7030A0"/>
                </a:solidFill>
              </a:rPr>
              <a:t>-TA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0B99A4-66E7-1B49-A796-60198C7F26F8}"/>
              </a:ext>
            </a:extLst>
          </p:cNvPr>
          <p:cNvSpPr txBox="1"/>
          <p:nvPr/>
        </p:nvSpPr>
        <p:spPr>
          <a:xfrm>
            <a:off x="2398374" y="4919992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10.0.0.0/24 -&gt; </a:t>
            </a:r>
            <a:r>
              <a:rPr lang="en-US" sz="1200" b="1" dirty="0" err="1">
                <a:solidFill>
                  <a:srgbClr val="7030A0"/>
                </a:solidFill>
              </a:rPr>
              <a:t>veth</a:t>
            </a:r>
            <a:r>
              <a:rPr lang="en-US" sz="1200" b="1" dirty="0">
                <a:solidFill>
                  <a:srgbClr val="7030A0"/>
                </a:solidFill>
              </a:rPr>
              <a:t>-TA-pair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7D3349-619F-334E-861F-FC5CAC7582C9}"/>
              </a:ext>
            </a:extLst>
          </p:cNvPr>
          <p:cNvSpPr/>
          <p:nvPr/>
        </p:nvSpPr>
        <p:spPr>
          <a:xfrm>
            <a:off x="7007149" y="2281698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TB-P0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4297030-999D-6B4D-9FF0-A5CBD8997F49}"/>
              </a:ext>
            </a:extLst>
          </p:cNvPr>
          <p:cNvSpPr/>
          <p:nvPr/>
        </p:nvSpPr>
        <p:spPr>
          <a:xfrm>
            <a:off x="7133342" y="2740416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172.154.0.2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316D4C-4CEA-8A41-A7A8-3EA28056A246}"/>
              </a:ext>
            </a:extLst>
          </p:cNvPr>
          <p:cNvSpPr/>
          <p:nvPr/>
        </p:nvSpPr>
        <p:spPr>
          <a:xfrm>
            <a:off x="8513428" y="2281698"/>
            <a:ext cx="1310549" cy="857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41651"/>
                </a:solidFill>
              </a:rPr>
              <a:t>TB-P1</a:t>
            </a:r>
          </a:p>
          <a:p>
            <a:pPr algn="ctr"/>
            <a:endParaRPr lang="en-US" sz="1600" b="1" dirty="0">
              <a:solidFill>
                <a:srgbClr val="94165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425D348-9E78-9845-9D3D-74A111487474}"/>
              </a:ext>
            </a:extLst>
          </p:cNvPr>
          <p:cNvSpPr/>
          <p:nvPr/>
        </p:nvSpPr>
        <p:spPr>
          <a:xfrm>
            <a:off x="8686648" y="2740415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veth1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172.154.0.3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AC57399-A51E-6A46-BF5E-110796CAC7CD}"/>
              </a:ext>
            </a:extLst>
          </p:cNvPr>
          <p:cNvSpPr/>
          <p:nvPr/>
        </p:nvSpPr>
        <p:spPr>
          <a:xfrm>
            <a:off x="7267020" y="3203295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veth0-pair</a:t>
            </a:r>
            <a:endParaRPr lang="en-US" sz="6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BA0FF2-8B26-374E-8984-2DD791EAF1B8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7669123" y="3083095"/>
            <a:ext cx="0" cy="12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2F44E61-33CC-D34B-A924-B31A826E1A38}"/>
              </a:ext>
            </a:extLst>
          </p:cNvPr>
          <p:cNvSpPr/>
          <p:nvPr/>
        </p:nvSpPr>
        <p:spPr>
          <a:xfrm>
            <a:off x="8820326" y="3198070"/>
            <a:ext cx="804206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veth1-pair</a:t>
            </a:r>
            <a:endParaRPr lang="en-US" sz="6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5F82CD9-B05C-C24B-9586-9AFDCB64775D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9222429" y="3083094"/>
            <a:ext cx="0" cy="114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EA800EA-AE64-7943-99CF-0F09C15E9C9F}"/>
              </a:ext>
            </a:extLst>
          </p:cNvPr>
          <p:cNvSpPr/>
          <p:nvPr/>
        </p:nvSpPr>
        <p:spPr>
          <a:xfrm>
            <a:off x="7164210" y="4302265"/>
            <a:ext cx="1071562" cy="34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veth</a:t>
            </a:r>
            <a:r>
              <a:rPr lang="en-US" sz="1100" dirty="0">
                <a:solidFill>
                  <a:schemeClr val="bg1"/>
                </a:solidFill>
              </a:rPr>
              <a:t>-TB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35759A3-4C5A-144B-9605-42C88317078F}"/>
              </a:ext>
            </a:extLst>
          </p:cNvPr>
          <p:cNvSpPr/>
          <p:nvPr/>
        </p:nvSpPr>
        <p:spPr>
          <a:xfrm>
            <a:off x="7179321" y="4930413"/>
            <a:ext cx="1045434" cy="26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veth</a:t>
            </a:r>
            <a:r>
              <a:rPr lang="en-US" sz="1000" dirty="0"/>
              <a:t>-TB-pair</a:t>
            </a:r>
            <a:endParaRPr lang="en-US" sz="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4B6F4A-CED5-4943-9039-72595612095E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699991" y="4644944"/>
            <a:ext cx="2047" cy="285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AD8BA39-32ED-0047-AD95-67383B56F4C2}"/>
              </a:ext>
            </a:extLst>
          </p:cNvPr>
          <p:cNvSpPr txBox="1"/>
          <p:nvPr/>
        </p:nvSpPr>
        <p:spPr>
          <a:xfrm>
            <a:off x="7070426" y="362266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172.154.0.2/32 -&gt; veth0-pair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172.154.0.3/32 -&gt; veth1-pair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Default -&gt; </a:t>
            </a:r>
            <a:r>
              <a:rPr lang="en-US" sz="1200" b="1" dirty="0" err="1">
                <a:solidFill>
                  <a:srgbClr val="7030A0"/>
                </a:solidFill>
              </a:rPr>
              <a:t>veth</a:t>
            </a:r>
            <a:r>
              <a:rPr lang="en-US" sz="1200" b="1" dirty="0">
                <a:solidFill>
                  <a:srgbClr val="7030A0"/>
                </a:solidFill>
              </a:rPr>
              <a:t>-TB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B96D93-7000-F74E-94A9-7F9775E90630}"/>
              </a:ext>
            </a:extLst>
          </p:cNvPr>
          <p:cNvSpPr txBox="1"/>
          <p:nvPr/>
        </p:nvSpPr>
        <p:spPr>
          <a:xfrm>
            <a:off x="8172620" y="4928960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172.154.0.0/24 -&gt; </a:t>
            </a:r>
            <a:r>
              <a:rPr lang="en-US" sz="1200" b="1" dirty="0" err="1">
                <a:solidFill>
                  <a:srgbClr val="7030A0"/>
                </a:solidFill>
              </a:rPr>
              <a:t>veth</a:t>
            </a:r>
            <a:r>
              <a:rPr lang="en-US" sz="1200" b="1" dirty="0">
                <a:solidFill>
                  <a:srgbClr val="7030A0"/>
                </a:solidFill>
              </a:rPr>
              <a:t>-TB-pair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4898F1-6B0F-A843-AFBA-48EEF222A660}"/>
              </a:ext>
            </a:extLst>
          </p:cNvPr>
          <p:cNvSpPr txBox="1"/>
          <p:nvPr/>
        </p:nvSpPr>
        <p:spPr>
          <a:xfrm>
            <a:off x="6396031" y="5724817"/>
            <a:ext cx="369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VPC-TA   10.0.0.0/24       -&gt; 192.168.0.3</a:t>
            </a:r>
          </a:p>
          <a:p>
            <a:r>
              <a:rPr lang="en-US" sz="1400" dirty="0">
                <a:solidFill>
                  <a:schemeClr val="bg1"/>
                </a:solidFill>
              </a:rPr>
              <a:t>VPC-TB   172.154.0.0/24 -&gt; 192.168.0.3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465806A-80A4-5F47-BA63-947AB5541D19}"/>
              </a:ext>
            </a:extLst>
          </p:cNvPr>
          <p:cNvGrpSpPr/>
          <p:nvPr/>
        </p:nvGrpSpPr>
        <p:grpSpPr>
          <a:xfrm>
            <a:off x="5664096" y="4532985"/>
            <a:ext cx="1228704" cy="546153"/>
            <a:chOff x="5773916" y="5147585"/>
            <a:chExt cx="1228704" cy="54615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A9CF6F-3E2C-C041-A064-18B74245FD7D}"/>
                </a:ext>
              </a:extLst>
            </p:cNvPr>
            <p:cNvSpPr/>
            <p:nvPr/>
          </p:nvSpPr>
          <p:spPr>
            <a:xfrm>
              <a:off x="5773916" y="5147585"/>
              <a:ext cx="1228704" cy="5365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1F47E7-75A5-3B43-97FE-60849AD900DB}"/>
                </a:ext>
              </a:extLst>
            </p:cNvPr>
            <p:cNvSpPr txBox="1"/>
            <p:nvPr/>
          </p:nvSpPr>
          <p:spPr>
            <a:xfrm>
              <a:off x="5834057" y="5201295"/>
              <a:ext cx="10967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Kube</a:t>
              </a:r>
              <a:r>
                <a:rPr lang="en-US" sz="1400" dirty="0">
                  <a:solidFill>
                    <a:schemeClr val="bg1"/>
                  </a:solidFill>
                </a:rPr>
                <a:t>-proxy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&lt;-TA    TB-&gt;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65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FB75-74D5-8642-8520-68026624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Tenant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Namespace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65B5-FB72-3242-A018-39DD08EF3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313" y="1181100"/>
            <a:ext cx="10515600" cy="3875641"/>
          </a:xfrm>
        </p:spPr>
        <p:txBody>
          <a:bodyPr>
            <a:normAutofit/>
          </a:bodyPr>
          <a:lstStyle/>
          <a:p>
            <a:r>
              <a:rPr lang="en-US" sz="2400" dirty="0"/>
              <a:t>Agnostic to tenant Pods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Only </a:t>
            </a:r>
            <a:r>
              <a:rPr lang="en-US" sz="2400" dirty="0" err="1"/>
              <a:t>Kube</a:t>
            </a:r>
            <a:r>
              <a:rPr lang="en-US" sz="2400" dirty="0"/>
              <a:t>-proxy or CNI-plugin can edit it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Kube</a:t>
            </a:r>
            <a:r>
              <a:rPr lang="en-US" sz="2400" dirty="0"/>
              <a:t>-proxy needs to understand it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Potentially requiring an API change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4898F1-6B0F-A843-AFBA-48EEF222A660}"/>
              </a:ext>
            </a:extLst>
          </p:cNvPr>
          <p:cNvSpPr txBox="1"/>
          <p:nvPr/>
        </p:nvSpPr>
        <p:spPr>
          <a:xfrm>
            <a:off x="6396031" y="5724817"/>
            <a:ext cx="369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VPC-TA   10.0.0.0/24       -&gt; 192.168.0.3</a:t>
            </a:r>
          </a:p>
          <a:p>
            <a:r>
              <a:rPr lang="en-US" sz="1400" dirty="0">
                <a:solidFill>
                  <a:schemeClr val="bg1"/>
                </a:solidFill>
              </a:rPr>
              <a:t>VPC-TB   172.154.0.0/24 -&gt; 192.168.0.3</a:t>
            </a:r>
          </a:p>
        </p:txBody>
      </p:sp>
    </p:spTree>
    <p:extLst>
      <p:ext uri="{BB962C8B-B14F-4D97-AF65-F5344CB8AC3E}">
        <p14:creationId xmlns:p14="http://schemas.microsoft.com/office/powerpoint/2010/main" val="417942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FB75-74D5-8642-8520-68026624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Simplified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65B5-FB72-3242-A018-39DD08EF3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438" y="1004831"/>
            <a:ext cx="10829053" cy="50669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Relies on following assumptions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Pod namespace &lt;=&gt; tenant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Service namespace &lt;=&gt; tenant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CNI watches namespace creation and creates tenant </a:t>
            </a:r>
            <a:r>
              <a:rPr lang="en-US" sz="2000" dirty="0" err="1"/>
              <a:t>netns</a:t>
            </a:r>
            <a:r>
              <a:rPr lang="en-US" sz="2000" dirty="0"/>
              <a:t> in every Node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Kube</a:t>
            </a:r>
            <a:r>
              <a:rPr lang="en-US" sz="2400" dirty="0"/>
              <a:t>-proxy can update tenant </a:t>
            </a:r>
            <a:r>
              <a:rPr lang="en-US" sz="2400" dirty="0" err="1"/>
              <a:t>netns</a:t>
            </a:r>
            <a:r>
              <a:rPr lang="en-US" sz="2400" dirty="0"/>
              <a:t> without API change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For example,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iptablesCommand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/>
              <a:t>method may behave slightly differently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4898F1-6B0F-A843-AFBA-48EEF222A660}"/>
              </a:ext>
            </a:extLst>
          </p:cNvPr>
          <p:cNvSpPr txBox="1"/>
          <p:nvPr/>
        </p:nvSpPr>
        <p:spPr>
          <a:xfrm>
            <a:off x="6396031" y="5724817"/>
            <a:ext cx="369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VPC-TA   10.0.0.0/24       -&gt; 192.168.0.3</a:t>
            </a:r>
          </a:p>
          <a:p>
            <a:r>
              <a:rPr lang="en-US" sz="1400" dirty="0">
                <a:solidFill>
                  <a:schemeClr val="bg1"/>
                </a:solidFill>
              </a:rPr>
              <a:t>VPC-TB   172.154.0.0/24 -&gt; 192.168.0.3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2BFEE-E12A-1D46-A304-1333A505EB96}"/>
              </a:ext>
            </a:extLst>
          </p:cNvPr>
          <p:cNvSpPr/>
          <p:nvPr/>
        </p:nvSpPr>
        <p:spPr>
          <a:xfrm>
            <a:off x="1285447" y="4564358"/>
            <a:ext cx="797974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B69C6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iptablesCommand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serviceNamespace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string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protocol Protocol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string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netnsExists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serviceNamespace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fmt</a:t>
            </a:r>
            <a:r>
              <a:rPr lang="en-US" sz="1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Sprintf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("</a:t>
            </a:r>
            <a:r>
              <a:rPr lang="en-US" sz="1400" dirty="0" err="1">
                <a:solidFill>
                  <a:srgbClr val="448C27"/>
                </a:solidFill>
                <a:latin typeface="Menlo" panose="020B0609030804020204" pitchFamily="49" charset="0"/>
              </a:rPr>
              <a:t>ip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448C27"/>
                </a:solidFill>
                <a:latin typeface="Menlo" panose="020B0609030804020204" pitchFamily="49" charset="0"/>
              </a:rPr>
              <a:t>netns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 exec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%s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 iptables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serviceNamespace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iptables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  </a:t>
            </a:r>
          </a:p>
          <a:p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5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3C22-4EDD-1D49-A932-DF17895F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C4DC-F120-D34C-99C1-701A587BEC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Supplement to intra-cluster multi-tenancy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Handle different use cases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Complicated implementation for Virtual Node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Fine grained scheduler with tenant awareness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58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6EA7-8044-044E-989F-F75B0ACB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Virtual 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 Multi-tenancy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E6BB-558A-0D47-83EB-34F42A362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One Virtual 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 tenant model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Hard multi-tenancy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achieved by 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K8s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Sandbox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CNI &amp; CSI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/>
              <a:t>Upstream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Kubernetes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native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architecture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46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6EA7-8044-044E-989F-F75B0ACB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Overview</a:t>
            </a:r>
            <a:endParaRPr 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012818DD-38CE-0945-873C-D27B111F2F04}"/>
              </a:ext>
            </a:extLst>
          </p:cNvPr>
          <p:cNvGrpSpPr/>
          <p:nvPr/>
        </p:nvGrpSpPr>
        <p:grpSpPr>
          <a:xfrm>
            <a:off x="4008858" y="1432562"/>
            <a:ext cx="1215434" cy="1227351"/>
            <a:chOff x="3899264" y="2775014"/>
            <a:chExt cx="1215434" cy="1573732"/>
          </a:xfrm>
        </p:grpSpPr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DBE2EF79-E506-CF42-8337-11DE07AEB6EC}"/>
                </a:ext>
              </a:extLst>
            </p:cNvPr>
            <p:cNvSpPr/>
            <p:nvPr/>
          </p:nvSpPr>
          <p:spPr>
            <a:xfrm>
              <a:off x="3899264" y="2808515"/>
              <a:ext cx="1215434" cy="154023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8A8A961-D36F-184C-B3EE-1215DA890433}"/>
                </a:ext>
              </a:extLst>
            </p:cNvPr>
            <p:cNvSpPr/>
            <p:nvPr/>
          </p:nvSpPr>
          <p:spPr>
            <a:xfrm>
              <a:off x="4023360" y="3435532"/>
              <a:ext cx="940527" cy="352697"/>
            </a:xfrm>
            <a:prstGeom prst="rect">
              <a:avLst/>
            </a:prstGeom>
            <a:solidFill>
              <a:srgbClr val="9416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Kubelet</a:t>
              </a:r>
              <a:endParaRPr lang="en-US" dirty="0"/>
            </a:p>
          </p:txBody>
        </p: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3D3769CF-8E17-B04A-9963-396494ED98F9}"/>
                </a:ext>
              </a:extLst>
            </p:cNvPr>
            <p:cNvSpPr/>
            <p:nvPr/>
          </p:nvSpPr>
          <p:spPr>
            <a:xfrm>
              <a:off x="4023362" y="3135086"/>
              <a:ext cx="940526" cy="3004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VN-agent</a:t>
              </a:r>
            </a:p>
          </p:txBody>
        </p:sp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135192D4-3B38-CA45-8E48-D6D719A8E2B9}"/>
                </a:ext>
              </a:extLst>
            </p:cNvPr>
            <p:cNvSpPr txBox="1"/>
            <p:nvPr/>
          </p:nvSpPr>
          <p:spPr>
            <a:xfrm>
              <a:off x="4114801" y="2775014"/>
              <a:ext cx="787395" cy="434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Node 1</a:t>
              </a:r>
            </a:p>
          </p:txBody>
        </p:sp>
        <p:grpSp>
          <p:nvGrpSpPr>
            <p:cNvPr id="11" name="Group 25">
              <a:extLst>
                <a:ext uri="{FF2B5EF4-FFF2-40B4-BE49-F238E27FC236}">
                  <a16:creationId xmlns:a16="http://schemas.microsoft.com/office/drawing/2014/main" id="{3125CF12-9653-A14F-A714-928DBB957B6C}"/>
                </a:ext>
              </a:extLst>
            </p:cNvPr>
            <p:cNvGrpSpPr/>
            <p:nvPr/>
          </p:nvGrpSpPr>
          <p:grpSpPr>
            <a:xfrm>
              <a:off x="4010022" y="3884411"/>
              <a:ext cx="483996" cy="402035"/>
              <a:chOff x="10150802" y="3873015"/>
              <a:chExt cx="703548" cy="502335"/>
            </a:xfrm>
          </p:grpSpPr>
          <p:sp>
            <p:nvSpPr>
              <p:cNvPr id="15" name="Rounded Rectangle 31">
                <a:extLst>
                  <a:ext uri="{FF2B5EF4-FFF2-40B4-BE49-F238E27FC236}">
                    <a16:creationId xmlns:a16="http://schemas.microsoft.com/office/drawing/2014/main" id="{5E7149E3-947F-DA45-92D7-BFED515932E8}"/>
                  </a:ext>
                </a:extLst>
              </p:cNvPr>
              <p:cNvSpPr/>
              <p:nvPr/>
            </p:nvSpPr>
            <p:spPr>
              <a:xfrm>
                <a:off x="10175966" y="3899738"/>
                <a:ext cx="601570" cy="4047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OD">
                <a:extLst>
                  <a:ext uri="{FF2B5EF4-FFF2-40B4-BE49-F238E27FC236}">
                    <a16:creationId xmlns:a16="http://schemas.microsoft.com/office/drawing/2014/main" id="{ED9090EC-5AC8-C542-84E2-3733A7A2CB02}"/>
                  </a:ext>
                </a:extLst>
              </p:cNvPr>
              <p:cNvSpPr txBox="1"/>
              <p:nvPr/>
            </p:nvSpPr>
            <p:spPr>
              <a:xfrm>
                <a:off x="10150802" y="3873015"/>
                <a:ext cx="703548" cy="502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defTabSz="914400">
                  <a:defRPr sz="2400" b="0">
                    <a:solidFill>
                      <a:srgbClr val="131A4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sz="1100" dirty="0"/>
                  <a:t>P</a:t>
                </a:r>
                <a:r>
                  <a:rPr lang="en-US" sz="1100" dirty="0"/>
                  <a:t>(TA)</a:t>
                </a:r>
                <a:endParaRPr sz="1200" dirty="0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0BC94150-C5E8-E64E-A1C8-C072FACFC373}"/>
                </a:ext>
              </a:extLst>
            </p:cNvPr>
            <p:cNvGrpSpPr/>
            <p:nvPr/>
          </p:nvGrpSpPr>
          <p:grpSpPr>
            <a:xfrm>
              <a:off x="4552208" y="3880678"/>
              <a:ext cx="483996" cy="402034"/>
              <a:chOff x="10132045" y="3868352"/>
              <a:chExt cx="703548" cy="502334"/>
            </a:xfrm>
          </p:grpSpPr>
          <p:sp>
            <p:nvSpPr>
              <p:cNvPr id="13" name="Rounded Rectangle 27">
                <a:extLst>
                  <a:ext uri="{FF2B5EF4-FFF2-40B4-BE49-F238E27FC236}">
                    <a16:creationId xmlns:a16="http://schemas.microsoft.com/office/drawing/2014/main" id="{9C2076CE-D098-E443-AB52-B01787217F7E}"/>
                  </a:ext>
                </a:extLst>
              </p:cNvPr>
              <p:cNvSpPr/>
              <p:nvPr/>
            </p:nvSpPr>
            <p:spPr>
              <a:xfrm>
                <a:off x="10175966" y="3899738"/>
                <a:ext cx="554505" cy="42528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OD">
                <a:extLst>
                  <a:ext uri="{FF2B5EF4-FFF2-40B4-BE49-F238E27FC236}">
                    <a16:creationId xmlns:a16="http://schemas.microsoft.com/office/drawing/2014/main" id="{6263C015-E111-7B47-BB73-24FB5BC45E31}"/>
                  </a:ext>
                </a:extLst>
              </p:cNvPr>
              <p:cNvSpPr txBox="1"/>
              <p:nvPr/>
            </p:nvSpPr>
            <p:spPr>
              <a:xfrm>
                <a:off x="10132045" y="3868352"/>
                <a:ext cx="703548" cy="502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defTabSz="914400">
                  <a:defRPr sz="2400" b="0">
                    <a:solidFill>
                      <a:srgbClr val="131A4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sz="1100" dirty="0"/>
                  <a:t>P</a:t>
                </a:r>
                <a:r>
                  <a:rPr lang="en-US" sz="1100" dirty="0"/>
                  <a:t>(TB)</a:t>
                </a:r>
                <a:endParaRPr sz="1100" dirty="0"/>
              </a:p>
            </p:txBody>
          </p:sp>
        </p:grpSp>
      </p:grpSp>
      <p:sp>
        <p:nvSpPr>
          <p:cNvPr id="17" name="Rectangle 35">
            <a:extLst>
              <a:ext uri="{FF2B5EF4-FFF2-40B4-BE49-F238E27FC236}">
                <a16:creationId xmlns:a16="http://schemas.microsoft.com/office/drawing/2014/main" id="{0CF03AFF-AE45-1940-B24F-810C1EE0A249}"/>
              </a:ext>
            </a:extLst>
          </p:cNvPr>
          <p:cNvSpPr/>
          <p:nvPr/>
        </p:nvSpPr>
        <p:spPr>
          <a:xfrm>
            <a:off x="6096679" y="3119792"/>
            <a:ext cx="1290410" cy="720286"/>
          </a:xfrm>
          <a:prstGeom prst="rect">
            <a:avLst/>
          </a:prstGeom>
          <a:solidFill>
            <a:srgbClr val="941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Master</a:t>
            </a:r>
          </a:p>
        </p:txBody>
      </p:sp>
      <p:grpSp>
        <p:nvGrpSpPr>
          <p:cNvPr id="18" name="Group 38">
            <a:extLst>
              <a:ext uri="{FF2B5EF4-FFF2-40B4-BE49-F238E27FC236}">
                <a16:creationId xmlns:a16="http://schemas.microsoft.com/office/drawing/2014/main" id="{22AC6CE1-C21E-9E4A-9507-D9EB93C32746}"/>
              </a:ext>
            </a:extLst>
          </p:cNvPr>
          <p:cNvGrpSpPr/>
          <p:nvPr/>
        </p:nvGrpSpPr>
        <p:grpSpPr>
          <a:xfrm>
            <a:off x="6358708" y="4609845"/>
            <a:ext cx="792478" cy="847342"/>
            <a:chOff x="1833157" y="5090824"/>
            <a:chExt cx="792478" cy="847342"/>
          </a:xfrm>
        </p:grpSpPr>
        <p:pic>
          <p:nvPicPr>
            <p:cNvPr id="19" name="Picture 36">
              <a:extLst>
                <a:ext uri="{FF2B5EF4-FFF2-40B4-BE49-F238E27FC236}">
                  <a16:creationId xmlns:a16="http://schemas.microsoft.com/office/drawing/2014/main" id="{0B842ECD-7027-2046-8F6E-0632BF516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3157" y="5137918"/>
              <a:ext cx="792478" cy="800248"/>
            </a:xfrm>
            <a:prstGeom prst="rect">
              <a:avLst/>
            </a:prstGeom>
          </p:spPr>
        </p:pic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7003E7B4-8A08-4840-848B-2CD4227E197B}"/>
                </a:ext>
              </a:extLst>
            </p:cNvPr>
            <p:cNvSpPr txBox="1"/>
            <p:nvPr/>
          </p:nvSpPr>
          <p:spPr>
            <a:xfrm>
              <a:off x="1926684" y="5090824"/>
              <a:ext cx="587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etcd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41">
            <a:extLst>
              <a:ext uri="{FF2B5EF4-FFF2-40B4-BE49-F238E27FC236}">
                <a16:creationId xmlns:a16="http://schemas.microsoft.com/office/drawing/2014/main" id="{E13AA16A-A517-D348-BD27-2EC101F0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45" y="2998654"/>
            <a:ext cx="789230" cy="789230"/>
          </a:xfrm>
          <a:prstGeom prst="rect">
            <a:avLst/>
          </a:prstGeom>
        </p:spPr>
      </p:pic>
      <p:sp>
        <p:nvSpPr>
          <p:cNvPr id="22" name="TextBox 42">
            <a:extLst>
              <a:ext uri="{FF2B5EF4-FFF2-40B4-BE49-F238E27FC236}">
                <a16:creationId xmlns:a16="http://schemas.microsoft.com/office/drawing/2014/main" id="{1D1F2B0D-C5FA-D34D-9EDE-52D6647073EF}"/>
              </a:ext>
            </a:extLst>
          </p:cNvPr>
          <p:cNvSpPr txBox="1"/>
          <p:nvPr/>
        </p:nvSpPr>
        <p:spPr>
          <a:xfrm>
            <a:off x="937801" y="2915732"/>
            <a:ext cx="58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etcd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F5E882CC-FFEB-2447-9F2A-2EFAF64F537F}"/>
              </a:ext>
            </a:extLst>
          </p:cNvPr>
          <p:cNvSpPr/>
          <p:nvPr/>
        </p:nvSpPr>
        <p:spPr>
          <a:xfrm>
            <a:off x="6096679" y="1745599"/>
            <a:ext cx="1290410" cy="679268"/>
          </a:xfrm>
          <a:prstGeom prst="rect">
            <a:avLst/>
          </a:prstGeom>
          <a:solidFill>
            <a:srgbClr val="941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Unified  Scheduler</a:t>
            </a: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4975D6B4-7AC5-A842-8ABC-01C18084CAED}"/>
              </a:ext>
            </a:extLst>
          </p:cNvPr>
          <p:cNvSpPr/>
          <p:nvPr/>
        </p:nvSpPr>
        <p:spPr>
          <a:xfrm>
            <a:off x="2232695" y="1592267"/>
            <a:ext cx="819372" cy="7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 master</a:t>
            </a:r>
          </a:p>
        </p:txBody>
      </p:sp>
      <p:grpSp>
        <p:nvGrpSpPr>
          <p:cNvPr id="25" name="Group 49">
            <a:extLst>
              <a:ext uri="{FF2B5EF4-FFF2-40B4-BE49-F238E27FC236}">
                <a16:creationId xmlns:a16="http://schemas.microsoft.com/office/drawing/2014/main" id="{4CFFD9FB-A98D-0043-B491-B2C06405B6D9}"/>
              </a:ext>
            </a:extLst>
          </p:cNvPr>
          <p:cNvGrpSpPr/>
          <p:nvPr/>
        </p:nvGrpSpPr>
        <p:grpSpPr>
          <a:xfrm>
            <a:off x="3280245" y="1505158"/>
            <a:ext cx="407367" cy="400261"/>
            <a:chOff x="2009262" y="2190793"/>
            <a:chExt cx="407367" cy="400261"/>
          </a:xfrm>
        </p:grpSpPr>
        <p:sp>
          <p:nvSpPr>
            <p:cNvPr id="26" name="Oval 46">
              <a:extLst>
                <a:ext uri="{FF2B5EF4-FFF2-40B4-BE49-F238E27FC236}">
                  <a16:creationId xmlns:a16="http://schemas.microsoft.com/office/drawing/2014/main" id="{906AEA7F-3228-FB43-B13F-1588CBE082E9}"/>
                </a:ext>
              </a:extLst>
            </p:cNvPr>
            <p:cNvSpPr/>
            <p:nvPr/>
          </p:nvSpPr>
          <p:spPr>
            <a:xfrm>
              <a:off x="2009262" y="2190793"/>
              <a:ext cx="407367" cy="400261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47">
              <a:extLst>
                <a:ext uri="{FF2B5EF4-FFF2-40B4-BE49-F238E27FC236}">
                  <a16:creationId xmlns:a16="http://schemas.microsoft.com/office/drawing/2014/main" id="{18250407-A75E-3542-AA9B-340095B6B7CF}"/>
                </a:ext>
              </a:extLst>
            </p:cNvPr>
            <p:cNvSpPr txBox="1"/>
            <p:nvPr/>
          </p:nvSpPr>
          <p:spPr>
            <a:xfrm>
              <a:off x="2013708" y="22471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VN</a:t>
              </a:r>
            </a:p>
          </p:txBody>
        </p:sp>
      </p:grpSp>
      <p:grpSp>
        <p:nvGrpSpPr>
          <p:cNvPr id="28" name="Group 50">
            <a:extLst>
              <a:ext uri="{FF2B5EF4-FFF2-40B4-BE49-F238E27FC236}">
                <a16:creationId xmlns:a16="http://schemas.microsoft.com/office/drawing/2014/main" id="{E3D70DDE-D3A8-8143-92B7-E26AF681DC3F}"/>
              </a:ext>
            </a:extLst>
          </p:cNvPr>
          <p:cNvGrpSpPr/>
          <p:nvPr/>
        </p:nvGrpSpPr>
        <p:grpSpPr>
          <a:xfrm>
            <a:off x="3271540" y="2100921"/>
            <a:ext cx="407367" cy="400261"/>
            <a:chOff x="2009262" y="2190793"/>
            <a:chExt cx="407367" cy="400261"/>
          </a:xfrm>
        </p:grpSpPr>
        <p:sp>
          <p:nvSpPr>
            <p:cNvPr id="29" name="Oval 51">
              <a:extLst>
                <a:ext uri="{FF2B5EF4-FFF2-40B4-BE49-F238E27FC236}">
                  <a16:creationId xmlns:a16="http://schemas.microsoft.com/office/drawing/2014/main" id="{78311F8D-76CA-5340-BDF0-4BD57BFBC76B}"/>
                </a:ext>
              </a:extLst>
            </p:cNvPr>
            <p:cNvSpPr/>
            <p:nvPr/>
          </p:nvSpPr>
          <p:spPr>
            <a:xfrm>
              <a:off x="2009262" y="2190793"/>
              <a:ext cx="407367" cy="400261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52">
              <a:extLst>
                <a:ext uri="{FF2B5EF4-FFF2-40B4-BE49-F238E27FC236}">
                  <a16:creationId xmlns:a16="http://schemas.microsoft.com/office/drawing/2014/main" id="{460E2837-B699-C84E-81F4-EA735D2FA602}"/>
                </a:ext>
              </a:extLst>
            </p:cNvPr>
            <p:cNvSpPr txBox="1"/>
            <p:nvPr/>
          </p:nvSpPr>
          <p:spPr>
            <a:xfrm>
              <a:off x="2013708" y="22471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VN</a:t>
              </a:r>
            </a:p>
          </p:txBody>
        </p:sp>
      </p:grpSp>
      <p:cxnSp>
        <p:nvCxnSpPr>
          <p:cNvPr id="31" name="Straight Arrow Connector 61">
            <a:extLst>
              <a:ext uri="{FF2B5EF4-FFF2-40B4-BE49-F238E27FC236}">
                <a16:creationId xmlns:a16="http://schemas.microsoft.com/office/drawing/2014/main" id="{28E5DAC2-68CA-8D4D-83FD-8788320A5646}"/>
              </a:ext>
            </a:extLst>
          </p:cNvPr>
          <p:cNvCxnSpPr>
            <a:cxnSpLocks/>
            <a:stCxn id="26" idx="2"/>
            <a:endCxn id="24" idx="3"/>
          </p:cNvCxnSpPr>
          <p:nvPr/>
        </p:nvCxnSpPr>
        <p:spPr>
          <a:xfrm flipH="1">
            <a:off x="3052067" y="1705289"/>
            <a:ext cx="228178" cy="263673"/>
          </a:xfrm>
          <a:prstGeom prst="straightConnector1">
            <a:avLst/>
          </a:prstGeom>
          <a:ln w="127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4">
            <a:extLst>
              <a:ext uri="{FF2B5EF4-FFF2-40B4-BE49-F238E27FC236}">
                <a16:creationId xmlns:a16="http://schemas.microsoft.com/office/drawing/2014/main" id="{AEAB5B86-6923-3B4D-A9B4-942C8EC32BE8}"/>
              </a:ext>
            </a:extLst>
          </p:cNvPr>
          <p:cNvCxnSpPr>
            <a:cxnSpLocks/>
            <a:stCxn id="24" idx="3"/>
            <a:endCxn id="29" idx="2"/>
          </p:cNvCxnSpPr>
          <p:nvPr/>
        </p:nvCxnSpPr>
        <p:spPr>
          <a:xfrm>
            <a:off x="3052067" y="1968962"/>
            <a:ext cx="219473" cy="332090"/>
          </a:xfrm>
          <a:prstGeom prst="straightConnector1">
            <a:avLst/>
          </a:prstGeom>
          <a:ln w="127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15">
            <a:extLst>
              <a:ext uri="{FF2B5EF4-FFF2-40B4-BE49-F238E27FC236}">
                <a16:creationId xmlns:a16="http://schemas.microsoft.com/office/drawing/2014/main" id="{473900C5-AB3A-894D-B641-ACBDD367E253}"/>
              </a:ext>
            </a:extLst>
          </p:cNvPr>
          <p:cNvSpPr/>
          <p:nvPr/>
        </p:nvSpPr>
        <p:spPr>
          <a:xfrm>
            <a:off x="4008858" y="3140302"/>
            <a:ext cx="1290410" cy="679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Tenant 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Controller</a:t>
            </a:r>
          </a:p>
        </p:txBody>
      </p:sp>
      <p:cxnSp>
        <p:nvCxnSpPr>
          <p:cNvPr id="34" name="Elbow Connector 159">
            <a:extLst>
              <a:ext uri="{FF2B5EF4-FFF2-40B4-BE49-F238E27FC236}">
                <a16:creationId xmlns:a16="http://schemas.microsoft.com/office/drawing/2014/main" id="{2C38BD2C-C639-744A-BFF4-B7C36FFA4A1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1626375" y="1968962"/>
            <a:ext cx="606320" cy="14243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61">
            <a:extLst>
              <a:ext uri="{FF2B5EF4-FFF2-40B4-BE49-F238E27FC236}">
                <a16:creationId xmlns:a16="http://schemas.microsoft.com/office/drawing/2014/main" id="{9D585795-BE72-7441-ABA2-73693246008A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1626375" y="3393269"/>
            <a:ext cx="615079" cy="15283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67">
            <a:extLst>
              <a:ext uri="{FF2B5EF4-FFF2-40B4-BE49-F238E27FC236}">
                <a16:creationId xmlns:a16="http://schemas.microsoft.com/office/drawing/2014/main" id="{484B8399-3E96-504E-9910-D8199F91EF30}"/>
              </a:ext>
            </a:extLst>
          </p:cNvPr>
          <p:cNvGrpSpPr/>
          <p:nvPr/>
        </p:nvGrpSpPr>
        <p:grpSpPr>
          <a:xfrm>
            <a:off x="3995500" y="4307992"/>
            <a:ext cx="1215434" cy="1227351"/>
            <a:chOff x="3899264" y="2775014"/>
            <a:chExt cx="1215434" cy="1573732"/>
          </a:xfrm>
        </p:grpSpPr>
        <p:sp>
          <p:nvSpPr>
            <p:cNvPr id="37" name="Rounded Rectangle 168">
              <a:extLst>
                <a:ext uri="{FF2B5EF4-FFF2-40B4-BE49-F238E27FC236}">
                  <a16:creationId xmlns:a16="http://schemas.microsoft.com/office/drawing/2014/main" id="{1EAA823D-E82E-B342-B4BD-2B82F1D622EC}"/>
                </a:ext>
              </a:extLst>
            </p:cNvPr>
            <p:cNvSpPr/>
            <p:nvPr/>
          </p:nvSpPr>
          <p:spPr>
            <a:xfrm>
              <a:off x="3899264" y="2808515"/>
              <a:ext cx="1215434" cy="154023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169">
              <a:extLst>
                <a:ext uri="{FF2B5EF4-FFF2-40B4-BE49-F238E27FC236}">
                  <a16:creationId xmlns:a16="http://schemas.microsoft.com/office/drawing/2014/main" id="{9319D195-5FAC-5243-9E92-230DC14AC4FF}"/>
                </a:ext>
              </a:extLst>
            </p:cNvPr>
            <p:cNvSpPr/>
            <p:nvPr/>
          </p:nvSpPr>
          <p:spPr>
            <a:xfrm>
              <a:off x="4023360" y="3435532"/>
              <a:ext cx="940527" cy="352697"/>
            </a:xfrm>
            <a:prstGeom prst="rect">
              <a:avLst/>
            </a:prstGeom>
            <a:solidFill>
              <a:srgbClr val="9416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Kubelet</a:t>
              </a:r>
              <a:endParaRPr lang="en-US" dirty="0"/>
            </a:p>
          </p:txBody>
        </p:sp>
        <p:sp>
          <p:nvSpPr>
            <p:cNvPr id="39" name="Rectangle 170">
              <a:extLst>
                <a:ext uri="{FF2B5EF4-FFF2-40B4-BE49-F238E27FC236}">
                  <a16:creationId xmlns:a16="http://schemas.microsoft.com/office/drawing/2014/main" id="{AFFB7EAD-EDD3-D448-9D37-451E3A43D136}"/>
                </a:ext>
              </a:extLst>
            </p:cNvPr>
            <p:cNvSpPr/>
            <p:nvPr/>
          </p:nvSpPr>
          <p:spPr>
            <a:xfrm>
              <a:off x="4023362" y="3135086"/>
              <a:ext cx="940526" cy="3004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VN-agent</a:t>
              </a:r>
            </a:p>
          </p:txBody>
        </p:sp>
        <p:sp>
          <p:nvSpPr>
            <p:cNvPr id="40" name="TextBox 171">
              <a:extLst>
                <a:ext uri="{FF2B5EF4-FFF2-40B4-BE49-F238E27FC236}">
                  <a16:creationId xmlns:a16="http://schemas.microsoft.com/office/drawing/2014/main" id="{7A507E1F-06A8-CD4F-9901-225F595A72E9}"/>
                </a:ext>
              </a:extLst>
            </p:cNvPr>
            <p:cNvSpPr txBox="1"/>
            <p:nvPr/>
          </p:nvSpPr>
          <p:spPr>
            <a:xfrm>
              <a:off x="4114801" y="2775014"/>
              <a:ext cx="787395" cy="434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Node 2</a:t>
              </a:r>
            </a:p>
          </p:txBody>
        </p:sp>
        <p:grpSp>
          <p:nvGrpSpPr>
            <p:cNvPr id="41" name="Group 172">
              <a:extLst>
                <a:ext uri="{FF2B5EF4-FFF2-40B4-BE49-F238E27FC236}">
                  <a16:creationId xmlns:a16="http://schemas.microsoft.com/office/drawing/2014/main" id="{25F3ED3E-6745-6747-A7B1-CC434C5A392F}"/>
                </a:ext>
              </a:extLst>
            </p:cNvPr>
            <p:cNvGrpSpPr/>
            <p:nvPr/>
          </p:nvGrpSpPr>
          <p:grpSpPr>
            <a:xfrm>
              <a:off x="4010022" y="3884411"/>
              <a:ext cx="483996" cy="402035"/>
              <a:chOff x="10150802" y="3873015"/>
              <a:chExt cx="703548" cy="502335"/>
            </a:xfrm>
          </p:grpSpPr>
          <p:sp>
            <p:nvSpPr>
              <p:cNvPr id="45" name="Rounded Rectangle 176">
                <a:extLst>
                  <a:ext uri="{FF2B5EF4-FFF2-40B4-BE49-F238E27FC236}">
                    <a16:creationId xmlns:a16="http://schemas.microsoft.com/office/drawing/2014/main" id="{694F6E4F-4784-7344-BB87-A3ACC9CA3EDC}"/>
                  </a:ext>
                </a:extLst>
              </p:cNvPr>
              <p:cNvSpPr/>
              <p:nvPr/>
            </p:nvSpPr>
            <p:spPr>
              <a:xfrm>
                <a:off x="10175966" y="3899738"/>
                <a:ext cx="601570" cy="4047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OD">
                <a:extLst>
                  <a:ext uri="{FF2B5EF4-FFF2-40B4-BE49-F238E27FC236}">
                    <a16:creationId xmlns:a16="http://schemas.microsoft.com/office/drawing/2014/main" id="{002245C3-6FFD-5242-9EFC-2DCE5A0477CE}"/>
                  </a:ext>
                </a:extLst>
              </p:cNvPr>
              <p:cNvSpPr txBox="1"/>
              <p:nvPr/>
            </p:nvSpPr>
            <p:spPr>
              <a:xfrm>
                <a:off x="10150802" y="3873015"/>
                <a:ext cx="703548" cy="502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defTabSz="914400">
                  <a:defRPr sz="2400" b="0">
                    <a:solidFill>
                      <a:srgbClr val="131A4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sz="1100" dirty="0"/>
                  <a:t>P</a:t>
                </a:r>
                <a:r>
                  <a:rPr lang="en-US" sz="1100" dirty="0"/>
                  <a:t>(TA)</a:t>
                </a:r>
                <a:endParaRPr sz="1200" dirty="0"/>
              </a:p>
            </p:txBody>
          </p:sp>
        </p:grpSp>
        <p:grpSp>
          <p:nvGrpSpPr>
            <p:cNvPr id="42" name="Group 173">
              <a:extLst>
                <a:ext uri="{FF2B5EF4-FFF2-40B4-BE49-F238E27FC236}">
                  <a16:creationId xmlns:a16="http://schemas.microsoft.com/office/drawing/2014/main" id="{2BCC2C62-0081-3748-A9DE-72205C44697D}"/>
                </a:ext>
              </a:extLst>
            </p:cNvPr>
            <p:cNvGrpSpPr/>
            <p:nvPr/>
          </p:nvGrpSpPr>
          <p:grpSpPr>
            <a:xfrm>
              <a:off x="4552208" y="3880678"/>
              <a:ext cx="483996" cy="402034"/>
              <a:chOff x="10132045" y="3868352"/>
              <a:chExt cx="703548" cy="502334"/>
            </a:xfrm>
          </p:grpSpPr>
          <p:sp>
            <p:nvSpPr>
              <p:cNvPr id="43" name="Rounded Rectangle 174">
                <a:extLst>
                  <a:ext uri="{FF2B5EF4-FFF2-40B4-BE49-F238E27FC236}">
                    <a16:creationId xmlns:a16="http://schemas.microsoft.com/office/drawing/2014/main" id="{F10D6866-7694-344C-8A46-BD8EF6A28144}"/>
                  </a:ext>
                </a:extLst>
              </p:cNvPr>
              <p:cNvSpPr/>
              <p:nvPr/>
            </p:nvSpPr>
            <p:spPr>
              <a:xfrm>
                <a:off x="10175966" y="3899738"/>
                <a:ext cx="554505" cy="42528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OD">
                <a:extLst>
                  <a:ext uri="{FF2B5EF4-FFF2-40B4-BE49-F238E27FC236}">
                    <a16:creationId xmlns:a16="http://schemas.microsoft.com/office/drawing/2014/main" id="{5E97BA1C-D220-5445-AB26-814E5E0A9474}"/>
                  </a:ext>
                </a:extLst>
              </p:cNvPr>
              <p:cNvSpPr txBox="1"/>
              <p:nvPr/>
            </p:nvSpPr>
            <p:spPr>
              <a:xfrm>
                <a:off x="10132045" y="3868352"/>
                <a:ext cx="703548" cy="502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defTabSz="914400">
                  <a:defRPr sz="2400" b="0">
                    <a:solidFill>
                      <a:srgbClr val="131A4E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sz="1100" dirty="0"/>
                  <a:t>P</a:t>
                </a:r>
                <a:r>
                  <a:rPr lang="en-US" sz="1100" dirty="0"/>
                  <a:t>(TB)</a:t>
                </a:r>
                <a:endParaRPr sz="1100" dirty="0"/>
              </a:p>
            </p:txBody>
          </p:sp>
        </p:grpSp>
      </p:grpSp>
      <p:sp>
        <p:nvSpPr>
          <p:cNvPr id="47" name="Rectangle 191">
            <a:extLst>
              <a:ext uri="{FF2B5EF4-FFF2-40B4-BE49-F238E27FC236}">
                <a16:creationId xmlns:a16="http://schemas.microsoft.com/office/drawing/2014/main" id="{9FCE7A37-9566-7A46-BD0C-72A463EF90A4}"/>
              </a:ext>
            </a:extLst>
          </p:cNvPr>
          <p:cNvSpPr/>
          <p:nvPr/>
        </p:nvSpPr>
        <p:spPr>
          <a:xfrm>
            <a:off x="2241454" y="4544973"/>
            <a:ext cx="819372" cy="7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TB master</a:t>
            </a:r>
          </a:p>
        </p:txBody>
      </p:sp>
      <p:grpSp>
        <p:nvGrpSpPr>
          <p:cNvPr id="48" name="Group 192">
            <a:extLst>
              <a:ext uri="{FF2B5EF4-FFF2-40B4-BE49-F238E27FC236}">
                <a16:creationId xmlns:a16="http://schemas.microsoft.com/office/drawing/2014/main" id="{EA637B69-4849-6846-83C2-00A0F5B58857}"/>
              </a:ext>
            </a:extLst>
          </p:cNvPr>
          <p:cNvGrpSpPr/>
          <p:nvPr/>
        </p:nvGrpSpPr>
        <p:grpSpPr>
          <a:xfrm>
            <a:off x="3262877" y="4457864"/>
            <a:ext cx="407367" cy="400261"/>
            <a:chOff x="2009262" y="2190793"/>
            <a:chExt cx="407367" cy="400261"/>
          </a:xfrm>
        </p:grpSpPr>
        <p:sp>
          <p:nvSpPr>
            <p:cNvPr id="49" name="Oval 193">
              <a:extLst>
                <a:ext uri="{FF2B5EF4-FFF2-40B4-BE49-F238E27FC236}">
                  <a16:creationId xmlns:a16="http://schemas.microsoft.com/office/drawing/2014/main" id="{A1027166-367E-8744-86F4-D32EE1F5CB61}"/>
                </a:ext>
              </a:extLst>
            </p:cNvPr>
            <p:cNvSpPr/>
            <p:nvPr/>
          </p:nvSpPr>
          <p:spPr>
            <a:xfrm>
              <a:off x="2009262" y="2190793"/>
              <a:ext cx="407367" cy="400261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194">
              <a:extLst>
                <a:ext uri="{FF2B5EF4-FFF2-40B4-BE49-F238E27FC236}">
                  <a16:creationId xmlns:a16="http://schemas.microsoft.com/office/drawing/2014/main" id="{E43A74A7-EC59-6649-9691-1E72FA0B28E7}"/>
                </a:ext>
              </a:extLst>
            </p:cNvPr>
            <p:cNvSpPr txBox="1"/>
            <p:nvPr/>
          </p:nvSpPr>
          <p:spPr>
            <a:xfrm>
              <a:off x="2013708" y="22471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VN</a:t>
              </a:r>
            </a:p>
          </p:txBody>
        </p:sp>
      </p:grpSp>
      <p:grpSp>
        <p:nvGrpSpPr>
          <p:cNvPr id="51" name="Group 195">
            <a:extLst>
              <a:ext uri="{FF2B5EF4-FFF2-40B4-BE49-F238E27FC236}">
                <a16:creationId xmlns:a16="http://schemas.microsoft.com/office/drawing/2014/main" id="{DC204E87-C45B-4749-99D1-166BA94963BF}"/>
              </a:ext>
            </a:extLst>
          </p:cNvPr>
          <p:cNvGrpSpPr/>
          <p:nvPr/>
        </p:nvGrpSpPr>
        <p:grpSpPr>
          <a:xfrm>
            <a:off x="3271256" y="4987445"/>
            <a:ext cx="407367" cy="400261"/>
            <a:chOff x="2009262" y="2190793"/>
            <a:chExt cx="407367" cy="400261"/>
          </a:xfrm>
        </p:grpSpPr>
        <p:sp>
          <p:nvSpPr>
            <p:cNvPr id="52" name="Oval 196">
              <a:extLst>
                <a:ext uri="{FF2B5EF4-FFF2-40B4-BE49-F238E27FC236}">
                  <a16:creationId xmlns:a16="http://schemas.microsoft.com/office/drawing/2014/main" id="{72EB4981-6DE4-B448-8A66-C4BE2AFEEEA3}"/>
                </a:ext>
              </a:extLst>
            </p:cNvPr>
            <p:cNvSpPr/>
            <p:nvPr/>
          </p:nvSpPr>
          <p:spPr>
            <a:xfrm>
              <a:off x="2009262" y="2190793"/>
              <a:ext cx="407367" cy="400261"/>
            </a:xfrm>
            <a:prstGeom prst="ellipse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197">
              <a:extLst>
                <a:ext uri="{FF2B5EF4-FFF2-40B4-BE49-F238E27FC236}">
                  <a16:creationId xmlns:a16="http://schemas.microsoft.com/office/drawing/2014/main" id="{0DA1891C-BD88-A24D-8DA2-2C6CA7A58A35}"/>
                </a:ext>
              </a:extLst>
            </p:cNvPr>
            <p:cNvSpPr txBox="1"/>
            <p:nvPr/>
          </p:nvSpPr>
          <p:spPr>
            <a:xfrm>
              <a:off x="2013708" y="22471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VN</a:t>
              </a:r>
            </a:p>
          </p:txBody>
        </p:sp>
      </p:grpSp>
      <p:cxnSp>
        <p:nvCxnSpPr>
          <p:cNvPr id="54" name="Straight Arrow Connector 198">
            <a:extLst>
              <a:ext uri="{FF2B5EF4-FFF2-40B4-BE49-F238E27FC236}">
                <a16:creationId xmlns:a16="http://schemas.microsoft.com/office/drawing/2014/main" id="{D3020924-5800-344D-9319-DE173C636599}"/>
              </a:ext>
            </a:extLst>
          </p:cNvPr>
          <p:cNvCxnSpPr>
            <a:cxnSpLocks/>
            <a:stCxn id="49" idx="2"/>
            <a:endCxn id="47" idx="3"/>
          </p:cNvCxnSpPr>
          <p:nvPr/>
        </p:nvCxnSpPr>
        <p:spPr>
          <a:xfrm flipH="1">
            <a:off x="3060826" y="4657995"/>
            <a:ext cx="202051" cy="263673"/>
          </a:xfrm>
          <a:prstGeom prst="straightConnector1">
            <a:avLst/>
          </a:prstGeom>
          <a:ln w="127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99">
            <a:extLst>
              <a:ext uri="{FF2B5EF4-FFF2-40B4-BE49-F238E27FC236}">
                <a16:creationId xmlns:a16="http://schemas.microsoft.com/office/drawing/2014/main" id="{7E313811-10C2-DE49-A36C-5F89411757A3}"/>
              </a:ext>
            </a:extLst>
          </p:cNvPr>
          <p:cNvCxnSpPr>
            <a:cxnSpLocks/>
            <a:stCxn id="47" idx="3"/>
            <a:endCxn id="52" idx="2"/>
          </p:cNvCxnSpPr>
          <p:nvPr/>
        </p:nvCxnSpPr>
        <p:spPr>
          <a:xfrm>
            <a:off x="3060826" y="4921668"/>
            <a:ext cx="210430" cy="265908"/>
          </a:xfrm>
          <a:prstGeom prst="straightConnector1">
            <a:avLst/>
          </a:prstGeom>
          <a:ln w="127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206">
            <a:extLst>
              <a:ext uri="{FF2B5EF4-FFF2-40B4-BE49-F238E27FC236}">
                <a16:creationId xmlns:a16="http://schemas.microsoft.com/office/drawing/2014/main" id="{C9BBF03B-BA3A-7748-BB04-B537A1277E6B}"/>
              </a:ext>
            </a:extLst>
          </p:cNvPr>
          <p:cNvCxnSpPr>
            <a:stCxn id="24" idx="2"/>
            <a:endCxn id="33" idx="1"/>
          </p:cNvCxnSpPr>
          <p:nvPr/>
        </p:nvCxnSpPr>
        <p:spPr>
          <a:xfrm rot="16200000" flipH="1">
            <a:off x="2758480" y="2229557"/>
            <a:ext cx="1134279" cy="13664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208">
            <a:extLst>
              <a:ext uri="{FF2B5EF4-FFF2-40B4-BE49-F238E27FC236}">
                <a16:creationId xmlns:a16="http://schemas.microsoft.com/office/drawing/2014/main" id="{F3DA2391-2343-8C42-900D-0285A98CE8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85906" y="3333596"/>
            <a:ext cx="1065037" cy="13577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14">
            <a:extLst>
              <a:ext uri="{FF2B5EF4-FFF2-40B4-BE49-F238E27FC236}">
                <a16:creationId xmlns:a16="http://schemas.microsoft.com/office/drawing/2014/main" id="{1C098A76-11AF-8345-8117-F26BB7061C7B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16200000" flipH="1">
            <a:off x="4123047" y="111601"/>
            <a:ext cx="492966" cy="3454298"/>
          </a:xfrm>
          <a:prstGeom prst="bentConnector4">
            <a:avLst>
              <a:gd name="adj1" fmla="val -91419"/>
              <a:gd name="adj2" fmla="val 892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217">
            <a:extLst>
              <a:ext uri="{FF2B5EF4-FFF2-40B4-BE49-F238E27FC236}">
                <a16:creationId xmlns:a16="http://schemas.microsoft.com/office/drawing/2014/main" id="{7E5E08F2-7790-1F41-8D8B-897E7021E1B4}"/>
              </a:ext>
            </a:extLst>
          </p:cNvPr>
          <p:cNvCxnSpPr>
            <a:cxnSpLocks/>
            <a:stCxn id="47" idx="2"/>
            <a:endCxn id="23" idx="1"/>
          </p:cNvCxnSpPr>
          <p:nvPr/>
        </p:nvCxnSpPr>
        <p:spPr>
          <a:xfrm rot="5400000" flipH="1" flipV="1">
            <a:off x="2767344" y="1969028"/>
            <a:ext cx="3213130" cy="3445539"/>
          </a:xfrm>
          <a:prstGeom prst="bentConnector4">
            <a:avLst>
              <a:gd name="adj1" fmla="val -16872"/>
              <a:gd name="adj2" fmla="val 893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227">
            <a:extLst>
              <a:ext uri="{FF2B5EF4-FFF2-40B4-BE49-F238E27FC236}">
                <a16:creationId xmlns:a16="http://schemas.microsoft.com/office/drawing/2014/main" id="{C8E4BEED-8C71-1048-9D2B-3DE1D842D978}"/>
              </a:ext>
            </a:extLst>
          </p:cNvPr>
          <p:cNvSpPr/>
          <p:nvPr/>
        </p:nvSpPr>
        <p:spPr>
          <a:xfrm>
            <a:off x="3691399" y="1728475"/>
            <a:ext cx="444137" cy="85919"/>
          </a:xfrm>
          <a:custGeom>
            <a:avLst/>
            <a:gdLst>
              <a:gd name="connsiteX0" fmla="*/ 0 w 444137"/>
              <a:gd name="connsiteY0" fmla="*/ 7542 h 85919"/>
              <a:gd name="connsiteX1" fmla="*/ 235132 w 444137"/>
              <a:gd name="connsiteY1" fmla="*/ 7542 h 85919"/>
              <a:gd name="connsiteX2" fmla="*/ 444137 w 444137"/>
              <a:gd name="connsiteY2" fmla="*/ 85919 h 8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" h="85919">
                <a:moveTo>
                  <a:pt x="0" y="7542"/>
                </a:moveTo>
                <a:cubicBezTo>
                  <a:pt x="80554" y="1010"/>
                  <a:pt x="161109" y="-5521"/>
                  <a:pt x="235132" y="7542"/>
                </a:cubicBezTo>
                <a:cubicBezTo>
                  <a:pt x="309155" y="20605"/>
                  <a:pt x="376646" y="53262"/>
                  <a:pt x="444137" y="85919"/>
                </a:cubicBezTo>
              </a:path>
            </a:pathLst>
          </a:custGeom>
          <a:noFill/>
          <a:ln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229">
            <a:extLst>
              <a:ext uri="{FF2B5EF4-FFF2-40B4-BE49-F238E27FC236}">
                <a16:creationId xmlns:a16="http://schemas.microsoft.com/office/drawing/2014/main" id="{87033960-EA9B-8847-A1ED-69AD86A88D04}"/>
              </a:ext>
            </a:extLst>
          </p:cNvPr>
          <p:cNvSpPr/>
          <p:nvPr/>
        </p:nvSpPr>
        <p:spPr>
          <a:xfrm>
            <a:off x="3469331" y="2506726"/>
            <a:ext cx="666205" cy="2103120"/>
          </a:xfrm>
          <a:custGeom>
            <a:avLst/>
            <a:gdLst>
              <a:gd name="connsiteX0" fmla="*/ 0 w 666205"/>
              <a:gd name="connsiteY0" fmla="*/ 0 h 2103120"/>
              <a:gd name="connsiteX1" fmla="*/ 130628 w 666205"/>
              <a:gd name="connsiteY1" fmla="*/ 1005840 h 2103120"/>
              <a:gd name="connsiteX2" fmla="*/ 666205 w 666205"/>
              <a:gd name="connsiteY2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205" h="2103120">
                <a:moveTo>
                  <a:pt x="0" y="0"/>
                </a:moveTo>
                <a:cubicBezTo>
                  <a:pt x="9797" y="327660"/>
                  <a:pt x="19594" y="655320"/>
                  <a:pt x="130628" y="1005840"/>
                </a:cubicBezTo>
                <a:cubicBezTo>
                  <a:pt x="241662" y="1356360"/>
                  <a:pt x="453933" y="1729740"/>
                  <a:pt x="666205" y="2103120"/>
                </a:cubicBezTo>
              </a:path>
            </a:pathLst>
          </a:custGeom>
          <a:noFill/>
          <a:ln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230">
            <a:extLst>
              <a:ext uri="{FF2B5EF4-FFF2-40B4-BE49-F238E27FC236}">
                <a16:creationId xmlns:a16="http://schemas.microsoft.com/office/drawing/2014/main" id="{4072D3AB-08D9-4D41-A263-3AC550733A08}"/>
              </a:ext>
            </a:extLst>
          </p:cNvPr>
          <p:cNvSpPr/>
          <p:nvPr/>
        </p:nvSpPr>
        <p:spPr>
          <a:xfrm>
            <a:off x="3665273" y="4714349"/>
            <a:ext cx="470263" cy="470262"/>
          </a:xfrm>
          <a:custGeom>
            <a:avLst/>
            <a:gdLst>
              <a:gd name="connsiteX0" fmla="*/ 0 w 470263"/>
              <a:gd name="connsiteY0" fmla="*/ 470262 h 470262"/>
              <a:gd name="connsiteX1" fmla="*/ 313509 w 470263"/>
              <a:gd name="connsiteY1" fmla="*/ 313508 h 470262"/>
              <a:gd name="connsiteX2" fmla="*/ 470263 w 470263"/>
              <a:gd name="connsiteY2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3" h="470262">
                <a:moveTo>
                  <a:pt x="0" y="470262"/>
                </a:moveTo>
                <a:cubicBezTo>
                  <a:pt x="117566" y="431073"/>
                  <a:pt x="235132" y="391885"/>
                  <a:pt x="313509" y="313508"/>
                </a:cubicBezTo>
                <a:cubicBezTo>
                  <a:pt x="391886" y="235131"/>
                  <a:pt x="431074" y="117565"/>
                  <a:pt x="470263" y="0"/>
                </a:cubicBezTo>
              </a:path>
            </a:pathLst>
          </a:custGeom>
          <a:noFill/>
          <a:ln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231">
            <a:extLst>
              <a:ext uri="{FF2B5EF4-FFF2-40B4-BE49-F238E27FC236}">
                <a16:creationId xmlns:a16="http://schemas.microsoft.com/office/drawing/2014/main" id="{65CCE93B-69C7-CF49-9697-1D1BB1B495F6}"/>
              </a:ext>
            </a:extLst>
          </p:cNvPr>
          <p:cNvSpPr/>
          <p:nvPr/>
        </p:nvSpPr>
        <p:spPr>
          <a:xfrm>
            <a:off x="3468227" y="1892771"/>
            <a:ext cx="667309" cy="2547258"/>
          </a:xfrm>
          <a:custGeom>
            <a:avLst/>
            <a:gdLst>
              <a:gd name="connsiteX0" fmla="*/ 1104 w 667309"/>
              <a:gd name="connsiteY0" fmla="*/ 2547258 h 2547258"/>
              <a:gd name="connsiteX1" fmla="*/ 105606 w 667309"/>
              <a:gd name="connsiteY1" fmla="*/ 1606732 h 2547258"/>
              <a:gd name="connsiteX2" fmla="*/ 667309 w 667309"/>
              <a:gd name="connsiteY2" fmla="*/ 0 h 254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309" h="2547258">
                <a:moveTo>
                  <a:pt x="1104" y="2547258"/>
                </a:moveTo>
                <a:cubicBezTo>
                  <a:pt x="-2162" y="2289266"/>
                  <a:pt x="-5428" y="2031275"/>
                  <a:pt x="105606" y="1606732"/>
                </a:cubicBezTo>
                <a:cubicBezTo>
                  <a:pt x="216640" y="1182189"/>
                  <a:pt x="441974" y="591094"/>
                  <a:pt x="667309" y="0"/>
                </a:cubicBezTo>
              </a:path>
            </a:pathLst>
          </a:custGeom>
          <a:noFill/>
          <a:ln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244">
            <a:extLst>
              <a:ext uri="{FF2B5EF4-FFF2-40B4-BE49-F238E27FC236}">
                <a16:creationId xmlns:a16="http://schemas.microsoft.com/office/drawing/2014/main" id="{A5717B14-2E54-0C4E-B190-A84D288DD0B4}"/>
              </a:ext>
            </a:extLst>
          </p:cNvPr>
          <p:cNvCxnSpPr>
            <a:stCxn id="33" idx="3"/>
            <a:endCxn id="17" idx="1"/>
          </p:cNvCxnSpPr>
          <p:nvPr/>
        </p:nvCxnSpPr>
        <p:spPr>
          <a:xfrm flipV="1">
            <a:off x="5299268" y="3479935"/>
            <a:ext cx="797411" cy="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46">
            <a:extLst>
              <a:ext uri="{FF2B5EF4-FFF2-40B4-BE49-F238E27FC236}">
                <a16:creationId xmlns:a16="http://schemas.microsoft.com/office/drawing/2014/main" id="{917A8428-5B1C-ED47-AE96-3FECCCB97714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>
            <a:off x="6741884" y="2424867"/>
            <a:ext cx="0" cy="69492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48">
            <a:extLst>
              <a:ext uri="{FF2B5EF4-FFF2-40B4-BE49-F238E27FC236}">
                <a16:creationId xmlns:a16="http://schemas.microsoft.com/office/drawing/2014/main" id="{3BF93A84-8783-1042-B2E1-10226C624962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6741884" y="3840078"/>
            <a:ext cx="4310" cy="76976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61">
            <a:extLst>
              <a:ext uri="{FF2B5EF4-FFF2-40B4-BE49-F238E27FC236}">
                <a16:creationId xmlns:a16="http://schemas.microsoft.com/office/drawing/2014/main" id="{4E06CA8B-0657-9F4E-A3B7-B7C06ED40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30" y="1286914"/>
            <a:ext cx="687889" cy="890209"/>
          </a:xfrm>
          <a:prstGeom prst="rect">
            <a:avLst/>
          </a:prstGeom>
        </p:spPr>
      </p:pic>
      <p:pic>
        <p:nvPicPr>
          <p:cNvPr id="68" name="Picture 262">
            <a:extLst>
              <a:ext uri="{FF2B5EF4-FFF2-40B4-BE49-F238E27FC236}">
                <a16:creationId xmlns:a16="http://schemas.microsoft.com/office/drawing/2014/main" id="{34C40FC7-D05F-C944-B335-E71EA83F5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30" y="4643859"/>
            <a:ext cx="704394" cy="997951"/>
          </a:xfrm>
          <a:prstGeom prst="rect">
            <a:avLst/>
          </a:prstGeom>
        </p:spPr>
      </p:pic>
      <p:cxnSp>
        <p:nvCxnSpPr>
          <p:cNvPr id="69" name="Straight Arrow Connector 264">
            <a:extLst>
              <a:ext uri="{FF2B5EF4-FFF2-40B4-BE49-F238E27FC236}">
                <a16:creationId xmlns:a16="http://schemas.microsoft.com/office/drawing/2014/main" id="{95027BC1-F6A9-B044-913C-2794618733E4}"/>
              </a:ext>
            </a:extLst>
          </p:cNvPr>
          <p:cNvCxnSpPr>
            <a:stCxn id="67" idx="3"/>
          </p:cNvCxnSpPr>
          <p:nvPr/>
        </p:nvCxnSpPr>
        <p:spPr>
          <a:xfrm flipV="1">
            <a:off x="1563619" y="1728475"/>
            <a:ext cx="669076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66">
            <a:extLst>
              <a:ext uri="{FF2B5EF4-FFF2-40B4-BE49-F238E27FC236}">
                <a16:creationId xmlns:a16="http://schemas.microsoft.com/office/drawing/2014/main" id="{B639A629-6514-F54F-B705-DF7A95C696CF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580124" y="5142835"/>
            <a:ext cx="65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67">
            <a:extLst>
              <a:ext uri="{FF2B5EF4-FFF2-40B4-BE49-F238E27FC236}">
                <a16:creationId xmlns:a16="http://schemas.microsoft.com/office/drawing/2014/main" id="{EF827BB3-3827-234E-9266-D618FD11C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215" y="4487520"/>
            <a:ext cx="1080366" cy="925207"/>
          </a:xfrm>
          <a:prstGeom prst="rect">
            <a:avLst/>
          </a:prstGeom>
        </p:spPr>
      </p:pic>
      <p:sp>
        <p:nvSpPr>
          <p:cNvPr id="72" name="Freeform 270">
            <a:extLst>
              <a:ext uri="{FF2B5EF4-FFF2-40B4-BE49-F238E27FC236}">
                <a16:creationId xmlns:a16="http://schemas.microsoft.com/office/drawing/2014/main" id="{8B08465C-63E5-E349-B371-0B9773FDC177}"/>
              </a:ext>
            </a:extLst>
          </p:cNvPr>
          <p:cNvSpPr/>
          <p:nvPr/>
        </p:nvSpPr>
        <p:spPr>
          <a:xfrm>
            <a:off x="4997685" y="1840520"/>
            <a:ext cx="249445" cy="1319349"/>
          </a:xfrm>
          <a:custGeom>
            <a:avLst/>
            <a:gdLst>
              <a:gd name="connsiteX0" fmla="*/ 78377 w 249445"/>
              <a:gd name="connsiteY0" fmla="*/ 0 h 1319349"/>
              <a:gd name="connsiteX1" fmla="*/ 248194 w 249445"/>
              <a:gd name="connsiteY1" fmla="*/ 770709 h 1319349"/>
              <a:gd name="connsiteX2" fmla="*/ 0 w 249445"/>
              <a:gd name="connsiteY2" fmla="*/ 1319349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45" h="1319349">
                <a:moveTo>
                  <a:pt x="78377" y="0"/>
                </a:moveTo>
                <a:cubicBezTo>
                  <a:pt x="169817" y="275409"/>
                  <a:pt x="261257" y="550818"/>
                  <a:pt x="248194" y="770709"/>
                </a:cubicBezTo>
                <a:cubicBezTo>
                  <a:pt x="235131" y="990601"/>
                  <a:pt x="117565" y="1154975"/>
                  <a:pt x="0" y="1319349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71">
            <a:extLst>
              <a:ext uri="{FF2B5EF4-FFF2-40B4-BE49-F238E27FC236}">
                <a16:creationId xmlns:a16="http://schemas.microsoft.com/office/drawing/2014/main" id="{C07AABB3-ECAD-9843-8980-8EE19A8CB7DC}"/>
              </a:ext>
            </a:extLst>
          </p:cNvPr>
          <p:cNvSpPr/>
          <p:nvPr/>
        </p:nvSpPr>
        <p:spPr>
          <a:xfrm>
            <a:off x="4958496" y="3839137"/>
            <a:ext cx="143692" cy="731520"/>
          </a:xfrm>
          <a:custGeom>
            <a:avLst/>
            <a:gdLst>
              <a:gd name="connsiteX0" fmla="*/ 0 w 143692"/>
              <a:gd name="connsiteY0" fmla="*/ 731520 h 731520"/>
              <a:gd name="connsiteX1" fmla="*/ 143692 w 143692"/>
              <a:gd name="connsiteY1" fmla="*/ 365760 h 731520"/>
              <a:gd name="connsiteX2" fmla="*/ 0 w 143692"/>
              <a:gd name="connsiteY2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2" h="731520">
                <a:moveTo>
                  <a:pt x="0" y="731520"/>
                </a:moveTo>
                <a:cubicBezTo>
                  <a:pt x="71846" y="609600"/>
                  <a:pt x="143692" y="487680"/>
                  <a:pt x="143692" y="365760"/>
                </a:cubicBezTo>
                <a:cubicBezTo>
                  <a:pt x="143692" y="243840"/>
                  <a:pt x="71846" y="121920"/>
                  <a:pt x="0" y="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273">
            <a:extLst>
              <a:ext uri="{FF2B5EF4-FFF2-40B4-BE49-F238E27FC236}">
                <a16:creationId xmlns:a16="http://schemas.microsoft.com/office/drawing/2014/main" id="{0261BE39-8655-8B44-9466-262F20FACF3E}"/>
              </a:ext>
            </a:extLst>
          </p:cNvPr>
          <p:cNvSpPr/>
          <p:nvPr/>
        </p:nvSpPr>
        <p:spPr>
          <a:xfrm>
            <a:off x="5035861" y="2103387"/>
            <a:ext cx="1228922" cy="1030355"/>
          </a:xfrm>
          <a:custGeom>
            <a:avLst/>
            <a:gdLst>
              <a:gd name="connsiteX0" fmla="*/ 0 w 1175657"/>
              <a:gd name="connsiteY0" fmla="*/ 0 h 1240972"/>
              <a:gd name="connsiteX1" fmla="*/ 822960 w 1175657"/>
              <a:gd name="connsiteY1" fmla="*/ 731520 h 1240972"/>
              <a:gd name="connsiteX2" fmla="*/ 1175657 w 1175657"/>
              <a:gd name="connsiteY2" fmla="*/ 1240972 h 124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240972">
                <a:moveTo>
                  <a:pt x="0" y="0"/>
                </a:moveTo>
                <a:cubicBezTo>
                  <a:pt x="313508" y="262345"/>
                  <a:pt x="627017" y="524691"/>
                  <a:pt x="822960" y="731520"/>
                </a:cubicBezTo>
                <a:cubicBezTo>
                  <a:pt x="1018903" y="938349"/>
                  <a:pt x="1097280" y="1089660"/>
                  <a:pt x="1175657" y="124097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74">
            <a:extLst>
              <a:ext uri="{FF2B5EF4-FFF2-40B4-BE49-F238E27FC236}">
                <a16:creationId xmlns:a16="http://schemas.microsoft.com/office/drawing/2014/main" id="{CD5B26C1-7743-1D4B-8370-7D5EE0330508}"/>
              </a:ext>
            </a:extLst>
          </p:cNvPr>
          <p:cNvSpPr/>
          <p:nvPr/>
        </p:nvSpPr>
        <p:spPr>
          <a:xfrm>
            <a:off x="5035861" y="3852199"/>
            <a:ext cx="1241984" cy="1135245"/>
          </a:xfrm>
          <a:custGeom>
            <a:avLst/>
            <a:gdLst>
              <a:gd name="connsiteX0" fmla="*/ 0 w 1214846"/>
              <a:gd name="connsiteY0" fmla="*/ 822960 h 822960"/>
              <a:gd name="connsiteX1" fmla="*/ 862149 w 1214846"/>
              <a:gd name="connsiteY1" fmla="*/ 561703 h 822960"/>
              <a:gd name="connsiteX2" fmla="*/ 1214846 w 1214846"/>
              <a:gd name="connsiteY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846" h="822960">
                <a:moveTo>
                  <a:pt x="0" y="822960"/>
                </a:moveTo>
                <a:cubicBezTo>
                  <a:pt x="329837" y="760911"/>
                  <a:pt x="659675" y="698863"/>
                  <a:pt x="862149" y="561703"/>
                </a:cubicBezTo>
                <a:cubicBezTo>
                  <a:pt x="1064623" y="424543"/>
                  <a:pt x="1139734" y="212271"/>
                  <a:pt x="1214846" y="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276">
            <a:extLst>
              <a:ext uri="{FF2B5EF4-FFF2-40B4-BE49-F238E27FC236}">
                <a16:creationId xmlns:a16="http://schemas.microsoft.com/office/drawing/2014/main" id="{A5E86B2E-60C4-B04B-A640-7A6596EE296B}"/>
              </a:ext>
            </a:extLst>
          </p:cNvPr>
          <p:cNvCxnSpPr>
            <a:stCxn id="17" idx="3"/>
            <a:endCxn id="71" idx="0"/>
          </p:cNvCxnSpPr>
          <p:nvPr/>
        </p:nvCxnSpPr>
        <p:spPr>
          <a:xfrm>
            <a:off x="7387089" y="3479935"/>
            <a:ext cx="566309" cy="1007585"/>
          </a:xfrm>
          <a:prstGeom prst="bentConnector2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77">
            <a:extLst>
              <a:ext uri="{FF2B5EF4-FFF2-40B4-BE49-F238E27FC236}">
                <a16:creationId xmlns:a16="http://schemas.microsoft.com/office/drawing/2014/main" id="{0D161F23-273A-DC4C-BB8B-BD4E7DA8F7A6}"/>
              </a:ext>
            </a:extLst>
          </p:cNvPr>
          <p:cNvSpPr txBox="1"/>
          <p:nvPr/>
        </p:nvSpPr>
        <p:spPr>
          <a:xfrm>
            <a:off x="8620419" y="1327745"/>
            <a:ext cx="3169581" cy="425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Tenant master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upstream K8s master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Tenant controller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Tenant lifecycle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Object-2-Tenant map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VN-agent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Kubelet</a:t>
            </a:r>
            <a:r>
              <a:rPr lang="en-US" dirty="0"/>
              <a:t> proxy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</p:txBody>
      </p:sp>
      <p:sp>
        <p:nvSpPr>
          <p:cNvPr id="78" name="TextBox 278">
            <a:extLst>
              <a:ext uri="{FF2B5EF4-FFF2-40B4-BE49-F238E27FC236}">
                <a16:creationId xmlns:a16="http://schemas.microsoft.com/office/drawing/2014/main" id="{149D722B-FEC9-A746-B8C2-B91FB1ECA80B}"/>
              </a:ext>
            </a:extLst>
          </p:cNvPr>
          <p:cNvSpPr txBox="1"/>
          <p:nvPr/>
        </p:nvSpPr>
        <p:spPr>
          <a:xfrm>
            <a:off x="7318166" y="5491537"/>
            <a:ext cx="1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Pod Read</a:t>
            </a:r>
          </a:p>
          <a:p>
            <a:pPr algn="ctr"/>
            <a:r>
              <a:rPr lang="en-US" sz="1400" dirty="0"/>
              <a:t>Privilege Only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7E9C0-9F0D-FD4C-ACA2-B50128DC188B}"/>
              </a:ext>
            </a:extLst>
          </p:cNvPr>
          <p:cNvSpPr txBox="1"/>
          <p:nvPr/>
        </p:nvSpPr>
        <p:spPr>
          <a:xfrm>
            <a:off x="3429343" y="838465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VN: virtual node</a:t>
            </a:r>
          </a:p>
        </p:txBody>
      </p:sp>
    </p:spTree>
    <p:extLst>
      <p:ext uri="{BB962C8B-B14F-4D97-AF65-F5344CB8AC3E}">
        <p14:creationId xmlns:p14="http://schemas.microsoft.com/office/powerpoint/2010/main" val="172153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6EA7-8044-044E-989F-F75B0ACB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Multi-cluster vs. Intra-cluster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E6BB-558A-0D47-83EB-34F42A362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Compared to intra-cluster multi-tenancy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required 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Kubernetes 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panel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Decoupled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"Tenant" 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 (by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Tenant awareness are restricted to super master components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Unified-scheduler for fine-grained scheduling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Natively apply to all existing Kubernetes features </a:t>
            </a:r>
            <a:endParaRPr kumimoji="1" lang="zh-CN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5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6EA7-8044-044E-989F-F75B0ACB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E6BB-558A-0D47-83EB-34F42A362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 the least, following areas are affected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Pod/Service/PVC</a:t>
            </a:r>
            <a:r>
              <a:rPr lang="zh-CN" altLang="en-US" dirty="0"/>
              <a:t> </a:t>
            </a:r>
            <a:r>
              <a:rPr lang="en-US" dirty="0"/>
              <a:t>CUD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Node status updates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Calling </a:t>
            </a:r>
            <a:r>
              <a:rPr lang="en-US" dirty="0" err="1"/>
              <a:t>Kubelet</a:t>
            </a:r>
            <a:r>
              <a:rPr lang="en-US" dirty="0"/>
              <a:t> APIs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Networking model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04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0D8-7D6A-8B42-88A5-17366460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39" y="162824"/>
            <a:ext cx="10515600" cy="524999"/>
          </a:xfrm>
        </p:spPr>
        <p:txBody>
          <a:bodyPr>
            <a:normAutofit fontScale="90000"/>
          </a:bodyPr>
          <a:lstStyle/>
          <a:p>
            <a:r>
              <a:rPr lang="en-US" dirty="0"/>
              <a:t>Super Master Manages Nodes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D6147-44BC-F54A-AAED-0FA3D1E0DA52}"/>
              </a:ext>
            </a:extLst>
          </p:cNvPr>
          <p:cNvGrpSpPr/>
          <p:nvPr/>
        </p:nvGrpSpPr>
        <p:grpSpPr>
          <a:xfrm>
            <a:off x="1382311" y="1147844"/>
            <a:ext cx="2440477" cy="1896185"/>
            <a:chOff x="5532073" y="3301496"/>
            <a:chExt cx="1605775" cy="1896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5DE15-3FA4-9541-8608-927DCCD98CF0}"/>
                </a:ext>
              </a:extLst>
            </p:cNvPr>
            <p:cNvSpPr/>
            <p:nvPr/>
          </p:nvSpPr>
          <p:spPr>
            <a:xfrm>
              <a:off x="5532073" y="3301496"/>
              <a:ext cx="1605775" cy="1896185"/>
            </a:xfrm>
            <a:prstGeom prst="rect">
              <a:avLst/>
            </a:prstGeom>
            <a:solidFill>
              <a:srgbClr val="9416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62E081E-472C-8B43-8693-98F071BD3811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941651"/>
                  </a:solidFill>
                </a:rPr>
                <a:t>etcd</a:t>
              </a:r>
              <a:endParaRPr lang="en-US" dirty="0">
                <a:solidFill>
                  <a:srgbClr val="941651"/>
                </a:solidFill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5C7D87-28BE-0545-9017-1EAB1F27351A}"/>
              </a:ext>
            </a:extLst>
          </p:cNvPr>
          <p:cNvSpPr/>
          <p:nvPr/>
        </p:nvSpPr>
        <p:spPr>
          <a:xfrm>
            <a:off x="492364" y="3693717"/>
            <a:ext cx="1605775" cy="2031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4E709-30DA-2844-81F8-3F16BAC08E11}"/>
              </a:ext>
            </a:extLst>
          </p:cNvPr>
          <p:cNvSpPr/>
          <p:nvPr/>
        </p:nvSpPr>
        <p:spPr>
          <a:xfrm>
            <a:off x="764955" y="4257349"/>
            <a:ext cx="1077950" cy="715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04655-790B-FD43-87E3-BB8C479D9F92}"/>
              </a:ext>
            </a:extLst>
          </p:cNvPr>
          <p:cNvSpPr txBox="1"/>
          <p:nvPr/>
        </p:nvSpPr>
        <p:spPr>
          <a:xfrm>
            <a:off x="864684" y="5263868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  <a:endParaRPr lang="en-US" sz="2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5ECD67-33E9-7E40-9572-874ADB0D4E25}"/>
              </a:ext>
            </a:extLst>
          </p:cNvPr>
          <p:cNvSpPr/>
          <p:nvPr/>
        </p:nvSpPr>
        <p:spPr>
          <a:xfrm>
            <a:off x="2875571" y="3710305"/>
            <a:ext cx="1605775" cy="2031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FC1F5-A481-554B-BB10-15C68E5D3260}"/>
              </a:ext>
            </a:extLst>
          </p:cNvPr>
          <p:cNvSpPr/>
          <p:nvPr/>
        </p:nvSpPr>
        <p:spPr>
          <a:xfrm>
            <a:off x="3148162" y="4273937"/>
            <a:ext cx="1077950" cy="715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BB17B-452E-444F-A994-28185F1EED0E}"/>
              </a:ext>
            </a:extLst>
          </p:cNvPr>
          <p:cNvSpPr txBox="1"/>
          <p:nvPr/>
        </p:nvSpPr>
        <p:spPr>
          <a:xfrm>
            <a:off x="3247891" y="5280456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B948FC-501E-D940-B457-EC9A4B339A4A}"/>
              </a:ext>
            </a:extLst>
          </p:cNvPr>
          <p:cNvSpPr txBox="1"/>
          <p:nvPr/>
        </p:nvSpPr>
        <p:spPr>
          <a:xfrm>
            <a:off x="7011943" y="2106563"/>
            <a:ext cx="443049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Kubelet</a:t>
            </a:r>
            <a:r>
              <a:rPr lang="en-US" sz="2400" dirty="0"/>
              <a:t> cert. with Super 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Tenant controller(TC) manages tenant CRD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VN-Agent, a </a:t>
            </a:r>
            <a:r>
              <a:rPr lang="en-US" sz="2400" dirty="0" err="1"/>
              <a:t>DeamonSet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6DAB4-66BD-1041-B8C0-4B72AFFCE38D}"/>
              </a:ext>
            </a:extLst>
          </p:cNvPr>
          <p:cNvSpPr/>
          <p:nvPr/>
        </p:nvSpPr>
        <p:spPr>
          <a:xfrm>
            <a:off x="4458768" y="1580828"/>
            <a:ext cx="1253359" cy="102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Controller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17C27-69F4-2047-B0D0-A9B916FBC732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822788" y="2092272"/>
            <a:ext cx="635980" cy="3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184436B-8D71-8F49-8217-E7CEEDC6E139}"/>
              </a:ext>
            </a:extLst>
          </p:cNvPr>
          <p:cNvSpPr/>
          <p:nvPr/>
        </p:nvSpPr>
        <p:spPr>
          <a:xfrm>
            <a:off x="749559" y="3779949"/>
            <a:ext cx="1093346" cy="3900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VN-agent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EF086C0-268D-C443-ABFE-60F9D816443F}"/>
              </a:ext>
            </a:extLst>
          </p:cNvPr>
          <p:cNvSpPr/>
          <p:nvPr/>
        </p:nvSpPr>
        <p:spPr>
          <a:xfrm>
            <a:off x="3148264" y="3793851"/>
            <a:ext cx="1093346" cy="3900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VN-agent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2B67C-E92A-5D44-B785-9AA5BA82F81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092973" y="3067023"/>
            <a:ext cx="594164" cy="120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2B5D2-2982-854A-AFDA-EEB3AEBE5A3B}"/>
              </a:ext>
            </a:extLst>
          </p:cNvPr>
          <p:cNvCxnSpPr>
            <a:cxnSpLocks/>
          </p:cNvCxnSpPr>
          <p:nvPr/>
        </p:nvCxnSpPr>
        <p:spPr>
          <a:xfrm flipV="1">
            <a:off x="1295250" y="3083610"/>
            <a:ext cx="602579" cy="117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28B74E2-2FEE-5145-8821-A1FF1B4FC8E0}"/>
              </a:ext>
            </a:extLst>
          </p:cNvPr>
          <p:cNvSpPr/>
          <p:nvPr/>
        </p:nvSpPr>
        <p:spPr>
          <a:xfrm>
            <a:off x="4459083" y="2761317"/>
            <a:ext cx="1253359" cy="838122"/>
          </a:xfrm>
          <a:prstGeom prst="rect">
            <a:avLst/>
          </a:prstGeom>
          <a:solidFill>
            <a:srgbClr val="941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Unified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Scheduler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966864-0F6A-F346-9D02-82143F44C07B}"/>
              </a:ext>
            </a:extLst>
          </p:cNvPr>
          <p:cNvCxnSpPr>
            <a:endCxn id="41" idx="1"/>
          </p:cNvCxnSpPr>
          <p:nvPr/>
        </p:nvCxnSpPr>
        <p:spPr>
          <a:xfrm>
            <a:off x="3822788" y="2761317"/>
            <a:ext cx="636295" cy="419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E031-6BF3-494D-B019-C888595D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VN-Agent, a nutshell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23EC-5D23-6A4C-82C2-2BF6C84C8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process forwards all </a:t>
            </a:r>
            <a:r>
              <a:rPr lang="en-US" dirty="0" err="1"/>
              <a:t>Kubelet</a:t>
            </a:r>
            <a:r>
              <a:rPr lang="en-US" dirty="0"/>
              <a:t> APIs with tenant awareness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/run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/exec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/attach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/</a:t>
            </a:r>
            <a:r>
              <a:rPr lang="en-US" sz="2000" dirty="0" err="1"/>
              <a:t>portForward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/logs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/</a:t>
            </a:r>
            <a:r>
              <a:rPr lang="en-US" sz="2000" dirty="0" err="1"/>
              <a:t>containerLogs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/</a:t>
            </a:r>
            <a:r>
              <a:rPr lang="en-US" sz="2000" dirty="0" err="1"/>
              <a:t>runningPods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0D8-7D6A-8B42-88A5-17366460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39" y="162824"/>
            <a:ext cx="10515600" cy="52499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Tenant Master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D6147-44BC-F54A-AAED-0FA3D1E0DA52}"/>
              </a:ext>
            </a:extLst>
          </p:cNvPr>
          <p:cNvGrpSpPr/>
          <p:nvPr/>
        </p:nvGrpSpPr>
        <p:grpSpPr>
          <a:xfrm>
            <a:off x="1382311" y="1147844"/>
            <a:ext cx="2440477" cy="1896185"/>
            <a:chOff x="5532073" y="3301496"/>
            <a:chExt cx="1605775" cy="1896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5DE15-3FA4-9541-8608-927DCCD98CF0}"/>
                </a:ext>
              </a:extLst>
            </p:cNvPr>
            <p:cNvSpPr/>
            <p:nvPr/>
          </p:nvSpPr>
          <p:spPr>
            <a:xfrm>
              <a:off x="5532073" y="3301496"/>
              <a:ext cx="1605775" cy="1896185"/>
            </a:xfrm>
            <a:prstGeom prst="rect">
              <a:avLst/>
            </a:prstGeom>
            <a:solidFill>
              <a:srgbClr val="9416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62E081E-472C-8B43-8693-98F071BD3811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941651"/>
                  </a:solidFill>
                </a:rPr>
                <a:t>etcd</a:t>
              </a:r>
              <a:endParaRPr lang="en-US" dirty="0">
                <a:solidFill>
                  <a:srgbClr val="941651"/>
                </a:solidFill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5C7D87-28BE-0545-9017-1EAB1F27351A}"/>
              </a:ext>
            </a:extLst>
          </p:cNvPr>
          <p:cNvSpPr/>
          <p:nvPr/>
        </p:nvSpPr>
        <p:spPr>
          <a:xfrm>
            <a:off x="492364" y="3693717"/>
            <a:ext cx="1605775" cy="2031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4E709-30DA-2844-81F8-3F16BAC08E11}"/>
              </a:ext>
            </a:extLst>
          </p:cNvPr>
          <p:cNvSpPr/>
          <p:nvPr/>
        </p:nvSpPr>
        <p:spPr>
          <a:xfrm>
            <a:off x="764955" y="4257349"/>
            <a:ext cx="1077950" cy="715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04655-790B-FD43-87E3-BB8C479D9F92}"/>
              </a:ext>
            </a:extLst>
          </p:cNvPr>
          <p:cNvSpPr txBox="1"/>
          <p:nvPr/>
        </p:nvSpPr>
        <p:spPr>
          <a:xfrm>
            <a:off x="864684" y="5263868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5ECD67-33E9-7E40-9572-874ADB0D4E25}"/>
              </a:ext>
            </a:extLst>
          </p:cNvPr>
          <p:cNvSpPr/>
          <p:nvPr/>
        </p:nvSpPr>
        <p:spPr>
          <a:xfrm>
            <a:off x="2875571" y="3710305"/>
            <a:ext cx="1605775" cy="2031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FC1F5-A481-554B-BB10-15C68E5D3260}"/>
              </a:ext>
            </a:extLst>
          </p:cNvPr>
          <p:cNvSpPr/>
          <p:nvPr/>
        </p:nvSpPr>
        <p:spPr>
          <a:xfrm>
            <a:off x="3148162" y="4273937"/>
            <a:ext cx="1077950" cy="715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BB17B-452E-444F-A994-28185F1EED0E}"/>
              </a:ext>
            </a:extLst>
          </p:cNvPr>
          <p:cNvSpPr txBox="1"/>
          <p:nvPr/>
        </p:nvSpPr>
        <p:spPr>
          <a:xfrm>
            <a:off x="3247891" y="5280456"/>
            <a:ext cx="86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B948FC-501E-D940-B457-EC9A4B339A4A}"/>
              </a:ext>
            </a:extLst>
          </p:cNvPr>
          <p:cNvSpPr txBox="1"/>
          <p:nvPr/>
        </p:nvSpPr>
        <p:spPr>
          <a:xfrm>
            <a:off x="5356970" y="3569949"/>
            <a:ext cx="666231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TC creates tenant master (w/o scheduler) and a tenant namespace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Downward </a:t>
            </a:r>
            <a:r>
              <a:rPr lang="en-US" sz="2400" dirty="0" err="1"/>
              <a:t>syncer</a:t>
            </a:r>
            <a:r>
              <a:rPr lang="en-US" sz="2400" dirty="0"/>
              <a:t> (DWS) watches tenant objects (pods, services, etc.), cert. with all tenant masters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6DAB4-66BD-1041-B8C0-4B72AFFCE38D}"/>
              </a:ext>
            </a:extLst>
          </p:cNvPr>
          <p:cNvSpPr/>
          <p:nvPr/>
        </p:nvSpPr>
        <p:spPr>
          <a:xfrm>
            <a:off x="4458768" y="1580828"/>
            <a:ext cx="1253359" cy="102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TC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9CC764-2E8F-F44E-949C-1EFABCB8D575}"/>
              </a:ext>
            </a:extLst>
          </p:cNvPr>
          <p:cNvGrpSpPr/>
          <p:nvPr/>
        </p:nvGrpSpPr>
        <p:grpSpPr>
          <a:xfrm>
            <a:off x="9221467" y="1197013"/>
            <a:ext cx="1474541" cy="1896185"/>
            <a:chOff x="5532073" y="3270500"/>
            <a:chExt cx="1605775" cy="18961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CBDBF6-9C1A-3845-A0D5-3199F4C10333}"/>
                </a:ext>
              </a:extLst>
            </p:cNvPr>
            <p:cNvSpPr/>
            <p:nvPr/>
          </p:nvSpPr>
          <p:spPr>
            <a:xfrm>
              <a:off x="5532073" y="3270500"/>
              <a:ext cx="1605775" cy="18961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Tenant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38109913-EEA4-3A4F-B104-FA1CD2C1EF3C}"/>
                </a:ext>
              </a:extLst>
            </p:cNvPr>
            <p:cNvSpPr/>
            <p:nvPr/>
          </p:nvSpPr>
          <p:spPr>
            <a:xfrm>
              <a:off x="5804319" y="4427498"/>
              <a:ext cx="1061282" cy="638628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etcd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1548B227-A4B3-B84A-AF78-EEE4EE600ABE}"/>
              </a:ext>
            </a:extLst>
          </p:cNvPr>
          <p:cNvSpPr/>
          <p:nvPr/>
        </p:nvSpPr>
        <p:spPr>
          <a:xfrm>
            <a:off x="3192816" y="1520793"/>
            <a:ext cx="721502" cy="658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FC9F4D-D63F-B34B-A749-528B1D2A2520}"/>
              </a:ext>
            </a:extLst>
          </p:cNvPr>
          <p:cNvSpPr/>
          <p:nvPr/>
        </p:nvSpPr>
        <p:spPr>
          <a:xfrm>
            <a:off x="6642836" y="1028151"/>
            <a:ext cx="1253359" cy="810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DWS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EC5B1-FB7D-4D4B-B06A-88E53BEB716D}"/>
              </a:ext>
            </a:extLst>
          </p:cNvPr>
          <p:cNvSpPr/>
          <p:nvPr/>
        </p:nvSpPr>
        <p:spPr>
          <a:xfrm>
            <a:off x="8934798" y="806165"/>
            <a:ext cx="2047875" cy="259209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31F11D-9C9D-7649-A7D2-DD87A39B9BE5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5712127" y="2092272"/>
            <a:ext cx="3222671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A8FD44-C9DD-684A-9112-A942DFCDA338}"/>
              </a:ext>
            </a:extLst>
          </p:cNvPr>
          <p:cNvCxnSpPr>
            <a:cxnSpLocks/>
          </p:cNvCxnSpPr>
          <p:nvPr/>
        </p:nvCxnSpPr>
        <p:spPr>
          <a:xfrm flipH="1">
            <a:off x="7896195" y="1445407"/>
            <a:ext cx="1325272" cy="2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10D3DE0-D4C2-304E-A904-35DD1CD968A1}"/>
              </a:ext>
            </a:extLst>
          </p:cNvPr>
          <p:cNvSpPr/>
          <p:nvPr/>
        </p:nvSpPr>
        <p:spPr>
          <a:xfrm>
            <a:off x="749559" y="3779949"/>
            <a:ext cx="1093346" cy="3900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VN-agent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2B5D2-2982-854A-AFDA-EEB3AEBE5A3B}"/>
              </a:ext>
            </a:extLst>
          </p:cNvPr>
          <p:cNvCxnSpPr>
            <a:cxnSpLocks/>
          </p:cNvCxnSpPr>
          <p:nvPr/>
        </p:nvCxnSpPr>
        <p:spPr>
          <a:xfrm flipV="1">
            <a:off x="1295250" y="3083610"/>
            <a:ext cx="602579" cy="117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E185C51-7B59-EE4F-9E7D-583B0D4FBF2C}"/>
              </a:ext>
            </a:extLst>
          </p:cNvPr>
          <p:cNvSpPr/>
          <p:nvPr/>
        </p:nvSpPr>
        <p:spPr>
          <a:xfrm>
            <a:off x="3148162" y="3793475"/>
            <a:ext cx="1093346" cy="39008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VN-agent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2B67C-E92A-5D44-B785-9AA5BA82F81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092973" y="3067023"/>
            <a:ext cx="594164" cy="120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7DA886-4163-A64F-9D7E-1122C08ED7E3}"/>
              </a:ext>
            </a:extLst>
          </p:cNvPr>
          <p:cNvCxnSpPr>
            <a:cxnSpLocks/>
          </p:cNvCxnSpPr>
          <p:nvPr/>
        </p:nvCxnSpPr>
        <p:spPr>
          <a:xfrm>
            <a:off x="3931367" y="2092272"/>
            <a:ext cx="496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C105A-0EDC-214F-B09E-AD4ED4FE523E}"/>
              </a:ext>
            </a:extLst>
          </p:cNvPr>
          <p:cNvSpPr/>
          <p:nvPr/>
        </p:nvSpPr>
        <p:spPr>
          <a:xfrm>
            <a:off x="4459083" y="2761317"/>
            <a:ext cx="1253359" cy="838122"/>
          </a:xfrm>
          <a:prstGeom prst="rect">
            <a:avLst/>
          </a:prstGeom>
          <a:solidFill>
            <a:srgbClr val="941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Unified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Scheduler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B9AD0F-A49A-3B4E-93D5-9A3F0C5A6882}"/>
              </a:ext>
            </a:extLst>
          </p:cNvPr>
          <p:cNvCxnSpPr/>
          <p:nvPr/>
        </p:nvCxnSpPr>
        <p:spPr>
          <a:xfrm>
            <a:off x="3822788" y="2761317"/>
            <a:ext cx="636295" cy="419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783F74-87B1-7149-B463-1159AB3948B8}"/>
              </a:ext>
            </a:extLst>
          </p:cNvPr>
          <p:cNvCxnSpPr>
            <a:cxnSpLocks/>
          </p:cNvCxnSpPr>
          <p:nvPr/>
        </p:nvCxnSpPr>
        <p:spPr>
          <a:xfrm flipH="1" flipV="1">
            <a:off x="3823591" y="1410962"/>
            <a:ext cx="2829193" cy="122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FA8B64A2-CD88-6146-818E-CB76ACD4D8A4}"/>
              </a:ext>
            </a:extLst>
          </p:cNvPr>
          <p:cNvSpPr/>
          <p:nvPr/>
        </p:nvSpPr>
        <p:spPr>
          <a:xfrm>
            <a:off x="1495992" y="1461074"/>
            <a:ext cx="638661" cy="65831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Tenant name-space</a:t>
            </a:r>
          </a:p>
        </p:txBody>
      </p:sp>
    </p:spTree>
    <p:extLst>
      <p:ext uri="{BB962C8B-B14F-4D97-AF65-F5344CB8AC3E}">
        <p14:creationId xmlns:p14="http://schemas.microsoft.com/office/powerpoint/2010/main" val="59079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28661</TotalTime>
  <Words>1096</Words>
  <Application>Microsoft Macintosh PowerPoint</Application>
  <PresentationFormat>Widescreen</PresentationFormat>
  <Paragraphs>401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Menlo</vt:lpstr>
      <vt:lpstr>Wingdings</vt:lpstr>
      <vt:lpstr>Office 主题​​</vt:lpstr>
      <vt:lpstr>Virtual Cluster Based Hard Multi-tenancy</vt:lpstr>
      <vt:lpstr>Motivation</vt:lpstr>
      <vt:lpstr>Virtual Cluster Based Multi-tenancy</vt:lpstr>
      <vt:lpstr>Overview</vt:lpstr>
      <vt:lpstr>Multi-cluster vs. Intra-cluster</vt:lpstr>
      <vt:lpstr>Challenges</vt:lpstr>
      <vt:lpstr>Super Master Manages Nodes</vt:lpstr>
      <vt:lpstr>VN-Agent, a nutshell</vt:lpstr>
      <vt:lpstr>Create a Tenant Master</vt:lpstr>
      <vt:lpstr>Create a Tenant Pod</vt:lpstr>
      <vt:lpstr>DWS cont.</vt:lpstr>
      <vt:lpstr>Update/Delete a Tenant Pod</vt:lpstr>
      <vt:lpstr>Who Sends Heart Beat</vt:lpstr>
      <vt:lpstr>Tenant Master calls Kubelet</vt:lpstr>
      <vt:lpstr>Example- Exec/attach/Pod forwarding</vt:lpstr>
      <vt:lpstr>PowerPoint Presentation</vt:lpstr>
      <vt:lpstr>K8s Networking</vt:lpstr>
      <vt:lpstr>Pods Network Isolation</vt:lpstr>
      <vt:lpstr>Problem of Network Isolation</vt:lpstr>
      <vt:lpstr>How to Make Service Work in Hard Multi-tenancy</vt:lpstr>
      <vt:lpstr>Introduce Tenant Network Namespace</vt:lpstr>
      <vt:lpstr>Kube-Proxy Updates RIGHT Iptables</vt:lpstr>
      <vt:lpstr>Network Implementation</vt:lpstr>
      <vt:lpstr>Tenant Network Namespace</vt:lpstr>
      <vt:lpstr>A Simplified Solution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Multi-tenant Architecture</dc:title>
  <dc:creator>Microsoft Office User</dc:creator>
  <cp:lastModifiedBy>Microsoft Office User</cp:lastModifiedBy>
  <cp:revision>100</cp:revision>
  <dcterms:created xsi:type="dcterms:W3CDTF">2019-04-03T20:48:31Z</dcterms:created>
  <dcterms:modified xsi:type="dcterms:W3CDTF">2019-05-02T22:31:04Z</dcterms:modified>
</cp:coreProperties>
</file>