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432" autoAdjust="0"/>
    <p:restoredTop sz="94660"/>
  </p:normalViewPr>
  <p:slideViewPr>
    <p:cSldViewPr>
      <p:cViewPr varScale="1">
        <p:scale>
          <a:sx n="100" d="100"/>
          <a:sy n="100" d="100"/>
        </p:scale>
        <p:origin x="-660" y="-366"/>
      </p:cViewPr>
      <p:guideLst>
        <p:guide orient="horz" pos="2159"/>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p:spTree>
      <p:nvGrpSpPr>
        <p:cNvPr id="1" name=""/>
        <p:cNvGrpSpPr/>
        <p:nvPr/>
      </p:nvGrpSpPr>
      <p:grpSpPr>
        <a:xfrm>
          <a:off x="0" y="0"/>
          <a:ext cx="0" cy="0"/>
          <a:chOff x="0" y="0"/>
          <a:chExt cx="0" cy="0"/>
        </a:xfrm>
      </p:grpSpPr>
      <p:pic>
        <p:nvPicPr>
          <p:cNvPr id="7" name="그림 6" descr="C12-C.jpg"/>
          <p:cNvPicPr>
            <a:picLocks noChangeAspect="1"/>
          </p:cNvPicPr>
          <p:nvPr/>
        </p:nvPicPr>
        <p:blipFill>
          <a:blip r:embed="rId2"/>
          <a:stretch>
            <a:fillRect/>
          </a:stretch>
        </p:blipFill>
        <p:spPr>
          <a:xfrm>
            <a:off x="0" y="0"/>
            <a:ext cx="9144000" cy="6858000"/>
          </a:xfrm>
          <a:prstGeom prst="rect">
            <a:avLst/>
          </a:prstGeom>
        </p:spPr>
      </p:pic>
      <p:sp>
        <p:nvSpPr>
          <p:cNvPr id="2" name="제목 1"/>
          <p:cNvSpPr>
            <a:spLocks noGrp="1"/>
          </p:cNvSpPr>
          <p:nvPr>
            <p:ph type="ctrTitle"/>
          </p:nvPr>
        </p:nvSpPr>
        <p:spPr>
          <a:xfrm>
            <a:off x="685800" y="1857364"/>
            <a:ext cx="7772400" cy="928447"/>
          </a:xfrm>
        </p:spPr>
        <p:txBody>
          <a:bodyPr>
            <a:normAutofit/>
          </a:bodyPr>
          <a:lstStyle>
            <a:lvl1pPr algn="ctr">
              <a:defRPr sz="4800"/>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685800" y="2815984"/>
            <a:ext cx="7772400" cy="467409"/>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fld id="{97A7E912-DCA7-463A-A110-04C57BEE4FC3}" type="datetimeFigureOut">
              <a:rPr lang="ko-KR" altLang="en-US" smtClean="0"/>
              <a:pPr/>
              <a:t>2009-06-22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BBD5FE-D8CF-4CBC-97A1-0E59DBEE659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1F06069-A95A-45B7-A6C7-8F93CA91B1E2}" type="datetime1">
              <a:rPr lang="ko-KR" altLang="en-US" smtClean="0"/>
              <a:pPr/>
              <a:t>2009-06-22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E21CA0-D3A3-4185-9700-C92D159C8FA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 Id="rId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그림 9" descr="C12-P.jpg"/>
          <p:cNvPicPr>
            <a:picLocks noChangeAspect="1"/>
          </p:cNvPicPr>
          <p:nvPr/>
        </p:nvPicPr>
        <p:blipFill>
          <a:blip r:embed="rId4"/>
          <a:stretch>
            <a:fillRect/>
          </a:stretch>
        </p:blipFill>
        <p:spPr>
          <a:xfrm>
            <a:off x="0" y="0"/>
            <a:ext cx="9144000" cy="6858000"/>
          </a:xfrm>
          <a:prstGeom prst="rect">
            <a:avLst/>
          </a:prstGeom>
        </p:spPr>
      </p:pic>
      <p:sp>
        <p:nvSpPr>
          <p:cNvPr id="2" name="제목 개체 틀 1"/>
          <p:cNvSpPr>
            <a:spLocks noGrp="1"/>
          </p:cNvSpPr>
          <p:nvPr>
            <p:ph type="title"/>
          </p:nvPr>
        </p:nvSpPr>
        <p:spPr>
          <a:xfrm>
            <a:off x="357158" y="214290"/>
            <a:ext cx="7000924" cy="856072"/>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357158" y="1214422"/>
            <a:ext cx="8475343" cy="4929222"/>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p:txBody>
      </p:sp>
      <p:sp>
        <p:nvSpPr>
          <p:cNvPr id="4" name="날짜 개체 틀 3"/>
          <p:cNvSpPr>
            <a:spLocks noGrp="1"/>
          </p:cNvSpPr>
          <p:nvPr>
            <p:ph type="dt" sz="half" idx="2"/>
          </p:nvPr>
        </p:nvSpPr>
        <p:spPr>
          <a:xfrm>
            <a:off x="3571868" y="6264748"/>
            <a:ext cx="2133600" cy="365125"/>
          </a:xfrm>
          <a:prstGeom prst="rect">
            <a:avLst/>
          </a:prstGeom>
        </p:spPr>
        <p:txBody>
          <a:bodyPr vert="horz" lIns="91440" tIns="45720" rIns="91440" bIns="45720" rtlCol="0" anchor="ctr"/>
          <a:lstStyle>
            <a:lvl1pPr algn="ctr">
              <a:defRPr sz="1200" b="0">
                <a:solidFill>
                  <a:schemeClr val="bg1"/>
                </a:solidFill>
              </a:defRPr>
            </a:lvl1pPr>
          </a:lstStyle>
          <a:p>
            <a:fld id="{8727F66B-BAB4-445C-A9DC-DD4CF624BA9C}" type="datetime1">
              <a:rPr lang="ko-KR" altLang="en-US" smtClean="0"/>
              <a:pPr/>
              <a:t>2009-06-22</a:t>
            </a:fld>
            <a:endParaRPr lang="ko-KR" altLang="en-US" dirty="0"/>
          </a:p>
        </p:txBody>
      </p:sp>
      <p:sp>
        <p:nvSpPr>
          <p:cNvPr id="5" name="바닥글 개체 틀 4"/>
          <p:cNvSpPr>
            <a:spLocks noGrp="1"/>
          </p:cNvSpPr>
          <p:nvPr>
            <p:ph type="ftr" sz="quarter" idx="3"/>
          </p:nvPr>
        </p:nvSpPr>
        <p:spPr>
          <a:xfrm>
            <a:off x="6860841" y="6264748"/>
            <a:ext cx="1971660" cy="365125"/>
          </a:xfrm>
          <a:prstGeom prst="rect">
            <a:avLst/>
          </a:prstGeom>
        </p:spPr>
        <p:txBody>
          <a:bodyPr vert="horz" lIns="91440" tIns="45720" rIns="91440" bIns="45720" rtlCol="0" anchor="ctr"/>
          <a:lstStyle>
            <a:lvl1pPr algn="r">
              <a:defRPr sz="1200" b="0">
                <a:solidFill>
                  <a:srgbClr val="FEB5D4"/>
                </a:solidFill>
              </a:defRPr>
            </a:lvl1pPr>
          </a:lstStyle>
          <a:p>
            <a:endParaRPr lang="ko-KR" altLang="en-US" dirty="0"/>
          </a:p>
        </p:txBody>
      </p:sp>
      <p:sp>
        <p:nvSpPr>
          <p:cNvPr id="6" name="슬라이드 번호 개체 틀 5"/>
          <p:cNvSpPr>
            <a:spLocks noGrp="1"/>
          </p:cNvSpPr>
          <p:nvPr>
            <p:ph type="sldNum" sz="quarter" idx="4"/>
          </p:nvPr>
        </p:nvSpPr>
        <p:spPr>
          <a:xfrm>
            <a:off x="357158" y="6264748"/>
            <a:ext cx="2133600" cy="365125"/>
          </a:xfrm>
          <a:prstGeom prst="rect">
            <a:avLst/>
          </a:prstGeom>
        </p:spPr>
        <p:txBody>
          <a:bodyPr vert="horz" lIns="91440" tIns="45720" rIns="91440" bIns="45720" rtlCol="0" anchor="ctr"/>
          <a:lstStyle>
            <a:lvl1pPr algn="l">
              <a:defRPr sz="1200" b="0">
                <a:solidFill>
                  <a:schemeClr val="bg1"/>
                </a:solidFill>
              </a:defRPr>
            </a:lvl1pPr>
          </a:lstStyle>
          <a:p>
            <a:fld id="{AD22CD3B-FDDF-4998-970C-76E6E0BEC65F}"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52" r:id="rId2"/>
  </p:sldLayoutIdLst>
  <p:hf sldNum="0" hdr="0" ftr="0" dt="0"/>
  <p:txStyles>
    <p:titleStyle>
      <a:lvl1pPr algn="l" defTabSz="914400" rtl="0" eaLnBrk="1" latinLnBrk="1" hangingPunct="1">
        <a:spcBef>
          <a:spcPct val="0"/>
        </a:spcBef>
        <a:buNone/>
        <a:tabLst/>
        <a:defRPr lang="ko-KR" altLang="en-US" sz="3600" kern="1200" dirty="0">
          <a:ln w="15875">
            <a:noFill/>
          </a:ln>
          <a:solidFill>
            <a:srgbClr val="F2EB8D"/>
          </a:solidFill>
          <a:effectLst/>
          <a:latin typeface="+mj-lt"/>
          <a:ea typeface="+mj-ea"/>
          <a:cs typeface="+mj-cs"/>
        </a:defRPr>
      </a:lvl1pPr>
    </p:titleStyle>
    <p:bodyStyle>
      <a:lvl1pPr marL="304800" indent="-304800" algn="l" defTabSz="914400" rtl="0" eaLnBrk="1" latinLnBrk="1" hangingPunct="1">
        <a:spcBef>
          <a:spcPct val="20000"/>
        </a:spcBef>
        <a:buClr>
          <a:srgbClr val="FEB5D4"/>
        </a:buClr>
        <a:buFont typeface="Wingdings" pitchFamily="18" charset="2"/>
        <a:buChar char="£"/>
        <a:defRPr sz="2400" kern="1200">
          <a:solidFill>
            <a:srgbClr val="FEB5D4"/>
          </a:solidFill>
          <a:latin typeface="+mn-lt"/>
          <a:ea typeface="+mn-ea"/>
          <a:cs typeface="+mn-cs"/>
        </a:defRPr>
      </a:lvl1pPr>
      <a:lvl2pPr marL="622300" indent="-307975" algn="l" defTabSz="914400" rtl="0" eaLnBrk="1" latinLnBrk="1" hangingPunct="1">
        <a:spcBef>
          <a:spcPct val="20000"/>
        </a:spcBef>
        <a:buClr>
          <a:schemeClr val="bg1"/>
        </a:buClr>
        <a:buFont typeface="Wingdings" pitchFamily="2" charset="2"/>
        <a:buChar char="§"/>
        <a:defRPr sz="2000" kern="1200">
          <a:solidFill>
            <a:schemeClr val="bg1"/>
          </a:solidFill>
          <a:latin typeface="+mn-lt"/>
          <a:ea typeface="+mn-ea"/>
          <a:cs typeface="+mn-cs"/>
        </a:defRPr>
      </a:lvl2pPr>
      <a:lvl3pPr marL="803275" indent="-242888" algn="l" defTabSz="914400" rtl="0" eaLnBrk="1" latinLnBrk="1" hangingPunct="1">
        <a:spcBef>
          <a:spcPct val="20000"/>
        </a:spcBef>
        <a:buClr>
          <a:schemeClr val="bg1"/>
        </a:buClr>
        <a:buFont typeface="Arial" pitchFamily="34" charset="0"/>
        <a:buChar char="•"/>
        <a:defRPr sz="1800" kern="1200">
          <a:solidFill>
            <a:schemeClr val="bg1"/>
          </a:solidFill>
          <a:latin typeface="+mn-lt"/>
          <a:ea typeface="+mn-ea"/>
          <a:cs typeface="+mn-cs"/>
        </a:defRPr>
      </a:lvl3pPr>
      <a:lvl4pPr marL="990600" indent="-214313" algn="l" defTabSz="914400" rtl="0" eaLnBrk="1" latinLnBrk="1" hangingPunct="1">
        <a:spcBef>
          <a:spcPct val="20000"/>
        </a:spcBef>
        <a:buClr>
          <a:schemeClr val="bg1"/>
        </a:buClr>
        <a:buFont typeface="Tahoma" pitchFamily="34" charset="0"/>
        <a:buChar char="-"/>
        <a:defRPr sz="1600" kern="1200">
          <a:solidFill>
            <a:schemeClr val="bg1"/>
          </a:solidFill>
          <a:latin typeface="+mn-lt"/>
          <a:ea typeface="+mn-ea"/>
          <a:cs typeface="+mn-cs"/>
        </a:defRPr>
      </a:lvl4pPr>
      <a:lvl5pPr marL="1285875" indent="-214313" algn="l" defTabSz="914400" rtl="0" eaLnBrk="1" latinLnBrk="1" hangingPunct="1">
        <a:spcBef>
          <a:spcPct val="20000"/>
        </a:spcBef>
        <a:buClr>
          <a:schemeClr val="bg1"/>
        </a:buClr>
        <a:buFont typeface="Arial" pitchFamily="34" charset="0"/>
        <a:buChar char="»"/>
        <a:defRPr lang="en-US" altLang="ko-KR" sz="1600" kern="1200" dirty="0" smtClean="0">
          <a:solidFill>
            <a:schemeClr val="bg1"/>
          </a:solidFill>
          <a:latin typeface="+mn-lt"/>
          <a:ea typeface="+mn-ea"/>
          <a:cs typeface="+mn-cs"/>
        </a:defRPr>
      </a:lvl5pPr>
      <a:lvl6pPr marL="1436688" marR="0" indent="-165100" algn="l" defTabSz="914400" rtl="0" eaLnBrk="1" fontAlgn="auto" latinLnBrk="1" hangingPunct="1">
        <a:lnSpc>
          <a:spcPct val="100000"/>
        </a:lnSpc>
        <a:spcBef>
          <a:spcPct val="20000"/>
        </a:spcBef>
        <a:spcAft>
          <a:spcPts val="0"/>
        </a:spcAft>
        <a:buClr>
          <a:schemeClr val="bg1"/>
        </a:buClr>
        <a:buSzTx/>
        <a:buFont typeface="Arial" pitchFamily="34" charset="0"/>
        <a:buChar char="»"/>
        <a:tabLst/>
        <a:defRPr sz="1600" kern="1200">
          <a:solidFill>
            <a:schemeClr val="bg1"/>
          </a:solidFill>
          <a:latin typeface="+mn-lt"/>
          <a:ea typeface="+mn-ea"/>
          <a:cs typeface="+mn-cs"/>
        </a:defRPr>
      </a:lvl6pPr>
      <a:lvl7pPr marL="1708150" indent="-169863" algn="l" defTabSz="914400" rtl="0" eaLnBrk="1" latinLnBrk="1" hangingPunct="1">
        <a:spcBef>
          <a:spcPct val="20000"/>
        </a:spcBef>
        <a:buClr>
          <a:schemeClr val="bg1"/>
        </a:buClr>
        <a:buFont typeface="Arial" pitchFamily="34" charset="0"/>
        <a:buChar char="»"/>
        <a:tabLst>
          <a:tab pos="1701800" algn="l"/>
        </a:tabLst>
        <a:defRPr sz="1600" kern="1200">
          <a:solidFill>
            <a:schemeClr val="bg1"/>
          </a:solidFill>
          <a:latin typeface="+mn-lt"/>
          <a:ea typeface="+mn-ea"/>
          <a:cs typeface="+mn-cs"/>
        </a:defRPr>
      </a:lvl7pPr>
      <a:lvl8pPr marL="1970088" indent="-171450" algn="l" defTabSz="914400" rtl="0" eaLnBrk="1" latinLnBrk="1" hangingPunct="1">
        <a:spcBef>
          <a:spcPct val="20000"/>
        </a:spcBef>
        <a:buClr>
          <a:schemeClr val="bg1"/>
        </a:buClr>
        <a:buFont typeface="Arial" pitchFamily="34" charset="0"/>
        <a:buChar char="»"/>
        <a:defRPr sz="1600" kern="1200">
          <a:solidFill>
            <a:schemeClr val="bg1"/>
          </a:solidFill>
          <a:latin typeface="+mn-lt"/>
          <a:ea typeface="+mn-ea"/>
          <a:cs typeface="+mn-cs"/>
        </a:defRPr>
      </a:lvl8pPr>
      <a:lvl9pPr marL="2241550" indent="-180975" algn="l" defTabSz="914400" rtl="0" eaLnBrk="1" latinLnBrk="1" hangingPunct="1">
        <a:spcBef>
          <a:spcPct val="20000"/>
        </a:spcBef>
        <a:buClr>
          <a:schemeClr val="bg1"/>
        </a:buClr>
        <a:buFont typeface="Arial" pitchFamily="34" charset="0"/>
        <a:buChar char="»"/>
        <a:defRPr sz="1600" kern="1200">
          <a:solidFill>
            <a:schemeClr val="bg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 Id="rId3" Type="http://schemas.openxmlformats.org/officeDocument/2006/relationships/image" Target="../media/image7.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idx="0"/>
          </p:nvPr>
        </p:nvSpPr>
        <p:spPr/>
        <p:txBody>
          <a:bodyPr/>
          <a:lstStyle/>
          <a:p>
            <a:pPr lvl="0">
              <a:defRPr/>
            </a:pPr>
            <a:r>
              <a:rPr lang="en-US" altLang="ko-KR"/>
              <a:t>HTTP &amp; NETWORK</a:t>
            </a:r>
            <a:endParaRPr lang="en-US" altLang="ko-KR"/>
          </a:p>
        </p:txBody>
      </p:sp>
      <p:sp>
        <p:nvSpPr>
          <p:cNvPr id="5" name="부제목 4"/>
          <p:cNvSpPr>
            <a:spLocks noGrp="1"/>
          </p:cNvSpPr>
          <p:nvPr>
            <p:ph type="subTitle" idx="1"/>
          </p:nvPr>
        </p:nvSpPr>
        <p:spPr/>
        <p:txBody>
          <a:bodyPr/>
          <a:lstStyle/>
          <a:p>
            <a:pPr lvl="0">
              <a:defRPr/>
            </a:pPr>
            <a:r>
              <a:rPr lang="en-US" altLang="ko-KR"/>
              <a:t>1</a:t>
            </a:r>
            <a:r>
              <a:rPr lang="ko-KR" altLang="en-US"/>
              <a:t>주차 정 기 훈</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물리 계층</a:t>
            </a:r>
            <a:r>
              <a:rPr lang="en-US" altLang="ko-KR"/>
              <a:t>(Physical Layer)</a:t>
            </a:r>
            <a:endParaRPr lang="en-US" altLang="ko-KR"/>
          </a:p>
        </p:txBody>
      </p:sp>
      <p:sp>
        <p:nvSpPr>
          <p:cNvPr id="3" name="내용 개체 틀 2"/>
          <p:cNvSpPr>
            <a:spLocks noGrp="1"/>
          </p:cNvSpPr>
          <p:nvPr>
            <p:ph idx="1"/>
          </p:nvPr>
        </p:nvSpPr>
        <p:spPr/>
        <p:txBody>
          <a:bodyPr/>
          <a:lstStyle/>
          <a:p>
            <a:pPr>
              <a:defRPr/>
            </a:pPr>
            <a:r>
              <a:rPr lang="ko-KR" altLang="en-US"/>
              <a:t>물리 계층(Physical layer)은 네트워크의 기본 네트워크 하드웨어 전송 기술을 이룬다. 네트워크의 높은 수준의 기능의 논리 데이터 구조를 기초로 하는 필수 계층이다. 다양한 특징의 하드웨어 기술이 접목되어 있기에 OSI 아키텍처에서 가장 복잡한 계층으로 간주된다.</a:t>
            </a:r>
            <a:r>
              <a:rPr lang="en-US" altLang="ko-KR"/>
              <a:t> - </a:t>
            </a:r>
            <a:r>
              <a:rPr lang="ko-KR" altLang="en-US"/>
              <a:t>위키백과</a:t>
            </a:r>
            <a:endParaRPr lang="ko-KR" altLang="en-US"/>
          </a:p>
          <a:p>
            <a:pPr>
              <a:defRPr/>
            </a:pPr>
            <a:r>
              <a:rPr lang="ko-KR" altLang="en-US"/>
              <a:t>관련기술 </a:t>
            </a:r>
            <a:r>
              <a:rPr lang="en-US" altLang="ko-KR"/>
              <a:t>-</a:t>
            </a:r>
            <a:r>
              <a:rPr lang="ko-KR" altLang="en-US"/>
              <a:t> </a:t>
            </a:r>
            <a:r>
              <a:rPr lang="en-US" altLang="ko-KR"/>
              <a:t>SCSI=&gt;주변기기를 컴퓨터에 연결할 때, 직렬 방식으로 연결하기 위한 표준을 말한다.</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데이터 링크 계층</a:t>
            </a:r>
            <a:r>
              <a:rPr lang="en-US" altLang="ko-KR"/>
              <a:t>(Data Link Layer)</a:t>
            </a:r>
            <a:endParaRPr lang="en-US" altLang="ko-KR"/>
          </a:p>
        </p:txBody>
      </p:sp>
      <p:sp>
        <p:nvSpPr>
          <p:cNvPr id="3" name="내용 개체 틀 2"/>
          <p:cNvSpPr>
            <a:spLocks noGrp="1"/>
          </p:cNvSpPr>
          <p:nvPr>
            <p:ph idx="1"/>
          </p:nvPr>
        </p:nvSpPr>
        <p:spPr/>
        <p:txBody>
          <a:bodyPr>
            <a:normAutofit fontScale="92500" lnSpcReduction="10000"/>
          </a:bodyPr>
          <a:lstStyle/>
          <a:p>
            <a:pPr>
              <a:defRPr/>
            </a:pPr>
            <a:r>
              <a:rPr lang="ko-KR" altLang="en-US"/>
              <a:t>데이터 링크 계층(Data</a:t>
            </a:r>
            <a:r>
              <a:rPr lang="en-US" altLang="ko-KR"/>
              <a:t> </a:t>
            </a:r>
            <a:r>
              <a:rPr lang="ko-KR" altLang="en-US"/>
              <a:t>link layer)은 포인트 투 포인트(Point to Point) 간 </a:t>
            </a:r>
            <a:r>
              <a:rPr lang="ko-KR" altLang="en-US">
                <a:solidFill>
                  <a:schemeClr val="lt1"/>
                </a:solidFill>
              </a:rPr>
              <a:t>신뢰성있는 전송을 보장하기 위한 계층</a:t>
            </a:r>
            <a:r>
              <a:rPr lang="ko-KR" altLang="en-US"/>
              <a:t>으로 CRC 기반의 오류 제어와 흐름 제어가 필요하다. 네트워크 위의 개체들 간 데이터를 전달하고, 물리 계층에서 발생할 수 있는 오류를 찾아 내고, 수정하는 데 필요한 기능적, 절차적 수단을 제공한다. 주소 값은 물리적으로 할당 받는데, 이는 네트워크 카드가 만들어질 때부터 맥 주소(MAC address)가 정해져 있다는 뜻이다. 주소 체계는 계층이 없는 단일 구조이다. 데이터 링크 계층의 가장 잘 알려진 예는 이더넷이다. 이 외에도 HDLC나 ADCCP 같은 포인트 투 포인트(point-to-point) 프로토콜이나 패킷 스위칭 네트워크나 LLC, ALOHA 같은 근거리 네트워크용 프로토콜이 있다. 네트워크 </a:t>
            </a:r>
            <a:r>
              <a:rPr lang="ko-KR" altLang="en-US">
                <a:solidFill>
                  <a:schemeClr val="lt1"/>
                </a:solidFill>
              </a:rPr>
              <a:t>브릿지나 스위치 등이 이 계층에서 동작</a:t>
            </a:r>
            <a:r>
              <a:rPr lang="ko-KR" altLang="en-US"/>
              <a:t>하며, 직접 이어진 곳에만 연결할 수 있다.</a:t>
            </a:r>
            <a:endParaRPr lang="ko-KR" altLang="en-US"/>
          </a:p>
          <a:p>
            <a:pPr>
              <a:defRPr/>
            </a:pPr>
            <a:endParaRPr lang="ko-KR" altLang="en-US"/>
          </a:p>
          <a:p>
            <a:pPr>
              <a:defRPr/>
            </a:pPr>
            <a:r>
              <a:rPr lang="ko-KR" altLang="en-US"/>
              <a:t>프레임에 주소부여(MAC - 물리적주소)</a:t>
            </a:r>
            <a:endParaRPr lang="ko-KR" altLang="en-US"/>
          </a:p>
          <a:p>
            <a:pPr>
              <a:defRPr/>
            </a:pPr>
            <a:r>
              <a:rPr lang="ko-KR" altLang="en-US"/>
              <a:t>에러검출/재전송/흐름제어</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데이터 링크 계층</a:t>
            </a:r>
            <a:r>
              <a:rPr lang="en-US" altLang="ko-KR"/>
              <a:t>(Data Link Layer)</a:t>
            </a:r>
            <a:endParaRPr lang="ko-KR" altLang="en-US"/>
          </a:p>
        </p:txBody>
      </p:sp>
      <p:sp>
        <p:nvSpPr>
          <p:cNvPr id="3" name="내용 개체 틀 2"/>
          <p:cNvSpPr>
            <a:spLocks noGrp="1"/>
          </p:cNvSpPr>
          <p:nvPr>
            <p:ph idx="1"/>
          </p:nvPr>
        </p:nvSpPr>
        <p:spPr/>
        <p:txBody>
          <a:bodyPr>
            <a:normAutofit lnSpcReduction="10000"/>
          </a:bodyPr>
          <a:lstStyle/>
          <a:p>
            <a:pPr>
              <a:defRPr/>
            </a:pPr>
            <a:r>
              <a:rPr lang="en-US" altLang="ko-KR"/>
              <a:t>switch</a:t>
            </a:r>
            <a:endParaRPr lang="ko-KR" altLang="en-US"/>
          </a:p>
          <a:p>
            <a:pPr>
              <a:spcBef>
                <a:spcPts val="0"/>
              </a:spcBef>
              <a:defRPr/>
            </a:pPr>
            <a:r>
              <a:rPr lang="ko-KR" altLang="en-US"/>
              <a:t>허브</a:t>
            </a:r>
            <a:r>
              <a:rPr lang="en-US" altLang="ko-KR"/>
              <a:t>(Hub)</a:t>
            </a:r>
            <a:r>
              <a:rPr lang="ko-KR" altLang="en-US"/>
              <a:t>장비의 단점인 콜리전 도메인</a:t>
            </a:r>
            <a:r>
              <a:rPr lang="en-US" altLang="ko-KR"/>
              <a:t>(Collision Domain)</a:t>
            </a:r>
            <a:r>
              <a:rPr lang="ko-KR" altLang="en-US"/>
              <a:t>문제를 해결하기 위해서 개발한 장치</a:t>
            </a:r>
            <a:endParaRPr lang="ko-KR" altLang="en-US"/>
          </a:p>
          <a:p>
            <a:pPr>
              <a:spcBef>
                <a:spcPts val="0"/>
              </a:spcBef>
              <a:defRPr/>
            </a:pPr>
            <a:r>
              <a:rPr lang="en-US" altLang="ko-KR"/>
              <a:t> </a:t>
            </a:r>
            <a:r>
              <a:rPr lang="ko-KR" altLang="en-US"/>
              <a:t>그러나 여전히 브로드 캐스트 도메인</a:t>
            </a:r>
            <a:r>
              <a:rPr lang="en-US" altLang="ko-KR"/>
              <a:t>(Broadcast Domain)</a:t>
            </a:r>
            <a:r>
              <a:rPr lang="ko-KR" altLang="en-US"/>
              <a:t>문제는 해결되지 않았는데 라우터는 브로드 캐스트 도메인이 해결되었다</a:t>
            </a:r>
            <a:r>
              <a:rPr lang="en-US" altLang="ko-KR"/>
              <a:t>.</a:t>
            </a:r>
            <a:endParaRPr lang="en-US" altLang="ko-KR"/>
          </a:p>
          <a:p>
            <a:pPr>
              <a:spcBef>
                <a:spcPts val="0"/>
              </a:spcBef>
              <a:defRPr/>
            </a:pPr>
            <a:r>
              <a:rPr lang="ko-KR" altLang="en-US"/>
              <a:t>허브는 콜리전 도메인으로 인해 다수의 네트워크를 허브로 연결한 한 </a:t>
            </a:r>
            <a:r>
              <a:rPr lang="en-US" altLang="ko-KR"/>
              <a:t>PC</a:t>
            </a:r>
            <a:r>
              <a:rPr lang="ko-KR" altLang="en-US"/>
              <a:t>에서 데이터를 보낼 시 다른 </a:t>
            </a:r>
            <a:r>
              <a:rPr lang="en-US" altLang="ko-KR"/>
              <a:t>PC</a:t>
            </a:r>
            <a:r>
              <a:rPr lang="ko-KR" altLang="en-US"/>
              <a:t>에서는 데이터 전송이 안되었다</a:t>
            </a:r>
            <a:r>
              <a:rPr lang="en-US" altLang="ko-KR"/>
              <a:t>.</a:t>
            </a:r>
            <a:endParaRPr lang="en-US" altLang="ko-KR"/>
          </a:p>
          <a:p>
            <a:pPr>
              <a:spcBef>
                <a:spcPts val="0"/>
              </a:spcBef>
              <a:defRPr/>
            </a:pPr>
            <a:r>
              <a:rPr lang="ko-KR" altLang="en-US"/>
              <a:t>스위치는 이러한 문제점을 해결하여 특정 </a:t>
            </a:r>
            <a:r>
              <a:rPr lang="en-US" altLang="ko-KR"/>
              <a:t>PC</a:t>
            </a:r>
            <a:r>
              <a:rPr lang="ko-KR" altLang="en-US"/>
              <a:t>가 데이터를 송신하더라도 다른 </a:t>
            </a:r>
            <a:r>
              <a:rPr lang="en-US" altLang="ko-KR"/>
              <a:t>PC</a:t>
            </a:r>
            <a:r>
              <a:rPr lang="ko-KR" altLang="en-US"/>
              <a:t>에서</a:t>
            </a:r>
            <a:r>
              <a:rPr lang="en-US" altLang="ko-KR"/>
              <a:t> </a:t>
            </a:r>
            <a:r>
              <a:rPr lang="ko-KR" altLang="en-US"/>
              <a:t>데이터 송신이 가능하다</a:t>
            </a:r>
            <a:r>
              <a:rPr lang="en-US" altLang="ko-KR"/>
              <a:t>.</a:t>
            </a:r>
            <a:endParaRPr lang="en-US" altLang="ko-KR"/>
          </a:p>
          <a:p>
            <a:pPr indent="-342900">
              <a:spcBef>
                <a:spcPts val="0"/>
              </a:spcBef>
              <a:buFontTx/>
              <a:buChar char="-"/>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데이터 링크 계층</a:t>
            </a:r>
            <a:r>
              <a:rPr lang="en-US" altLang="ko-KR"/>
              <a:t>(Data Link Layer)</a:t>
            </a:r>
            <a:endParaRPr lang="ko-KR" altLang="en-US"/>
          </a:p>
        </p:txBody>
      </p:sp>
      <p:sp>
        <p:nvSpPr>
          <p:cNvPr id="3" name="내용 개체 틀 2"/>
          <p:cNvSpPr>
            <a:spLocks noGrp="1"/>
          </p:cNvSpPr>
          <p:nvPr>
            <p:ph idx="1"/>
          </p:nvPr>
        </p:nvSpPr>
        <p:spPr/>
        <p:txBody>
          <a:bodyPr>
            <a:normAutofit fontScale="55000" lnSpcReduction="20000"/>
          </a:bodyPr>
          <a:lstStyle/>
          <a:p>
            <a:pPr>
              <a:defRPr/>
            </a:pPr>
            <a:r>
              <a:rPr lang="en-US" altLang="ko-KR"/>
              <a:t>switch</a:t>
            </a:r>
            <a:endParaRPr lang="ko-KR" altLang="en-US"/>
          </a:p>
          <a:p>
            <a:pPr>
              <a:spcBef>
                <a:spcPct val="0"/>
              </a:spcBef>
              <a:defRPr/>
            </a:pPr>
            <a:endParaRPr lang="en-US" altLang="ko-KR"/>
          </a:p>
          <a:p>
            <a:pPr>
              <a:spcBef>
                <a:spcPct val="0"/>
              </a:spcBef>
              <a:defRPr/>
            </a:pPr>
            <a:r>
              <a:rPr lang="en-US" altLang="ko-KR"/>
              <a:t>ⅰ. Learning</a:t>
            </a:r>
            <a:endParaRPr lang="en-US" altLang="ko-KR"/>
          </a:p>
          <a:p>
            <a:pPr>
              <a:spcBef>
                <a:spcPct val="0"/>
              </a:spcBef>
              <a:defRPr/>
            </a:pPr>
            <a:endParaRPr lang="ko-KR" altLang="en-US"/>
          </a:p>
          <a:p>
            <a:pPr>
              <a:spcBef>
                <a:spcPct val="0"/>
              </a:spcBef>
              <a:defRPr/>
            </a:pPr>
            <a:r>
              <a:rPr lang="ko-KR" altLang="en-US"/>
              <a:t>브리지나 스위치는 자신의 포트에 연결된 </a:t>
            </a:r>
            <a:r>
              <a:rPr lang="en-US" altLang="ko-KR"/>
              <a:t>PC</a:t>
            </a:r>
            <a:r>
              <a:rPr lang="ko-KR" altLang="en-US"/>
              <a:t>가 통신을 위해서 프레임을 보내면 </a:t>
            </a:r>
            <a:r>
              <a:rPr lang="en-US" altLang="ko-KR"/>
              <a:t>PC</a:t>
            </a:r>
            <a:r>
              <a:rPr lang="ko-KR" altLang="en-US"/>
              <a:t>의 맥 어드레스를 읽어서 자신의 맥 어드레스 테이블</a:t>
            </a:r>
            <a:r>
              <a:rPr lang="en-US" altLang="ko-KR"/>
              <a:t>(</a:t>
            </a:r>
            <a:r>
              <a:rPr lang="ko-KR" altLang="en-US"/>
              <a:t>브리지 테이블</a:t>
            </a:r>
            <a:r>
              <a:rPr lang="en-US" altLang="ko-KR"/>
              <a:t>)</a:t>
            </a:r>
            <a:r>
              <a:rPr lang="ko-KR" altLang="en-US"/>
              <a:t>에 저장</a:t>
            </a:r>
            <a:r>
              <a:rPr lang="en-US" altLang="ko-KR"/>
              <a:t>.</a:t>
            </a:r>
            <a:endParaRPr lang="en-US" altLang="ko-KR"/>
          </a:p>
          <a:p>
            <a:pPr>
              <a:spcBef>
                <a:spcPct val="0"/>
              </a:spcBef>
              <a:defRPr/>
            </a:pPr>
            <a:endParaRPr lang="en-US" altLang="ko-KR"/>
          </a:p>
          <a:p>
            <a:pPr>
              <a:spcBef>
                <a:spcPct val="0"/>
              </a:spcBef>
              <a:defRPr/>
            </a:pPr>
            <a:endParaRPr lang="en-US" altLang="ko-KR"/>
          </a:p>
          <a:p>
            <a:pPr>
              <a:spcBef>
                <a:spcPct val="0"/>
              </a:spcBef>
              <a:defRPr/>
            </a:pPr>
            <a:r>
              <a:rPr lang="en-US" altLang="ko-KR"/>
              <a:t>ⅱ. Flooding (broadcast:FFFF.FFFF.FFFF, multicast:</a:t>
            </a:r>
            <a:r>
              <a:rPr lang="en-US" altLang="ko-KR" b="1">
                <a:solidFill>
                  <a:srgbClr val="ff0000"/>
                </a:solidFill>
              </a:rPr>
              <a:t>0100-5e </a:t>
            </a:r>
            <a:r>
              <a:rPr lang="ko-KR" altLang="en-US">
                <a:solidFill>
                  <a:srgbClr val="ff0000"/>
                </a:solidFill>
              </a:rPr>
              <a:t>로 시작</a:t>
            </a:r>
            <a:r>
              <a:rPr lang="en-US" altLang="ko-KR">
                <a:solidFill>
                  <a:srgbClr val="ff0000"/>
                </a:solidFill>
              </a:rPr>
              <a:t> )</a:t>
            </a:r>
            <a:endParaRPr lang="en-US" altLang="ko-KR">
              <a:solidFill>
                <a:srgbClr val="ff0000"/>
              </a:solidFill>
            </a:endParaRPr>
          </a:p>
          <a:p>
            <a:pPr>
              <a:spcBef>
                <a:spcPct val="0"/>
              </a:spcBef>
              <a:defRPr/>
            </a:pPr>
            <a:endParaRPr lang="en-US" altLang="ko-KR"/>
          </a:p>
          <a:p>
            <a:pPr>
              <a:spcBef>
                <a:spcPct val="0"/>
              </a:spcBef>
              <a:defRPr/>
            </a:pPr>
            <a:r>
              <a:rPr lang="ko-KR" altLang="en-US"/>
              <a:t>들어온 포트를 제외한 나머지 모든 포트로 데이터를 뿌리는 것</a:t>
            </a:r>
            <a:r>
              <a:rPr lang="en-US" altLang="ko-KR"/>
              <a:t>.</a:t>
            </a:r>
            <a:endParaRPr lang="en-US" altLang="ko-KR"/>
          </a:p>
          <a:p>
            <a:pPr>
              <a:spcBef>
                <a:spcPct val="0"/>
              </a:spcBef>
              <a:defRPr/>
            </a:pPr>
            <a:endParaRPr lang="en-US" altLang="ko-KR"/>
          </a:p>
          <a:p>
            <a:pPr>
              <a:spcBef>
                <a:spcPct val="0"/>
              </a:spcBef>
              <a:defRPr/>
            </a:pPr>
            <a:endParaRPr lang="en-US" altLang="ko-KR"/>
          </a:p>
          <a:p>
            <a:pPr>
              <a:spcBef>
                <a:spcPct val="0"/>
              </a:spcBef>
              <a:defRPr/>
            </a:pPr>
            <a:r>
              <a:rPr lang="en-US" altLang="ko-KR"/>
              <a:t>ⅲ. Forwarding</a:t>
            </a:r>
            <a:endParaRPr lang="en-US" altLang="ko-KR"/>
          </a:p>
          <a:p>
            <a:pPr>
              <a:spcBef>
                <a:spcPct val="0"/>
              </a:spcBef>
              <a:defRPr/>
            </a:pPr>
            <a:endParaRPr lang="en-US" altLang="ko-KR"/>
          </a:p>
          <a:p>
            <a:pPr>
              <a:spcBef>
                <a:spcPct val="0"/>
              </a:spcBef>
              <a:defRPr/>
            </a:pPr>
            <a:r>
              <a:rPr lang="ko-KR" altLang="en-US"/>
              <a:t>브리지가 목적지의 맥 어드레스를 자신의 브리지 테이블에 가지고 있고</a:t>
            </a:r>
            <a:r>
              <a:rPr lang="en-US" altLang="ko-KR"/>
              <a:t>, </a:t>
            </a:r>
            <a:r>
              <a:rPr lang="ko-KR" altLang="en-US"/>
              <a:t>이 목적지가 출발지의 목적지와 다른 세그멘트에 존재하는 경우</a:t>
            </a:r>
            <a:r>
              <a:rPr lang="en-US" altLang="ko-KR"/>
              <a:t>. </a:t>
            </a:r>
            <a:r>
              <a:rPr lang="ko-KR" altLang="en-US"/>
              <a:t>즉</a:t>
            </a:r>
            <a:r>
              <a:rPr lang="en-US" altLang="ko-KR"/>
              <a:t>, </a:t>
            </a:r>
            <a:r>
              <a:rPr lang="ko-KR" altLang="en-US"/>
              <a:t>목적지가 어디 있는지 아는데 그 목적지가 다리를 건너야만 하는 경우 발생</a:t>
            </a:r>
            <a:r>
              <a:rPr lang="en-US" altLang="ko-KR"/>
              <a:t>.</a:t>
            </a:r>
            <a:endParaRPr lang="en-US" altLang="ko-KR"/>
          </a:p>
          <a:p>
            <a:pPr>
              <a:spcBef>
                <a:spcPct val="0"/>
              </a:spcBef>
              <a:defRPr/>
            </a:pPr>
            <a:endParaRPr lang="en-US" altLang="ko-KR"/>
          </a:p>
          <a:p>
            <a:pPr>
              <a:spcBef>
                <a:spcPct val="0"/>
              </a:spcBef>
              <a:defRPr/>
            </a:pPr>
            <a:endParaRPr lang="en-US" altLang="ko-KR"/>
          </a:p>
          <a:p>
            <a:pPr>
              <a:spcBef>
                <a:spcPct val="0"/>
              </a:spcBef>
              <a:defRPr/>
            </a:pPr>
            <a:r>
              <a:rPr lang="en-US" altLang="ko-KR"/>
              <a:t>ⅳ. Filtering</a:t>
            </a:r>
            <a:endParaRPr lang="en-US" altLang="ko-KR"/>
          </a:p>
          <a:p>
            <a:pPr>
              <a:spcBef>
                <a:spcPct val="0"/>
              </a:spcBef>
              <a:defRPr/>
            </a:pPr>
            <a:endParaRPr lang="en-US" altLang="ko-KR"/>
          </a:p>
          <a:p>
            <a:pPr>
              <a:spcBef>
                <a:spcPct val="0"/>
              </a:spcBef>
              <a:defRPr/>
            </a:pPr>
            <a:r>
              <a:rPr lang="ko-KR" altLang="en-US"/>
              <a:t>브리지가 목적지의 맥 어드레스를 알고 있고 출발지와 목적지가 같은 세그먼트 상에 있는 경우</a:t>
            </a:r>
            <a:r>
              <a:rPr lang="en-US" altLang="ko-KR"/>
              <a:t>, </a:t>
            </a:r>
            <a:r>
              <a:rPr lang="ko-KR" altLang="en-US"/>
              <a:t>필터링 기능 때문에 허브와는 다르게 콜리전 도메인을 나눌 수가 있다</a:t>
            </a:r>
            <a:r>
              <a:rPr lang="en-US" altLang="ko-KR"/>
              <a:t>.</a:t>
            </a:r>
            <a:endParaRPr lang="en-US" altLang="ko-KR"/>
          </a:p>
          <a:p>
            <a:pPr>
              <a:spcBef>
                <a:spcPct val="0"/>
              </a:spcBef>
              <a:defRPr/>
            </a:pPr>
            <a:endParaRPr lang="en-US" altLang="ko-KR"/>
          </a:p>
          <a:p>
            <a:pPr>
              <a:spcBef>
                <a:spcPct val="0"/>
              </a:spcBef>
              <a:defRPr/>
            </a:pPr>
            <a:endParaRPr lang="en-US" altLang="ko-KR"/>
          </a:p>
          <a:p>
            <a:pPr>
              <a:spcBef>
                <a:spcPct val="0"/>
              </a:spcBef>
              <a:defRPr/>
            </a:pPr>
            <a:r>
              <a:rPr lang="en-US" altLang="ko-KR"/>
              <a:t>ⅴ.Aging</a:t>
            </a:r>
            <a:endParaRPr lang="en-US" altLang="ko-KR"/>
          </a:p>
          <a:p>
            <a:pPr>
              <a:spcBef>
                <a:spcPct val="0"/>
              </a:spcBef>
              <a:defRPr/>
            </a:pPr>
            <a:endParaRPr lang="en-US" altLang="ko-KR"/>
          </a:p>
          <a:p>
            <a:pPr>
              <a:spcBef>
                <a:spcPct val="0"/>
              </a:spcBef>
              <a:defRPr/>
            </a:pPr>
            <a:r>
              <a:rPr lang="ko-KR" altLang="en-US"/>
              <a:t>어떤 맥 어드레스를 브리지 테이블에 저장하고 나면</a:t>
            </a:r>
            <a:r>
              <a:rPr lang="en-US" altLang="ko-KR"/>
              <a:t>, </a:t>
            </a:r>
            <a:r>
              <a:rPr lang="ko-KR" altLang="en-US"/>
              <a:t>그 때부터 </a:t>
            </a:r>
            <a:r>
              <a:rPr lang="en-US" altLang="ko-KR"/>
              <a:t>Aging</a:t>
            </a:r>
            <a:r>
              <a:rPr lang="ko-KR" altLang="en-US"/>
              <a:t>이 가동되어 저장 후 </a:t>
            </a:r>
            <a:r>
              <a:rPr lang="en-US" altLang="ko-KR"/>
              <a:t>300</a:t>
            </a:r>
            <a:r>
              <a:rPr lang="ko-KR" altLang="en-US"/>
              <a:t>초가 되어도 더 이상 그 출발지 주소를 가진 프레임이 들어오지 않으면 브리지 테이블에서 삭제</a:t>
            </a:r>
            <a:r>
              <a:rPr lang="en-US" altLang="ko-KR"/>
              <a:t>.</a:t>
            </a:r>
            <a:endParaRPr lang="en-US" altLang="ko-KR"/>
          </a:p>
          <a:p>
            <a:pPr indent="-342900">
              <a:spcBef>
                <a:spcPts val="0"/>
              </a:spcBef>
              <a:buFontTx/>
              <a:buChar char="-"/>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데이터 링크 계층</a:t>
            </a:r>
            <a:r>
              <a:rPr lang="en-US" altLang="ko-KR"/>
              <a:t>(Data Link Layer)</a:t>
            </a:r>
            <a:endParaRPr lang="ko-KR" altLang="en-US"/>
          </a:p>
        </p:txBody>
      </p:sp>
      <p:pic>
        <p:nvPicPr>
          <p:cNvPr id="4" name="Picture 12"/>
          <p:cNvPicPr>
            <a:picLocks noChangeAspect="1" noChangeArrowheads="1"/>
          </p:cNvPicPr>
          <p:nvPr/>
        </p:nvPicPr>
        <p:blipFill rotWithShape="1">
          <a:blip r:embed="rId2"/>
          <a:srcRect/>
          <a:stretch>
            <a:fillRect/>
          </a:stretch>
        </p:blipFill>
        <p:spPr>
          <a:xfrm>
            <a:off x="383034" y="1196752"/>
            <a:ext cx="4044950" cy="3143250"/>
          </a:xfrm>
          <a:prstGeom prst="rect">
            <a:avLst/>
          </a:prstGeom>
          <a:noFill/>
          <a:ln w="3175" algn="ctr">
            <a:solidFill>
              <a:schemeClr val="tx1"/>
            </a:solidFill>
            <a:miter/>
          </a:ln>
        </p:spPr>
      </p:pic>
      <p:pic>
        <p:nvPicPr>
          <p:cNvPr id="6" name="Picture 13"/>
          <p:cNvPicPr>
            <a:picLocks noChangeAspect="1" noChangeArrowheads="1"/>
          </p:cNvPicPr>
          <p:nvPr/>
        </p:nvPicPr>
        <p:blipFill rotWithShape="1">
          <a:blip r:embed="rId3"/>
          <a:srcRect/>
          <a:stretch>
            <a:fillRect/>
          </a:stretch>
        </p:blipFill>
        <p:spPr>
          <a:xfrm>
            <a:off x="4932040" y="1386086"/>
            <a:ext cx="3019425" cy="1466850"/>
          </a:xfrm>
          <a:prstGeom prst="rect">
            <a:avLst/>
          </a:prstGeom>
          <a:noFill/>
          <a:ln w="3175" algn="ctr">
            <a:solidFill>
              <a:schemeClr val="tx1"/>
            </a:solidFill>
            <a:miter/>
          </a:ln>
        </p:spPr>
      </p:pic>
      <p:sp>
        <p:nvSpPr>
          <p:cNvPr id="7" name="직사각형 18"/>
          <p:cNvSpPr>
            <a:spLocks noChangeArrowheads="1"/>
          </p:cNvSpPr>
          <p:nvPr/>
        </p:nvSpPr>
        <p:spPr>
          <a:xfrm>
            <a:off x="359531" y="4445471"/>
            <a:ext cx="8424936" cy="1647825"/>
          </a:xfrm>
          <a:prstGeom prst="rect">
            <a:avLst/>
          </a:prstGeom>
          <a:noFill/>
          <a:ln w="9525">
            <a:solidFill>
              <a:schemeClr val="tx1"/>
            </a:solidFill>
            <a:miter/>
          </a:ln>
        </p:spPr>
        <p:txBody>
          <a:bodyPr wrap="square" lIns="0" tIns="0" rIns="0" bIns="0">
            <a:spAutoFit/>
          </a:bodyPr>
          <a:lstStyle/>
          <a:p>
            <a:pPr>
              <a:spcBef>
                <a:spcPct val="0"/>
              </a:spcBef>
              <a:defRPr/>
            </a:pPr>
            <a:r>
              <a:rPr lang="en-US" altLang="ko-KR"/>
              <a:t>  </a:t>
            </a:r>
            <a:endParaRPr lang="en-US" altLang="ko-KR"/>
          </a:p>
          <a:p>
            <a:pPr>
              <a:spcBef>
                <a:spcPct val="0"/>
              </a:spcBef>
              <a:defRPr/>
            </a:pPr>
            <a:r>
              <a:rPr lang="en-US" altLang="ko-KR"/>
              <a:t>[ ARP </a:t>
            </a:r>
            <a:r>
              <a:rPr lang="ko-KR" altLang="en-US"/>
              <a:t>과정 </a:t>
            </a:r>
            <a:r>
              <a:rPr lang="en-US" altLang="ko-KR"/>
              <a:t>]</a:t>
            </a:r>
            <a:endParaRPr lang="en-US" altLang="ko-KR"/>
          </a:p>
          <a:p>
            <a:pPr>
              <a:spcBef>
                <a:spcPct val="0"/>
              </a:spcBef>
              <a:defRPr/>
            </a:pPr>
            <a:endParaRPr lang="en-US" altLang="ko-KR"/>
          </a:p>
          <a:p>
            <a:pPr>
              <a:spcBef>
                <a:spcPct val="0"/>
              </a:spcBef>
              <a:defRPr/>
            </a:pPr>
            <a:r>
              <a:rPr lang="en-US" altLang="ko-KR"/>
              <a:t>  1.1.1.1  -&gt; 1.1.1.2 : S(1.1.1.1 - 0000.0000.1111), D(1.1.1.2 - FFFF.FFFF.FFFF)</a:t>
            </a:r>
            <a:endParaRPr lang="en-US" altLang="ko-KR"/>
          </a:p>
          <a:p>
            <a:pPr>
              <a:spcBef>
                <a:spcPct val="0"/>
              </a:spcBef>
              <a:defRPr/>
            </a:pPr>
            <a:r>
              <a:rPr lang="en-US" altLang="ko-KR"/>
              <a:t>  1.1.1.2  -&gt; 1.1.1.1 : S(1.1.1.2 - 0000.0000.1112). D(1.1.1.1 - 0000.0000.1111)</a:t>
            </a:r>
            <a:endParaRPr lang="en-US" altLang="ko-KR"/>
          </a:p>
          <a:p>
            <a:pPr>
              <a:spcBef>
                <a:spcPct val="0"/>
              </a:spcBef>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계층</a:t>
            </a:r>
            <a:r>
              <a:rPr lang="en-US" altLang="ko-KR"/>
              <a:t>(Network Layer)</a:t>
            </a:r>
            <a:endParaRPr lang="en-US" altLang="ko-KR"/>
          </a:p>
        </p:txBody>
      </p:sp>
      <p:sp>
        <p:nvSpPr>
          <p:cNvPr id="3" name="내용 개체 틀 2"/>
          <p:cNvSpPr>
            <a:spLocks noGrp="1"/>
          </p:cNvSpPr>
          <p:nvPr>
            <p:ph idx="1"/>
          </p:nvPr>
        </p:nvSpPr>
        <p:spPr/>
        <p:txBody>
          <a:bodyPr>
            <a:normAutofit fontScale="92500" lnSpcReduction="20000"/>
          </a:bodyPr>
          <a:lstStyle/>
          <a:p>
            <a:pPr>
              <a:defRPr/>
            </a:pPr>
            <a:r>
              <a:rPr lang="ko-KR" altLang="en-US"/>
              <a:t>네트워크 계층(Network layer)은 여러개의 노드를 거칠때마다 </a:t>
            </a:r>
            <a:r>
              <a:rPr lang="ko-KR" altLang="en-US">
                <a:solidFill>
                  <a:schemeClr val="lt1"/>
                </a:solidFill>
              </a:rPr>
              <a:t>경로를 찾아주는 역할을 하는 계층</a:t>
            </a:r>
            <a:r>
              <a:rPr lang="ko-KR" altLang="en-US"/>
              <a:t>으로 다양한 길이의 데이터를 네트워크들을 통해 전달하고, 그 과정에서 전송 계층이 요구하는 서</a:t>
            </a:r>
            <a:r>
              <a:rPr lang="ko-KR" altLang="en-US">
                <a:solidFill>
                  <a:schemeClr val="lt1"/>
                </a:solidFill>
              </a:rPr>
              <a:t>비스 품질(QoS)을 제공하기 위한 기능적, 절차적 수단을 제공</a:t>
            </a:r>
            <a:r>
              <a:rPr lang="ko-KR" altLang="en-US"/>
              <a:t>한다. 네트워크 계층은 라우팅, 흐름 제어, 세그멘테이션(segmentation/desegmentation), 오류 제어, 인터네트워킹(Internetworking) 등을 수행한다. 라우터가 이 계층에서 동작하고 이 계층에서 동작하는 스위치도 있다. 데이터를 연결하는 다른 네트워크를 통해 전달함으로써 인터넷이 가능하게 만드는 계층이다. 논리적인 주소 구조(IP), 곧 네트워크 관리자가 직접 주소를 할당하는 구조를 가지며, 계층적(hierarchical)이다.</a:t>
            </a:r>
            <a:endParaRPr lang="ko-KR" altLang="en-US"/>
          </a:p>
          <a:p>
            <a:pPr>
              <a:defRPr/>
            </a:pPr>
            <a:endParaRPr lang="ko-KR" altLang="en-US"/>
          </a:p>
          <a:p>
            <a:pPr>
              <a:defRPr/>
            </a:pPr>
            <a:r>
              <a:rPr lang="ko-KR" altLang="en-US"/>
              <a:t>서브네트의 최상위 계층으로 경로를 설정하고, 청구 정보를 관리한다. 개방형 시스템들의 사이에서 네트워크 연결을 설정, 유지, 해제하는 기능을 부여하고, 전송 계층 사이에 네트워크 서비스 데이터 유닛(NSDU : Network Service Data Unit)을 교환하는 기능을 제공한다.</a:t>
            </a:r>
            <a:endParaRPr lang="ko-KR" altLang="en-US"/>
          </a:p>
          <a:p>
            <a:pPr>
              <a:defRPr/>
            </a:pPr>
            <a:r>
              <a:rPr lang="ko-KR" altLang="en-US"/>
              <a:t>주소부여(IP)</a:t>
            </a:r>
            <a:endParaRPr lang="ko-KR" altLang="en-US"/>
          </a:p>
          <a:p>
            <a:pPr>
              <a:defRPr/>
            </a:pPr>
            <a:r>
              <a:rPr lang="ko-KR" altLang="en-US"/>
              <a:t>경로설정(Route)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계층</a:t>
            </a:r>
            <a:r>
              <a:rPr lang="en-US" altLang="ko-KR"/>
              <a:t>(Network Layer)</a:t>
            </a:r>
            <a:endParaRPr lang="ko-KR" altLang="en-US"/>
          </a:p>
        </p:txBody>
      </p:sp>
      <p:sp>
        <p:nvSpPr>
          <p:cNvPr id="3" name="내용 개체 틀 2"/>
          <p:cNvSpPr>
            <a:spLocks noGrp="1"/>
          </p:cNvSpPr>
          <p:nvPr>
            <p:ph idx="1"/>
          </p:nvPr>
        </p:nvSpPr>
        <p:spPr/>
        <p:txBody>
          <a:bodyPr>
            <a:normAutofit lnSpcReduction="10000"/>
          </a:bodyPr>
          <a:lstStyle/>
          <a:p>
            <a:pPr latinLnBrk="0">
              <a:spcBef>
                <a:spcPct val="0"/>
              </a:spcBef>
              <a:defRPr/>
            </a:pPr>
            <a:r>
              <a:rPr lang="en-US" altLang="ko-KR"/>
              <a:t>. </a:t>
            </a:r>
            <a:r>
              <a:rPr lang="ko-KR" altLang="en-US"/>
              <a:t>관리자에 의해 라우팅 프로토콜을 정의하고</a:t>
            </a:r>
            <a:r>
              <a:rPr lang="en-US" altLang="ko-KR"/>
              <a:t>, </a:t>
            </a:r>
            <a:r>
              <a:rPr lang="ko-KR" altLang="en-US"/>
              <a:t>그 라우팅 알고리즘을 통해 경로설정과</a:t>
            </a:r>
            <a:endParaRPr lang="ko-KR" altLang="en-US"/>
          </a:p>
          <a:p>
            <a:pPr latinLnBrk="0">
              <a:spcBef>
                <a:spcPct val="0"/>
              </a:spcBef>
              <a:defRPr/>
            </a:pPr>
            <a:r>
              <a:rPr lang="en-US" altLang="ko-KR"/>
              <a:t> </a:t>
            </a:r>
            <a:r>
              <a:rPr lang="ko-KR" altLang="en-US"/>
              <a:t> 스위칭을 한다</a:t>
            </a:r>
            <a:endParaRPr lang="ko-KR" altLang="en-US"/>
          </a:p>
          <a:p>
            <a:pPr latinLnBrk="0">
              <a:spcBef>
                <a:spcPct val="0"/>
              </a:spcBef>
              <a:defRPr/>
            </a:pPr>
            <a:endParaRPr lang="ko-KR" altLang="en-US"/>
          </a:p>
          <a:p>
            <a:pPr latinLnBrk="0">
              <a:spcBef>
                <a:spcPct val="0"/>
              </a:spcBef>
              <a:defRPr/>
            </a:pPr>
            <a:r>
              <a:rPr lang="en-US" altLang="ko-KR"/>
              <a:t>. </a:t>
            </a:r>
            <a:r>
              <a:rPr lang="ko-KR" altLang="en-US"/>
              <a:t>라우팅 알고리즘은 라우팅 테이블을 만들어 장치의 포트</a:t>
            </a:r>
            <a:r>
              <a:rPr lang="en-US" altLang="ko-KR"/>
              <a:t>(</a:t>
            </a:r>
            <a:r>
              <a:rPr lang="ko-KR" altLang="en-US"/>
              <a:t>인터페이스</a:t>
            </a:r>
            <a:r>
              <a:rPr lang="en-US" altLang="ko-KR"/>
              <a:t>)</a:t>
            </a:r>
            <a:r>
              <a:rPr lang="ko-KR" altLang="en-US"/>
              <a:t>별로 어디로 </a:t>
            </a:r>
            <a:endParaRPr lang="ko-KR" altLang="en-US"/>
          </a:p>
          <a:p>
            <a:pPr latinLnBrk="0">
              <a:spcBef>
                <a:spcPct val="0"/>
              </a:spcBef>
              <a:defRPr/>
            </a:pPr>
            <a:r>
              <a:rPr lang="en-US" altLang="ko-KR"/>
              <a:t>  </a:t>
            </a:r>
            <a:r>
              <a:rPr lang="ko-KR" altLang="en-US"/>
              <a:t>가야할지 지정을 한다</a:t>
            </a:r>
            <a:endParaRPr lang="ko-KR" altLang="en-US"/>
          </a:p>
          <a:p>
            <a:pPr latinLnBrk="0">
              <a:spcBef>
                <a:spcPct val="0"/>
              </a:spcBef>
              <a:defRPr/>
            </a:pPr>
            <a:endParaRPr lang="en-US"/>
          </a:p>
          <a:p>
            <a:pPr latinLnBrk="0">
              <a:spcBef>
                <a:spcPct val="0"/>
              </a:spcBef>
              <a:defRPr/>
            </a:pPr>
            <a:r>
              <a:rPr lang="en-US" altLang="ko-KR"/>
              <a:t>. </a:t>
            </a:r>
            <a:r>
              <a:rPr lang="ko-KR" altLang="en-US"/>
              <a:t>라우팅 구성은 라우터의 콘솔 포트를 사용하여 케이블을 연결한 후 설정한다</a:t>
            </a:r>
            <a:r>
              <a:rPr lang="en-US" altLang="ko-KR"/>
              <a:t>.</a:t>
            </a:r>
            <a:endParaRPr lang="en-US" altLang="ko-KR"/>
          </a:p>
          <a:p>
            <a:pPr latinLnBrk="0">
              <a:spcBef>
                <a:spcPct val="0"/>
              </a:spcBef>
              <a:defRPr/>
            </a:pPr>
            <a:endParaRPr lang="ko-KR" altLang="en-US"/>
          </a:p>
        </p:txBody>
      </p:sp>
      <p:graphicFrame>
        <p:nvGraphicFramePr>
          <p:cNvPr id="4" name="표 4"/>
          <p:cNvGraphicFramePr>
            <a:graphicFrameLocks noGrp="1"/>
          </p:cNvGraphicFramePr>
          <p:nvPr/>
        </p:nvGraphicFramePr>
        <p:xfrm>
          <a:off x="715489" y="4715985"/>
          <a:ext cx="7515225" cy="1574025"/>
        </p:xfrm>
        <a:graphic>
          <a:graphicData uri="http://schemas.openxmlformats.org/drawingml/2006/table">
            <a:tbl>
              <a:tblGrid>
                <a:gridCol w="2343150"/>
                <a:gridCol w="5172075"/>
              </a:tblGrid>
              <a:tr h="217126">
                <a:tc>
                  <a:txBody>
                    <a:bodyPr vert="horz" lIns="9525" tIns="9525" rIns="9525" bIns="9525" anchor="ctr" anchorCtr="0"/>
                    <a:p>
                      <a:pPr algn="ctr" latinLnBrk="0">
                        <a:spcAft>
                          <a:spcPts val="0"/>
                        </a:spcAft>
                        <a:defRPr/>
                      </a:pPr>
                      <a:r>
                        <a:rPr lang="ko-KR" sz="1500" b="0" kern="0">
                          <a:latin typeface="957317_9"/>
                          <a:ea typeface="돋움"/>
                          <a:cs typeface="굴림"/>
                        </a:rPr>
                        <a:t>라우터의</a:t>
                      </a:r>
                      <a:r>
                        <a:rPr lang="ko-KR" sz="1500" b="0" kern="0">
                          <a:latin typeface="맑은 고딕"/>
                          <a:ea typeface="957317_9"/>
                          <a:cs typeface="굴림"/>
                        </a:rPr>
                        <a:t> </a:t>
                      </a:r>
                      <a:r>
                        <a:rPr lang="ko-KR" sz="1500" b="0" kern="0">
                          <a:latin typeface="957317_9"/>
                          <a:ea typeface="돋움"/>
                          <a:cs typeface="굴림"/>
                        </a:rPr>
                        <a:t>기능</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c>
                  <a:txBody>
                    <a:bodyPr vert="horz" lIns="9525" tIns="9525" rIns="9525" bIns="9525" anchor="ctr" anchorCtr="0"/>
                    <a:p>
                      <a:pPr algn="ctr" latinLnBrk="0">
                        <a:spcAft>
                          <a:spcPts val="0"/>
                        </a:spcAft>
                        <a:defRPr/>
                      </a:pPr>
                      <a:r>
                        <a:rPr lang="ko-KR" sz="1500" b="0" kern="0">
                          <a:latin typeface="957317_9"/>
                          <a:ea typeface="돋움"/>
                          <a:cs typeface="굴림"/>
                        </a:rPr>
                        <a:t>설명</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r>
              <a:tr h="610667">
                <a:tc>
                  <a:txBody>
                    <a:bodyPr vert="horz" lIns="9525" tIns="9525" rIns="9525" bIns="9525" anchor="ctr" anchorCtr="0"/>
                    <a:p>
                      <a:pPr algn="ctr" latinLnBrk="0">
                        <a:spcAft>
                          <a:spcPts val="0"/>
                        </a:spcAft>
                        <a:defRPr/>
                      </a:pPr>
                      <a:r>
                        <a:rPr lang="ko-KR" sz="1500" kern="0">
                          <a:latin typeface="957317_9"/>
                          <a:ea typeface="돋움"/>
                          <a:cs typeface="굴림"/>
                        </a:rPr>
                        <a:t>경로</a:t>
                      </a:r>
                      <a:r>
                        <a:rPr lang="ko-KR" sz="1500" kern="0">
                          <a:latin typeface="맑은 고딕"/>
                          <a:ea typeface="957317_9"/>
                          <a:cs typeface="굴림"/>
                        </a:rPr>
                        <a:t> </a:t>
                      </a:r>
                      <a:r>
                        <a:rPr lang="ko-KR" altLang="en-US" sz="1500" kern="0">
                          <a:latin typeface="957317_9"/>
                          <a:ea typeface="돋움"/>
                          <a:cs typeface="굴림"/>
                        </a:rPr>
                        <a:t>결정</a:t>
                      </a:r>
                      <a:endParaRPr lang="ko-KR" altLang="en-US" sz="1500" kern="0">
                        <a:latin typeface="957317_9"/>
                        <a:ea typeface="돋움"/>
                        <a:cs typeface="굴림"/>
                      </a:endParaRPr>
                    </a:p>
                    <a:p>
                      <a:pPr algn="ctr" latinLnBrk="0">
                        <a:spcAft>
                          <a:spcPts val="0"/>
                        </a:spcAft>
                        <a:defRPr/>
                      </a:pPr>
                      <a:r>
                        <a:rPr lang="en-US" sz="1500" kern="0">
                          <a:latin typeface="957317_9"/>
                          <a:ea typeface="돋움"/>
                          <a:cs typeface="굴림"/>
                        </a:rPr>
                        <a:t>(Path Determination)</a:t>
                      </a:r>
                      <a:endParaRPr lang="ko-KR" sz="150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c>
                  <a:txBody>
                    <a:bodyPr vert="horz" lIns="9525" tIns="9525" rIns="9525" bIns="9525" anchor="ctr" anchorCtr="0"/>
                    <a:p>
                      <a:pPr algn="l" latinLnBrk="0">
                        <a:spcAft>
                          <a:spcPts val="0"/>
                        </a:spcAft>
                        <a:defRPr/>
                      </a:pPr>
                      <a:r>
                        <a:rPr lang="en-US" altLang="ko-KR" sz="1500" kern="0">
                          <a:latin typeface="957317_9"/>
                          <a:ea typeface="돋움"/>
                          <a:cs typeface="굴림"/>
                        </a:rPr>
                        <a:t>  </a:t>
                      </a:r>
                      <a:r>
                        <a:rPr lang="ko-KR" sz="1500" kern="0">
                          <a:latin typeface="957317_9"/>
                          <a:ea typeface="돋움"/>
                          <a:cs typeface="굴림"/>
                        </a:rPr>
                        <a:t>데이터</a:t>
                      </a:r>
                      <a:r>
                        <a:rPr lang="ko-KR" sz="1500" kern="0">
                          <a:latin typeface="맑은 고딕"/>
                          <a:ea typeface="957317_9"/>
                          <a:cs typeface="굴림"/>
                        </a:rPr>
                        <a:t> </a:t>
                      </a:r>
                      <a:r>
                        <a:rPr lang="ko-KR" sz="1500" kern="0">
                          <a:latin typeface="957317_9"/>
                          <a:ea typeface="돋움"/>
                          <a:cs typeface="굴림"/>
                        </a:rPr>
                        <a:t>패킷이</a:t>
                      </a:r>
                      <a:r>
                        <a:rPr lang="ko-KR" sz="1500" kern="0">
                          <a:latin typeface="맑은 고딕"/>
                          <a:ea typeface="957317_9"/>
                          <a:cs typeface="굴림"/>
                        </a:rPr>
                        <a:t> </a:t>
                      </a:r>
                      <a:r>
                        <a:rPr lang="ko-KR" sz="1500" kern="0">
                          <a:latin typeface="957317_9"/>
                          <a:ea typeface="돋움"/>
                          <a:cs typeface="굴림"/>
                        </a:rPr>
                        <a:t>출발지부터</a:t>
                      </a:r>
                      <a:r>
                        <a:rPr lang="ko-KR" sz="1500" kern="0">
                          <a:latin typeface="맑은 고딕"/>
                          <a:ea typeface="957317_9"/>
                          <a:cs typeface="굴림"/>
                        </a:rPr>
                        <a:t> </a:t>
                      </a:r>
                      <a:r>
                        <a:rPr lang="ko-KR" sz="1500" kern="0">
                          <a:latin typeface="957317_9"/>
                          <a:ea typeface="돋움"/>
                          <a:cs typeface="굴림"/>
                        </a:rPr>
                        <a:t>목적지까지</a:t>
                      </a:r>
                      <a:r>
                        <a:rPr lang="ko-KR" sz="1500" kern="0">
                          <a:latin typeface="맑은 고딕"/>
                          <a:ea typeface="957317_9"/>
                          <a:cs typeface="굴림"/>
                        </a:rPr>
                        <a:t> </a:t>
                      </a:r>
                      <a:r>
                        <a:rPr lang="ko-KR" sz="1500" kern="0">
                          <a:latin typeface="957317_9"/>
                          <a:ea typeface="돋움"/>
                          <a:cs typeface="굴림"/>
                        </a:rPr>
                        <a:t>갈</a:t>
                      </a:r>
                      <a:r>
                        <a:rPr lang="ko-KR" sz="1500" kern="0">
                          <a:latin typeface="맑은 고딕"/>
                          <a:ea typeface="957317_9"/>
                          <a:cs typeface="굴림"/>
                        </a:rPr>
                        <a:t> </a:t>
                      </a:r>
                      <a:r>
                        <a:rPr lang="ko-KR" sz="1500" kern="0">
                          <a:latin typeface="957317_9"/>
                          <a:ea typeface="돋움"/>
                          <a:cs typeface="굴림"/>
                        </a:rPr>
                        <a:t>수</a:t>
                      </a:r>
                      <a:r>
                        <a:rPr lang="ko-KR" sz="1500" kern="0">
                          <a:latin typeface="맑은 고딕"/>
                          <a:ea typeface="957317_9"/>
                          <a:cs typeface="굴림"/>
                        </a:rPr>
                        <a:t> </a:t>
                      </a:r>
                      <a:r>
                        <a:rPr lang="ko-KR" sz="1500" kern="0">
                          <a:latin typeface="957317_9"/>
                          <a:ea typeface="돋움"/>
                          <a:cs typeface="굴림"/>
                        </a:rPr>
                        <a:t>있는</a:t>
                      </a:r>
                      <a:endParaRPr lang="ko-KR" sz="1500" kern="0">
                        <a:latin typeface="957317_9"/>
                        <a:ea typeface="돋움"/>
                        <a:cs typeface="굴림"/>
                      </a:endParaRPr>
                    </a:p>
                    <a:p>
                      <a:pPr algn="l" latinLnBrk="0">
                        <a:spcAft>
                          <a:spcPts val="0"/>
                        </a:spcAft>
                        <a:defRPr/>
                      </a:pPr>
                      <a:r>
                        <a:rPr lang="en-US" altLang="ko-KR" sz="1500" kern="0">
                          <a:latin typeface="957317_9"/>
                          <a:ea typeface="돋움"/>
                          <a:cs typeface="굴림"/>
                        </a:rPr>
                        <a:t> </a:t>
                      </a:r>
                      <a:r>
                        <a:rPr lang="ko-KR" sz="1500" kern="0">
                          <a:latin typeface="맑은 고딕"/>
                          <a:ea typeface="957317_9"/>
                          <a:cs typeface="굴림"/>
                        </a:rPr>
                        <a:t> </a:t>
                      </a:r>
                      <a:r>
                        <a:rPr lang="ko-KR" sz="1500" kern="0">
                          <a:latin typeface="957317_9"/>
                          <a:ea typeface="돋움"/>
                          <a:cs typeface="굴림"/>
                        </a:rPr>
                        <a:t>경로를</a:t>
                      </a:r>
                      <a:r>
                        <a:rPr lang="ko-KR" sz="1500" kern="0">
                          <a:latin typeface="맑은 고딕"/>
                          <a:ea typeface="957317_9"/>
                          <a:cs typeface="굴림"/>
                        </a:rPr>
                        <a:t> </a:t>
                      </a:r>
                      <a:r>
                        <a:rPr lang="ko-KR" sz="1500" kern="0">
                          <a:latin typeface="957317_9"/>
                          <a:ea typeface="돋움"/>
                          <a:cs typeface="굴림"/>
                        </a:rPr>
                        <a:t>검사하고</a:t>
                      </a:r>
                      <a:r>
                        <a:rPr lang="ko-KR" sz="1500" kern="0">
                          <a:latin typeface="맑은 고딕"/>
                          <a:ea typeface="957317_9"/>
                          <a:cs typeface="굴림"/>
                        </a:rPr>
                        <a:t> </a:t>
                      </a:r>
                      <a:r>
                        <a:rPr lang="ko-KR" sz="1500" kern="0">
                          <a:latin typeface="957317_9"/>
                          <a:ea typeface="돋움"/>
                          <a:cs typeface="굴림"/>
                        </a:rPr>
                        <a:t>어떤</a:t>
                      </a:r>
                      <a:r>
                        <a:rPr lang="ko-KR" sz="1500" kern="0">
                          <a:latin typeface="맑은 고딕"/>
                          <a:ea typeface="957317_9"/>
                          <a:cs typeface="굴림"/>
                        </a:rPr>
                        <a:t> </a:t>
                      </a:r>
                      <a:r>
                        <a:rPr lang="ko-KR" sz="1500" kern="0">
                          <a:latin typeface="957317_9"/>
                          <a:ea typeface="돋움"/>
                          <a:cs typeface="굴림"/>
                        </a:rPr>
                        <a:t>경로로</a:t>
                      </a:r>
                      <a:r>
                        <a:rPr lang="ko-KR" sz="1500" kern="0">
                          <a:latin typeface="맑은 고딕"/>
                          <a:ea typeface="957317_9"/>
                          <a:cs typeface="굴림"/>
                        </a:rPr>
                        <a:t> </a:t>
                      </a:r>
                      <a:r>
                        <a:rPr lang="ko-KR" sz="1500" kern="0">
                          <a:latin typeface="957317_9"/>
                          <a:ea typeface="돋움"/>
                          <a:cs typeface="굴림"/>
                        </a:rPr>
                        <a:t>가는</a:t>
                      </a:r>
                      <a:r>
                        <a:rPr lang="ko-KR" sz="1500" kern="0">
                          <a:latin typeface="맑은 고딕"/>
                          <a:ea typeface="957317_9"/>
                          <a:cs typeface="굴림"/>
                        </a:rPr>
                        <a:t> </a:t>
                      </a:r>
                      <a:r>
                        <a:rPr lang="ko-KR" sz="1500" kern="0">
                          <a:latin typeface="957317_9"/>
                          <a:ea typeface="돋움"/>
                          <a:cs typeface="굴림"/>
                        </a:rPr>
                        <a:t>것이</a:t>
                      </a:r>
                      <a:r>
                        <a:rPr lang="ko-KR" sz="1500" kern="0">
                          <a:latin typeface="맑은 고딕"/>
                          <a:ea typeface="957317_9"/>
                          <a:cs typeface="굴림"/>
                        </a:rPr>
                        <a:t> </a:t>
                      </a:r>
                      <a:r>
                        <a:rPr lang="ko-KR" sz="1500" kern="0">
                          <a:latin typeface="957317_9"/>
                          <a:ea typeface="돋움"/>
                          <a:cs typeface="굴림"/>
                        </a:rPr>
                        <a:t>최선인지</a:t>
                      </a:r>
                      <a:endParaRPr lang="ko-KR" sz="1500" kern="0">
                        <a:latin typeface="957317_9"/>
                        <a:ea typeface="돋움"/>
                        <a:cs typeface="굴림"/>
                      </a:endParaRPr>
                    </a:p>
                    <a:p>
                      <a:pPr algn="l" latinLnBrk="0">
                        <a:spcAft>
                          <a:spcPts val="0"/>
                        </a:spcAft>
                        <a:defRPr/>
                      </a:pPr>
                      <a:r>
                        <a:rPr lang="en-US" altLang="ko-KR" sz="1500" kern="0">
                          <a:latin typeface="957317_9"/>
                          <a:ea typeface="돋움"/>
                          <a:cs typeface="굴림"/>
                        </a:rPr>
                        <a:t> </a:t>
                      </a:r>
                      <a:r>
                        <a:rPr lang="ko-KR" sz="1500" kern="0">
                          <a:latin typeface="맑은 고딕"/>
                          <a:ea typeface="957317_9"/>
                          <a:cs typeface="굴림"/>
                        </a:rPr>
                        <a:t> </a:t>
                      </a:r>
                      <a:r>
                        <a:rPr lang="ko-KR" sz="1500" kern="0">
                          <a:latin typeface="957317_9"/>
                          <a:ea typeface="돋움"/>
                          <a:cs typeface="굴림"/>
                        </a:rPr>
                        <a:t>결정</a:t>
                      </a:r>
                      <a:endParaRPr lang="ko-KR" sz="150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r>
              <a:tr h="621525">
                <a:tc>
                  <a:txBody>
                    <a:bodyPr vert="horz" lIns="9525" tIns="9525" rIns="9525" bIns="9525" anchor="ctr" anchorCtr="0"/>
                    <a:p>
                      <a:pPr algn="ctr" latinLnBrk="0">
                        <a:spcAft>
                          <a:spcPts val="0"/>
                        </a:spcAft>
                        <a:defRPr/>
                      </a:pPr>
                      <a:r>
                        <a:rPr lang="ko-KR" sz="1500" kern="0">
                          <a:latin typeface="957317_9"/>
                          <a:ea typeface="돋움"/>
                          <a:cs typeface="굴림"/>
                        </a:rPr>
                        <a:t>스위칭</a:t>
                      </a:r>
                      <a:endParaRPr lang="ko-KR" sz="1500" kern="0">
                        <a:latin typeface="957317_9"/>
                        <a:ea typeface="돋움"/>
                        <a:cs typeface="굴림"/>
                      </a:endParaRPr>
                    </a:p>
                    <a:p>
                      <a:pPr algn="ctr" latinLnBrk="0">
                        <a:spcAft>
                          <a:spcPts val="0"/>
                        </a:spcAft>
                        <a:defRPr/>
                      </a:pPr>
                      <a:r>
                        <a:rPr lang="en-US" sz="1500" kern="0">
                          <a:latin typeface="957317_9"/>
                          <a:ea typeface="돋움"/>
                          <a:cs typeface="굴림"/>
                        </a:rPr>
                        <a:t>(Switching)</a:t>
                      </a:r>
                      <a:endParaRPr lang="ko-KR" sz="150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c>
                  <a:txBody>
                    <a:bodyPr vert="horz" lIns="9525" tIns="9525" rIns="9525" bIns="9525" anchor="ctr" anchorCtr="0"/>
                    <a:p>
                      <a:pPr algn="l" latinLnBrk="0">
                        <a:spcAft>
                          <a:spcPts val="0"/>
                        </a:spcAft>
                        <a:defRPr/>
                      </a:pPr>
                      <a:r>
                        <a:rPr lang="en-US" altLang="ko-KR" sz="1500" kern="0">
                          <a:latin typeface="957317_9"/>
                          <a:ea typeface="돋움"/>
                          <a:cs typeface="굴림"/>
                        </a:rPr>
                        <a:t>  </a:t>
                      </a:r>
                      <a:r>
                        <a:rPr lang="ko-KR" sz="1500" kern="0">
                          <a:latin typeface="957317_9"/>
                          <a:ea typeface="돋움"/>
                          <a:cs typeface="굴림"/>
                        </a:rPr>
                        <a:t>경로</a:t>
                      </a:r>
                      <a:r>
                        <a:rPr lang="ko-KR" sz="1500" kern="0">
                          <a:latin typeface="맑은 고딕"/>
                          <a:ea typeface="957317_9"/>
                          <a:cs typeface="굴림"/>
                        </a:rPr>
                        <a:t> </a:t>
                      </a:r>
                      <a:r>
                        <a:rPr lang="ko-KR" sz="1500" kern="0">
                          <a:latin typeface="957317_9"/>
                          <a:ea typeface="돋움"/>
                          <a:cs typeface="굴림"/>
                        </a:rPr>
                        <a:t>설정이</a:t>
                      </a:r>
                      <a:r>
                        <a:rPr lang="ko-KR" sz="1500" kern="0">
                          <a:latin typeface="맑은 고딕"/>
                          <a:ea typeface="957317_9"/>
                          <a:cs typeface="굴림"/>
                        </a:rPr>
                        <a:t> </a:t>
                      </a:r>
                      <a:r>
                        <a:rPr lang="ko-KR" sz="1500" kern="0">
                          <a:latin typeface="957317_9"/>
                          <a:ea typeface="돋움"/>
                          <a:cs typeface="굴림"/>
                        </a:rPr>
                        <a:t>결정될</a:t>
                      </a:r>
                      <a:r>
                        <a:rPr lang="ko-KR" sz="1500" kern="0">
                          <a:latin typeface="맑은 고딕"/>
                          <a:ea typeface="957317_9"/>
                          <a:cs typeface="굴림"/>
                        </a:rPr>
                        <a:t> </a:t>
                      </a:r>
                      <a:r>
                        <a:rPr lang="ko-KR" sz="1500" kern="0">
                          <a:latin typeface="957317_9"/>
                          <a:ea typeface="돋움"/>
                          <a:cs typeface="굴림"/>
                        </a:rPr>
                        <a:t>경우</a:t>
                      </a:r>
                      <a:r>
                        <a:rPr lang="ko-KR" sz="1500" kern="0">
                          <a:latin typeface="맑은 고딕"/>
                          <a:ea typeface="957317_9"/>
                          <a:cs typeface="굴림"/>
                        </a:rPr>
                        <a:t> </a:t>
                      </a:r>
                      <a:r>
                        <a:rPr lang="ko-KR" sz="1500" kern="0">
                          <a:latin typeface="957317_9"/>
                          <a:ea typeface="돋움"/>
                          <a:cs typeface="굴림"/>
                        </a:rPr>
                        <a:t>데이터</a:t>
                      </a:r>
                      <a:r>
                        <a:rPr lang="ko-KR" sz="1500" kern="0">
                          <a:latin typeface="맑은 고딕"/>
                          <a:ea typeface="957317_9"/>
                          <a:cs typeface="굴림"/>
                        </a:rPr>
                        <a:t> </a:t>
                      </a:r>
                      <a:r>
                        <a:rPr lang="ko-KR" sz="1500" kern="0">
                          <a:latin typeface="957317_9"/>
                          <a:ea typeface="돋움"/>
                          <a:cs typeface="굴림"/>
                        </a:rPr>
                        <a:t>패킷</a:t>
                      </a:r>
                      <a:r>
                        <a:rPr lang="ko-KR" sz="1500" kern="0">
                          <a:latin typeface="맑은 고딕"/>
                          <a:ea typeface="957317_9"/>
                          <a:cs typeface="굴림"/>
                        </a:rPr>
                        <a:t> </a:t>
                      </a:r>
                      <a:r>
                        <a:rPr lang="ko-KR" sz="1500" kern="0">
                          <a:latin typeface="957317_9"/>
                          <a:ea typeface="돋움"/>
                          <a:cs typeface="굴림"/>
                        </a:rPr>
                        <a:t>스위칭</a:t>
                      </a:r>
                      <a:endParaRPr lang="ko-KR" sz="1500" kern="0">
                        <a:latin typeface="957317_9"/>
                        <a:ea typeface="돋움"/>
                        <a:cs typeface="굴림"/>
                      </a:endParaRPr>
                    </a:p>
                    <a:p>
                      <a:pPr algn="l" latinLnBrk="0">
                        <a:spcAft>
                          <a:spcPts val="0"/>
                        </a:spcAft>
                        <a:defRPr/>
                      </a:pPr>
                      <a:r>
                        <a:rPr lang="en-US" altLang="ko-KR" sz="1500" kern="0">
                          <a:latin typeface="957317_9"/>
                          <a:ea typeface="돋움"/>
                          <a:cs typeface="굴림"/>
                        </a:rPr>
                        <a:t> </a:t>
                      </a:r>
                      <a:r>
                        <a:rPr lang="ko-KR" sz="1500" kern="0">
                          <a:latin typeface="맑은 고딕"/>
                          <a:ea typeface="957317_9"/>
                          <a:cs typeface="굴림"/>
                        </a:rPr>
                        <a:t> </a:t>
                      </a:r>
                      <a:r>
                        <a:rPr lang="ko-KR" sz="1500" kern="0">
                          <a:latin typeface="957317_9"/>
                          <a:ea typeface="돋움"/>
                          <a:cs typeface="굴림"/>
                        </a:rPr>
                        <a:t>작업을</a:t>
                      </a:r>
                      <a:r>
                        <a:rPr lang="ko-KR" sz="1500" kern="0">
                          <a:latin typeface="맑은 고딕"/>
                          <a:ea typeface="957317_9"/>
                          <a:cs typeface="굴림"/>
                        </a:rPr>
                        <a:t> </a:t>
                      </a:r>
                      <a:r>
                        <a:rPr lang="ko-KR" sz="1500" kern="0">
                          <a:latin typeface="957317_9"/>
                          <a:ea typeface="돋움"/>
                          <a:cs typeface="굴림"/>
                        </a:rPr>
                        <a:t>함</a:t>
                      </a:r>
                      <a:endParaRPr lang="ko-KR" sz="150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계층</a:t>
            </a:r>
            <a:r>
              <a:rPr lang="en-US" altLang="ko-KR"/>
              <a:t>(Network Layer)</a:t>
            </a:r>
            <a:endParaRPr lang="ko-KR" altLang="en-US"/>
          </a:p>
        </p:txBody>
      </p:sp>
      <p:sp>
        <p:nvSpPr>
          <p:cNvPr id="3" name="내용 개체 틀 2"/>
          <p:cNvSpPr>
            <a:spLocks noGrp="1"/>
          </p:cNvSpPr>
          <p:nvPr>
            <p:ph idx="1"/>
          </p:nvPr>
        </p:nvSpPr>
        <p:spPr/>
        <p:txBody>
          <a:bodyPr>
            <a:noAutofit/>
          </a:bodyPr>
          <a:lstStyle/>
          <a:p>
            <a:pPr latinLnBrk="0">
              <a:spcBef>
                <a:spcPts val="0"/>
              </a:spcBef>
              <a:defRPr/>
            </a:pPr>
            <a:r>
              <a:rPr lang="ko-KR" altLang="en-US" sz="1400"/>
              <a:t>▶ 라우팅</a:t>
            </a:r>
            <a:r>
              <a:rPr lang="en-US" altLang="ko-KR" sz="1400"/>
              <a:t>(Routing)</a:t>
            </a:r>
            <a:endParaRPr lang="en-US" altLang="ko-KR" sz="1400"/>
          </a:p>
          <a:p>
            <a:pPr latinLnBrk="0">
              <a:spcBef>
                <a:spcPts val="0"/>
              </a:spcBef>
              <a:defRPr/>
            </a:pPr>
            <a:endParaRPr lang="ko-KR" altLang="en-US" sz="1400"/>
          </a:p>
          <a:p>
            <a:pPr latinLnBrk="0">
              <a:spcBef>
                <a:spcPts val="0"/>
              </a:spcBef>
              <a:defRPr/>
            </a:pPr>
            <a:r>
              <a:rPr lang="en-US" altLang="ko-KR" sz="1400"/>
              <a:t>. </a:t>
            </a:r>
            <a:r>
              <a:rPr lang="en-US" sz="1400"/>
              <a:t>Routing</a:t>
            </a:r>
            <a:r>
              <a:rPr lang="ko-KR" altLang="en-US" sz="1400"/>
              <a:t>은 한 네트워크에서 다른 네트워크로 패킷을 이동시키는 과정과 네트워크 안의 호스트에게 패킷들을 전달하는 과정을 의미함</a:t>
            </a:r>
            <a:endParaRPr lang="ko-KR" altLang="en-US" sz="1400"/>
          </a:p>
          <a:p>
            <a:pPr>
              <a:spcBef>
                <a:spcPts val="0"/>
              </a:spcBef>
              <a:defRPr/>
            </a:pPr>
            <a:r>
              <a:rPr lang="en-US" altLang="ko-KR" sz="1400"/>
              <a:t>. </a:t>
            </a:r>
            <a:r>
              <a:rPr lang="ko-KR" altLang="en-US" sz="1400"/>
              <a:t>라우팅의 종류로는 정적 라우팅</a:t>
            </a:r>
            <a:r>
              <a:rPr lang="en-US" sz="1400"/>
              <a:t>(Static Routing), </a:t>
            </a:r>
            <a:r>
              <a:rPr lang="ko-KR" altLang="en-US" sz="1400"/>
              <a:t>디폴트 라우팅</a:t>
            </a:r>
            <a:r>
              <a:rPr lang="en-US" sz="1400"/>
              <a:t>(Default Rouing),  </a:t>
            </a:r>
            <a:r>
              <a:rPr lang="ko-KR" altLang="en-US" sz="1400"/>
              <a:t>동적 라우팅</a:t>
            </a:r>
            <a:r>
              <a:rPr lang="en-US" sz="1400"/>
              <a:t>(Dynamic Routing)</a:t>
            </a:r>
            <a:r>
              <a:rPr lang="ko-KR" altLang="en-US" sz="1400"/>
              <a:t>이 있다</a:t>
            </a:r>
            <a:endParaRPr lang="ko-KR" altLang="en-US" sz="1400"/>
          </a:p>
          <a:p>
            <a:pPr marL="0" indent="0" latinLnBrk="0">
              <a:spcBef>
                <a:spcPts val="0"/>
              </a:spcBef>
              <a:buNone/>
              <a:defRPr/>
            </a:pPr>
            <a:endParaRPr lang="en-US" altLang="ko-KR" sz="1400" b="1"/>
          </a:p>
          <a:p>
            <a:pPr latinLnBrk="0">
              <a:spcBef>
                <a:spcPts val="0"/>
              </a:spcBef>
              <a:defRPr/>
            </a:pPr>
            <a:r>
              <a:rPr lang="ko-KR" altLang="en-US" sz="1400"/>
              <a:t>▶ 라우티드 프로토콜</a:t>
            </a:r>
            <a:r>
              <a:rPr lang="en-US" sz="1400"/>
              <a:t>(Routed Protocol)</a:t>
            </a:r>
            <a:endParaRPr lang="en-US" sz="1400"/>
          </a:p>
          <a:p>
            <a:pPr latinLnBrk="0">
              <a:spcBef>
                <a:spcPts val="0"/>
              </a:spcBef>
              <a:defRPr/>
            </a:pPr>
            <a:endParaRPr lang="en-US" sz="1400"/>
          </a:p>
          <a:p>
            <a:pPr latinLnBrk="0">
              <a:spcBef>
                <a:spcPts val="0"/>
              </a:spcBef>
              <a:defRPr/>
            </a:pPr>
            <a:r>
              <a:rPr lang="en-US" altLang="ko-KR" sz="1400"/>
              <a:t>. </a:t>
            </a:r>
            <a:r>
              <a:rPr lang="ko-KR" altLang="en-US" sz="1400"/>
              <a:t>수동의 의미로서 즉</a:t>
            </a:r>
            <a:r>
              <a:rPr lang="en-US" sz="1400"/>
              <a:t> </a:t>
            </a:r>
            <a:r>
              <a:rPr lang="ko-KR" altLang="en-US" sz="1400"/>
              <a:t>라우팅 당하는 프로토콜</a:t>
            </a:r>
            <a:r>
              <a:rPr lang="en-US" sz="1400"/>
              <a:t>, </a:t>
            </a:r>
            <a:r>
              <a:rPr lang="ko-KR" altLang="en-US" sz="1400"/>
              <a:t>라우터에 의해 라우팅을 당함</a:t>
            </a:r>
            <a:endParaRPr lang="ko-KR" altLang="en-US" sz="1400"/>
          </a:p>
          <a:p>
            <a:pPr latinLnBrk="0">
              <a:spcBef>
                <a:spcPts val="0"/>
              </a:spcBef>
              <a:defRPr/>
            </a:pPr>
            <a:r>
              <a:rPr lang="en-US" altLang="ko-KR" sz="1400"/>
              <a:t>. </a:t>
            </a:r>
            <a:r>
              <a:rPr lang="ko-KR" altLang="en-US" sz="1400"/>
              <a:t>흔히 비유하는 택시</a:t>
            </a:r>
            <a:r>
              <a:rPr lang="en-US" sz="1400"/>
              <a:t>(</a:t>
            </a:r>
            <a:r>
              <a:rPr lang="ko-KR" altLang="en-US" sz="1400"/>
              <a:t>라우터</a:t>
            </a:r>
            <a:r>
              <a:rPr lang="en-US" sz="1400"/>
              <a:t>)</a:t>
            </a:r>
            <a:r>
              <a:rPr lang="ko-KR" altLang="en-US" sz="1400"/>
              <a:t>의 택시기사</a:t>
            </a:r>
            <a:r>
              <a:rPr lang="en-US" sz="1400"/>
              <a:t>(</a:t>
            </a:r>
            <a:r>
              <a:rPr lang="ko-KR" altLang="en-US" sz="1400"/>
              <a:t>라우팅 프로토콜</a:t>
            </a:r>
            <a:r>
              <a:rPr lang="en-US" sz="1400"/>
              <a:t>)</a:t>
            </a:r>
            <a:r>
              <a:rPr lang="ko-KR" altLang="en-US" sz="1400"/>
              <a:t>에 의해 운반되는 고객</a:t>
            </a:r>
            <a:r>
              <a:rPr lang="en-US" sz="1400"/>
              <a:t>(</a:t>
            </a:r>
            <a:r>
              <a:rPr lang="ko-KR" altLang="en-US" sz="1400"/>
              <a:t>라우티드 프로토콜</a:t>
            </a:r>
            <a:r>
              <a:rPr lang="en-US" sz="1400"/>
              <a:t>)</a:t>
            </a:r>
            <a:endParaRPr lang="en-US" sz="1400"/>
          </a:p>
          <a:p>
            <a:pPr latinLnBrk="0">
              <a:spcBef>
                <a:spcPts val="0"/>
              </a:spcBef>
              <a:defRPr/>
            </a:pPr>
            <a:r>
              <a:rPr lang="en-US" altLang="ko-KR" sz="1400"/>
              <a:t>. </a:t>
            </a:r>
            <a:r>
              <a:rPr lang="ko-KR" altLang="en-US" sz="1400"/>
              <a:t>위의 것을 실제적으로 말하자면 라우터 장치의 라우팅 프로토콜에 의해 어떻게</a:t>
            </a:r>
            <a:r>
              <a:rPr lang="en-US" altLang="ko-KR" sz="1400"/>
              <a:t> </a:t>
            </a:r>
            <a:r>
              <a:rPr lang="ko-KR" altLang="en-US" sz="1400"/>
              <a:t>전송될지 결정하고 라우티드 프로토콜이 전송되는 것</a:t>
            </a:r>
            <a:endParaRPr lang="ko-KR" altLang="en-US" sz="1400"/>
          </a:p>
          <a:p>
            <a:pPr latinLnBrk="0">
              <a:spcBef>
                <a:spcPts val="0"/>
              </a:spcBef>
              <a:defRPr/>
            </a:pPr>
            <a:endParaRPr lang="en-US" sz="1400"/>
          </a:p>
          <a:p>
            <a:pPr latinLnBrk="0">
              <a:spcBef>
                <a:spcPts val="0"/>
              </a:spcBef>
              <a:defRPr/>
            </a:pPr>
            <a:r>
              <a:rPr lang="ko-KR" altLang="en-US" sz="1400"/>
              <a:t>▶ 라우팅 프로토콜</a:t>
            </a:r>
            <a:r>
              <a:rPr lang="en-US" sz="1400"/>
              <a:t>(Routing Protocol)</a:t>
            </a:r>
            <a:endParaRPr lang="en-US" sz="1400"/>
          </a:p>
          <a:p>
            <a:pPr latinLnBrk="0">
              <a:spcBef>
                <a:spcPts val="0"/>
              </a:spcBef>
              <a:defRPr/>
            </a:pPr>
            <a:endParaRPr lang="en-US" sz="1400"/>
          </a:p>
          <a:p>
            <a:pPr latinLnBrk="0">
              <a:spcBef>
                <a:spcPts val="0"/>
              </a:spcBef>
              <a:defRPr/>
            </a:pPr>
            <a:r>
              <a:rPr lang="en-US" altLang="ko-KR" sz="1400"/>
              <a:t>. </a:t>
            </a:r>
            <a:r>
              <a:rPr lang="ko-KR" altLang="en-US" sz="1400"/>
              <a:t>능동의 의미로서 즉 라우팅 하는 프로토콜</a:t>
            </a:r>
            <a:r>
              <a:rPr lang="en-US" sz="1400"/>
              <a:t>, </a:t>
            </a:r>
            <a:r>
              <a:rPr lang="ko-KR" altLang="en-US" sz="1400"/>
              <a:t>라우팅 알고리즘이라고도 함</a:t>
            </a:r>
            <a:endParaRPr lang="ko-KR" altLang="en-US" sz="1400"/>
          </a:p>
          <a:p>
            <a:pPr latinLnBrk="0">
              <a:spcBef>
                <a:spcPts val="0"/>
              </a:spcBef>
              <a:defRPr/>
            </a:pPr>
            <a:r>
              <a:rPr lang="en-US" altLang="ko-KR" sz="1400"/>
              <a:t>. </a:t>
            </a:r>
            <a:r>
              <a:rPr lang="ko-KR" altLang="en-US" sz="1400"/>
              <a:t>어디로 전송해야할지에 대한 경로 정보를 가지고 있는 라우팅 테이블을 기억해둠</a:t>
            </a:r>
            <a:endParaRPr lang="ko-KR" altLang="en-US" sz="1400"/>
          </a:p>
        </p:txBody>
      </p:sp>
      <p:graphicFrame>
        <p:nvGraphicFramePr>
          <p:cNvPr id="5" name="표 5"/>
          <p:cNvGraphicFramePr>
            <a:graphicFrameLocks noGrp="1"/>
          </p:cNvGraphicFramePr>
          <p:nvPr/>
        </p:nvGraphicFramePr>
        <p:xfrm>
          <a:off x="683568" y="5373216"/>
          <a:ext cx="7560840" cy="720080"/>
        </p:xfrm>
        <a:graphic>
          <a:graphicData uri="http://schemas.openxmlformats.org/drawingml/2006/table">
            <a:tbl>
              <a:tblGrid>
                <a:gridCol w="2139860"/>
                <a:gridCol w="5420979"/>
              </a:tblGrid>
              <a:tr h="360040">
                <a:tc>
                  <a:txBody>
                    <a:bodyPr vert="horz" lIns="9525" tIns="9525" rIns="9525" bIns="9525" anchor="ctr" anchorCtr="0"/>
                    <a:p>
                      <a:pPr algn="l" latinLnBrk="0">
                        <a:spcAft>
                          <a:spcPts val="0"/>
                        </a:spcAft>
                        <a:defRPr/>
                      </a:pPr>
                      <a:r>
                        <a:rPr lang="en-US" altLang="ko-KR" sz="1500" b="0" kern="0">
                          <a:latin typeface="957317_9"/>
                          <a:ea typeface="돋움"/>
                          <a:cs typeface="굴림"/>
                        </a:rPr>
                        <a:t>  </a:t>
                      </a:r>
                      <a:r>
                        <a:rPr lang="ko-KR" sz="1500" b="0" kern="0">
                          <a:latin typeface="957317_9"/>
                          <a:ea typeface="돋움"/>
                          <a:cs typeface="굴림"/>
                        </a:rPr>
                        <a:t>라우팅</a:t>
                      </a:r>
                      <a:r>
                        <a:rPr lang="ko-KR" sz="1500" b="0" kern="0">
                          <a:latin typeface="맑은 고딕"/>
                          <a:ea typeface="957317_9"/>
                          <a:cs typeface="굴림"/>
                        </a:rPr>
                        <a:t> </a:t>
                      </a:r>
                      <a:r>
                        <a:rPr lang="ko-KR" sz="1500" b="0" kern="0">
                          <a:latin typeface="957317_9"/>
                          <a:ea typeface="돋움"/>
                          <a:cs typeface="굴림"/>
                        </a:rPr>
                        <a:t>프로토콜</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c>
                  <a:txBody>
                    <a:bodyPr vert="horz" lIns="9525" tIns="9525" rIns="9525" bIns="9525" anchor="ctr" anchorCtr="0"/>
                    <a:p>
                      <a:pPr algn="l" latinLnBrk="0">
                        <a:spcAft>
                          <a:spcPts val="0"/>
                        </a:spcAft>
                        <a:defRPr/>
                      </a:pPr>
                      <a:r>
                        <a:rPr lang="en-US" sz="1500" b="0" kern="0">
                          <a:latin typeface="957317_9"/>
                          <a:ea typeface="돋움"/>
                          <a:cs typeface="굴림"/>
                        </a:rPr>
                        <a:t>   RIP(Version1, Version2), IGRP, OSPF, EIGRP</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r>
              <a:tr h="360040">
                <a:tc>
                  <a:txBody>
                    <a:bodyPr vert="horz" lIns="9525" tIns="9525" rIns="9525" bIns="9525" anchor="ctr" anchorCtr="0"/>
                    <a:p>
                      <a:pPr algn="l" latinLnBrk="0">
                        <a:spcAft>
                          <a:spcPts val="0"/>
                        </a:spcAft>
                        <a:defRPr/>
                      </a:pPr>
                      <a:r>
                        <a:rPr lang="en-US" altLang="ko-KR" sz="1500" b="0" kern="0">
                          <a:latin typeface="957317_9"/>
                          <a:ea typeface="돋움"/>
                          <a:cs typeface="굴림"/>
                        </a:rPr>
                        <a:t>  </a:t>
                      </a:r>
                      <a:r>
                        <a:rPr lang="ko-KR" sz="1500" b="0" kern="0">
                          <a:latin typeface="957317_9"/>
                          <a:ea typeface="돋움"/>
                          <a:cs typeface="굴림"/>
                        </a:rPr>
                        <a:t>라우티드</a:t>
                      </a:r>
                      <a:r>
                        <a:rPr lang="ko-KR" sz="1500" b="0" kern="0">
                          <a:latin typeface="맑은 고딕"/>
                          <a:ea typeface="957317_9"/>
                          <a:cs typeface="굴림"/>
                        </a:rPr>
                        <a:t> </a:t>
                      </a:r>
                      <a:r>
                        <a:rPr lang="ko-KR" sz="1500" b="0" kern="0">
                          <a:latin typeface="957317_9"/>
                          <a:ea typeface="돋움"/>
                          <a:cs typeface="굴림"/>
                        </a:rPr>
                        <a:t>프로토콜</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c>
                  <a:txBody>
                    <a:bodyPr vert="horz" lIns="9525" tIns="9525" rIns="9525" bIns="9525" anchor="ctr" anchorCtr="0"/>
                    <a:p>
                      <a:pPr algn="l" latinLnBrk="0">
                        <a:spcAft>
                          <a:spcPts val="0"/>
                        </a:spcAft>
                        <a:defRPr/>
                      </a:pPr>
                      <a:r>
                        <a:rPr lang="en-US" sz="1500" b="0" kern="0">
                          <a:latin typeface="957317_9"/>
                          <a:ea typeface="돋움"/>
                          <a:cs typeface="굴림"/>
                        </a:rPr>
                        <a:t>   TCP/IP, IPX, Apple Talk</a:t>
                      </a:r>
                      <a:endParaRPr lang="ko-KR" sz="1500" b="0" kern="100">
                        <a:latin typeface="맑은 고딕"/>
                        <a:ea typeface="맑은 고딕"/>
                        <a:cs typeface="Times New Roman"/>
                      </a:endParaRPr>
                    </a:p>
                  </a:txBody>
                  <a:tcPr marL="9525" marR="9525" marT="9525" marB="9525" anchor="ctr">
                    <a:lnL w="12700" cap="flat" cmpd="sng" algn="ctr">
                      <a:solidFill>
                        <a:srgbClr val="000000"/>
                      </a:solidFill>
                      <a:prstDash val="solid"/>
                      <a:round/>
                      <a:headEnd w="med" len="med"/>
                      <a:tailEnd w="med" len="med"/>
                    </a:lnL>
                    <a:lnR w="12700" cap="flat" cmpd="sng" algn="ctr">
                      <a:solidFill>
                        <a:srgbClr val="000000"/>
                      </a:solidFill>
                      <a:prstDash val="solid"/>
                      <a:round/>
                      <a:headEnd w="med" len="med"/>
                      <a:tailEnd w="med" len="med"/>
                    </a:lnR>
                    <a:lnT w="12700" cap="flat" cmpd="sng" algn="ctr">
                      <a:solidFill>
                        <a:srgbClr val="000000"/>
                      </a:solidFill>
                      <a:prstDash val="solid"/>
                      <a:round/>
                      <a:headEnd w="med" len="med"/>
                      <a:tailEnd w="med" len="med"/>
                    </a:lnT>
                    <a:lnB w="12700" cap="flat" cmpd="sng" algn="ctr">
                      <a:solidFill>
                        <a:srgbClr val="000000"/>
                      </a:solidFill>
                      <a:prstDash val="solid"/>
                      <a:round/>
                      <a:headEnd w="med" len="med"/>
                      <a:tailEnd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전송</a:t>
            </a:r>
            <a:r>
              <a:rPr lang="en-US" altLang="ko-KR"/>
              <a:t> </a:t>
            </a:r>
            <a:r>
              <a:rPr lang="ko-KR" altLang="en-US"/>
              <a:t>계층</a:t>
            </a:r>
            <a:r>
              <a:rPr lang="en-US" altLang="ko-KR"/>
              <a:t>(Transport Layer)</a:t>
            </a:r>
            <a:endParaRPr lang="en-US" altLang="ko-KR"/>
          </a:p>
        </p:txBody>
      </p:sp>
      <p:sp>
        <p:nvSpPr>
          <p:cNvPr id="3" name="내용 개체 틀 2"/>
          <p:cNvSpPr>
            <a:spLocks noGrp="1"/>
          </p:cNvSpPr>
          <p:nvPr>
            <p:ph idx="1"/>
          </p:nvPr>
        </p:nvSpPr>
        <p:spPr/>
        <p:txBody>
          <a:bodyPr>
            <a:normAutofit fontScale="85000" lnSpcReduction="20000"/>
          </a:bodyPr>
          <a:lstStyle/>
          <a:p>
            <a:pPr>
              <a:defRPr/>
            </a:pPr>
            <a:r>
              <a:rPr lang="ko-KR" altLang="en-US"/>
              <a:t>전송 계층(Transport layer)은 양 끝단(End to end)의 사용자들이 신뢰성있는 데이터를 주고 받을 수 있도록 해 주어, 상위 계층들이 데이터 전달의 유효성이나 효율성을 생각하지 않도록 해준다. 시퀀스 넘버 기반의 오류 제어 방식을 사용한다. 전송 계층은 특정 연결의 유효성을 제어하고, 일부 프로토콜은 상태 개념이 있고(stateful), 연결 기반(connection oriented)이다. 이는 전송 계층이 패킷들의 전송이 유효한지 확인하고 전송 실패한 패킷들을 다시 전송한다는 것을 뜻한다. 가장 잘 알려진 전송 계층의 예는 TCP이다.</a:t>
            </a:r>
            <a:endParaRPr lang="ko-KR" altLang="en-US"/>
          </a:p>
          <a:p>
            <a:pPr>
              <a:defRPr/>
            </a:pPr>
            <a:endParaRPr lang="ko-KR" altLang="en-US"/>
          </a:p>
          <a:p>
            <a:pPr>
              <a:defRPr/>
            </a:pPr>
            <a:r>
              <a:rPr lang="ko-KR" altLang="en-US"/>
              <a:t>종단간(end-to-end) 통신을 다루는 최하위 계층으로 종단간 신뢰성 있고 효율적인 데이터를 전송하며, 기능은 오류검출 및 복구와 흐름제어, 중복검사 등을 수행한다.</a:t>
            </a:r>
            <a:endParaRPr lang="ko-KR" altLang="en-US"/>
          </a:p>
          <a:p>
            <a:pPr>
              <a:defRPr/>
            </a:pPr>
            <a:endParaRPr lang="ko-KR" altLang="en-US"/>
          </a:p>
          <a:p>
            <a:pPr>
              <a:defRPr/>
            </a:pPr>
            <a:r>
              <a:rPr lang="ko-KR" altLang="en-US"/>
              <a:t>패킷 생성(Assembly/Sequencing/Deassembly/Error detection/Request repeat/Flow control)</a:t>
            </a:r>
            <a:endParaRPr lang="ko-KR" altLang="en-US"/>
          </a:p>
          <a:p>
            <a:pPr>
              <a:defRPr/>
            </a:pPr>
            <a:endParaRPr lang="ko-KR" altLang="en-US"/>
          </a:p>
          <a:p>
            <a:pPr>
              <a:defRPr/>
            </a:pPr>
            <a:r>
              <a:rPr lang="ko-KR" altLang="en-US"/>
              <a:t>즉 어플리케이션</a:t>
            </a:r>
            <a:r>
              <a:rPr lang="en-US" altLang="ko-KR"/>
              <a:t> </a:t>
            </a:r>
            <a:r>
              <a:rPr lang="ko-KR" altLang="en-US"/>
              <a:t>계층에 네트워크로 접속되어 있는 </a:t>
            </a:r>
            <a:r>
              <a:rPr lang="en-US" altLang="ko-KR"/>
              <a:t>2</a:t>
            </a:r>
            <a:r>
              <a:rPr lang="ko-KR" altLang="en-US"/>
              <a:t>대의 컴퓨터 사이의 데이터 흐름을 제공</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전송</a:t>
            </a:r>
            <a:r>
              <a:rPr lang="en-US" altLang="ko-KR"/>
              <a:t> </a:t>
            </a:r>
            <a:r>
              <a:rPr lang="ko-KR" altLang="en-US"/>
              <a:t>계층</a:t>
            </a:r>
            <a:r>
              <a:rPr lang="en-US" altLang="ko-KR"/>
              <a:t>(Transport Layer)</a:t>
            </a:r>
            <a:endParaRPr lang="en-US" altLang="ko-KR"/>
          </a:p>
        </p:txBody>
      </p:sp>
      <p:sp>
        <p:nvSpPr>
          <p:cNvPr id="3" name="내용 개체 틀 2"/>
          <p:cNvSpPr>
            <a:spLocks noGrp="1"/>
          </p:cNvSpPr>
          <p:nvPr>
            <p:ph idx="1"/>
          </p:nvPr>
        </p:nvSpPr>
        <p:spPr/>
        <p:txBody>
          <a:bodyPr>
            <a:normAutofit lnSpcReduction="10000"/>
          </a:bodyPr>
          <a:lstStyle/>
          <a:p>
            <a:pPr lvl="0">
              <a:defRPr/>
            </a:pPr>
            <a:r>
              <a:rPr lang="en-US" altLang="ko-KR"/>
              <a:t>TCP : 3way-handshake </a:t>
            </a:r>
            <a:r>
              <a:rPr lang="ko-KR" altLang="en-US"/>
              <a:t>사용 신뢰성이 높고 속도가 느리다</a:t>
            </a:r>
            <a:r>
              <a:rPr lang="en-US" altLang="ko-KR" b="1"/>
              <a:t>.</a:t>
            </a:r>
            <a:endParaRPr lang="en-US" altLang="ko-KR" b="1"/>
          </a:p>
          <a:p>
            <a:pPr lvl="0">
              <a:defRPr/>
            </a:pPr>
            <a:endParaRPr lang="en-US" altLang="ko-KR" b="1"/>
          </a:p>
          <a:p>
            <a:pPr lvl="0">
              <a:defRPr/>
            </a:pPr>
            <a:endParaRPr lang="en-US" altLang="ko-KR" b="1"/>
          </a:p>
          <a:p>
            <a:pPr lvl="0">
              <a:defRPr/>
            </a:pPr>
            <a:endParaRPr lang="en-US" altLang="ko-KR" b="1"/>
          </a:p>
          <a:p>
            <a:pPr lvl="0">
              <a:defRPr/>
            </a:pPr>
            <a:endParaRPr lang="en-US" altLang="ko-KR" b="1"/>
          </a:p>
          <a:p>
            <a:pPr lvl="0">
              <a:defRPr/>
            </a:pPr>
            <a:endParaRPr lang="en-US" altLang="ko-KR" b="1"/>
          </a:p>
          <a:p>
            <a:pPr lvl="0">
              <a:defRPr/>
            </a:pPr>
            <a:endParaRPr lang="en-US" altLang="ko-KR"/>
          </a:p>
          <a:p>
            <a:pPr lvl="0">
              <a:defRPr/>
            </a:pPr>
            <a:r>
              <a:rPr lang="en-US" altLang="ko-KR"/>
              <a:t>UDP : </a:t>
            </a:r>
            <a:r>
              <a:rPr lang="ko-KR" altLang="en-US"/>
              <a:t>신뢰성이 낮고 속도가 빠르다</a:t>
            </a:r>
            <a:r>
              <a:rPr lang="en-US" altLang="ko-KR"/>
              <a:t>. </a:t>
            </a:r>
            <a:r>
              <a:rPr lang="ko-KR" altLang="en-US"/>
              <a:t>스트리밍</a:t>
            </a:r>
            <a:r>
              <a:rPr lang="en-US" altLang="ko-KR"/>
              <a:t>(</a:t>
            </a:r>
            <a:r>
              <a:rPr lang="ko-KR" altLang="en-US"/>
              <a:t>동영상</a:t>
            </a:r>
            <a:r>
              <a:rPr lang="en-US" altLang="ko-KR"/>
              <a:t>) </a:t>
            </a:r>
            <a:r>
              <a:rPr lang="ko-KR" altLang="en-US"/>
              <a:t>서비스에 사용</a:t>
            </a:r>
            <a:endParaRPr lang="en-US" altLang="ko-KR"/>
          </a:p>
          <a:p>
            <a:pPr lvl="0">
              <a:defRPr/>
            </a:pPr>
            <a:endParaRPr lang="ko-KR" altLang="en-US"/>
          </a:p>
        </p:txBody>
      </p:sp>
      <p:pic>
        <p:nvPicPr>
          <p:cNvPr id="4" name="Picture 13"/>
          <p:cNvPicPr>
            <a:picLocks noChangeAspect="1" noChangeArrowheads="1"/>
          </p:cNvPicPr>
          <p:nvPr/>
        </p:nvPicPr>
        <p:blipFill rotWithShape="1">
          <a:blip r:embed="rId2"/>
          <a:srcRect/>
          <a:stretch>
            <a:fillRect/>
          </a:stretch>
        </p:blipFill>
        <p:spPr>
          <a:xfrm>
            <a:off x="2964644" y="1717353"/>
            <a:ext cx="3214712" cy="2071687"/>
          </a:xfrm>
          <a:prstGeom prst="rect">
            <a:avLst/>
          </a:prstGeom>
          <a:noFill/>
          <a:ln w="3175" algn="ctr">
            <a:noFill/>
            <a:miter/>
          </a:ln>
        </p:spPr>
      </p:pic>
      <p:pic>
        <p:nvPicPr>
          <p:cNvPr id="5" name="Picture 28"/>
          <p:cNvPicPr>
            <a:picLocks noChangeAspect="1" noChangeArrowheads="1"/>
          </p:cNvPicPr>
          <p:nvPr/>
        </p:nvPicPr>
        <p:blipFill rotWithShape="1">
          <a:blip r:embed="rId3"/>
          <a:srcRect/>
          <a:stretch>
            <a:fillRect/>
          </a:stretch>
        </p:blipFill>
        <p:spPr>
          <a:xfrm>
            <a:off x="3081524" y="4797152"/>
            <a:ext cx="2980951" cy="1500198"/>
          </a:xfrm>
          <a:prstGeom prst="rect">
            <a:avLst/>
          </a:prstGeom>
          <a:noFill/>
          <a:ln w="3175" algn="ctr">
            <a:noFill/>
            <a:miter/>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idx="0"/>
          </p:nvPr>
        </p:nvSpPr>
        <p:spPr/>
        <p:txBody>
          <a:bodyPr/>
          <a:lstStyle/>
          <a:p>
            <a:pPr lvl="0">
              <a:defRPr/>
            </a:pPr>
            <a:r>
              <a:rPr lang="en-US" altLang="ko-KR"/>
              <a:t>OSI 7Layer</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세션</a:t>
            </a:r>
            <a:r>
              <a:rPr lang="en-US" altLang="ko-KR"/>
              <a:t> </a:t>
            </a:r>
            <a:r>
              <a:rPr lang="ko-KR" altLang="en-US"/>
              <a:t>계층</a:t>
            </a:r>
            <a:r>
              <a:rPr lang="en-US" altLang="ko-KR"/>
              <a:t>(Session Layer)</a:t>
            </a:r>
            <a:endParaRPr lang="en-US" altLang="ko-KR"/>
          </a:p>
        </p:txBody>
      </p:sp>
      <p:sp>
        <p:nvSpPr>
          <p:cNvPr id="3" name="내용 개체 틀 2"/>
          <p:cNvSpPr>
            <a:spLocks noGrp="1"/>
          </p:cNvSpPr>
          <p:nvPr>
            <p:ph idx="1"/>
          </p:nvPr>
        </p:nvSpPr>
        <p:spPr/>
        <p:txBody>
          <a:bodyPr>
            <a:normAutofit lnSpcReduction="10000"/>
          </a:bodyPr>
          <a:lstStyle/>
          <a:p>
            <a:pPr>
              <a:defRPr/>
            </a:pPr>
            <a:r>
              <a:rPr lang="ko-KR" altLang="en-US"/>
              <a:t>세션 계층(Session layer)은 양 끝단의 응용 프로세스가 통신을 관리하기 위한 방법을 제공한다. 동시 송수신 방식(duplex), 반이중 방식(half-duplex), 전이중 방식(Full Duplex)의 통신과 함께, 체크 포인팅과 유휴, 종료, 다시 시작 과정 등을 수행한다. 이 계층은 TCP/IP 세션을 만들고 없애는 책임을 진다.</a:t>
            </a:r>
            <a:endParaRPr lang="ko-KR" altLang="en-US"/>
          </a:p>
          <a:p>
            <a:pPr>
              <a:defRPr/>
            </a:pPr>
            <a:endParaRPr lang="ko-KR" altLang="en-US"/>
          </a:p>
          <a:p>
            <a:pPr>
              <a:defRPr/>
            </a:pPr>
            <a:r>
              <a:rPr lang="ko-KR" altLang="en-US"/>
              <a:t>통신하는 사용자들을 동기화하고 오류복구 명령들을 일괄적으로 다룬다.</a:t>
            </a:r>
            <a:endParaRPr lang="ko-KR" altLang="en-US"/>
          </a:p>
          <a:p>
            <a:pPr>
              <a:defRPr/>
            </a:pPr>
            <a:endParaRPr lang="ko-KR" altLang="en-US"/>
          </a:p>
          <a:p>
            <a:pPr>
              <a:defRPr/>
            </a:pPr>
            <a:r>
              <a:rPr lang="ko-KR" altLang="en-US"/>
              <a:t>통신을 하기 위한 세션을 확립/유지/중단 (운영체제가 해줌)</a:t>
            </a:r>
            <a:endParaRPr lang="ko-KR" altLang="en-US"/>
          </a:p>
          <a:p>
            <a:pPr>
              <a:defRPr/>
            </a:pPr>
            <a:r>
              <a:rPr lang="en-US" altLang="ko-KR"/>
              <a:t>L5 Switch</a:t>
            </a:r>
            <a:r>
              <a:rPr lang="ko-KR" altLang="en-US"/>
              <a:t>가 존재는 하지만 대게 </a:t>
            </a:r>
            <a:r>
              <a:rPr lang="en-US" altLang="ko-KR"/>
              <a:t>L7</a:t>
            </a:r>
            <a:r>
              <a:rPr lang="ko-KR" altLang="en-US"/>
              <a:t>로 사용</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표현</a:t>
            </a:r>
            <a:r>
              <a:rPr lang="en-US" altLang="ko-KR"/>
              <a:t> </a:t>
            </a:r>
            <a:r>
              <a:rPr lang="ko-KR" altLang="en-US"/>
              <a:t>계층</a:t>
            </a:r>
            <a:r>
              <a:rPr lang="en-US" altLang="ko-KR"/>
              <a:t>(Presentation Layer)</a:t>
            </a:r>
            <a:endParaRPr lang="en-US" altLang="ko-KR"/>
          </a:p>
        </p:txBody>
      </p:sp>
      <p:sp>
        <p:nvSpPr>
          <p:cNvPr id="3" name="내용 개체 틀 2"/>
          <p:cNvSpPr>
            <a:spLocks noGrp="1"/>
          </p:cNvSpPr>
          <p:nvPr>
            <p:ph idx="1"/>
          </p:nvPr>
        </p:nvSpPr>
        <p:spPr/>
        <p:txBody>
          <a:bodyPr>
            <a:normAutofit lnSpcReduction="10000"/>
          </a:bodyPr>
          <a:lstStyle/>
          <a:p>
            <a:pPr>
              <a:defRPr/>
            </a:pPr>
            <a:r>
              <a:rPr lang="ko-KR" altLang="en-US"/>
              <a:t>세션 계층(Session layer)은 양 끝단의 응용 프로세스가 통신을 관리하기 위한 방법을 제공한다. 동시 송수신 방식(duplex), 반이중 방식(half-duplex), 전이중 방식(Full Duplex)의 통신과 함께, 체크 포인팅과 유휴, 종료, 다시 시작 과정 등을 수행한다. 이 계층은 TCP/IP 세션을 만들고 없애는 책임을 진다.</a:t>
            </a:r>
            <a:endParaRPr lang="ko-KR" altLang="en-US"/>
          </a:p>
          <a:p>
            <a:pPr>
              <a:defRPr/>
            </a:pPr>
            <a:r>
              <a:rPr lang="ko-KR" altLang="en-US"/>
              <a:t>통신하는 사용자들을 동기화하고 오류복구 명령들을 일괄적으로 다룬다.</a:t>
            </a:r>
            <a:endParaRPr lang="ko-KR" altLang="en-US"/>
          </a:p>
          <a:p>
            <a:pPr>
              <a:defRPr/>
            </a:pPr>
            <a:r>
              <a:rPr lang="ko-KR" altLang="en-US"/>
              <a:t>통신을 하기 위한 세션을 확립/유지/중단 (운영체제가 해줌)</a:t>
            </a:r>
            <a:endParaRPr lang="ko-KR" altLang="en-US"/>
          </a:p>
          <a:p>
            <a:pPr>
              <a:defRPr/>
            </a:pPr>
            <a:r>
              <a:rPr lang="ko-KR" altLang="en-US"/>
              <a:t>MIME 인코딩이나 암호화 등의 동작이 이 계층에서 이루어진다. 예를 들면, EBCDIC로 인코딩된 문서 파일을 ASCII로 인코딩된 파일로 바꿔 주는 것이 표현 계층의 몫이다.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응용 계층</a:t>
            </a:r>
            <a:r>
              <a:rPr lang="en-US" altLang="ko-KR"/>
              <a:t>(Application Layer)</a:t>
            </a:r>
            <a:endParaRPr lang="en-US" altLang="ko-KR"/>
          </a:p>
        </p:txBody>
      </p:sp>
      <p:sp>
        <p:nvSpPr>
          <p:cNvPr id="3" name="내용 개체 틀 2"/>
          <p:cNvSpPr>
            <a:spLocks noGrp="1"/>
          </p:cNvSpPr>
          <p:nvPr>
            <p:ph idx="1"/>
          </p:nvPr>
        </p:nvSpPr>
        <p:spPr/>
        <p:txBody>
          <a:bodyPr/>
          <a:lstStyle/>
          <a:p>
            <a:pPr>
              <a:defRPr/>
            </a:pPr>
            <a:r>
              <a:rPr lang="ko-KR" altLang="en-US"/>
              <a:t>응용 계층(Application layer)은 응용 프로세스와 직접 관계하여 일반적인 응용 서비스를 수행한다. 일반적인 응용 서비스는 관련된 응용 프로세스들 사이의 전환을 제공한다. 응용 서비스의 예로, 가상 터미널(예를 들어, 텔넷), "Job transfer and Manipulation protocol" (JTM, 표준 ISO/IEC 8832)</a:t>
            </a:r>
            <a:r>
              <a:rPr lang="en-US" altLang="ko-KR"/>
              <a:t>, http, SMTP, FTP</a:t>
            </a:r>
            <a:r>
              <a:rPr lang="ko-KR" altLang="en-US"/>
              <a:t> 등이 있다.</a:t>
            </a:r>
            <a:endParaRPr lang="ko-KR" altLang="en-US"/>
          </a:p>
          <a:p>
            <a:pPr>
              <a:defRPr/>
            </a:pPr>
            <a:endParaRPr lang="ko-KR" altLang="en-US"/>
          </a:p>
          <a:p>
            <a:pPr>
              <a:defRPr/>
            </a:pPr>
            <a:r>
              <a:rPr lang="ko-KR" altLang="en-US"/>
              <a:t>네트워크 소프트웨어 UI 부분</a:t>
            </a:r>
            <a:endParaRPr lang="ko-KR" altLang="en-US"/>
          </a:p>
          <a:p>
            <a:pPr>
              <a:defRPr/>
            </a:pPr>
            <a:r>
              <a:rPr lang="ko-KR" altLang="en-US"/>
              <a:t>사용자의 입출력(I/O)부분</a:t>
            </a:r>
            <a:endParaRPr lang="ko-KR" altLang="en-US"/>
          </a:p>
          <a:p>
            <a:pPr latinLnBrk="0">
              <a:spcBef>
                <a:spcPct val="0"/>
              </a:spcBef>
              <a:defRPr/>
            </a:pPr>
            <a:r>
              <a:rPr lang="ko-KR" altLang="en-US"/>
              <a:t>프로그램상에서 수신측에 전달할 데이터가 만들어지는 곳</a:t>
            </a:r>
            <a:endParaRPr lang="en-US" altLang="ko-KR"/>
          </a:p>
          <a:p>
            <a:pPr latinLnBrk="0">
              <a:spcBef>
                <a:spcPct val="0"/>
              </a:spcBef>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endParaRPr lang="ko-KR" altLang="en-US"/>
          </a:p>
        </p:txBody>
      </p:sp>
      <p:sp>
        <p:nvSpPr>
          <p:cNvPr id="3" name="내용 개체 틀 2"/>
          <p:cNvSpPr>
            <a:spLocks noGrp="1"/>
          </p:cNvSpPr>
          <p:nvPr>
            <p:ph idx="1"/>
          </p:nvPr>
        </p:nvSpPr>
        <p:spPr/>
        <p:txBody>
          <a:bodyPr>
            <a:normAutofit fontScale="92500" lnSpcReduction="10000"/>
          </a:bodyPr>
          <a:lstStyle/>
          <a:p>
            <a:pPr>
              <a:defRPr/>
            </a:pPr>
            <a:r>
              <a:rPr lang="en-US" altLang="ko-KR"/>
              <a:t>L1 </a:t>
            </a:r>
            <a:endParaRPr lang="en-US" altLang="ko-KR"/>
          </a:p>
          <a:p>
            <a:pPr lvl="1">
              <a:defRPr/>
            </a:pPr>
            <a:r>
              <a:rPr lang="ko-KR" altLang="en-US"/>
              <a:t>더미 허브</a:t>
            </a:r>
            <a:endParaRPr lang="ko-KR" altLang="en-US"/>
          </a:p>
          <a:p>
            <a:pPr lvl="1">
              <a:defRPr/>
            </a:pPr>
            <a:r>
              <a:rPr lang="ko-KR" altLang="en-US"/>
              <a:t>모든 랜선에 꽂힌 포트에 동일한 정보를 보내는 장비</a:t>
            </a:r>
            <a:endParaRPr lang="ko-KR" altLang="en-US"/>
          </a:p>
          <a:p>
            <a:pPr lvl="1">
              <a:defRPr/>
            </a:pPr>
            <a:r>
              <a:rPr lang="en-US" altLang="ko-KR"/>
              <a:t>physical layer</a:t>
            </a:r>
            <a:endParaRPr lang="en-US" altLang="ko-KR"/>
          </a:p>
          <a:p>
            <a:pPr>
              <a:defRPr/>
            </a:pPr>
            <a:r>
              <a:rPr lang="en-US" altLang="ko-KR"/>
              <a:t>L2</a:t>
            </a:r>
            <a:endParaRPr lang="en-US" altLang="ko-KR"/>
          </a:p>
          <a:p>
            <a:pPr lvl="1">
              <a:defRPr/>
            </a:pPr>
            <a:r>
              <a:rPr lang="ko-KR" altLang="en-US"/>
              <a:t>스위칭 허브</a:t>
            </a:r>
            <a:endParaRPr lang="ko-KR" altLang="en-US"/>
          </a:p>
          <a:p>
            <a:pPr lvl="1">
              <a:defRPr/>
            </a:pPr>
            <a:endParaRPr lang="ko-KR" altLang="en-US"/>
          </a:p>
          <a:p>
            <a:pPr>
              <a:defRPr/>
            </a:pPr>
            <a:r>
              <a:rPr lang="en-US" altLang="ko-KR"/>
              <a:t>L3</a:t>
            </a:r>
            <a:endParaRPr lang="en-US" altLang="ko-KR"/>
          </a:p>
          <a:p>
            <a:pPr lvl="1">
              <a:defRPr/>
            </a:pPr>
            <a:r>
              <a:rPr lang="ko-KR" altLang="en-US"/>
              <a:t>라우터</a:t>
            </a:r>
            <a:endParaRPr lang="ko-KR" altLang="en-US"/>
          </a:p>
          <a:p>
            <a:pPr>
              <a:defRPr/>
            </a:pPr>
            <a:r>
              <a:rPr lang="en-US" altLang="ko-KR"/>
              <a:t>L4</a:t>
            </a:r>
            <a:endParaRPr lang="en-US" altLang="ko-KR"/>
          </a:p>
          <a:p>
            <a:pPr lvl="1">
              <a:defRPr/>
            </a:pPr>
            <a:r>
              <a:rPr lang="ko-KR" altLang="en-US"/>
              <a:t>로드밸런싱</a:t>
            </a:r>
            <a:endParaRPr lang="en-US" altLang="ko-KR"/>
          </a:p>
          <a:p>
            <a:pPr>
              <a:defRPr/>
            </a:pPr>
            <a:r>
              <a:rPr lang="en-US" altLang="ko-KR"/>
              <a:t>L7</a:t>
            </a:r>
            <a:endParaRPr lang="en-US" altLang="ko-KR"/>
          </a:p>
          <a:p>
            <a:pPr lvl="1">
              <a:defRPr/>
            </a:pPr>
            <a:r>
              <a:rPr lang="en-US" altLang="ko-KR"/>
              <a:t> L5,L6</a:t>
            </a:r>
            <a:r>
              <a:rPr lang="ko-KR" altLang="en-US"/>
              <a:t>도 포함되는 개념</a:t>
            </a:r>
            <a:endParaRPr lang="ko-KR" altLang="en-US"/>
          </a:p>
          <a:p>
            <a:pPr lvl="1">
              <a:defRPr/>
            </a:pPr>
            <a:r>
              <a:rPr lang="ko-KR" altLang="en-US"/>
              <a:t>패킷 분석하는 역활수행</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r>
              <a:rPr lang="en-US" altLang="ko-KR"/>
              <a:t> L2_1</a:t>
            </a:r>
            <a:endParaRPr lang="en-US" altLang="ko-KR"/>
          </a:p>
        </p:txBody>
      </p:sp>
      <p:sp>
        <p:nvSpPr>
          <p:cNvPr id="3" name="내용 개체 틀 2"/>
          <p:cNvSpPr>
            <a:spLocks noGrp="1"/>
          </p:cNvSpPr>
          <p:nvPr>
            <p:ph idx="1"/>
          </p:nvPr>
        </p:nvSpPr>
        <p:spPr/>
        <p:txBody>
          <a:bodyPr>
            <a:normAutofit lnSpcReduction="10000"/>
          </a:bodyPr>
          <a:lstStyle/>
          <a:p>
            <a:pPr>
              <a:defRPr/>
            </a:pPr>
            <a:r>
              <a:rPr lang="en-US" altLang="ko-KR"/>
              <a:t>L2</a:t>
            </a:r>
            <a:endParaRPr lang="en-US" altLang="ko-KR"/>
          </a:p>
          <a:p>
            <a:pPr lvl="1">
              <a:defRPr/>
            </a:pPr>
            <a:r>
              <a:rPr lang="ko-KR" altLang="en-US"/>
              <a:t>스위칭 허브</a:t>
            </a:r>
            <a:endParaRPr lang="ko-KR" altLang="en-US"/>
          </a:p>
          <a:p>
            <a:pPr lvl="1">
              <a:defRPr/>
            </a:pPr>
            <a:r>
              <a:rPr lang="ko-KR" altLang="en-US"/>
              <a:t>가장 흔히 볼 수 있는 스위칭 방식이고 다른방식에 비해 저렴</a:t>
            </a:r>
            <a:endParaRPr lang="ko-KR" altLang="en-US"/>
          </a:p>
          <a:p>
            <a:pPr lvl="1">
              <a:defRPr/>
            </a:pPr>
            <a:r>
              <a:rPr lang="ko-KR" altLang="en-US"/>
              <a:t>패킷의 MAC 주소를 읽어 스위칭</a:t>
            </a:r>
            <a:endParaRPr lang="ko-KR" altLang="en-US"/>
          </a:p>
          <a:p>
            <a:pPr lvl="1">
              <a:defRPr/>
            </a:pPr>
            <a:r>
              <a:rPr lang="ko-KR" altLang="en-US"/>
              <a:t>라우팅이 불가능하다</a:t>
            </a:r>
            <a:endParaRPr lang="ko-KR" altLang="en-US"/>
          </a:p>
          <a:p>
            <a:pPr lvl="1">
              <a:defRPr/>
            </a:pPr>
            <a:r>
              <a:rPr lang="ko-KR" altLang="en-US"/>
              <a:t>Broadcast 패킷에 의해 성능 저하가 발생</a:t>
            </a:r>
            <a:endParaRPr lang="ko-KR" altLang="en-US"/>
          </a:p>
          <a:p>
            <a:pPr lvl="1">
              <a:defRPr/>
            </a:pPr>
            <a:r>
              <a:rPr lang="ko-KR" altLang="en-US"/>
              <a:t>2계층은 데이터 링크 계층(MAC이 여기 해당)</a:t>
            </a:r>
            <a:endParaRPr lang="ko-KR" altLang="en-US"/>
          </a:p>
          <a:p>
            <a:pPr lvl="1">
              <a:defRPr/>
            </a:pPr>
            <a:endParaRPr lang="ko-KR" altLang="en-US"/>
          </a:p>
          <a:p>
            <a:pPr lvl="1">
              <a:defRPr/>
            </a:pPr>
            <a:endParaRPr lang="ko-KR" altLang="en-US"/>
          </a:p>
          <a:p>
            <a:pPr marL="0" indent="0">
              <a:buNone/>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r>
              <a:rPr lang="en-US" altLang="ko-KR"/>
              <a:t> L2_2</a:t>
            </a:r>
            <a:endParaRPr lang="en-US" altLang="ko-KR"/>
          </a:p>
        </p:txBody>
      </p:sp>
      <p:sp>
        <p:nvSpPr>
          <p:cNvPr id="3" name="내용 개체 틀 2"/>
          <p:cNvSpPr>
            <a:spLocks noGrp="1"/>
          </p:cNvSpPr>
          <p:nvPr>
            <p:ph idx="1"/>
          </p:nvPr>
        </p:nvSpPr>
        <p:spPr/>
        <p:txBody>
          <a:bodyPr>
            <a:normAutofit lnSpcReduction="10000"/>
          </a:bodyPr>
          <a:lstStyle/>
          <a:p>
            <a:pPr>
              <a:defRPr/>
            </a:pPr>
            <a:r>
              <a:rPr lang="en-US" altLang="ko-KR"/>
              <a:t>L2</a:t>
            </a:r>
            <a:endParaRPr lang="en-US" altLang="ko-KR"/>
          </a:p>
          <a:p>
            <a:pPr lvl="1">
              <a:defRPr/>
            </a:pPr>
            <a:endParaRPr lang="ko-KR" altLang="en-US"/>
          </a:p>
          <a:p>
            <a:pPr lvl="1">
              <a:defRPr/>
            </a:pPr>
            <a:endParaRPr lang="ko-KR" altLang="en-US"/>
          </a:p>
          <a:p>
            <a:pPr lvl="1">
              <a:defRPr/>
            </a:pPr>
            <a:endParaRPr lang="ko-KR" altLang="en-US"/>
          </a:p>
          <a:p>
            <a:pPr marL="0" indent="0">
              <a:buNone/>
              <a:defRPr/>
            </a:pPr>
            <a:endParaRPr lang="ko-KR" altLang="en-US"/>
          </a:p>
        </p:txBody>
      </p:sp>
      <p:pic>
        <p:nvPicPr>
          <p:cNvPr id="4" name=""/>
          <p:cNvPicPr>
            <a:picLocks noChangeAspect="1"/>
          </p:cNvPicPr>
          <p:nvPr/>
        </p:nvPicPr>
        <p:blipFill rotWithShape="1">
          <a:blip r:embed="rId2"/>
          <a:stretch>
            <a:fillRect/>
          </a:stretch>
        </p:blipFill>
        <p:spPr>
          <a:xfrm>
            <a:off x="418189" y="1628800"/>
            <a:ext cx="4153810" cy="2396678"/>
          </a:xfrm>
          <a:prstGeom prst="rect">
            <a:avLst/>
          </a:prstGeom>
        </p:spPr>
      </p:pic>
      <p:pic>
        <p:nvPicPr>
          <p:cNvPr id="5" name=""/>
          <p:cNvPicPr>
            <a:picLocks noChangeAspect="1"/>
          </p:cNvPicPr>
          <p:nvPr/>
        </p:nvPicPr>
        <p:blipFill rotWithShape="1">
          <a:blip r:embed="rId3"/>
          <a:stretch>
            <a:fillRect/>
          </a:stretch>
        </p:blipFill>
        <p:spPr>
          <a:xfrm>
            <a:off x="4666960" y="1700808"/>
            <a:ext cx="3937487" cy="2268649"/>
          </a:xfrm>
          <a:prstGeom prst="rect">
            <a:avLst/>
          </a:prstGeom>
        </p:spPr>
      </p:pic>
      <p:pic>
        <p:nvPicPr>
          <p:cNvPr id="6" name=""/>
          <p:cNvPicPr>
            <a:picLocks noChangeAspect="1"/>
          </p:cNvPicPr>
          <p:nvPr/>
        </p:nvPicPr>
        <p:blipFill rotWithShape="1">
          <a:blip r:embed="rId4"/>
          <a:stretch>
            <a:fillRect/>
          </a:stretch>
        </p:blipFill>
        <p:spPr>
          <a:xfrm>
            <a:off x="2987773" y="4005064"/>
            <a:ext cx="3600450" cy="25431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r>
              <a:rPr lang="en-US" altLang="ko-KR"/>
              <a:t> L3</a:t>
            </a:r>
            <a:endParaRPr lang="en-US" altLang="ko-KR"/>
          </a:p>
        </p:txBody>
      </p:sp>
      <p:sp>
        <p:nvSpPr>
          <p:cNvPr id="3" name="내용 개체 틀 2"/>
          <p:cNvSpPr>
            <a:spLocks noGrp="1"/>
          </p:cNvSpPr>
          <p:nvPr>
            <p:ph idx="1"/>
          </p:nvPr>
        </p:nvSpPr>
        <p:spPr/>
        <p:txBody>
          <a:bodyPr>
            <a:normAutofit lnSpcReduction="10000"/>
          </a:bodyPr>
          <a:lstStyle/>
          <a:p>
            <a:pPr>
              <a:defRPr/>
            </a:pPr>
            <a:r>
              <a:rPr lang="en-US" altLang="ko-KR"/>
              <a:t>L3</a:t>
            </a:r>
            <a:endParaRPr lang="en-US" altLang="ko-KR"/>
          </a:p>
          <a:p>
            <a:pPr lvl="1">
              <a:defRPr/>
            </a:pPr>
            <a:r>
              <a:rPr lang="ko-KR" altLang="en-US"/>
              <a:t>라우터</a:t>
            </a:r>
            <a:endParaRPr lang="ko-KR" altLang="en-US"/>
          </a:p>
          <a:p>
            <a:pPr lvl="1">
              <a:defRPr/>
            </a:pPr>
            <a:r>
              <a:rPr lang="ko-KR" altLang="en-US"/>
              <a:t>IP 주소, IPX 주소를 읽어서 스위칭한다</a:t>
            </a:r>
            <a:endParaRPr lang="ko-KR" altLang="en-US"/>
          </a:p>
          <a:p>
            <a:pPr lvl="1">
              <a:defRPr/>
            </a:pPr>
            <a:r>
              <a:rPr lang="ko-KR" altLang="en-US"/>
              <a:t>IP 주소가 OSI 7계층의 3계층에 해당하기 때문에 L3 스위치라고 한다</a:t>
            </a:r>
            <a:endParaRPr lang="ko-KR" altLang="en-US"/>
          </a:p>
          <a:p>
            <a:pPr lvl="1">
              <a:defRPr/>
            </a:pPr>
            <a:r>
              <a:rPr lang="ko-KR" altLang="en-US"/>
              <a:t>L2 스위치에서 라우팅(Routing) 기능을 추가한 스위치</a:t>
            </a:r>
            <a:endParaRPr lang="ko-KR" altLang="en-US"/>
          </a:p>
          <a:p>
            <a:pPr lvl="1">
              <a:defRPr/>
            </a:pPr>
            <a:r>
              <a:rPr lang="ko-KR" altLang="en-US"/>
              <a:t>브로드캐스트 트래픽으로 전체 성능 저하 방지</a:t>
            </a:r>
            <a:endParaRPr lang="ko-KR" altLang="en-US"/>
          </a:p>
          <a:p>
            <a:pPr lvl="1">
              <a:defRPr/>
            </a:pPr>
            <a:r>
              <a:rPr lang="ko-KR" altLang="en-US"/>
              <a:t>트래픽 체크, VLAN 등의 부가기능을 제공</a:t>
            </a:r>
            <a:endParaRPr lang="ko-KR" altLang="en-US"/>
          </a:p>
          <a:p>
            <a:pPr lvl="1">
              <a:defRPr/>
            </a:pPr>
            <a:endParaRPr lang="ko-KR" altLang="en-US"/>
          </a:p>
          <a:p>
            <a:pPr lvl="2">
              <a:defRPr/>
            </a:pPr>
            <a:r>
              <a:rPr lang="ko-KR" altLang="en-US"/>
              <a:t>*브로드캐스팅 : 송신 호스트가 전송한 데이터가 네트워크에 연결된 모든 호스트에 전송되는 방식</a:t>
            </a:r>
            <a:endParaRPr lang="ko-KR" altLang="en-US"/>
          </a:p>
          <a:p>
            <a:pPr lvl="2">
              <a:defRPr/>
            </a:pPr>
            <a:r>
              <a:rPr lang="ko-KR" altLang="en-US"/>
              <a:t>*가상랜(VLAN) : 논리적으로 분할된 스위치 네트워크, 조직내 작업 그룹 구성시 용이, 브로드캐스트 패킷 제어에 효율적</a:t>
            </a:r>
            <a:endParaRPr lang="ko-KR" altLang="en-US"/>
          </a:p>
          <a:p>
            <a:pPr lvl="1">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r>
              <a:rPr lang="en-US" altLang="ko-KR"/>
              <a:t> L4</a:t>
            </a:r>
            <a:endParaRPr lang="en-US" altLang="ko-KR"/>
          </a:p>
        </p:txBody>
      </p:sp>
      <p:sp>
        <p:nvSpPr>
          <p:cNvPr id="3" name="내용 개체 틀 2"/>
          <p:cNvSpPr>
            <a:spLocks noGrp="1"/>
          </p:cNvSpPr>
          <p:nvPr>
            <p:ph idx="1"/>
          </p:nvPr>
        </p:nvSpPr>
        <p:spPr/>
        <p:txBody>
          <a:bodyPr>
            <a:normAutofit lnSpcReduction="10000"/>
          </a:bodyPr>
          <a:lstStyle/>
          <a:p>
            <a:pPr>
              <a:defRPr/>
            </a:pPr>
            <a:r>
              <a:rPr lang="en-US" altLang="ko-KR"/>
              <a:t>L4</a:t>
            </a:r>
            <a:endParaRPr lang="en-US" altLang="ko-KR"/>
          </a:p>
          <a:p>
            <a:pPr lvl="1">
              <a:defRPr/>
            </a:pPr>
            <a:r>
              <a:rPr lang="ko-KR" altLang="en-US"/>
              <a:t>로드밸런싱</a:t>
            </a:r>
            <a:endParaRPr lang="ko-KR" altLang="en-US"/>
          </a:p>
          <a:p>
            <a:pPr lvl="1">
              <a:defRPr/>
            </a:pPr>
            <a:r>
              <a:rPr lang="ko-KR" altLang="en-US"/>
              <a:t>서버나 네트워크의 트래픽을 로드밸런싱(Load Balancing) 해줄 수 있는 스위치</a:t>
            </a:r>
            <a:endParaRPr lang="ko-KR" altLang="en-US"/>
          </a:p>
          <a:p>
            <a:pPr lvl="1">
              <a:defRPr/>
            </a:pPr>
            <a:r>
              <a:rPr lang="ko-KR" altLang="en-US"/>
              <a:t>TCP, UDP 등의 헤더를 보고 그게 FTP, HTTP, SMTP 어떤 프로토콜인지를 확인해 스위칭의 우선순위를 판단</a:t>
            </a:r>
            <a:endParaRPr lang="ko-KR" altLang="en-US"/>
          </a:p>
          <a:p>
            <a:pPr lvl="1">
              <a:defRPr/>
            </a:pPr>
            <a:r>
              <a:rPr lang="ko-KR" altLang="en-US"/>
              <a:t>IP, Port를 보고 스위칭 한다</a:t>
            </a:r>
            <a:endParaRPr lang="ko-KR" altLang="en-US"/>
          </a:p>
          <a:p>
            <a:pPr lvl="1">
              <a:defRPr/>
            </a:pPr>
            <a:r>
              <a:rPr lang="ko-KR" altLang="en-US"/>
              <a:t>VLAN(가상 랜), 그룹하, 부하 분산 등의 고급기능을 제공한다</a:t>
            </a:r>
            <a:endParaRPr lang="ko-KR" altLang="en-US"/>
          </a:p>
          <a:p>
            <a:pPr marL="314325" lvl="1" indent="0">
              <a:buNone/>
              <a:defRPr/>
            </a:pPr>
            <a:endParaRPr lang="ko-KR" altLang="en-US"/>
          </a:p>
          <a:p>
            <a:pPr lvl="2">
              <a:defRPr/>
            </a:pPr>
            <a:r>
              <a:rPr lang="ko-KR" altLang="en-US"/>
              <a:t>*로드 밸런싱 : 부하를 막기위해 많은 양의 트래픽을 여러 서버로 분산</a:t>
            </a:r>
            <a:endParaRPr lang="ko-KR" altLang="en-US"/>
          </a:p>
          <a:p>
            <a:pPr lvl="3">
              <a:defRPr/>
            </a:pPr>
            <a:r>
              <a:rPr lang="ko-KR" altLang="en-US"/>
              <a:t>서버 로드 밸런싱(SLB)</a:t>
            </a:r>
            <a:endParaRPr lang="ko-KR" altLang="en-US"/>
          </a:p>
          <a:p>
            <a:pPr lvl="3">
              <a:defRPr/>
            </a:pPr>
            <a:r>
              <a:rPr lang="ko-KR" altLang="en-US"/>
              <a:t>방화벽 로드 밸런싱(FWLB)</a:t>
            </a:r>
            <a:endParaRPr lang="ko-KR" altLang="en-US"/>
          </a:p>
          <a:p>
            <a:pPr lvl="3">
              <a:defRPr/>
            </a:pPr>
            <a:r>
              <a:rPr lang="ko-KR" altLang="en-US"/>
              <a:t>VPN 로드 밸런싱(VPNLB)</a:t>
            </a:r>
            <a:endParaRPr lang="ko-KR" altLang="en-US"/>
          </a:p>
          <a:p>
            <a:pPr lvl="3">
              <a:defRPr/>
            </a:pPr>
            <a:r>
              <a:rPr lang="ko-KR" altLang="en-US"/>
              <a:t>네트워크 로드 밸런싱(NLB)</a:t>
            </a:r>
            <a:endParaRPr lang="ko-KR" altLang="en-US"/>
          </a:p>
          <a:p>
            <a:pPr lvl="1">
              <a:defRPr/>
            </a:pPr>
            <a:endParaRPr lang="ko-KR" altLang="en-US"/>
          </a:p>
          <a:p>
            <a:pPr marL="0" indent="0">
              <a:buNone/>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ko-KR" altLang="en-US"/>
              <a:t>네트워크 스위치</a:t>
            </a:r>
            <a:r>
              <a:rPr lang="en-US" altLang="ko-KR"/>
              <a:t> L7</a:t>
            </a:r>
            <a:endParaRPr lang="en-US" altLang="ko-KR"/>
          </a:p>
        </p:txBody>
      </p:sp>
      <p:sp>
        <p:nvSpPr>
          <p:cNvPr id="3" name="내용 개체 틀 2"/>
          <p:cNvSpPr>
            <a:spLocks noGrp="1"/>
          </p:cNvSpPr>
          <p:nvPr>
            <p:ph idx="1"/>
          </p:nvPr>
        </p:nvSpPr>
        <p:spPr/>
        <p:txBody>
          <a:bodyPr>
            <a:normAutofit lnSpcReduction="10000"/>
          </a:bodyPr>
          <a:lstStyle/>
          <a:p>
            <a:pPr>
              <a:defRPr/>
            </a:pPr>
            <a:r>
              <a:rPr lang="en-US" altLang="ko-KR"/>
              <a:t>L7</a:t>
            </a:r>
            <a:endParaRPr lang="en-US" altLang="ko-KR"/>
          </a:p>
          <a:p>
            <a:pPr lvl="1">
              <a:defRPr/>
            </a:pPr>
            <a:r>
              <a:rPr lang="en-US" altLang="ko-KR"/>
              <a:t> L5,L6</a:t>
            </a:r>
            <a:r>
              <a:rPr lang="ko-KR" altLang="en-US"/>
              <a:t>도 포함되는 개념</a:t>
            </a:r>
            <a:endParaRPr lang="ko-KR" altLang="en-US"/>
          </a:p>
          <a:p>
            <a:pPr lvl="1">
              <a:defRPr/>
            </a:pPr>
            <a:r>
              <a:rPr lang="ko-KR" altLang="en-US"/>
              <a:t>패킷 분석하는 역활수행</a:t>
            </a:r>
            <a:endParaRPr lang="ko-KR" altLang="en-US"/>
          </a:p>
          <a:p>
            <a:pPr lvl="1">
              <a:defRPr/>
            </a:pPr>
            <a:r>
              <a:rPr lang="ko-KR" altLang="en-US"/>
              <a:t> OSI 7계층 (OSI 7 Layer) 의 최상단의 7 번째 계층(7 Layer)인 Application 의 영역이다. L4 스위치의 상위 장비로, L4 스위치의 모든 기능을 사용 할수 있으며, L7 스위치는 TCP/IP 와 URL 을 포함하고, 전 계층의 기능을 모두 사용할 수 있는 네트워크 스위치이다.</a:t>
            </a:r>
            <a:endParaRPr lang="ko-KR" altLang="en-US"/>
          </a:p>
          <a:p>
            <a:pPr lvl="1">
              <a:defRPr/>
            </a:pPr>
            <a:r>
              <a:rPr lang="ko-KR" altLang="en-US"/>
              <a:t> L7 스위치의 경우, 불피룡한 트래픽의 차단, 네트워크 침입에 대한 부분에 한하여, 설정 또한 가능하다. 가장 가격이 비싸며, 개인적으로 인프라를 구성하다보면, 별로 사용하지 않는 스위치 중 하나이다.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en-US" altLang="ko-KR"/>
              <a:t>OSI 7</a:t>
            </a:r>
            <a:r>
              <a:rPr lang="ko-KR" altLang="en-US"/>
              <a:t>계층</a:t>
            </a:r>
            <a:endParaRPr lang="ko-KR" altLang="en-US"/>
          </a:p>
        </p:txBody>
      </p:sp>
      <p:sp>
        <p:nvSpPr>
          <p:cNvPr id="3" name="내용 개체 틀 2"/>
          <p:cNvSpPr>
            <a:spLocks noGrp="1"/>
          </p:cNvSpPr>
          <p:nvPr>
            <p:ph idx="1"/>
          </p:nvPr>
        </p:nvSpPr>
        <p:spPr/>
        <p:txBody>
          <a:bodyPr/>
          <a:lstStyle/>
          <a:p>
            <a:pPr>
              <a:defRPr/>
            </a:pPr>
            <a:r>
              <a:rPr lang="en-US" altLang="ko-KR"/>
              <a:t>1</a:t>
            </a:r>
            <a:r>
              <a:rPr lang="ko-KR" altLang="en-US"/>
              <a:t> 물리 계층</a:t>
            </a:r>
            <a:r>
              <a:rPr lang="en-US" altLang="ko-KR"/>
              <a:t>(Physical Layer)</a:t>
            </a:r>
            <a:endParaRPr lang="en-US" altLang="ko-KR"/>
          </a:p>
          <a:p>
            <a:pPr>
              <a:defRPr/>
            </a:pPr>
            <a:r>
              <a:rPr lang="en-US" altLang="ko-KR"/>
              <a:t>2 </a:t>
            </a:r>
            <a:r>
              <a:rPr lang="ko-KR" altLang="en-US"/>
              <a:t>데이터</a:t>
            </a:r>
            <a:r>
              <a:rPr lang="en-US" altLang="ko-KR"/>
              <a:t> </a:t>
            </a:r>
            <a:r>
              <a:rPr lang="ko-KR" altLang="en-US"/>
              <a:t>링크 계층</a:t>
            </a:r>
            <a:r>
              <a:rPr lang="en-US" altLang="ko-KR"/>
              <a:t>(Data Link Layer)</a:t>
            </a:r>
            <a:r>
              <a:rPr lang="ko-KR" altLang="en-US"/>
              <a:t>      </a:t>
            </a:r>
            <a:r>
              <a:rPr lang="en-US" altLang="ko-KR"/>
              <a:t>-&gt;</a:t>
            </a:r>
            <a:r>
              <a:rPr lang="ko-KR" altLang="en-US"/>
              <a:t>하위</a:t>
            </a:r>
            <a:endParaRPr lang="ko-KR" altLang="en-US"/>
          </a:p>
          <a:p>
            <a:pPr>
              <a:defRPr/>
            </a:pPr>
            <a:r>
              <a:rPr lang="en-US" altLang="ko-KR"/>
              <a:t>3 </a:t>
            </a:r>
            <a:r>
              <a:rPr lang="ko-KR" altLang="en-US"/>
              <a:t>네트워크 계층</a:t>
            </a:r>
            <a:r>
              <a:rPr lang="en-US" altLang="ko-KR"/>
              <a:t>(Network Layer)</a:t>
            </a:r>
            <a:endParaRPr lang="en-US" altLang="ko-KR"/>
          </a:p>
          <a:p>
            <a:pPr marL="0" indent="0">
              <a:buNone/>
              <a:defRPr/>
            </a:pPr>
            <a:r>
              <a:rPr lang="en-US" altLang="ko-KR"/>
              <a:t>-----------------------------------------</a:t>
            </a:r>
            <a:endParaRPr lang="en-US" altLang="ko-KR"/>
          </a:p>
          <a:p>
            <a:pPr>
              <a:defRPr/>
            </a:pPr>
            <a:r>
              <a:rPr lang="en-US" altLang="ko-KR"/>
              <a:t>4 </a:t>
            </a:r>
            <a:r>
              <a:rPr lang="ko-KR" altLang="en-US"/>
              <a:t>전송 계층</a:t>
            </a:r>
            <a:r>
              <a:rPr lang="en-US" altLang="ko-KR"/>
              <a:t>(Transport Layer)</a:t>
            </a:r>
            <a:endParaRPr lang="en-US" altLang="ko-KR"/>
          </a:p>
          <a:p>
            <a:pPr>
              <a:defRPr/>
            </a:pPr>
            <a:r>
              <a:rPr lang="en-US" altLang="ko-KR"/>
              <a:t>5</a:t>
            </a:r>
            <a:r>
              <a:rPr lang="ko-KR" altLang="en-US"/>
              <a:t> 세션 계층</a:t>
            </a:r>
            <a:r>
              <a:rPr lang="en-US" altLang="ko-KR"/>
              <a:t>(Session Layer)</a:t>
            </a:r>
            <a:r>
              <a:rPr lang="ko-KR" altLang="en-US"/>
              <a:t>                  </a:t>
            </a:r>
            <a:r>
              <a:rPr lang="en-US" altLang="ko-KR"/>
              <a:t>-&gt;</a:t>
            </a:r>
            <a:r>
              <a:rPr lang="ko-KR" altLang="en-US"/>
              <a:t>상위</a:t>
            </a:r>
            <a:endParaRPr lang="ko-KR" altLang="en-US"/>
          </a:p>
          <a:p>
            <a:pPr>
              <a:defRPr/>
            </a:pPr>
            <a:r>
              <a:rPr lang="en-US" altLang="ko-KR"/>
              <a:t>6</a:t>
            </a:r>
            <a:r>
              <a:rPr lang="ko-KR" altLang="en-US"/>
              <a:t> 표현 계층</a:t>
            </a:r>
            <a:r>
              <a:rPr lang="en-US" altLang="ko-KR"/>
              <a:t>(Presentation Layer)</a:t>
            </a:r>
            <a:endParaRPr lang="en-US" altLang="ko-KR"/>
          </a:p>
          <a:p>
            <a:pPr>
              <a:defRPr/>
            </a:pPr>
            <a:r>
              <a:rPr lang="en-US" altLang="ko-KR"/>
              <a:t>7</a:t>
            </a:r>
            <a:r>
              <a:rPr lang="ko-KR" altLang="en-US"/>
              <a:t> 응요 계층</a:t>
            </a:r>
            <a:r>
              <a:rPr lang="en-US" altLang="ko-KR"/>
              <a:t>(Application Layer)</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칠판">
  <a:themeElements>
    <a:clrScheme name="칠판">
      <a:dk1>
        <a:sysClr val="windowText" lastClr="000000"/>
      </a:dk1>
      <a:lt1>
        <a:sysClr val="window" lastClr="ffffff"/>
      </a:lt1>
      <a:dk2>
        <a:srgbClr val="656759"/>
      </a:dk2>
      <a:lt2>
        <a:srgbClr val="f3f7f3"/>
      </a:lt2>
      <a:accent1>
        <a:srgbClr val="81c929"/>
      </a:accent1>
      <a:accent2>
        <a:srgbClr val="71e584"/>
      </a:accent2>
      <a:accent3>
        <a:srgbClr val="81cfd9"/>
      </a:accent3>
      <a:accent4>
        <a:srgbClr val="f3ef53"/>
      </a:accent4>
      <a:accent5>
        <a:srgbClr val="e06a6a"/>
      </a:accent5>
      <a:accent6>
        <a:srgbClr val="ece4ec"/>
      </a:accent6>
      <a:hlink>
        <a:srgbClr val="c9639d"/>
      </a:hlink>
      <a:folHlink>
        <a:srgbClr val="eca240"/>
      </a:folHlink>
    </a:clrScheme>
    <a:fontScheme name="칠판">
      <a:majorFont>
        <a:latin typeface="Tahoma"/>
        <a:ea typeface="한컴 윤고딕 240"/>
        <a:cs typeface=""/>
      </a:majorFont>
      <a:minorFont>
        <a:latin typeface="Tahoma"/>
        <a:ea typeface="한컴 윤고딕 230"/>
        <a:cs typeface=""/>
      </a:minorFont>
    </a:fontScheme>
    <a:fmtScheme name="칠판">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(주)한글과컴퓨터</ep:Company>
  <ep:Words>1235</ep:Words>
  <ep:PresentationFormat>화면 슬라이드 쇼(4:3)</ep:PresentationFormat>
  <ep:Paragraphs>139</ep:Paragraphs>
  <ep:Slides>22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22</vt:i4>
      </vt:variant>
    </vt:vector>
  </ep:HeadingPairs>
  <ep:TitlesOfParts>
    <vt:vector size="23" baseType="lpstr">
      <vt:lpstr>칠판</vt:lpstr>
      <vt:lpstr>HTTP &amp; NETWORK</vt:lpstr>
      <vt:lpstr>OSI 7Layer</vt:lpstr>
      <vt:lpstr>네트워크 스위치</vt:lpstr>
      <vt:lpstr>네트워크 스위치 L2_1</vt:lpstr>
      <vt:lpstr>네트워크 스위치 L2_2</vt:lpstr>
      <vt:lpstr>네트워크 스위치 L3</vt:lpstr>
      <vt:lpstr>네트워크 스위치 L4</vt:lpstr>
      <vt:lpstr>네트워크 스위치 L7</vt:lpstr>
      <vt:lpstr>OSI 7계층</vt:lpstr>
      <vt:lpstr>물리 계층(Physical Layer)</vt:lpstr>
      <vt:lpstr>데이터 링크 계층(Data Link Layer)</vt:lpstr>
      <vt:lpstr>데이터 링크 계층(Data Link Layer)</vt:lpstr>
      <vt:lpstr>데이터 링크 계층(Data Link Layer)</vt:lpstr>
      <vt:lpstr>데이터 링크 계층(Data Link Layer)</vt:lpstr>
      <vt:lpstr>네트워크 계층(Network Layer)</vt:lpstr>
      <vt:lpstr>네트워크 계층(Network Layer)</vt:lpstr>
      <vt:lpstr>네트워크 계층(Network Layer)</vt:lpstr>
      <vt:lpstr>전송 계층(Transport Layer)</vt:lpstr>
      <vt:lpstr>전송 계층(Transport Layer)</vt:lpstr>
      <vt:lpstr>세션 계층(Session Layer)</vt:lpstr>
      <vt:lpstr>표현 계층(Presentation Layer)</vt:lpstr>
      <vt:lpstr>응용 계층(Application Layer)</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2009-06-19T08:15:52.000</dcterms:created>
  <dc:creator>(주)한글과컴퓨터</dc:creator>
  <cp:lastModifiedBy>khkh0</cp:lastModifiedBy>
  <dcterms:modified xsi:type="dcterms:W3CDTF">2021-01-06T01:02:35.163</dcterms:modified>
  <cp:revision>34</cp:revision>
  <dc:title>슬라이드 1</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