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2" r:id="rId12"/>
    <p:sldId id="271" r:id="rId13"/>
    <p:sldId id="274" r:id="rId14"/>
    <p:sldId id="273" r:id="rId15"/>
    <p:sldId id="265" r:id="rId16"/>
    <p:sldId id="277" r:id="rId17"/>
    <p:sldId id="26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7" r:id="rId29"/>
    <p:sldId id="288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69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70" r:id="rId47"/>
    <p:sldId id="303" r:id="rId48"/>
    <p:sldId id="30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847"/>
    <p:restoredTop sz="9614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9143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857223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857223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857223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088545" y="2857496"/>
            <a:ext cx="77723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74345" y="4000504"/>
            <a:ext cx="64007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9143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9144005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57199" y="2643182"/>
            <a:ext cx="82295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9143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9144005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1537" y="928670"/>
            <a:ext cx="642941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071537" y="2286000"/>
            <a:ext cx="6429374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7215205" y="0"/>
            <a:ext cx="1928793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14281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9143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9144005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22312" y="2158766"/>
            <a:ext cx="77723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22312" y="3263903"/>
            <a:ext cx="77723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199" y="1294723"/>
            <a:ext cx="40385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294723"/>
            <a:ext cx="40385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457199" y="198438"/>
            <a:ext cx="82295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300163"/>
            <a:ext cx="82295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57199" y="1286190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4648199" y="1286190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56027" y="3790019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5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185737"/>
            <a:ext cx="8243887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273175" y="1300163"/>
            <a:ext cx="6524623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273175" y="5367338"/>
            <a:ext cx="6524623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3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9143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188890"/>
            <a:ext cx="82295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285860"/>
            <a:ext cx="82295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2020-11-06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14281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nodejs.org/api/util.html#util_util_print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노드 </a:t>
            </a:r>
            <a:r>
              <a:rPr lang="en-US" altLang="ko-KR"/>
              <a:t>js 3.</a:t>
            </a:r>
            <a:r>
              <a:rPr lang="ko-KR" altLang="en-US"/>
              <a:t>5장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노드 내장 모듈 사용하기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정 기훈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47509" y="1129601"/>
            <a:ext cx="7848981" cy="11472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url </a:t>
            </a:r>
            <a:r>
              <a:rPr lang="ko-KR" altLang="en-US"/>
              <a:t>모듈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인터넷</a:t>
            </a:r>
            <a:r>
              <a:rPr lang="en-US" altLang="ko-KR"/>
              <a:t> </a:t>
            </a:r>
            <a:r>
              <a:rPr lang="ko-KR" altLang="en-US"/>
              <a:t>주소를 쉽게 조작하도록 도와주는 모듈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647509" y="3609022"/>
            <a:ext cx="7848981" cy="19802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ex)</a:t>
            </a:r>
            <a:endParaRPr lang="en-US" altLang="ko-KR"/>
          </a:p>
          <a:p>
            <a:pPr>
              <a:defRPr/>
            </a:pPr>
            <a:r>
              <a:rPr lang="en-US" altLang="ko-KR"/>
              <a:t>ht</a:t>
            </a:r>
            <a:r>
              <a:rPr/>
              <a:t>tp://www.gilbut.co.kr/</a:t>
            </a:r>
            <a:endParaRPr/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?</a:t>
            </a:r>
            <a:r>
              <a:rPr i="1" u="sng"/>
              <a:t>page=3</a:t>
            </a:r>
            <a:r>
              <a:rPr>
                <a:solidFill>
                  <a:srgbClr val="ff843a"/>
                </a:solidFill>
              </a:rPr>
              <a:t>&amp;</a:t>
            </a:r>
            <a:r>
              <a:rPr i="1" u="sng"/>
              <a:t>limit=10</a:t>
            </a:r>
            <a:r>
              <a:rPr>
                <a:solidFill>
                  <a:srgbClr val="ff843a"/>
                </a:solidFill>
              </a:rPr>
              <a:t>&amp;</a:t>
            </a:r>
            <a:r>
              <a:rPr i="1" u="sng"/>
              <a:t>category=nodejs</a:t>
            </a:r>
            <a:r>
              <a:rPr>
                <a:solidFill>
                  <a:srgbClr val="ff843a"/>
                </a:solidFill>
              </a:rPr>
              <a:t>&amp;</a:t>
            </a:r>
            <a:r>
              <a:rPr i="1" u="sng"/>
              <a:t>category=javascript</a:t>
            </a:r>
            <a:endParaRPr i="1" u="sng"/>
          </a:p>
        </p:txBody>
      </p:sp>
      <p:sp>
        <p:nvSpPr>
          <p:cNvPr id="8" name=""/>
          <p:cNvSpPr/>
          <p:nvPr/>
        </p:nvSpPr>
        <p:spPr>
          <a:xfrm>
            <a:off x="647509" y="2492883"/>
            <a:ext cx="7848981" cy="7920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WHATWG </a:t>
            </a:r>
            <a:r>
              <a:rPr lang="ko-KR" altLang="en-US"/>
              <a:t>방식에서 </a:t>
            </a:r>
            <a:r>
              <a:rPr lang="en-US" altLang="ko-KR"/>
              <a:t>search</a:t>
            </a:r>
            <a:r>
              <a:rPr lang="ko-KR" altLang="en-US"/>
              <a:t>는 </a:t>
            </a:r>
            <a:r>
              <a:rPr lang="en-US" altLang="ko-KR"/>
              <a:t>‘?’</a:t>
            </a:r>
            <a:r>
              <a:rPr lang="ko-KR" altLang="en-US"/>
              <a:t>로 시작하고 그 뒤에는 키</a:t>
            </a:r>
            <a:r>
              <a:rPr lang="en-US" altLang="ko-KR"/>
              <a:t>=</a:t>
            </a:r>
            <a:r>
              <a:rPr lang="ko-KR" altLang="en-US"/>
              <a:t>값</a:t>
            </a:r>
            <a:r>
              <a:rPr lang="en-US" altLang="ko-KR"/>
              <a:t> </a:t>
            </a:r>
            <a:r>
              <a:rPr lang="ko-KR" altLang="en-US"/>
              <a:t>형씩으로 데이터를 전달합니다</a:t>
            </a:r>
            <a:r>
              <a:rPr lang="en-US" altLang="ko-KR"/>
              <a:t>.</a:t>
            </a:r>
            <a:r>
              <a:rPr lang="ko-KR" altLang="en-US"/>
              <a:t> 여러 키가 있을경우 </a:t>
            </a:r>
            <a:r>
              <a:rPr lang="en-US" altLang="ko-KR"/>
              <a:t>‘&amp;’</a:t>
            </a:r>
            <a:r>
              <a:rPr lang="ko-KR" altLang="en-US"/>
              <a:t>로 구분합니다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71550" y="4599146"/>
            <a:ext cx="504063" cy="70208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835658" y="4599146"/>
            <a:ext cx="504063" cy="70208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275838" y="4599146"/>
            <a:ext cx="504063" cy="70208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148072" y="4599146"/>
            <a:ext cx="504063" cy="70208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647510" y="2636901"/>
            <a:ext cx="7848980" cy="288036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parse(</a:t>
            </a:r>
            <a:r>
              <a:rPr lang="ko-KR" altLang="en-US"/>
              <a:t>주소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주소를 분해합니다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WHATWG </a:t>
            </a:r>
            <a:r>
              <a:rPr lang="ko-KR" altLang="en-US"/>
              <a:t>방식과 비교하면 </a:t>
            </a:r>
            <a:endParaRPr lang="ko-KR" altLang="en-US"/>
          </a:p>
          <a:p>
            <a:pPr>
              <a:defRPr/>
            </a:pPr>
            <a:r>
              <a:rPr lang="en-US" altLang="ko-KR"/>
              <a:t>auth -&gt; username, password </a:t>
            </a:r>
            <a:endParaRPr lang="en-US" altLang="ko-KR"/>
          </a:p>
          <a:p>
            <a:pPr>
              <a:defRPr/>
            </a:pPr>
            <a:r>
              <a:rPr lang="en-US" altLang="ko-KR"/>
              <a:t>query -&gt;</a:t>
            </a:r>
            <a:r>
              <a:rPr lang="ko-KR" altLang="en-US"/>
              <a:t> </a:t>
            </a:r>
            <a:r>
              <a:rPr lang="en-US" altLang="ko-KR"/>
              <a:t> searchParams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format(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분해 했던 </a:t>
            </a:r>
            <a:r>
              <a:rPr lang="en-US" altLang="ko-KR"/>
              <a:t>url</a:t>
            </a:r>
            <a:r>
              <a:rPr lang="ko-KR" altLang="en-US"/>
              <a:t>객체를 다시 조립합니다</a:t>
            </a:r>
            <a:r>
              <a:rPr lang="en-US" altLang="ko-KR"/>
              <a:t>.</a:t>
            </a:r>
            <a:r>
              <a:rPr lang="ko-KR" altLang="en-US"/>
              <a:t> 모든 방식에서 사용가능합니다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47509" y="1556766"/>
            <a:ext cx="7848980" cy="7920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altLang="en-US"/>
              <a:t>기존 </a:t>
            </a:r>
            <a:r>
              <a:rPr lang="en-US" altLang="ko-KR"/>
              <a:t>url </a:t>
            </a:r>
            <a:r>
              <a:rPr lang="ko-KR" altLang="en-US"/>
              <a:t>방식 사용시기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host </a:t>
            </a:r>
            <a:r>
              <a:rPr lang="ko-KR" altLang="en-US"/>
              <a:t>부분 없이 </a:t>
            </a:r>
            <a:r>
              <a:rPr lang="en-US" altLang="ko-KR"/>
              <a:t>pathname</a:t>
            </a:r>
            <a:r>
              <a:rPr lang="ko-KR" altLang="en-US"/>
              <a:t> 부분만 오는 주소인 경우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47509" y="1196721"/>
            <a:ext cx="78489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url </a:t>
            </a:r>
            <a:r>
              <a:rPr lang="ko-KR" altLang="en-US"/>
              <a:t>모듈 소스 코드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995" y="2422017"/>
            <a:ext cx="8214008" cy="3239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47509" y="1196721"/>
            <a:ext cx="78489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url </a:t>
            </a:r>
            <a:r>
              <a:rPr lang="ko-KR" altLang="en-US"/>
              <a:t>모듈 소스 코드</a:t>
            </a:r>
            <a:r>
              <a:rPr lang="en-US" altLang="ko-KR"/>
              <a:t>(WHATWG </a:t>
            </a:r>
            <a:r>
              <a:rPr lang="ko-KR" altLang="en-US"/>
              <a:t>방식에서 사용하는거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647508" y="2204847"/>
            <a:ext cx="7848982" cy="36724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getAll(</a:t>
            </a:r>
            <a:r>
              <a:rPr lang="ko-KR" altLang="en-US"/>
              <a:t>키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키에</a:t>
            </a:r>
            <a:r>
              <a:rPr lang="en-US" altLang="ko-KR"/>
              <a:t> </a:t>
            </a:r>
            <a:r>
              <a:rPr lang="ko-KR" altLang="en-US"/>
              <a:t>해당하는 모든 값들을 가져옵니다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get(</a:t>
            </a:r>
            <a:r>
              <a:rPr lang="ko-KR" altLang="en-US"/>
              <a:t>키</a:t>
            </a:r>
            <a:r>
              <a:rPr lang="en-US" altLang="ko-KR"/>
              <a:t>) -&gt; </a:t>
            </a:r>
            <a:r>
              <a:rPr lang="ko-KR" altLang="en-US"/>
              <a:t>키에</a:t>
            </a:r>
            <a:r>
              <a:rPr lang="en-US" altLang="ko-KR"/>
              <a:t> </a:t>
            </a:r>
            <a:r>
              <a:rPr lang="ko-KR" altLang="en-US"/>
              <a:t>해당하는 첫 번째 값만 가져옵니다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has(</a:t>
            </a:r>
            <a:r>
              <a:rPr lang="ko-KR" altLang="en-US"/>
              <a:t>키</a:t>
            </a:r>
            <a:r>
              <a:rPr lang="en-US" altLang="ko-KR"/>
              <a:t>)</a:t>
            </a:r>
            <a:r>
              <a:rPr lang="ko-KR" altLang="en-US"/>
              <a:t>  </a:t>
            </a:r>
            <a:r>
              <a:rPr lang="en-US" altLang="ko-KR"/>
              <a:t>-&gt;</a:t>
            </a:r>
            <a:r>
              <a:rPr lang="ko-KR" altLang="en-US"/>
              <a:t> 해당 키가 있는지 없는지를 검사합니다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keys() -&gt; </a:t>
            </a:r>
            <a:r>
              <a:rPr lang="ko-KR" altLang="en-US"/>
              <a:t>모든키를 반복기</a:t>
            </a:r>
            <a:r>
              <a:rPr lang="en-US" altLang="ko-KR"/>
              <a:t>(iterator-&gt; </a:t>
            </a:r>
            <a:r>
              <a:rPr lang="ko-KR" altLang="en-US"/>
              <a:t>객체 디자인 패턴 중 하나</a:t>
            </a:r>
            <a:r>
              <a:rPr lang="en-US" altLang="ko-KR"/>
              <a:t>)</a:t>
            </a:r>
            <a:r>
              <a:rPr lang="ko-KR" altLang="en-US"/>
              <a:t>를 </a:t>
            </a:r>
            <a:r>
              <a:rPr lang="en-US" altLang="ko-KR"/>
              <a:t>(ES2015</a:t>
            </a:r>
            <a:r>
              <a:rPr lang="ko-KR" altLang="en-US"/>
              <a:t> 문법</a:t>
            </a:r>
            <a:r>
              <a:rPr lang="en-US" altLang="ko-KR"/>
              <a:t>)</a:t>
            </a:r>
            <a:r>
              <a:rPr lang="ko-KR" altLang="en-US"/>
              <a:t> 객체로 가져옵니다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valuse() -&gt; </a:t>
            </a:r>
            <a:r>
              <a:rPr lang="ko-KR" altLang="en-US"/>
              <a:t>모든 값을 반복기 객체로 가져옵니다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append(</a:t>
            </a:r>
            <a:r>
              <a:rPr lang="ko-KR" altLang="en-US"/>
              <a:t>키</a:t>
            </a:r>
            <a:r>
              <a:rPr lang="en-US" altLang="ko-KR"/>
              <a:t>,</a:t>
            </a:r>
            <a:r>
              <a:rPr lang="ko-KR" altLang="en-US"/>
              <a:t> 값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해당 키를 추가</a:t>
            </a:r>
            <a:r>
              <a:rPr lang="en-US" altLang="ko-KR"/>
              <a:t>/</a:t>
            </a:r>
            <a:r>
              <a:rPr lang="ko-KR" altLang="en-US"/>
              <a:t> 같은 키가 존재시 유지하고 하나 더 추가</a:t>
            </a:r>
            <a:endParaRPr lang="ko-KR" altLang="en-US"/>
          </a:p>
          <a:p>
            <a:pPr>
              <a:defRPr/>
            </a:pPr>
            <a:r>
              <a:rPr lang="en-US" altLang="ko-KR"/>
              <a:t>set(</a:t>
            </a:r>
            <a:r>
              <a:rPr lang="ko-KR" altLang="en-US"/>
              <a:t>키</a:t>
            </a:r>
            <a:r>
              <a:rPr lang="en-US" altLang="ko-KR"/>
              <a:t>,</a:t>
            </a:r>
            <a:r>
              <a:rPr lang="ko-KR" altLang="en-US"/>
              <a:t>값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append</a:t>
            </a:r>
            <a:r>
              <a:rPr lang="ko-KR" altLang="en-US"/>
              <a:t>와 비슷하지만 같은</a:t>
            </a:r>
            <a:r>
              <a:rPr lang="en-US" altLang="ko-KR"/>
              <a:t> </a:t>
            </a:r>
            <a:r>
              <a:rPr lang="ko-KR" altLang="en-US"/>
              <a:t>키의 값들은 모두 지우고 새로 추가합니다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delet(</a:t>
            </a:r>
            <a:r>
              <a:rPr lang="ko-KR" altLang="en-US"/>
              <a:t>키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해당키 제거</a:t>
            </a:r>
            <a:endParaRPr lang="ko-KR" altLang="en-US"/>
          </a:p>
          <a:p>
            <a:pPr>
              <a:defRPr/>
            </a:pPr>
            <a:r>
              <a:rPr lang="en-US" altLang="ko-KR"/>
              <a:t>toString() -&gt; </a:t>
            </a:r>
            <a:r>
              <a:rPr lang="ko-KR" altLang="en-US"/>
              <a:t>조작한</a:t>
            </a:r>
            <a:r>
              <a:rPr lang="en-US" altLang="ko-KR"/>
              <a:t> </a:t>
            </a:r>
            <a:r>
              <a:rPr lang="ko-KR" altLang="en-US"/>
              <a:t>객체를 다시 문자열로 만듭니다</a:t>
            </a:r>
            <a:r>
              <a:rPr lang="en-US" altLang="ko-KR"/>
              <a:t>.</a:t>
            </a:r>
            <a:r>
              <a:rPr lang="ko-KR" altLang="en-US"/>
              <a:t> 이 문자열을 </a:t>
            </a:r>
            <a:r>
              <a:rPr lang="en-US" altLang="ko-KR"/>
              <a:t>search</a:t>
            </a:r>
            <a:r>
              <a:rPr lang="ko-KR" altLang="en-US"/>
              <a:t>에 대입하면 주소 객체에 반영됩니다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47509" y="1196721"/>
            <a:ext cx="784898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url </a:t>
            </a:r>
            <a:r>
              <a:rPr lang="ko-KR" altLang="en-US"/>
              <a:t>모듈 소스 코드</a:t>
            </a:r>
            <a:r>
              <a:rPr lang="en-US" altLang="ko-KR"/>
              <a:t>(searchParams)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6812" y="2119503"/>
            <a:ext cx="6810374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3.5.4 querystring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12748"/>
            <a:ext cx="8229599" cy="10801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altLang="ko-KR"/>
              <a:t>querystring</a:t>
            </a:r>
            <a:r>
              <a:rPr lang="ko-KR" altLang="en-US"/>
              <a:t> 모듈이란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WHATWG </a:t>
            </a:r>
            <a:r>
              <a:rPr lang="ko-KR" altLang="en-US"/>
              <a:t>방식의 </a:t>
            </a:r>
            <a:r>
              <a:rPr lang="en-US" altLang="ko-KR"/>
              <a:t>url </a:t>
            </a:r>
            <a:r>
              <a:rPr lang="ko-KR" altLang="en-US"/>
              <a:t>대신 </a:t>
            </a:r>
            <a:r>
              <a:rPr lang="ko-KR" altLang="en-US">
                <a:solidFill>
                  <a:srgbClr val="ffff00"/>
                </a:solidFill>
              </a:rPr>
              <a:t>기존 노드의 </a:t>
            </a:r>
            <a:r>
              <a:rPr lang="en-US" altLang="ko-KR">
                <a:solidFill>
                  <a:srgbClr val="ffff00"/>
                </a:solidFill>
              </a:rPr>
              <a:t>url</a:t>
            </a:r>
            <a:r>
              <a:rPr lang="ko-KR" altLang="en-US">
                <a:solidFill>
                  <a:srgbClr val="ffff00"/>
                </a:solidFill>
              </a:rPr>
              <a:t>을 사용할 때</a:t>
            </a:r>
            <a:r>
              <a:rPr lang="en-US" altLang="ko-KR">
                <a:solidFill>
                  <a:srgbClr val="ffff00"/>
                </a:solidFill>
              </a:rPr>
              <a:t>,</a:t>
            </a:r>
            <a:r>
              <a:rPr lang="ko-KR" altLang="en-US"/>
              <a:t> </a:t>
            </a:r>
            <a:r>
              <a:rPr lang="en-US" altLang="ko-KR"/>
              <a:t>search</a:t>
            </a:r>
            <a:r>
              <a:rPr lang="ko-KR" altLang="en-US"/>
              <a:t> 부분을 사용하기 쉽게 객체로 만드는 모듈입니다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199" y="3140964"/>
            <a:ext cx="8229599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parse(</a:t>
            </a:r>
            <a:r>
              <a:rPr lang="ko-KR" altLang="en-US"/>
              <a:t>쿼리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urldml query</a:t>
            </a:r>
            <a:r>
              <a:rPr lang="ko-KR" altLang="en-US"/>
              <a:t>부분을 자바스크립트 객체로 분해합니다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stringify -&gt;</a:t>
            </a:r>
            <a:r>
              <a:rPr lang="ko-KR" altLang="en-US"/>
              <a:t> 분해된 </a:t>
            </a:r>
            <a:r>
              <a:rPr lang="en-US" altLang="ko-KR"/>
              <a:t>query</a:t>
            </a:r>
            <a:r>
              <a:rPr lang="ko-KR" altLang="en-US"/>
              <a:t> 객체를 문자열로 다시 조립합니다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3.5.4 querystring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12748"/>
            <a:ext cx="8229599" cy="10801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querystring</a:t>
            </a:r>
            <a:r>
              <a:rPr lang="ko-KR" altLang="en-US"/>
              <a:t> 모듈 소스코드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7550" y="3429000"/>
            <a:ext cx="7400925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196721"/>
            <a:ext cx="8003284" cy="11521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crypto </a:t>
            </a:r>
            <a:r>
              <a:rPr lang="ko-KR" altLang="en-US"/>
              <a:t>모듈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다양한</a:t>
            </a:r>
            <a:r>
              <a:rPr lang="en-US" altLang="ko-KR"/>
              <a:t> </a:t>
            </a:r>
            <a:r>
              <a:rPr lang="ko-KR" altLang="en-US"/>
              <a:t>방식의 암호화를 도와주는 모듈입니다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199" y="2600896"/>
            <a:ext cx="8003284" cy="13321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ko-KR" altLang="en-US"/>
              <a:t>단방향 암호화란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복호화를 할 수 없는 암호화 방식을 뜻함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알고리즘은 주로 해시 기법을 사용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57199" y="4077081"/>
            <a:ext cx="8003284" cy="10801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/>
              <a:t>createHash(</a:t>
            </a:r>
            <a:r>
              <a:rPr lang="ko-KR" altLang="en-US"/>
              <a:t>알고리즘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사용할 해시 알고리즘을 넣습니다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update(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변환할 문자열을 넣습니다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digest(</a:t>
            </a:r>
            <a:r>
              <a:rPr lang="ko-KR" altLang="en-US"/>
              <a:t>인코딩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인코딩할</a:t>
            </a:r>
            <a:r>
              <a:rPr lang="en-US" altLang="ko-KR"/>
              <a:t> </a:t>
            </a:r>
            <a:r>
              <a:rPr lang="ko-KR" altLang="en-US"/>
              <a:t>알고리즘을 넣습니다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57199" y="5301234"/>
            <a:ext cx="8003284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조금 더 간단하게 암호화를 진행 하려면 </a:t>
            </a:r>
            <a:r>
              <a:rPr lang="en-US" altLang="ko-KR">
                <a:solidFill>
                  <a:schemeClr val="lt1"/>
                </a:solidFill>
              </a:rPr>
              <a:t>npm crypto-js</a:t>
            </a:r>
            <a:r>
              <a:rPr lang="ko-KR" altLang="en-US">
                <a:solidFill>
                  <a:schemeClr val="lt1"/>
                </a:solidFill>
              </a:rPr>
              <a:t>를 사용 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70358" y="1340739"/>
            <a:ext cx="8003284" cy="93611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crypto </a:t>
            </a:r>
            <a:r>
              <a:rPr lang="ko-KR" altLang="en-US"/>
              <a:t>모듈 매서드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6387" y="5025390"/>
            <a:ext cx="5991225" cy="923925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570358" y="2852928"/>
            <a:ext cx="1841372" cy="8641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비밀번호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3651314" y="2852928"/>
            <a:ext cx="1841372" cy="864108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해시 함수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6533767" y="2852928"/>
            <a:ext cx="1841372" cy="8641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다이제스트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2411730" y="2996946"/>
            <a:ext cx="123958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5492686" y="2996946"/>
            <a:ext cx="1041081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0800000">
            <a:off x="5492686" y="3573018"/>
            <a:ext cx="1041081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0800000">
            <a:off x="2411730" y="3573018"/>
            <a:ext cx="123958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846034" y="3429000"/>
            <a:ext cx="370975" cy="43205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>
          <a:xfrm>
            <a:off x="3347847" y="4005072"/>
            <a:ext cx="2665379" cy="3649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&lt;</a:t>
            </a:r>
            <a:r>
              <a:rPr lang="ko-KR" altLang="en-US"/>
              <a:t>해시함수 모델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626935" y="4370070"/>
            <a:ext cx="7890128" cy="42710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37221" y="1124712"/>
            <a:ext cx="3934778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ko-KR" altLang="en-US"/>
              <a:t>해시함수 알고리즘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222" y="2132838"/>
            <a:ext cx="3934778" cy="419709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814761" y="1124712"/>
            <a:ext cx="411480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ko-KR" altLang="en-US"/>
              <a:t>인코딩 알고리즘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814761" y="2132838"/>
            <a:ext cx="4114801" cy="25203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 base64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Binary Data를 텍스트로 변경하는 인코딩 방식중 하나로 바이너리 데이터를 문자 코드에 영향을 받지 않는 공통 64개의 ASCII 영역의 문자들로 이루어진 문자열로 변경합니다.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-&gt;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결과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문자열이 가장 짧아 애용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 hex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 latin1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"/>
          <p:cNvSpPr/>
          <p:nvPr/>
        </p:nvSpPr>
        <p:spPr>
          <a:xfrm>
            <a:off x="4814761" y="4941189"/>
            <a:ext cx="4114801" cy="1656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충돌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ex)nopqrst</a:t>
            </a:r>
            <a:r>
              <a:rPr lang="ko-KR" altLang="en-US">
                <a:solidFill>
                  <a:schemeClr val="lt1"/>
                </a:solidFill>
              </a:rPr>
              <a:t>라는 문자열이 </a:t>
            </a:r>
            <a:r>
              <a:rPr lang="en-US" altLang="ko-KR">
                <a:solidFill>
                  <a:schemeClr val="lt1"/>
                </a:solidFill>
              </a:rPr>
              <a:t>qvew</a:t>
            </a:r>
            <a:r>
              <a:rPr lang="ko-KR" altLang="en-US">
                <a:solidFill>
                  <a:schemeClr val="lt1"/>
                </a:solidFill>
              </a:rPr>
              <a:t>로 변환되어 </a:t>
            </a:r>
            <a:r>
              <a:rPr lang="en-US" altLang="ko-KR">
                <a:solidFill>
                  <a:schemeClr val="lt1"/>
                </a:solidFill>
              </a:rPr>
              <a:t>abcdefgh</a:t>
            </a:r>
            <a:r>
              <a:rPr lang="ko-KR" altLang="en-US">
                <a:solidFill>
                  <a:schemeClr val="lt1"/>
                </a:solidFill>
              </a:rPr>
              <a:t>를 넣었을때와 똑같은 출력 문자열로 바뀔 때가 있는데 이런 상황을 충돌이라고 한다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5"/>
          </p:nvPr>
        </p:nvSpPr>
        <p:spPr>
          <a:xfrm>
            <a:off x="1071537" y="2286000"/>
            <a:ext cx="3214709" cy="445541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OS</a:t>
            </a:r>
            <a:endParaRPr lang="en-US" altLang="ko-KR"/>
          </a:p>
          <a:p>
            <a:pPr>
              <a:defRPr/>
            </a:pPr>
            <a:r>
              <a:rPr lang="en-US" altLang="ko-KR"/>
              <a:t>2 PATH</a:t>
            </a:r>
            <a:endParaRPr lang="en-US" altLang="ko-KR"/>
          </a:p>
          <a:p>
            <a:pPr>
              <a:defRPr/>
            </a:pPr>
            <a:r>
              <a:rPr lang="en-US" altLang="ko-KR"/>
              <a:t>3 URL</a:t>
            </a:r>
            <a:endParaRPr lang="en-US" altLang="ko-KR"/>
          </a:p>
          <a:p>
            <a:pPr>
              <a:defRPr/>
            </a:pPr>
            <a:r>
              <a:rPr lang="en-US" altLang="ko-KR"/>
              <a:t>4 QUERYSTRING</a:t>
            </a:r>
            <a:endParaRPr lang="en-US" altLang="ko-KR"/>
          </a:p>
          <a:p>
            <a:pPr>
              <a:defRPr/>
            </a:pPr>
            <a:r>
              <a:rPr lang="en-US" altLang="ko-KR"/>
              <a:t>5  CRYPTO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572000" y="2276856"/>
            <a:ext cx="4176522" cy="4455414"/>
          </a:xfrm>
          <a:prstGeom prst="rect">
            <a:avLst/>
          </a:prstGeom>
        </p:spPr>
        <p:txBody>
          <a:bodyPr vert="horz" lIns="91440" tIns="45720" rIns="91440" bIns="45720"/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WORKER_THREADS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CHILD_PROCESS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기타 모듈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è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827532" y="1124712"/>
            <a:ext cx="8102030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ko-KR" altLang="en-US"/>
              <a:t>인코딩 알고리즘</a:t>
            </a:r>
            <a:r>
              <a:rPr lang="en-US" altLang="ko-KR"/>
              <a:t>(Base64)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40" y="2132838"/>
            <a:ext cx="2132971" cy="352844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0824" y="2132838"/>
            <a:ext cx="5895974" cy="1495425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265109" y="5805297"/>
            <a:ext cx="1872234" cy="64808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altLang="en-US"/>
              <a:t>색인표를 바탕으로 변환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4572000" y="3628263"/>
            <a:ext cx="2448306" cy="3768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altLang="en-US"/>
              <a:t>인코딩 진행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62224" y="4119371"/>
            <a:ext cx="6124574" cy="1685925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2790823" y="5949315"/>
            <a:ext cx="5669662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padding </a:t>
            </a:r>
            <a:r>
              <a:rPr lang="ko-KR" altLang="en-US"/>
              <a:t>진행 </a:t>
            </a:r>
            <a:r>
              <a:rPr lang="en-US" altLang="ko-KR"/>
              <a:t>-&gt;</a:t>
            </a:r>
            <a:r>
              <a:rPr lang="ko-KR" altLang="en-US"/>
              <a:t> 남은 바이트가 </a:t>
            </a:r>
            <a:r>
              <a:rPr lang="en-US" altLang="ko-KR"/>
              <a:t>3</a:t>
            </a:r>
            <a:r>
              <a:rPr lang="ko-KR" altLang="en-US"/>
              <a:t>바이트</a:t>
            </a:r>
            <a:r>
              <a:rPr lang="en-US" altLang="ko-KR"/>
              <a:t>(24bit)</a:t>
            </a:r>
            <a:r>
              <a:rPr lang="ko-KR" altLang="en-US"/>
              <a:t> 미만이라면 버퍼의 남은 부분에 패딩 비트</a:t>
            </a:r>
            <a:r>
              <a:rPr lang="en-US" altLang="ko-KR"/>
              <a:t>(0)</a:t>
            </a:r>
            <a:r>
              <a:rPr lang="ko-KR" altLang="en-US"/>
              <a:t>이 추가 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7164324" y="3697890"/>
            <a:ext cx="1765238" cy="842962"/>
          </a:xfrm>
          <a:prstGeom prst="wedgeRectCallout">
            <a:avLst>
              <a:gd name="adj1" fmla="val 5279"/>
              <a:gd name="adj2" fmla="val 10652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" name=""/>
          <p:cNvSpPr/>
          <p:nvPr/>
        </p:nvSpPr>
        <p:spPr>
          <a:xfrm>
            <a:off x="7164324" y="3697890"/>
            <a:ext cx="1765238" cy="842963"/>
          </a:xfrm>
          <a:prstGeom prst="wedgeRectCallout">
            <a:avLst>
              <a:gd name="adj1" fmla="val -40795"/>
              <a:gd name="adj2" fmla="val 10448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 sz="1500"/>
              <a:t>ASCII</a:t>
            </a:r>
            <a:r>
              <a:rPr lang="ko-KR" altLang="en-US" sz="1500"/>
              <a:t> 테이블에 없는 문자가 생성됨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‘=’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20985" y="1340739"/>
            <a:ext cx="8102030" cy="7920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현재 주로 사용하는 알고리즘은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pbkdf2, bcrypt, scrypt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2925541" y="5877305"/>
            <a:ext cx="111047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비밀번호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6135116" y="4761167"/>
            <a:ext cx="111047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ko-KR" altLang="en-US" sz="1700">
                <a:solidFill>
                  <a:schemeClr val="lt1"/>
                </a:solidFill>
              </a:rPr>
              <a:t>반복 횟수</a:t>
            </a:r>
            <a:endParaRPr lang="ko-KR" altLang="en-US" sz="1700">
              <a:solidFill>
                <a:schemeClr val="lt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520985" y="2348865"/>
            <a:ext cx="8102030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en-US" altLang="ko-KR"/>
              <a:t>pbkdf2</a:t>
            </a:r>
            <a:r>
              <a:rPr lang="ko-KR" altLang="en-US"/>
              <a:t>사용 예제 코드</a:t>
            </a: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4572000" y="4761167"/>
            <a:ext cx="1110472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salt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985" y="3113341"/>
            <a:ext cx="4905375" cy="1647825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4572000" y="5877305"/>
            <a:ext cx="2726594" cy="5760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pbkdf2</a:t>
            </a:r>
            <a:endParaRPr lang="en-US" altLang="ko-KR">
              <a:solidFill>
                <a:schemeClr val="lt1"/>
              </a:solidFill>
            </a:endParaRPr>
          </a:p>
        </p:txBody>
      </p:sp>
      <p:cxnSp>
        <p:nvCxnSpPr>
          <p:cNvPr id="31" name=""/>
          <p:cNvCxnSpPr/>
          <p:nvPr/>
        </p:nvCxnSpPr>
        <p:spPr>
          <a:xfrm rot="16200000" flipH="1">
            <a:off x="4857203" y="5607272"/>
            <a:ext cx="540066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21" idx="2"/>
          </p:cNvCxnSpPr>
          <p:nvPr/>
        </p:nvCxnSpPr>
        <p:spPr>
          <a:xfrm rot="16200000" flipH="1">
            <a:off x="6420320" y="5607272"/>
            <a:ext cx="540066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19" idx="3"/>
            <a:endCxn id="27" idx="1"/>
          </p:cNvCxnSpPr>
          <p:nvPr/>
        </p:nvCxnSpPr>
        <p:spPr>
          <a:xfrm>
            <a:off x="4036014" y="6165341"/>
            <a:ext cx="535986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7" idx="3"/>
          </p:cNvCxnSpPr>
          <p:nvPr/>
        </p:nvCxnSpPr>
        <p:spPr>
          <a:xfrm>
            <a:off x="7298594" y="6165341"/>
            <a:ext cx="53384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/>
          <p:nvPr/>
        </p:nvSpPr>
        <p:spPr>
          <a:xfrm>
            <a:off x="7832438" y="5949314"/>
            <a:ext cx="1132111" cy="43205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 sz="1200"/>
              <a:t>pbkdf2</a:t>
            </a:r>
            <a:endParaRPr lang="en-US" altLang="ko-KR" sz="1200"/>
          </a:p>
          <a:p>
            <a:pPr>
              <a:defRPr/>
            </a:pPr>
            <a:r>
              <a:rPr lang="ko-KR" altLang="en-US" sz="1200"/>
              <a:t>해시 알고리즘</a:t>
            </a:r>
            <a:endParaRPr lang="ko-KR" altLang="en-US" sz="1200"/>
          </a:p>
        </p:txBody>
      </p:sp>
      <p:sp>
        <p:nvSpPr>
          <p:cNvPr id="36" name=""/>
          <p:cNvSpPr txBox="1"/>
          <p:nvPr/>
        </p:nvSpPr>
        <p:spPr>
          <a:xfrm>
            <a:off x="5143198" y="6494526"/>
            <a:ext cx="1805098" cy="361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&lt;pbkdf2 </a:t>
            </a:r>
            <a:r>
              <a:rPr lang="ko-KR" altLang="en-US"/>
              <a:t>모델</a:t>
            </a:r>
            <a:r>
              <a:rPr lang="en-US" altLang="ko-KR"/>
              <a:t>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20985" y="1340738"/>
            <a:ext cx="8102030" cy="79209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endParaRPr lang="ko-KR" altLang="en-US" sz="2400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lt1"/>
                </a:solidFill>
              </a:rPr>
              <a:t>pbkdf2</a:t>
            </a:r>
            <a:endParaRPr lang="en-US" altLang="ko-KR" sz="2400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endParaRPr lang="ko-KR" altLang="en-US" sz="2400">
              <a:solidFill>
                <a:schemeClr val="lt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985" y="2132837"/>
            <a:ext cx="6563107" cy="4451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20985" y="1340739"/>
            <a:ext cx="8102030" cy="7920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lt1"/>
                </a:solidFill>
              </a:rPr>
              <a:t>bcrypt</a:t>
            </a:r>
            <a:endParaRPr lang="en-US" altLang="ko-KR" sz="2400">
              <a:solidFill>
                <a:schemeClr val="lt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985" y="2276856"/>
            <a:ext cx="6139276" cy="4222969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6886573" y="2492883"/>
            <a:ext cx="1800225" cy="1224153"/>
          </a:xfrm>
          <a:prstGeom prst="wedgeRectCallout">
            <a:avLst>
              <a:gd name="adj1" fmla="val -84320"/>
              <a:gd name="adj2" fmla="val -4246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비밀번호 암호화할 때 사용하면 좋음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20985" y="1340739"/>
            <a:ext cx="8102030" cy="7920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400">
                <a:solidFill>
                  <a:schemeClr val="lt1"/>
                </a:solidFill>
              </a:rPr>
              <a:t>scrypt</a:t>
            </a:r>
            <a:endParaRPr lang="ko-KR" altLang="en-US" sz="2400">
              <a:solidFill>
                <a:schemeClr val="lt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985" y="2348865"/>
            <a:ext cx="5626065" cy="382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422227" y="1340738"/>
            <a:ext cx="8299546" cy="158419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양방향 암호화란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암호화된 문자열을 복호화할 수 있으며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r>
              <a:rPr lang="ko-KR" altLang="en-US">
                <a:solidFill>
                  <a:schemeClr val="lt1"/>
                </a:solidFill>
              </a:rPr>
              <a:t> 키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열쇠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라는 것이 사용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대칭형 암호화에서 암호를 복호화하려면 암호화할 때 사용한 키와 같은 키를 사용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897" y="3068955"/>
            <a:ext cx="7606205" cy="3540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422227" y="1340739"/>
            <a:ext cx="8299546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메소드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2226" y="2060829"/>
            <a:ext cx="8299546" cy="44645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crypto.createCipheriv(</a:t>
            </a:r>
            <a:r>
              <a:rPr lang="ko-KR" altLang="en-US">
                <a:solidFill>
                  <a:schemeClr val="lt1"/>
                </a:solidFill>
              </a:rPr>
              <a:t>알고리즘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키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iv) -&gt; 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암호화 할때 사용함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aes-256-cbc</a:t>
            </a:r>
            <a:r>
              <a:rPr lang="ko-KR" altLang="en-US">
                <a:solidFill>
                  <a:schemeClr val="lt1"/>
                </a:solidFill>
              </a:rPr>
              <a:t> 경우 키는 </a:t>
            </a:r>
            <a:r>
              <a:rPr lang="en-US" altLang="ko-KR">
                <a:solidFill>
                  <a:schemeClr val="lt1"/>
                </a:solidFill>
              </a:rPr>
              <a:t>32</a:t>
            </a:r>
            <a:r>
              <a:rPr lang="ko-KR" altLang="en-US">
                <a:solidFill>
                  <a:schemeClr val="lt1"/>
                </a:solidFill>
              </a:rPr>
              <a:t>바이트 </a:t>
            </a:r>
            <a:r>
              <a:rPr lang="en-US" altLang="ko-KR">
                <a:solidFill>
                  <a:schemeClr val="lt1"/>
                </a:solidFill>
              </a:rPr>
              <a:t>iv</a:t>
            </a:r>
            <a:r>
              <a:rPr lang="ko-KR" altLang="en-US">
                <a:solidFill>
                  <a:schemeClr val="lt1"/>
                </a:solidFill>
              </a:rPr>
              <a:t>는 </a:t>
            </a:r>
            <a:r>
              <a:rPr lang="en-US" altLang="ko-KR">
                <a:solidFill>
                  <a:schemeClr val="lt1"/>
                </a:solidFill>
              </a:rPr>
              <a:t>16</a:t>
            </a:r>
            <a:r>
              <a:rPr lang="ko-KR" altLang="en-US">
                <a:solidFill>
                  <a:schemeClr val="lt1"/>
                </a:solidFill>
              </a:rPr>
              <a:t>바이트이여야 합니다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iv</a:t>
            </a:r>
            <a:r>
              <a:rPr lang="ko-KR" altLang="en-US">
                <a:solidFill>
                  <a:schemeClr val="lt1"/>
                </a:solidFill>
              </a:rPr>
              <a:t>는 암호화할 때 사용하는 초기화 벡터를 의미</a:t>
            </a:r>
            <a:endParaRPr lang="ko-KR" alt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crypto.getCiphers() -&gt; </a:t>
            </a:r>
            <a:r>
              <a:rPr lang="ko-KR" altLang="en-US">
                <a:solidFill>
                  <a:schemeClr val="lt1"/>
                </a:solidFill>
              </a:rPr>
              <a:t>사용가능한 알고리즘을 보여줌</a:t>
            </a:r>
            <a:endParaRPr lang="ko-KR" alt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cipher.updata(</a:t>
            </a:r>
            <a:r>
              <a:rPr lang="ko-KR" altLang="en-US">
                <a:solidFill>
                  <a:schemeClr val="lt1"/>
                </a:solidFill>
              </a:rPr>
              <a:t>문자열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인코딩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출력 인코딩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-&gt; </a:t>
            </a:r>
            <a:r>
              <a:rPr lang="ko-KR" altLang="en-US">
                <a:solidFill>
                  <a:schemeClr val="lt1"/>
                </a:solidFill>
              </a:rPr>
              <a:t>암호화할 대상과 대상의 인코딩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출력 결과물의 인코딩을 넣습니다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r>
              <a:rPr lang="ko-KR" altLang="en-US">
                <a:solidFill>
                  <a:schemeClr val="lt1"/>
                </a:solidFill>
              </a:rPr>
              <a:t>  보통 문자열은 </a:t>
            </a:r>
            <a:r>
              <a:rPr lang="en-US" altLang="ko-KR">
                <a:solidFill>
                  <a:schemeClr val="lt1"/>
                </a:solidFill>
              </a:rPr>
              <a:t>utf-8, </a:t>
            </a:r>
            <a:r>
              <a:rPr lang="ko-KR" altLang="en-US">
                <a:solidFill>
                  <a:schemeClr val="lt1"/>
                </a:solidFill>
              </a:rPr>
              <a:t>암호는 </a:t>
            </a:r>
            <a:r>
              <a:rPr lang="en-US" altLang="ko-KR">
                <a:solidFill>
                  <a:schemeClr val="lt1"/>
                </a:solidFill>
              </a:rPr>
              <a:t>base64</a:t>
            </a:r>
            <a:r>
              <a:rPr lang="ko-KR" altLang="en-US">
                <a:solidFill>
                  <a:schemeClr val="lt1"/>
                </a:solidFill>
              </a:rPr>
              <a:t>를 많이 사용합니다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cipher.final(</a:t>
            </a:r>
            <a:r>
              <a:rPr lang="ko-KR" altLang="en-US">
                <a:solidFill>
                  <a:schemeClr val="lt1"/>
                </a:solidFill>
              </a:rPr>
              <a:t>출력 인코딩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-&gt; </a:t>
            </a:r>
            <a:r>
              <a:rPr lang="ko-KR" altLang="en-US">
                <a:solidFill>
                  <a:schemeClr val="lt1"/>
                </a:solidFill>
              </a:rPr>
              <a:t>출력</a:t>
            </a:r>
            <a:r>
              <a:rPr lang="en-US" altLang="ko-KR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결과물의 인코딩을 넣으면 암호화가 완료됩니다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crypto.createDecipheriv(</a:t>
            </a:r>
            <a:r>
              <a:rPr lang="ko-KR" altLang="en-US">
                <a:solidFill>
                  <a:schemeClr val="lt1"/>
                </a:solidFill>
              </a:rPr>
              <a:t>알고리즘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키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iv) -&gt; 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 </a:t>
            </a:r>
            <a:r>
              <a:rPr lang="ko-KR" altLang="en-US">
                <a:solidFill>
                  <a:schemeClr val="lt1"/>
                </a:solidFill>
              </a:rPr>
              <a:t>복호화 할때 사용함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암호화 할때 사용했던 파라메타 그대로  넣어줘야됨</a:t>
            </a:r>
            <a:endParaRPr lang="ko-KR" alt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decipher.update(</a:t>
            </a:r>
            <a:r>
              <a:rPr lang="ko-KR" altLang="en-US">
                <a:solidFill>
                  <a:schemeClr val="lt1"/>
                </a:solidFill>
              </a:rPr>
              <a:t>문자열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인코딩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출력 인코딩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-&gt;</a:t>
            </a:r>
            <a:r>
              <a:rPr lang="ko-KR" altLang="en-US">
                <a:solidFill>
                  <a:schemeClr val="lt1"/>
                </a:solidFill>
              </a:rPr>
              <a:t> 암호화된 문장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그 문장의 인코딩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복호화할 인코딩을 넣습니다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decipher.final(</a:t>
            </a:r>
            <a:r>
              <a:rPr lang="ko-KR" altLang="en-US">
                <a:solidFill>
                  <a:schemeClr val="lt1"/>
                </a:solidFill>
              </a:rPr>
              <a:t>출력 인코딩</a:t>
            </a:r>
            <a:r>
              <a:rPr lang="en-US" altLang="ko-KR">
                <a:solidFill>
                  <a:schemeClr val="lt1"/>
                </a:solidFill>
              </a:rPr>
              <a:t>) -&gt; </a:t>
            </a:r>
            <a:r>
              <a:rPr lang="ko-KR" altLang="en-US">
                <a:solidFill>
                  <a:schemeClr val="lt1"/>
                </a:solidFill>
              </a:rPr>
              <a:t>복호화 결과물의 인코딩을 넣습니다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3.5.5 crypto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422227" y="1340738"/>
            <a:ext cx="8299546" cy="158419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/>
          <a:lstStyle/>
          <a:p>
            <a:pPr algn="ctr"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양방향 암호화란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암호화된 문자열을 복호화할 수 있으며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r>
              <a:rPr lang="ko-KR" altLang="en-US">
                <a:solidFill>
                  <a:schemeClr val="lt1"/>
                </a:solidFill>
              </a:rPr>
              <a:t> 키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열쇠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라는 것이 사용</a:t>
            </a:r>
            <a:endParaRPr lang="ko-KR" altLang="en-US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대칭형 암호화에서 암호를 복호화하려면 암호화할 때 사용한 키와 같은 키를 사용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897" y="3068955"/>
            <a:ext cx="7606205" cy="3540819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5868162" y="4653153"/>
            <a:ext cx="1368171" cy="576072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 sz="1100">
                <a:solidFill>
                  <a:srgbClr val="ffff00"/>
                </a:solidFill>
              </a:rPr>
              <a:t>aes</a:t>
            </a:r>
            <a:r>
              <a:rPr lang="ko-KR" altLang="en-US" sz="1100">
                <a:solidFill>
                  <a:srgbClr val="ffff00"/>
                </a:solidFill>
              </a:rPr>
              <a:t> 암호화에 대해 따로 공부 필요</a:t>
            </a:r>
            <a:endParaRPr lang="ko-KR" altLang="en-US" sz="11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3.5.6 util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200" y="1340739"/>
            <a:ext cx="8229599" cy="17282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util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모듈이란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각종 편의 기능을 모아둔 모듈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계속해서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 추가 되고 있음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가끔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deprecatred(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중요도가 ᄄᅠᆯ어져 더 이상 사용되지 않고 앞으로느 사라지게 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되는 경우가 발생하기도 함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  <a:hlinkClick r:id="rId2"/>
              </a:rPr>
              <a:t>https://nodejs.org/api/util.html#util_util_print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자세한건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참조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"/>
          <p:cNvSpPr/>
          <p:nvPr/>
        </p:nvSpPr>
        <p:spPr>
          <a:xfrm>
            <a:off x="457200" y="3284982"/>
            <a:ext cx="8229599" cy="309638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depercate -&gt;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함수가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depercated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처리되었음을 알립니다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첫번째 인수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경고 메시지 출력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두번째 인수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경고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메시지 내용을 넣어줌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함수가 조만간 사라지거나 변경될 때 알려줄 수 있어 유용합니다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promisify -&gt;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콜백 패턴을 프로미스 패턴으로  바꿉니다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바꿀 함수를 인수로 제공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async/await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패턴까지 사용할 수있음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3.5.6 util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200" y="1340739"/>
            <a:ext cx="8229599" cy="64808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algn="ctr"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예제 코드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6496" y="2348865"/>
            <a:ext cx="5771008" cy="3867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3.5.1 </a:t>
            </a:r>
            <a:r>
              <a:rPr lang="en-US" altLang="ko-KR"/>
              <a:t>os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83513" y="2348864"/>
            <a:ext cx="8003286" cy="15121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OS  </a:t>
            </a:r>
            <a:r>
              <a:rPr lang="ko-KR" altLang="en-US"/>
              <a:t>모듈의 특징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컴퓨터의 운영체제의 접근하기 힘든 자바스크립트를 사용하기 위해 노드가 제공하는 </a:t>
            </a:r>
            <a:r>
              <a:rPr lang="en-US" altLang="ko-KR"/>
              <a:t> </a:t>
            </a:r>
            <a:r>
              <a:rPr lang="ko-KR" altLang="en-US"/>
              <a:t>모듈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683513" y="4149090"/>
            <a:ext cx="8003286" cy="15121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OS  </a:t>
            </a:r>
            <a:r>
              <a:rPr lang="ko-KR" altLang="en-US"/>
              <a:t>모듈의 특징 </a:t>
            </a:r>
            <a:endParaRPr lang="ko-KR" altLang="en-US"/>
          </a:p>
          <a:p>
            <a:pPr marL="0" algn="ctr" defTabSz="900000" eaLnBrk="1" latinLnBrk="1" hangingPunct="1">
              <a:defRPr lang="ko-KR" altLang="en-US"/>
            </a:pPr>
            <a:r>
              <a:rPr lang="ko-KR" altLang="en-US"/>
              <a:t>운영제체의 정보를 가져올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340739"/>
            <a:ext cx="7632954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란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자바스크립트에서 지원하지 않는 멀티 스레드를 노드에서 지원하는 모듈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스래드끼리는 메시지로 통신함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403604" y="2852928"/>
            <a:ext cx="6336792" cy="14401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/>
              <a:t>메인 스레드</a:t>
            </a:r>
            <a:r>
              <a:rPr lang="en-US" altLang="ko-KR"/>
              <a:t>(</a:t>
            </a:r>
            <a:r>
              <a:rPr lang="ko-KR" altLang="en-US"/>
              <a:t>부모 스레드</a:t>
            </a:r>
            <a:r>
              <a:rPr lang="en-US" altLang="ko-KR"/>
              <a:t>)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기존에 동작하던 싱글 스레드를 말함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779901" y="4941189"/>
            <a:ext cx="1584198" cy="14401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/>
              <a:t>워커</a:t>
            </a:r>
            <a:endParaRPr/>
          </a:p>
        </p:txBody>
      </p:sp>
      <p:sp>
        <p:nvSpPr>
          <p:cNvPr id="7" name=""/>
          <p:cNvSpPr/>
          <p:nvPr/>
        </p:nvSpPr>
        <p:spPr>
          <a:xfrm>
            <a:off x="611505" y="4941189"/>
            <a:ext cx="1584198" cy="14401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/>
              <a:t>워커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6948297" y="4941189"/>
            <a:ext cx="1584198" cy="14401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/>
              <a:t>워커</a:t>
            </a:r>
            <a:endParaRPr/>
          </a:p>
        </p:txBody>
      </p:sp>
      <p:cxnSp>
        <p:nvCxnSpPr>
          <p:cNvPr id="9" name=""/>
          <p:cNvCxnSpPr/>
          <p:nvPr/>
        </p:nvCxnSpPr>
        <p:spPr>
          <a:xfrm rot="10800000" flipV="1">
            <a:off x="1691640" y="4293108"/>
            <a:ext cx="1296162" cy="72009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3995928" y="4509135"/>
            <a:ext cx="648081" cy="21602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8" idx="1"/>
          </p:cNvCxnSpPr>
          <p:nvPr/>
        </p:nvCxnSpPr>
        <p:spPr>
          <a:xfrm rot="16200000" flipH="1">
            <a:off x="6418775" y="4390575"/>
            <a:ext cx="858990" cy="66405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8" idx="0"/>
          </p:cNvCxnSpPr>
          <p:nvPr/>
        </p:nvCxnSpPr>
        <p:spPr>
          <a:xfrm rot="16200000" flipV="1">
            <a:off x="7136306" y="4337100"/>
            <a:ext cx="648082" cy="56009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7308342" y="4401121"/>
            <a:ext cx="1656206" cy="2520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 sz="1100"/>
              <a:t>parentPort.postMessage</a:t>
            </a:r>
            <a:endParaRPr lang="en-US" altLang="ko-KR" sz="1100"/>
          </a:p>
        </p:txBody>
      </p:sp>
      <p:sp>
        <p:nvSpPr>
          <p:cNvPr id="14" name=""/>
          <p:cNvSpPr/>
          <p:nvPr/>
        </p:nvSpPr>
        <p:spPr>
          <a:xfrm>
            <a:off x="2339721" y="4527137"/>
            <a:ext cx="1584198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 sz="1100"/>
              <a:t>new Worker()</a:t>
            </a:r>
            <a:endParaRPr lang="en-US" altLang="ko-KR" sz="1100"/>
          </a:p>
          <a:p>
            <a:pPr>
              <a:defRPr/>
            </a:pPr>
            <a:r>
              <a:rPr lang="en-US" altLang="ko-KR" sz="1100"/>
              <a:t>woekerData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340739"/>
            <a:ext cx="7632954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 예제 코드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node.js </a:t>
            </a:r>
            <a:r>
              <a:rPr lang="ko-KR" altLang="en-US"/>
              <a:t>에서 실행 모습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77" y="2718590"/>
            <a:ext cx="6768846" cy="3950815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932045" y="2718590"/>
            <a:ext cx="3168396" cy="4223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-isMainThread : </a:t>
            </a:r>
            <a:r>
              <a:rPr lang="ko-KR" altLang="en-US"/>
              <a:t>부모를 뜻함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976747" y="3140964"/>
            <a:ext cx="2843784" cy="1008126"/>
          </a:xfrm>
          <a:prstGeom prst="wedgeRectCallout">
            <a:avLst>
              <a:gd name="adj1" fmla="val -88158"/>
              <a:gd name="adj2" fmla="val 3382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/>
              <a:t>사용할 스크립트가 있는 파일경로로 인자전달하면 </a:t>
            </a:r>
            <a:r>
              <a:rPr lang="en-US" altLang="ko-KR"/>
              <a:t>worker</a:t>
            </a:r>
            <a:r>
              <a:rPr lang="ko-KR" altLang="en-US"/>
              <a:t> 객체가 생성된다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120765" y="4693997"/>
            <a:ext cx="2843784" cy="1327326"/>
          </a:xfrm>
          <a:prstGeom prst="wedgeRectCallout">
            <a:avLst>
              <a:gd name="adj1" fmla="val -137302"/>
              <a:gd name="adj2" fmla="val -5065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/>
              <a:t>부모 스래드로 메시지 전달</a:t>
            </a:r>
            <a:endParaRPr lang="ko-KR" altLang="en-US"/>
          </a:p>
          <a:p>
            <a:pPr>
              <a:defRPr/>
            </a:pPr>
            <a:r>
              <a:rPr lang="ko-KR" altLang="en-US"/>
              <a:t>메시지를 한번만 받고 싶으면 </a:t>
            </a:r>
            <a:r>
              <a:rPr lang="en-US" altLang="ko-KR"/>
              <a:t>once(’message’)</a:t>
            </a:r>
            <a:endParaRPr lang="en-US" altLang="ko-KR"/>
          </a:p>
          <a:p>
            <a:pPr>
              <a:defRPr/>
            </a:pPr>
            <a:r>
              <a:rPr lang="en-US" altLang="ko-KR"/>
              <a:t>exit</a:t>
            </a:r>
            <a:r>
              <a:rPr lang="ko-KR" altLang="en-US"/>
              <a:t>는 종료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196721"/>
            <a:ext cx="7632954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메소드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9676" y="1801981"/>
            <a:ext cx="5184648" cy="4867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196721"/>
            <a:ext cx="7632954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메소드</a:t>
            </a:r>
            <a:r>
              <a:rPr lang="en-US" altLang="ko-KR"/>
              <a:t>(</a:t>
            </a:r>
            <a:r>
              <a:rPr lang="ko-KR" altLang="en-US"/>
              <a:t>쓰래드 사용 하지 않은 버전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6062" y="1853946"/>
            <a:ext cx="3571875" cy="474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196721"/>
            <a:ext cx="7632954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메소드</a:t>
            </a:r>
            <a:r>
              <a:rPr lang="en-US" altLang="ko-KR"/>
              <a:t>(</a:t>
            </a:r>
            <a:r>
              <a:rPr lang="ko-KR" altLang="en-US"/>
              <a:t>멀티 쓰래드 적용한 버전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0392" y="1988820"/>
            <a:ext cx="6457950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196721"/>
            <a:ext cx="7632954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메소드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23" y="1832700"/>
            <a:ext cx="6768846" cy="4791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3.5.7 worker_threads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55523" y="1196721"/>
            <a:ext cx="7632954" cy="18722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worker_threads</a:t>
            </a:r>
            <a:r>
              <a:rPr lang="ko-KR" altLang="en-US"/>
              <a:t>메소드</a:t>
            </a:r>
            <a:r>
              <a:rPr lang="en-US" altLang="ko-KR"/>
              <a:t>(</a:t>
            </a:r>
            <a:r>
              <a:rPr lang="ko-KR" altLang="en-US"/>
              <a:t>멀티 쓰래드 사용 버전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주의 사항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동기화 생각해야된다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멀티 쓰래딩을 한다고 해서 무조권 빨라지는 것은 아니다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코드량이 증가하고 개발하기 어려워 진다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55523" y="3212973"/>
            <a:ext cx="7632954" cy="1656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/>
              <a:t>node.js는 기본적으로 하나의 프로세스가 32bit에서는 512MB의 메모리, 64Bit에서는 1.5GB 메모리를 사용하도록 제한되어 있다. V8엔진의 제한을 그대로 반영하였다</a:t>
            </a:r>
            <a:r>
              <a:rPr lang="en-US" altLang="ko-KR"/>
              <a:t>.</a:t>
            </a:r>
            <a:r>
              <a:rPr lang="ko-KR" altLang="en-US"/>
              <a:t> 이 제한을 늘리기 보다는 </a:t>
            </a:r>
            <a:r>
              <a:rPr lang="en-US" altLang="ko-KR"/>
              <a:t>worker</a:t>
            </a:r>
            <a:r>
              <a:rPr lang="ko-KR" altLang="en-US"/>
              <a:t>를 늘리는 것을 권장한다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55522" y="5013198"/>
            <a:ext cx="7632954" cy="1656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/>
              <a:t>worker_threads -&gt; </a:t>
            </a:r>
            <a:r>
              <a:rPr lang="ko-KR" altLang="en-US"/>
              <a:t>쓰래드 생성해서 병렬 처리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cluster -&gt; cpu</a:t>
            </a:r>
            <a:r>
              <a:rPr lang="ko-KR" altLang="en-US"/>
              <a:t> 코어를 가져와서 병렬 처리</a:t>
            </a:r>
            <a:r>
              <a:rPr lang="en-US" altLang="ko-KR"/>
              <a:t>//</a:t>
            </a:r>
            <a:r>
              <a:rPr lang="ko-KR" altLang="en-US"/>
              <a:t>실무에서는 </a:t>
            </a:r>
            <a:r>
              <a:rPr lang="en-US" altLang="ko-KR"/>
              <a:t>pm2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child_process -&gt; </a:t>
            </a:r>
            <a:r>
              <a:rPr lang="ko-KR" altLang="en-US"/>
              <a:t>프로세스 생성해서 병렬 처리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84757"/>
            <a:ext cx="8229599" cy="2736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노드에서 다른 프로그램을 실행하고 싶거나 명령어를 수행하고 싶을 때 사용하는 모듈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다른 언어의 코드를 실행하고 결과값을 받을  수 있습니다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현제 노드 프로스세스 외 새로운 프로세스를 띄워서 명령을 수행하고</a:t>
            </a:r>
            <a:r>
              <a:rPr lang="en-US" altLang="ko-KR"/>
              <a:t>,</a:t>
            </a:r>
            <a:r>
              <a:rPr lang="ko-KR" altLang="en-US"/>
              <a:t> 노드 프로세스에 결과를 알려주기 때문입니다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200" y="1628775"/>
            <a:ext cx="8229599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메소드</a:t>
            </a:r>
            <a:r>
              <a:rPr lang="en-US" altLang="ko-KR"/>
              <a:t>(</a:t>
            </a:r>
            <a:r>
              <a:rPr lang="ko-KR" altLang="en-US"/>
              <a:t>원문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57200" y="2276856"/>
            <a:ext cx="8229597" cy="41045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exec(</a:t>
            </a:r>
            <a:r>
              <a:rPr lang="ko-KR" altLang="en-US"/>
              <a:t>명령어</a:t>
            </a:r>
            <a:r>
              <a:rPr lang="en-US" altLang="ko-KR"/>
              <a:t>[,</a:t>
            </a:r>
            <a:r>
              <a:rPr lang="ko-KR" altLang="en-US"/>
              <a:t> 옵션</a:t>
            </a:r>
            <a:r>
              <a:rPr lang="en-US" altLang="ko-KR"/>
              <a:t>][,</a:t>
            </a:r>
            <a:r>
              <a:rPr lang="ko-KR" altLang="en-US"/>
              <a:t>콜백</a:t>
            </a:r>
            <a:r>
              <a:rPr lang="en-US" altLang="ko-KR"/>
              <a:t>])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2771087"/>
            <a:ext cx="8229599" cy="3443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200" y="1628775"/>
            <a:ext cx="8229599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메소드</a:t>
            </a:r>
            <a:r>
              <a:rPr lang="en-US" altLang="ko-KR"/>
              <a:t>(</a:t>
            </a:r>
            <a:r>
              <a:rPr lang="ko-KR" altLang="en-US"/>
              <a:t>번역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57200" y="2276856"/>
            <a:ext cx="8229597" cy="41045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exec(</a:t>
            </a:r>
            <a:r>
              <a:rPr lang="ko-KR" altLang="en-US"/>
              <a:t>명령어</a:t>
            </a:r>
            <a:r>
              <a:rPr lang="en-US" altLang="ko-KR"/>
              <a:t>[,</a:t>
            </a:r>
            <a:r>
              <a:rPr lang="ko-KR" altLang="en-US"/>
              <a:t> 옵션</a:t>
            </a:r>
            <a:r>
              <a:rPr lang="en-US" altLang="ko-KR"/>
              <a:t>][,</a:t>
            </a:r>
            <a:r>
              <a:rPr lang="ko-KR" altLang="en-US"/>
              <a:t>콜백</a:t>
            </a:r>
            <a:r>
              <a:rPr lang="en-US" altLang="ko-KR"/>
              <a:t>])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2642510"/>
            <a:ext cx="8075296" cy="3373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3.5.1 </a:t>
            </a:r>
            <a:r>
              <a:rPr lang="en-US" altLang="ko-KR"/>
              <a:t>os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31482" y="1417638"/>
            <a:ext cx="8281035" cy="7872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대표적인 메서드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31482" y="2353755"/>
            <a:ext cx="8281035" cy="424364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r>
              <a:rPr lang="en-US" altLang="ko-KR"/>
              <a:t>os.arch()  -&gt; os</a:t>
            </a:r>
            <a:r>
              <a:rPr lang="ko-KR" altLang="en-US"/>
              <a:t> 아키텍처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os.platform()</a:t>
            </a:r>
            <a:r>
              <a:rPr lang="ko-KR" altLang="en-US"/>
              <a:t> -&gt; </a:t>
            </a:r>
            <a:r>
              <a:rPr lang="en-US" altLang="ko-KR"/>
              <a:t>os</a:t>
            </a:r>
            <a:r>
              <a:rPr lang="ko-KR" altLang="en-US"/>
              <a:t> 플랫폼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os.type()</a:t>
            </a:r>
            <a:r>
              <a:rPr lang="ko-KR" altLang="en-US"/>
              <a:t> -&gt; 운영체제의 종류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 .uptime()</a:t>
            </a:r>
            <a:r>
              <a:rPr lang="ko-KR" altLang="en-US"/>
              <a:t> -&gt; 부팅이후 시간표시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os.hostname()</a:t>
            </a:r>
            <a:r>
              <a:rPr lang="ko-KR" altLang="en-US"/>
              <a:t> -&gt; 컴퓨터의 이름 가져옴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os.release()</a:t>
            </a:r>
            <a:r>
              <a:rPr lang="ko-KR" altLang="en-US"/>
              <a:t> -&gt; 운영체제의 버전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os.homedir()</a:t>
            </a:r>
            <a:r>
              <a:rPr lang="ko-KR" altLang="en-US"/>
              <a:t> -&gt; 홈 디렉토리 경로를 보여줌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os.tmpdir()</a:t>
            </a:r>
            <a:r>
              <a:rPr lang="ko-KR" altLang="en-US"/>
              <a:t> -&gt; 임시 파일 저장 경로를 보여줌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os.cpus()</a:t>
            </a:r>
            <a:r>
              <a:rPr lang="ko-KR" altLang="en-US"/>
              <a:t> -&gt; 컴퓨터의 코어 정보를 보여줌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os.cpus().length()</a:t>
            </a:r>
            <a:r>
              <a:rPr lang="ko-KR" altLang="en-US"/>
              <a:t> -&gt; 코어수 표시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os.freemem()</a:t>
            </a:r>
            <a:r>
              <a:rPr lang="ko-KR" altLang="en-US"/>
              <a:t> -&gt; 사용 가능한 메모리를 보여줌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os.totalmem() </a:t>
            </a:r>
            <a:r>
              <a:rPr lang="ko-KR" altLang="en-US"/>
              <a:t> -&gt;전체</a:t>
            </a:r>
            <a:r>
              <a:rPr lang="en-US" altLang="ko-KR"/>
              <a:t> </a:t>
            </a:r>
            <a:r>
              <a:rPr lang="ko-KR" altLang="en-US"/>
              <a:t>메모리 용량을 보여줌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200" y="1628775"/>
            <a:ext cx="8229599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메소드</a:t>
            </a:r>
            <a:r>
              <a:rPr lang="en-US" altLang="ko-KR"/>
              <a:t>(</a:t>
            </a:r>
            <a:r>
              <a:rPr lang="ko-KR" altLang="en-US"/>
              <a:t>원문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57200" y="2276856"/>
            <a:ext cx="8229597" cy="41045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spawn(</a:t>
            </a:r>
            <a:r>
              <a:rPr lang="ko-KR" altLang="en-US"/>
              <a:t>명령어</a:t>
            </a:r>
            <a:r>
              <a:rPr lang="en-US" altLang="ko-KR"/>
              <a:t>[,</a:t>
            </a:r>
            <a:r>
              <a:rPr lang="ko-KR" altLang="en-US"/>
              <a:t> 명령인수</a:t>
            </a:r>
            <a:r>
              <a:rPr lang="en-US" altLang="ko-KR"/>
              <a:t>][,</a:t>
            </a:r>
            <a:r>
              <a:rPr lang="ko-KR" altLang="en-US"/>
              <a:t>옵션</a:t>
            </a:r>
            <a:r>
              <a:rPr lang="en-US" altLang="ko-KR"/>
              <a:t>])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2762806"/>
            <a:ext cx="8229601" cy="3132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57200" y="1628775"/>
            <a:ext cx="8229599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메소드</a:t>
            </a:r>
            <a:r>
              <a:rPr lang="en-US" altLang="ko-KR"/>
              <a:t>(</a:t>
            </a:r>
            <a:r>
              <a:rPr lang="ko-KR" altLang="en-US"/>
              <a:t>번역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57200" y="2276856"/>
            <a:ext cx="8229597" cy="41045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spawn(</a:t>
            </a:r>
            <a:r>
              <a:rPr lang="ko-KR" altLang="en-US"/>
              <a:t>명령어</a:t>
            </a:r>
            <a:r>
              <a:rPr lang="en-US" altLang="ko-KR"/>
              <a:t>[,</a:t>
            </a:r>
            <a:r>
              <a:rPr lang="ko-KR" altLang="en-US"/>
              <a:t> 명령인수</a:t>
            </a:r>
            <a:r>
              <a:rPr lang="en-US" altLang="ko-KR"/>
              <a:t>][,</a:t>
            </a:r>
            <a:r>
              <a:rPr lang="ko-KR" altLang="en-US"/>
              <a:t>옵션</a:t>
            </a:r>
            <a:r>
              <a:rPr lang="en-US" altLang="ko-KR"/>
              <a:t>])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887222"/>
            <a:ext cx="8229599" cy="3134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84757"/>
            <a:ext cx="8229599" cy="93611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예제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1704" y="2636901"/>
            <a:ext cx="6260592" cy="3637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84757"/>
            <a:ext cx="8229599" cy="93611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 예제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2550943"/>
            <a:ext cx="6339078" cy="3916384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6836283" y="3429000"/>
            <a:ext cx="2160270" cy="18722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python</a:t>
            </a:r>
            <a:r>
              <a:rPr lang="ko-KR" altLang="en-US"/>
              <a:t> </a:t>
            </a:r>
            <a:r>
              <a:rPr lang="en-US" altLang="ko-KR"/>
              <a:t>file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6288" y="4077081"/>
            <a:ext cx="2080259" cy="43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84757"/>
            <a:ext cx="8229599" cy="2736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노드에서 다른 프로그램을 실행하고 싶거나 명령어를 수행하고 싶을 때 사용하는 모듈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다른 언어의 코드를 실행하고 결과값을 받을  수 있습니다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현제 노드 프로스세스 외 새로운 프로세스를 띄워서 명령을 수행하고</a:t>
            </a:r>
            <a:r>
              <a:rPr lang="en-US" altLang="ko-KR"/>
              <a:t>,</a:t>
            </a:r>
            <a:r>
              <a:rPr lang="ko-KR" altLang="en-US"/>
              <a:t> 노드 프로세스에 결과를 알려주기 때문입니다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3.5.8 child_process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57199" y="1484757"/>
            <a:ext cx="8229599" cy="2736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child_process</a:t>
            </a:r>
            <a:r>
              <a:rPr lang="ko-KR" altLang="en-US"/>
              <a:t>란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노드에서 다른 프로그램을 실행하고 싶거나 명령어를 수행하고 싶을 때 사용하는 모듈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 다른 언어의 코드를 실행하고 결과값을 받을  수 있습니다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-</a:t>
            </a:r>
            <a:r>
              <a:rPr lang="ko-KR" altLang="en-US"/>
              <a:t>현제 노드 프로스세스 외 새로운 프로세스를 띄워서 명령을 수행하고</a:t>
            </a:r>
            <a:r>
              <a:rPr lang="en-US" altLang="ko-KR"/>
              <a:t>,</a:t>
            </a:r>
            <a:r>
              <a:rPr lang="ko-KR" altLang="en-US"/>
              <a:t> 노드 프로세스에 결과를 알려주기 때문입니다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3.5.9 </a:t>
            </a:r>
            <a:r>
              <a:rPr lang="ko-KR" altLang="en-US"/>
              <a:t>기타</a:t>
            </a:r>
            <a:r>
              <a:rPr lang="en-US" altLang="ko-KR"/>
              <a:t> </a:t>
            </a:r>
            <a:r>
              <a:rPr lang="ko-KR" altLang="en-US"/>
              <a:t>모듈들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57199" y="1916811"/>
            <a:ext cx="8229599" cy="43925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/>
              <a:t>assert -&gt; </a:t>
            </a:r>
            <a:r>
              <a:rPr lang="ko-KR" altLang="en-US"/>
              <a:t>값을 비교하여 프로그램이 제대로 동작하는지 테스트하는데 사용</a:t>
            </a:r>
            <a:endParaRPr lang="ko-KR" altLang="en-US"/>
          </a:p>
          <a:p>
            <a:pPr>
              <a:defRPr/>
            </a:pPr>
            <a:r>
              <a:rPr lang="en-US" altLang="ko-KR"/>
              <a:t>dns -&gt;</a:t>
            </a:r>
            <a:r>
              <a:rPr lang="ko-KR" altLang="en-US"/>
              <a:t> 도메인 이름에 대한 </a:t>
            </a:r>
            <a:r>
              <a:rPr lang="en-US" altLang="ko-KR"/>
              <a:t>ip</a:t>
            </a:r>
            <a:r>
              <a:rPr lang="ko-KR" altLang="en-US"/>
              <a:t> 주소를 얻어내는 데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net -&gt;</a:t>
            </a: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보다 로우 레벨인 </a:t>
            </a:r>
            <a:r>
              <a:rPr lang="en-US" altLang="ko-KR"/>
              <a:t>tcp</a:t>
            </a:r>
            <a:r>
              <a:rPr lang="ko-KR" altLang="en-US"/>
              <a:t>나 </a:t>
            </a:r>
            <a:r>
              <a:rPr lang="en-US" altLang="ko-KR"/>
              <a:t>ipc</a:t>
            </a:r>
            <a:r>
              <a:rPr lang="ko-KR" altLang="en-US"/>
              <a:t> 통신을 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string_decoder -&gt; </a:t>
            </a:r>
            <a:r>
              <a:rPr lang="ko-KR" altLang="en-US"/>
              <a:t>버퍼 데이터를 문자열로 바꾸는 데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tls -&gt;TLS</a:t>
            </a:r>
            <a:r>
              <a:rPr lang="ko-KR" altLang="en-US"/>
              <a:t>와 </a:t>
            </a:r>
            <a:r>
              <a:rPr lang="en-US" altLang="ko-KR"/>
              <a:t>SSL</a:t>
            </a:r>
            <a:r>
              <a:rPr lang="ko-KR" altLang="en-US"/>
              <a:t>에 관련된 작업을 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tty -&gt;</a:t>
            </a:r>
            <a:r>
              <a:rPr lang="ko-KR" altLang="en-US"/>
              <a:t> 터미널과 관련된 작업을 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dgram -&gt; UDP</a:t>
            </a:r>
            <a:r>
              <a:rPr lang="ko-KR" altLang="en-US"/>
              <a:t>와 관련된 작업을 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v8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v8</a:t>
            </a:r>
            <a:r>
              <a:rPr lang="ko-KR" altLang="en-US"/>
              <a:t> 엔진에 직접 접근 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vm -&gt; </a:t>
            </a:r>
            <a:r>
              <a:rPr lang="ko-KR" altLang="en-US"/>
              <a:t>가상</a:t>
            </a:r>
            <a:r>
              <a:rPr lang="en-US" altLang="ko-KR"/>
              <a:t> </a:t>
            </a:r>
            <a:r>
              <a:rPr lang="ko-KR" altLang="en-US"/>
              <a:t>머신에 직접 접근할 때 사용합니다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etc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093" y="1556766"/>
            <a:ext cx="6001814" cy="429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etc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1340739"/>
            <a:ext cx="6096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3.5.1 </a:t>
            </a:r>
            <a:r>
              <a:rPr lang="en-US" altLang="ko-KR"/>
              <a:t>os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31482" y="1417638"/>
            <a:ext cx="8281035" cy="7872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3812" y="2348865"/>
            <a:ext cx="4324350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3.5.2 path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83513" y="1417638"/>
            <a:ext cx="7848981" cy="11472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path </a:t>
            </a:r>
            <a:r>
              <a:rPr lang="ko-KR" altLang="en-US">
                <a:latin typeface="+mn-lt"/>
                <a:ea typeface="+mn-ea"/>
                <a:cs typeface="+mn-cs"/>
              </a:rPr>
              <a:t>모듈의 특징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+mn-lt"/>
                <a:ea typeface="+mn-ea"/>
                <a:cs typeface="+mn-cs"/>
              </a:rPr>
              <a:t>폴더 와 파일의 </a:t>
            </a:r>
            <a:r>
              <a:rPr lang="ko-KR" altLang="en-US">
                <a:latin typeface="맑은 고딕"/>
                <a:ea typeface="맑은 고딕"/>
              </a:rPr>
              <a:t>경로를</a:t>
            </a:r>
            <a:r>
              <a:rPr lang="ko-KR" altLang="en-US">
                <a:latin typeface="+mn-lt"/>
                <a:ea typeface="+mn-ea"/>
                <a:cs typeface="+mn-cs"/>
              </a:rPr>
              <a:t> 쉽게 조작하도록 도와주는 모듈 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"/>
          <p:cNvSpPr/>
          <p:nvPr/>
        </p:nvSpPr>
        <p:spPr>
          <a:xfrm>
            <a:off x="683514" y="2780919"/>
            <a:ext cx="7848981" cy="11472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path </a:t>
            </a:r>
            <a:r>
              <a:rPr lang="ko-KR" altLang="en-US">
                <a:latin typeface="+mn-lt"/>
                <a:ea typeface="+mn-ea"/>
                <a:cs typeface="+mn-cs"/>
              </a:rPr>
              <a:t>모듈의 특징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os</a:t>
            </a:r>
            <a:r>
              <a:rPr lang="ko-KR" altLang="en-US">
                <a:latin typeface="+mn-lt"/>
                <a:ea typeface="+mn-ea"/>
                <a:cs typeface="+mn-cs"/>
              </a:rPr>
              <a:t> 별로 경로 구분자가 다르기때문에 사용 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683514" y="4365117"/>
            <a:ext cx="3600450" cy="208826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+mn-lt"/>
                <a:ea typeface="+mn-ea"/>
                <a:cs typeface="+mn-cs"/>
              </a:rPr>
              <a:t>--</a:t>
            </a:r>
            <a:r>
              <a:rPr lang="en-US" altLang="ko-KR">
                <a:latin typeface="+mn-lt"/>
                <a:ea typeface="+mn-ea"/>
                <a:cs typeface="+mn-cs"/>
              </a:rPr>
              <a:t>filename</a:t>
            </a:r>
            <a:endParaRPr lang="en-US" altLang="ko-KR">
              <a:latin typeface="+mn-lt"/>
              <a:ea typeface="+mn-ea"/>
              <a:cs typeface="+mn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--dirname</a:t>
            </a:r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7" name=""/>
          <p:cNvSpPr/>
          <p:nvPr/>
        </p:nvSpPr>
        <p:spPr>
          <a:xfrm>
            <a:off x="4932045" y="4365117"/>
            <a:ext cx="3600450" cy="208826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+mn-lt"/>
                <a:ea typeface="+mn-ea"/>
                <a:cs typeface="+mn-cs"/>
              </a:rPr>
              <a:t>윈도 </a:t>
            </a:r>
            <a:r>
              <a:rPr lang="en-US" altLang="ko-KR">
                <a:latin typeface="+mn-lt"/>
                <a:ea typeface="+mn-ea"/>
                <a:cs typeface="+mn-cs"/>
              </a:rPr>
              <a:t>‘\’</a:t>
            </a:r>
            <a:endParaRPr lang="en-US" altLang="ko-KR">
              <a:latin typeface="+mn-lt"/>
              <a:ea typeface="+mn-ea"/>
              <a:cs typeface="+mn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posix ‘/’</a:t>
            </a:r>
            <a:endParaRPr lang="en-US" altLang="ko-KR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3.5.2 path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83513" y="1417638"/>
            <a:ext cx="7848981" cy="11472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path </a:t>
            </a:r>
            <a:r>
              <a:rPr lang="ko-KR" altLang="en-US">
                <a:latin typeface="+mn-lt"/>
                <a:ea typeface="+mn-ea"/>
                <a:cs typeface="+mn-cs"/>
              </a:rPr>
              <a:t>모듈의 주요 메서드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"/>
          <p:cNvSpPr/>
          <p:nvPr/>
        </p:nvSpPr>
        <p:spPr>
          <a:xfrm>
            <a:off x="683513" y="2708909"/>
            <a:ext cx="7848981" cy="39604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sep -&gt;</a:t>
            </a:r>
            <a:r>
              <a:rPr lang="ko-KR" altLang="en-US">
                <a:latin typeface="맑은 고딕"/>
                <a:ea typeface="맑은 고딕"/>
              </a:rPr>
              <a:t>경로의 구분자(윈도 '\', </a:t>
            </a:r>
            <a:r>
              <a:rPr lang="en-US" altLang="ko-KR">
                <a:latin typeface="맑은 고딕"/>
                <a:ea typeface="맑은 고딕"/>
              </a:rPr>
              <a:t>posix '/')</a:t>
            </a:r>
            <a:r>
              <a:rPr lang="ko-KR" altLang="en-US">
                <a:latin typeface="맑은 고딕"/>
                <a:ea typeface="맑은 고딕"/>
              </a:rPr>
              <a:t> 출력 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delimiter -&gt; </a:t>
            </a:r>
            <a:r>
              <a:rPr lang="ko-KR" altLang="en-US">
                <a:latin typeface="맑은 고딕"/>
                <a:ea typeface="맑은 고딕"/>
              </a:rPr>
              <a:t>원경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변수의 구분자(윈도 ';' </a:t>
            </a:r>
            <a:r>
              <a:rPr lang="en-US" altLang="ko-KR">
                <a:latin typeface="맑은 고딕"/>
                <a:ea typeface="맑은 고딕"/>
              </a:rPr>
              <a:t>posix ':')</a:t>
            </a:r>
            <a:r>
              <a:rPr lang="ko-KR" altLang="en-US">
                <a:latin typeface="맑은 고딕"/>
                <a:ea typeface="맑은 고딕"/>
              </a:rPr>
              <a:t> 출력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dirname(</a:t>
            </a:r>
            <a:r>
              <a:rPr lang="ko-KR" altLang="en-US">
                <a:latin typeface="맑은 고딕"/>
                <a:ea typeface="맑은 고딕"/>
              </a:rPr>
              <a:t>경로) -&gt; 파일이 위차한 폴더 경로를 보여줍니다.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extname(</a:t>
            </a:r>
            <a:r>
              <a:rPr lang="ko-KR" altLang="en-US">
                <a:latin typeface="맑은 고딕"/>
                <a:ea typeface="맑은 고딕"/>
              </a:rPr>
              <a:t>경로</a:t>
            </a:r>
            <a:r>
              <a:rPr lang="en-US" altLang="ko-KR">
                <a:latin typeface="맑은 고딕"/>
                <a:ea typeface="맑은 고딕"/>
              </a:rPr>
              <a:t>) -&gt; </a:t>
            </a:r>
            <a:r>
              <a:rPr lang="ko-KR" altLang="en-US">
                <a:latin typeface="맑은 고딕"/>
                <a:ea typeface="맑은 고딕"/>
              </a:rPr>
              <a:t>파일의 확장자를 보여줍니다.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basename(</a:t>
            </a:r>
            <a:r>
              <a:rPr lang="ko-KR" altLang="en-US">
                <a:latin typeface="맑은 고딕"/>
                <a:ea typeface="맑은 고딕"/>
              </a:rPr>
              <a:t>경로, 확장자</a:t>
            </a:r>
            <a:r>
              <a:rPr lang="en-US" altLang="ko-KR">
                <a:latin typeface="맑은 고딕"/>
                <a:ea typeface="맑은 고딕"/>
              </a:rPr>
              <a:t>) -&gt; </a:t>
            </a:r>
            <a:r>
              <a:rPr lang="ko-KR" altLang="en-US">
                <a:latin typeface="맑은 고딕"/>
                <a:ea typeface="맑은 고딕"/>
              </a:rPr>
              <a:t>파일의 이름.확장자를 표시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parse</a:t>
            </a:r>
            <a:r>
              <a:rPr lang="ko-KR" altLang="en-US">
                <a:latin typeface="맑은 고딕"/>
                <a:ea typeface="맑은 고딕"/>
              </a:rPr>
              <a:t>(경로)</a:t>
            </a:r>
            <a:r>
              <a:rPr lang="en-US" altLang="ko-KR">
                <a:latin typeface="맑은 고딕"/>
                <a:ea typeface="맑은 고딕"/>
              </a:rPr>
              <a:t> -&gt; </a:t>
            </a:r>
            <a:r>
              <a:rPr lang="ko-KR" altLang="en-US">
                <a:latin typeface="맑은 고딕"/>
                <a:ea typeface="맑은 고딕"/>
              </a:rPr>
              <a:t>파일 경로를 </a:t>
            </a:r>
            <a:r>
              <a:rPr lang="en-US" altLang="ko-KR">
                <a:latin typeface="맑은 고딕"/>
                <a:ea typeface="맑은 고딕"/>
              </a:rPr>
              <a:t>root dir base ext name</a:t>
            </a:r>
            <a:r>
              <a:rPr lang="ko-KR" altLang="en-US">
                <a:latin typeface="맑은 고딕"/>
                <a:ea typeface="맑은 고딕"/>
              </a:rPr>
              <a:t>으로 분리합니다.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format</a:t>
            </a:r>
            <a:r>
              <a:rPr lang="ko-KR" altLang="en-US">
                <a:latin typeface="맑은 고딕"/>
                <a:ea typeface="맑은 고딕"/>
              </a:rPr>
              <a:t>(객체) </a:t>
            </a:r>
            <a:r>
              <a:rPr lang="en-US" altLang="ko-KR">
                <a:latin typeface="맑은 고딕"/>
                <a:ea typeface="맑은 고딕"/>
              </a:rPr>
              <a:t>-&gt; </a:t>
            </a:r>
            <a:r>
              <a:rPr lang="ko-KR" altLang="en-US">
                <a:latin typeface="맑은 고딕"/>
                <a:ea typeface="맑은 고딕"/>
              </a:rPr>
              <a:t>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객체를 파일 경로로 합칩니다.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normalize(</a:t>
            </a:r>
            <a:r>
              <a:rPr lang="ko-KR" altLang="en-US">
                <a:latin typeface="맑은 고딕"/>
                <a:ea typeface="맑은 고딕"/>
              </a:rPr>
              <a:t>경로) -&gt; '/'나'\'를 잘못 입력했을때 정상 경로를 출력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isAbsolute(</a:t>
            </a:r>
            <a:r>
              <a:rPr lang="ko-KR" altLang="en-US">
                <a:latin typeface="맑은 고딕"/>
                <a:ea typeface="맑은 고딕"/>
              </a:rPr>
              <a:t>경로)</a:t>
            </a:r>
            <a:r>
              <a:rPr lang="en-US" altLang="ko-KR">
                <a:latin typeface="맑은 고딕"/>
                <a:ea typeface="맑은 고딕"/>
              </a:rPr>
              <a:t> -&gt; </a:t>
            </a:r>
            <a:r>
              <a:rPr lang="ko-KR" altLang="en-US">
                <a:latin typeface="맑은 고딕"/>
                <a:ea typeface="맑은 고딕"/>
              </a:rPr>
              <a:t>파일의 경로가 절대경로인지 상대경로인지를 </a:t>
            </a:r>
            <a:r>
              <a:rPr lang="en-US" altLang="ko-KR">
                <a:latin typeface="맑은 고딕"/>
                <a:ea typeface="맑은 고딕"/>
              </a:rPr>
              <a:t>true</a:t>
            </a:r>
            <a:r>
              <a:rPr lang="ko-KR" altLang="en-US">
                <a:latin typeface="맑은 고딕"/>
                <a:ea typeface="맑은 고딕"/>
              </a:rPr>
              <a:t>나 </a:t>
            </a:r>
            <a:r>
              <a:rPr lang="en-US" altLang="ko-KR">
                <a:latin typeface="맑은 고딕"/>
                <a:ea typeface="맑은 고딕"/>
              </a:rPr>
              <a:t>false</a:t>
            </a:r>
            <a:r>
              <a:rPr lang="ko-KR" altLang="en-US">
                <a:latin typeface="맑은 고딕"/>
                <a:ea typeface="맑은 고딕"/>
              </a:rPr>
              <a:t>로 알립니다.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relative(</a:t>
            </a:r>
            <a:r>
              <a:rPr lang="ko-KR" altLang="en-US">
                <a:latin typeface="맑은 고딕"/>
                <a:ea typeface="맑은 고딕"/>
              </a:rPr>
              <a:t>기준경로, 비교경로) -&gt; 경로를 두 개 넣으면 비교 경로로 가능법 알려줌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join(</a:t>
            </a:r>
            <a:r>
              <a:rPr lang="ko-KR" altLang="en-US">
                <a:latin typeface="맑은 고딕"/>
                <a:ea typeface="맑은 고딕"/>
              </a:rPr>
              <a:t>경로,...) -&gt; 여러 인수를 넣으면 하나의 경로로 합칩니다.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resolve(</a:t>
            </a:r>
            <a:r>
              <a:rPr lang="ko-KR" altLang="en-US">
                <a:latin typeface="맑은 고딕"/>
                <a:ea typeface="맑은 고딕"/>
              </a:rPr>
              <a:t>경로, ...) -&gt; </a:t>
            </a:r>
            <a:r>
              <a:rPr lang="en-US" altLang="ko-KR">
                <a:latin typeface="맑은 고딕"/>
                <a:ea typeface="맑은 고딕"/>
              </a:rPr>
              <a:t>join</a:t>
            </a:r>
            <a:r>
              <a:rPr lang="ko-KR" altLang="en-US">
                <a:latin typeface="맑은 고딕"/>
                <a:ea typeface="맑은 고딕"/>
              </a:rPr>
              <a:t>과 비슷하지만 절대 경로로 처리합니다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3.5.2 path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625" y="1904999"/>
            <a:ext cx="6000750" cy="4953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57200" y="1127156"/>
            <a:ext cx="7848981" cy="57362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>
                <a:latin typeface="+mn-lt"/>
                <a:ea typeface="+mn-ea"/>
                <a:cs typeface="+mn-cs"/>
              </a:rPr>
              <a:t>path </a:t>
            </a:r>
            <a:r>
              <a:rPr lang="ko-KR" altLang="en-US">
                <a:latin typeface="+mn-lt"/>
                <a:ea typeface="+mn-ea"/>
                <a:cs typeface="+mn-cs"/>
              </a:rPr>
              <a:t>모듈의 주요 메서드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3.5.3 url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647509" y="1129601"/>
            <a:ext cx="7848981" cy="11472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url </a:t>
            </a:r>
            <a:r>
              <a:rPr lang="ko-KR" altLang="en-US"/>
              <a:t>모듈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인터넷</a:t>
            </a:r>
            <a:r>
              <a:rPr lang="en-US" altLang="ko-KR"/>
              <a:t> </a:t>
            </a:r>
            <a:r>
              <a:rPr lang="ko-KR" altLang="en-US"/>
              <a:t>주소를 쉽게 조작하도록 도와주는 모듈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186" y="2492883"/>
            <a:ext cx="8525628" cy="424091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09186" y="6021324"/>
            <a:ext cx="1814508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altLang="ko-KR"/>
              <a:t>WHATWG</a:t>
            </a:r>
            <a:r>
              <a:rPr lang="ko-KR" altLang="en-US"/>
              <a:t> 방식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09186" y="3717036"/>
            <a:ext cx="1670490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ko-KR" altLang="en-US"/>
              <a:t>기존 노드 방식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1194</ep:Words>
  <ep:PresentationFormat>화면 슬라이드 쇼(4:3)</ep:PresentationFormat>
  <ep:Paragraphs>278</ep:Paragraphs>
  <ep:Slides>48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조각</vt:lpstr>
      <vt:lpstr>노드 js 3.5장</vt:lpstr>
      <vt:lpstr>목차</vt:lpstr>
      <vt:lpstr>3.5.1 os</vt:lpstr>
      <vt:lpstr>3.5.1 os</vt:lpstr>
      <vt:lpstr>3.5.1 os</vt:lpstr>
      <vt:lpstr>3.5.2 path</vt:lpstr>
      <vt:lpstr>3.5.2 path</vt:lpstr>
      <vt:lpstr>3.5.2 path</vt:lpstr>
      <vt:lpstr>3.5.3 url</vt:lpstr>
      <vt:lpstr>3.5.3 url</vt:lpstr>
      <vt:lpstr>3.5.3 url</vt:lpstr>
      <vt:lpstr>3.5.3 url</vt:lpstr>
      <vt:lpstr>3.5.3 url</vt:lpstr>
      <vt:lpstr>3.5.3 url</vt:lpstr>
      <vt:lpstr>3.5.4 querystring</vt:lpstr>
      <vt:lpstr>3.5.4 querystring</vt:lpstr>
      <vt:lpstr>3.5.5 crypto</vt:lpstr>
      <vt:lpstr>3.5.5 crypto</vt:lpstr>
      <vt:lpstr>3.5.5 crypto</vt:lpstr>
      <vt:lpstr>3.5.5 crypto</vt:lpstr>
      <vt:lpstr>3.5.5 crypto</vt:lpstr>
      <vt:lpstr>3.5.5 crypto</vt:lpstr>
      <vt:lpstr>3.5.5 crypto</vt:lpstr>
      <vt:lpstr>3.5.5 crypto</vt:lpstr>
      <vt:lpstr>3.5.5 crypto</vt:lpstr>
      <vt:lpstr>3.5.5 crypto</vt:lpstr>
      <vt:lpstr>3.5.5 crypto</vt:lpstr>
      <vt:lpstr>3.5.6 util</vt:lpstr>
      <vt:lpstr>3.5.6 util</vt:lpstr>
      <vt:lpstr>3.5.7 worker_threads</vt:lpstr>
      <vt:lpstr>3.5.7 worker_threads</vt:lpstr>
      <vt:lpstr>3.5.7 worker_threads</vt:lpstr>
      <vt:lpstr>3.5.7 worker_threads</vt:lpstr>
      <vt:lpstr>3.5.7 worker_threads</vt:lpstr>
      <vt:lpstr>3.5.7 worker_threads</vt:lpstr>
      <vt:lpstr>3.5.7 worker_threads</vt:lpstr>
      <vt:lpstr>3.5.8 child_process</vt:lpstr>
      <vt:lpstr>3.5.8 child_process</vt:lpstr>
      <vt:lpstr>3.5.8 child_process</vt:lpstr>
      <vt:lpstr>3.5.8 child_process</vt:lpstr>
      <vt:lpstr>3.5.8 child_process</vt:lpstr>
      <vt:lpstr>3.5.8 child_process</vt:lpstr>
      <vt:lpstr>3.5.8 child_process</vt:lpstr>
      <vt:lpstr>3.5.8 child_process</vt:lpstr>
      <vt:lpstr>3.5.8 child_process</vt:lpstr>
      <vt:lpstr>3.5.9 기타 모듈들</vt:lpstr>
      <vt:lpstr>etc</vt:lpstr>
      <vt:lpstr>etc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2020-11-05T09:03:49.285</dcterms:created>
  <dc:creator>khkh0</dc:creator>
  <cp:lastModifiedBy>khkh0</cp:lastModifiedBy>
  <dcterms:modified xsi:type="dcterms:W3CDTF">2020-11-06T21:28:58.520</dcterms:modified>
  <cp:revision>118</cp:revision>
  <dc:title>노드 js 3.5장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