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1722426"/>
            <a:ext cx="12191999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1722426"/>
            <a:ext cx="1142965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142965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4143380"/>
            <a:ext cx="1142965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51394" y="2857496"/>
            <a:ext cx="10363199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365794" y="4000504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642918"/>
            <a:ext cx="12191999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-2"/>
            <a:ext cx="12192007" cy="642919"/>
            <a:chOff x="0" y="4156762"/>
            <a:chExt cx="9144006" cy="357159"/>
          </a:xfrm>
        </p:grpSpPr>
        <p:sp>
          <p:nvSpPr>
            <p:cNvPr id="8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643182"/>
            <a:ext cx="10972799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"/>
          <p:cNvGrpSpPr/>
          <p:nvPr/>
        </p:nvGrpSpPr>
        <p:grpSpPr>
          <a:xfrm rot="0">
            <a:off x="0" y="0"/>
            <a:ext cx="12192007" cy="176347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28717" y="928670"/>
            <a:ext cx="8572559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5" hasCustomPrompt=""/>
          </p:nvPr>
        </p:nvSpPr>
        <p:spPr>
          <a:xfrm>
            <a:off x="1428717" y="2286000"/>
            <a:ext cx="8572499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9620274" y="0"/>
            <a:ext cx="2571725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0" y="-1"/>
            <a:ext cx="285709" cy="6858001"/>
            <a:chOff x="0" y="-1"/>
            <a:chExt cx="214282" cy="6858001"/>
          </a:xfrm>
        </p:grpSpPr>
        <p:sp>
          <p:nvSpPr>
            <p:cNvPr id="9" name="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0" y="4156762"/>
            <a:ext cx="12192007" cy="700998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158766"/>
            <a:ext cx="10363199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263903"/>
            <a:ext cx="10363199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609599" y="198438"/>
            <a:ext cx="10972799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300163"/>
            <a:ext cx="10972799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5737"/>
            <a:ext cx="10991850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697567" y="1300163"/>
            <a:ext cx="8699498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697567" y="5367338"/>
            <a:ext cx="8699498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1999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12191999" cy="2643182"/>
          </a:xfrm>
          <a:prstGeom prst="rect">
            <a:avLst/>
          </a:prstGeom>
          <a:noFill/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285709" cy="1000108"/>
            <a:chOff x="0" y="0"/>
            <a:chExt cx="357158" cy="1000108"/>
          </a:xfrm>
        </p:grpSpPr>
        <p:sp>
          <p:nvSpPr>
            <p:cNvPr id="22" name="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URL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정기훈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URL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2615391"/>
            <a:ext cx="10972799" cy="3584441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http</a:t>
            </a:r>
            <a:r>
              <a:rPr lang="en-US" altLang="ko-KR"/>
              <a:t>://</a:t>
            </a:r>
            <a:r>
              <a:rPr lang="en-US" altLang="ko-KR">
                <a:solidFill>
                  <a:srgbClr val="008000"/>
                </a:solidFill>
              </a:rPr>
              <a:t>opentutorials.org</a:t>
            </a:r>
            <a:r>
              <a:rPr lang="en-US" altLang="ko-KR"/>
              <a:t>:</a:t>
            </a:r>
            <a:r>
              <a:rPr lang="en-US" altLang="ko-KR">
                <a:solidFill>
                  <a:schemeClr val="lt2"/>
                </a:solidFill>
              </a:rPr>
              <a:t>3000</a:t>
            </a:r>
            <a:r>
              <a:rPr lang="en-US" altLang="ko-KR"/>
              <a:t>/</a:t>
            </a:r>
            <a:r>
              <a:rPr lang="en-US" altLang="ko-KR">
                <a:solidFill>
                  <a:srgbClr val="ff6600"/>
                </a:solidFill>
              </a:rPr>
              <a:t>main</a:t>
            </a:r>
            <a:r>
              <a:rPr lang="en-US" altLang="ko-KR"/>
              <a:t>?</a:t>
            </a:r>
            <a:r>
              <a:rPr lang="en-US" altLang="ko-KR">
                <a:solidFill>
                  <a:srgbClr val="800080"/>
                </a:solidFill>
              </a:rPr>
              <a:t>id=HTML&amp;page=12</a:t>
            </a:r>
            <a:endParaRPr lang="en-US" altLang="ko-KR">
              <a:solidFill>
                <a:srgbClr val="800080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738187" y="3509682"/>
            <a:ext cx="1141015" cy="466328"/>
          </a:xfrm>
          <a:prstGeom prst="wedgeRectCallout">
            <a:avLst>
              <a:gd name="adj1" fmla="val -10080"/>
              <a:gd name="adj2" fmla="val -12079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protocol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1968499" y="3519604"/>
            <a:ext cx="1944687" cy="456406"/>
          </a:xfrm>
          <a:prstGeom prst="wedgeRectCallout">
            <a:avLst>
              <a:gd name="adj1" fmla="val -9568"/>
              <a:gd name="adj2" fmla="val -1423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host(domain)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012405" y="3509682"/>
            <a:ext cx="763984" cy="466328"/>
          </a:xfrm>
          <a:prstGeom prst="wedgeRectCallout">
            <a:avLst>
              <a:gd name="adj1" fmla="val -1375"/>
              <a:gd name="adj2" fmla="val -121819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port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4895452" y="3509682"/>
            <a:ext cx="763984" cy="466328"/>
          </a:xfrm>
          <a:prstGeom prst="wedgeRectCallout">
            <a:avLst>
              <a:gd name="adj1" fmla="val -1375"/>
              <a:gd name="adj2" fmla="val -121819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path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877718" y="3519604"/>
            <a:ext cx="2103437" cy="466328"/>
          </a:xfrm>
          <a:prstGeom prst="wedgeRectCallout">
            <a:avLst>
              <a:gd name="adj1" fmla="val -1375"/>
              <a:gd name="adj2" fmla="val -121819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/>
              <a:t>query string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/>
              <a:t>var http = require('http');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var fs = require('fs');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var url = require('url');	</a:t>
            </a:r>
            <a:r>
              <a:rPr lang="en-US" altLang="ko-KR" sz="1400"/>
              <a:t>//</a:t>
            </a:r>
            <a:r>
              <a:rPr lang="ko-KR" altLang="en-US" sz="1400"/>
              <a:t>모듈 불러오기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var app = http.createServer(function(request,response){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var _url = request.url;</a:t>
            </a:r>
            <a:r>
              <a:rPr lang="en-US" altLang="ko-KR" sz="1400"/>
              <a:t>	//</a:t>
            </a:r>
            <a:r>
              <a:rPr lang="ko-KR" altLang="en-US" sz="1400"/>
              <a:t>요청 </a:t>
            </a:r>
            <a:r>
              <a:rPr lang="en-US" altLang="ko-KR" sz="1400"/>
              <a:t>url </a:t>
            </a:r>
            <a:r>
              <a:rPr lang="ko-KR" altLang="en-US" sz="1400"/>
              <a:t>저장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var queryData = url.parse(_url, true).query;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console.log(queryData.id);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if(_url == '/'){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_url = '/index.html';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}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if(_url == '/favicon.ico'){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return response.writeHead(404);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}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response.writeHead(200);		</a:t>
            </a:r>
            <a:r>
              <a:rPr lang="en-US" altLang="ko-KR" sz="1400"/>
              <a:t>//http </a:t>
            </a:r>
            <a:r>
              <a:rPr lang="ko-KR" altLang="en-US" sz="1400"/>
              <a:t>상태코드 </a:t>
            </a:r>
            <a:r>
              <a:rPr lang="en-US" altLang="ko-KR" sz="1400"/>
              <a:t>=&gt;</a:t>
            </a:r>
            <a:r>
              <a:rPr lang="ko-KR" altLang="en-US" sz="1400"/>
              <a:t> 정상응답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response.end(queryData.id);	</a:t>
            </a:r>
            <a:r>
              <a:rPr lang="en-US" altLang="ko-KR" sz="1400"/>
              <a:t>//</a:t>
            </a:r>
            <a:r>
              <a:rPr lang="ko-KR" altLang="en-US" sz="1400"/>
              <a:t>응답종료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});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app.listen(3000);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Query string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990600"/>
            <a:ext cx="10972799" cy="4913973"/>
          </a:xfrm>
        </p:spPr>
        <p:txBody>
          <a:bodyPr/>
          <a:lstStyle/>
          <a:p>
            <a:pPr>
              <a:defRPr/>
            </a:pPr>
            <a:r>
              <a:rPr lang="ko-KR" altLang="en-US" sz="1100"/>
              <a:t>var http = require('http');var fs = require('fs');var url = require('url');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var app = http.createServer(function(request,response){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var _url = request.url;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var queryData = url.parse(_url, true).query;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var title = queryData.id;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if(_url == '/'){      title = 'Welcome';    }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if(_url == '/favicon.ico') {      return response.writeHead(404);    }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response.writeHead(200);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var template = `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&lt;!doctype html&gt;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&lt;html&gt;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&lt;head&gt;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&lt;title&gt;WEB1 - ${title}&lt;/title&gt;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&lt;meta charset="utf-8"&gt;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&lt;/head&gt;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&lt;body&gt;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&lt;h1&gt;&lt;a href="/"&gt;WEB&lt;/a&gt;&lt;/h1&gt;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&lt;ul&gt;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  &lt;li&gt;&lt;a href="/?id=HTML"&gt;HTML&lt;/a&gt;&lt;/li&gt;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  &lt;li&gt;&lt;a href="/?id=CSS"&gt;CSS&lt;/a&gt;&lt;/li&gt;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  &lt;li&gt;&lt;a href="/?id=JavaScript"&gt;JavaScript&lt;/a&gt;&lt;/li&gt;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&lt;/ul&gt;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&lt;h2&gt;${title}&lt;/h2&gt;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  &lt;p&gt;&lt;a href="https://www.w3.org/TR/html5/" target="_blank" title="html5 speicification"&gt;Hypertext Markup Language (HTML)&lt;/a&gt; is the standard markup language for &lt;strong&gt;creating &lt;u&gt;web&lt;/u&gt; pages&lt;/strong&gt; and web applications.Web browsers receive HTML documents from a web server or from local storage and render them into multimedia web pages. HTML describes the structure of a web page semantically and originally included cues for the appearance of the document.</a:t>
            </a:r>
            <a:r>
              <a:rPr lang="en-US" altLang="ko-KR" sz="1100"/>
              <a:t>&lt;p&gt;</a:t>
            </a:r>
            <a:endParaRPr lang="en-US" altLang="ko-KR" sz="1100"/>
          </a:p>
          <a:p>
            <a:pPr>
              <a:defRPr/>
            </a:pPr>
            <a:r>
              <a:rPr lang="ko-KR" altLang="en-US" sz="1100"/>
              <a:t>    &lt;/body&gt;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&lt;/html&gt;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   `; response.end(template); 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});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app.listen(3000);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CRUD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 idx="0"/>
          </p:nvPr>
        </p:nvSpPr>
        <p:spPr>
          <a:xfrm>
            <a:off x="1753369" y="152986"/>
            <a:ext cx="8683643" cy="685718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6781d5">
                    <a:alpha val="100000"/>
                  </a:srgbClr>
                </a:solidFill>
                <a:latin typeface="Times New Roman"/>
                <a:ea typeface="Times New Roman"/>
                <a:sym typeface="Arial"/>
              </a:rPr>
              <a:t>CRUD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  <a:sym typeface="Arial"/>
            </a:endParaRPr>
          </a:p>
        </p:txBody>
      </p:sp>
      <p:sp>
        <p:nvSpPr>
          <p:cNvPr id="7173" name=""/>
          <p:cNvSpPr txBox="1"/>
          <p:nvPr/>
        </p:nvSpPr>
        <p:spPr>
          <a:xfrm>
            <a:off x="1981941" y="1600557"/>
            <a:ext cx="4037839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341357" lvl="0" indent="-34135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781d5">
                  <a:alpha val="100000"/>
                </a:srgbClr>
              </a:buClr>
              <a:buSzPct val="100000"/>
              <a:buFont typeface="Calibri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6781d5">
                    <a:alpha val="100000"/>
                  </a:srgbClr>
                </a:solidFill>
                <a:latin typeface="Times New Roman"/>
                <a:ea typeface="Times New Roman"/>
              </a:rPr>
              <a:t>CREATE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781d5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6781d5">
                    <a:alpha val="100000"/>
                  </a:srgbClr>
                </a:solidFill>
                <a:latin typeface="Times New Roman"/>
                <a:ea typeface="Times New Roman"/>
              </a:rPr>
              <a:t>SQL -&gt; INSERT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</a:endParaRPr>
          </a:p>
        </p:txBody>
      </p:sp>
      <p:sp>
        <p:nvSpPr>
          <p:cNvPr id="7174" name=""/>
          <p:cNvSpPr txBox="1"/>
          <p:nvPr/>
        </p:nvSpPr>
        <p:spPr>
          <a:xfrm>
            <a:off x="6172163" y="1600557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341357" lvl="0" indent="-34135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781d5">
                  <a:alpha val="100000"/>
                </a:srgbClr>
              </a:buClr>
              <a:buSzPct val="100000"/>
              <a:buFont typeface="Calibri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6781d5">
                    <a:alpha val="100000"/>
                  </a:srgbClr>
                </a:solidFill>
                <a:latin typeface="Times New Roman"/>
                <a:ea typeface="Times New Roman"/>
              </a:rPr>
              <a:t>READ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781d5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6781d5">
                    <a:alpha val="100000"/>
                  </a:srgbClr>
                </a:solidFill>
                <a:latin typeface="Times New Roman"/>
                <a:ea typeface="Times New Roman"/>
              </a:rPr>
              <a:t>SQL -&gt; SELECT</a:t>
            </a: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</a:endParaRPr>
          </a:p>
        </p:txBody>
      </p:sp>
      <p:sp>
        <p:nvSpPr>
          <p:cNvPr id="7175" name=""/>
          <p:cNvSpPr txBox="1"/>
          <p:nvPr/>
        </p:nvSpPr>
        <p:spPr>
          <a:xfrm>
            <a:off x="1981941" y="3982961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341357" lvl="0" indent="-34135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781d5">
                  <a:alpha val="100000"/>
                </a:srgbClr>
              </a:buClr>
              <a:buSzPct val="100000"/>
              <a:buFont typeface="Calibri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6781d5">
                    <a:alpha val="100000"/>
                  </a:srgbClr>
                </a:solidFill>
                <a:latin typeface="Times New Roman"/>
                <a:ea typeface="Times New Roman"/>
              </a:rPr>
              <a:t>UPDATE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781d5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6781d5">
                    <a:alpha val="100000"/>
                  </a:srgbClr>
                </a:solidFill>
                <a:latin typeface="Times New Roman"/>
                <a:ea typeface="Times New Roman"/>
              </a:rPr>
              <a:t>SQL -&gt; UPDATE</a:t>
            </a: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</a:endParaRPr>
          </a:p>
        </p:txBody>
      </p:sp>
      <p:sp>
        <p:nvSpPr>
          <p:cNvPr id="7176" name=""/>
          <p:cNvSpPr txBox="1"/>
          <p:nvPr/>
        </p:nvSpPr>
        <p:spPr>
          <a:xfrm>
            <a:off x="6170600" y="3982961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341357" lvl="0" indent="-34135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781d5">
                  <a:alpha val="100000"/>
                </a:srgbClr>
              </a:buClr>
              <a:buSzPct val="100000"/>
              <a:buFont typeface="Calibri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6781d5">
                    <a:alpha val="100000"/>
                  </a:srgbClr>
                </a:solidFill>
                <a:latin typeface="Times New Roman"/>
                <a:ea typeface="Times New Roman"/>
              </a:rPr>
              <a:t>DELETE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781d5">
                  <a:alpha val="100000"/>
                </a:srgbClr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6781d5">
                    <a:alpha val="100000"/>
                  </a:srgbClr>
                </a:solidFill>
                <a:latin typeface="Times New Roman"/>
                <a:ea typeface="Times New Roman"/>
              </a:rPr>
              <a:t>SQL -&gt; DELETE</a:t>
            </a:r>
            <a:endParaRPr xmlns:mc="http://schemas.openxmlformats.org/markup-compatibility/2006" xmlns:hp="http://schemas.haansoft.com/office/presentation/8.0" kumimoji="1" lang="ko-KR" altLang="en-US" sz="2400" b="0" i="0" mc:Ignorable="hp" hp:hslEmbossed="0">
              <a:solidFill>
                <a:srgbClr val="6781d5">
                  <a:alpha val="100000"/>
                </a:srgbClr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fs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/>
              <a:t>var http = require('http');var fs = require('fs');var url = require('url');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var app = http.createServer(function(request,response){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var _url = request.url;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var queryData = url.parse(_url, true).query;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var title = queryData.id;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if(_url == '/'){      title = 'Welcome';    }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if(_url == '/favicon.ico'){      return response.writeHead(404);    }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response.writeHead(200);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fs.readFile(`data/${queryData.id}`, 'utf8', function(err, description){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var template = `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&lt;!doctype html&gt;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&lt;html&gt;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&lt;head&gt;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&lt;title&gt;WEB1 - ${title}&lt;/title&gt;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&lt;meta charset="utf-8"&gt;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&lt;/head&gt;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&lt;body&gt;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&lt;h1&gt;&lt;a href="/"&gt;WEB&lt;/a&gt;&lt;/h1&gt;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&lt;ul&gt;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  &lt;li&gt;&lt;a href="/?id=HTML"&gt;HTML&lt;/a&gt;&lt;/li&gt;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  &lt;li&gt;&lt;a href="/?id=CSS"&gt;CSS&lt;/a&gt;&lt;/li&gt;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  &lt;li&gt;&lt;a href="/?id=JavaScript"&gt;JavaScript&lt;/a&gt;&lt;/li&gt;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&lt;/ul&gt;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&lt;h2&gt;${title}&lt;/h2&gt;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  &lt;p&gt;${description}&lt;/p&gt;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&lt;/body&gt;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&lt;/html&gt;  `;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  response.end(template);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  })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});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app.listen(3000);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 생성 비교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C++</a:t>
            </a: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javaScript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9504" y="1841946"/>
            <a:ext cx="3886742" cy="476316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8499" y="2677181"/>
            <a:ext cx="2972214" cy="1743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291</ep:Words>
  <ep:PresentationFormat/>
  <ep:Paragraphs>104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조각</vt:lpstr>
      <vt:lpstr>URL</vt:lpstr>
      <vt:lpstr>URL</vt:lpstr>
      <vt:lpstr>슬라이드 3</vt:lpstr>
      <vt:lpstr>Query string</vt:lpstr>
      <vt:lpstr>CRUD</vt:lpstr>
      <vt:lpstr>CRUD</vt:lpstr>
      <vt:lpstr>fs</vt:lpstr>
      <vt:lpstr>객체 생성 비교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khkh0</cp:lastModifiedBy>
  <dcterms:modified xsi:type="dcterms:W3CDTF">2021-02-05T09:33:07.235</dcterms:modified>
  <cp:revision>20</cp:revision>
  <dc:title>URL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