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668" y="-624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1770" y="-90"/>
      </p:cViewPr>
      <p:guideLst>
        <p:guide orient="horz" pos="2880"/>
        <p:guide pos="2157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곡선표지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8596" y="2143116"/>
            <a:ext cx="7772400" cy="786946"/>
          </a:xfr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8595" y="2941624"/>
            <a:ext cx="7782633" cy="413657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404B-C9D5-4AB8-85EA-E32273052CDC}" type="datetime1">
              <a:rPr lang="ko-KR" altLang="en-US" smtClean="0"/>
              <a:t>2009-07-07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EBB244-CEC7-424C-9095-A11D5C668C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236B-09BA-48EF-832E-65A307066638}" type="datetime1">
              <a:rPr lang="ko-KR" altLang="en-US" smtClean="0"/>
              <a:t>2009-07-07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1ADB1-91BF-44FF-8ADB-00B2212F53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Relationship Id="rId4" Type="http://schemas.openxmlformats.org/officeDocument/2006/relationships/image" Target="../media/image2.jpe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곡선본문.jpg"/>
          <p:cNvPicPr>
            <a:picLocks noChangeAspect="1"/>
          </p:cNvPicPr>
          <p:nvPr/>
        </p:nvPicPr>
        <p:blipFill>
          <a:blip r:embed="rId4"/>
          <a:srcRect l="238" t="631" r="237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9080" y="149480"/>
            <a:ext cx="8610638" cy="7512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13405" y="1012404"/>
            <a:ext cx="8623766" cy="5263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364080"/>
            <a:ext cx="1500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D0BFA8CE-DE27-41D3-8F0F-61ECF52559E0}" type="datetime1">
              <a:rPr lang="ko-KR" altLang="en-US" smtClean="0"/>
              <a:t>2009-07-07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979120" y="6364080"/>
            <a:ext cx="197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5200" y="63640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2" r:id="rId2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tabLst/>
        <a:defRPr sz="3600" kern="1200">
          <a:ln w="15875">
            <a:noFill/>
          </a:ln>
          <a:solidFill>
            <a:schemeClr val="tx2">
              <a:lumMod val="75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800" indent="-304800" algn="l" defTabSz="914400" rtl="0" eaLnBrk="1" latinLnBrk="1" hangingPunct="1">
        <a:spcBef>
          <a:spcPct val="20000"/>
        </a:spcBef>
        <a:buClr>
          <a:schemeClr val="accent5">
            <a:lumMod val="20000"/>
            <a:lumOff val="80000"/>
          </a:schemeClr>
        </a:buClr>
        <a:buSzPct val="100000"/>
        <a:buFont typeface="Wingdings" pitchFamily="18" charset="2"/>
        <a:buChar char="®"/>
        <a:defRPr sz="24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1pPr>
      <a:lvl2pPr marL="530225" indent="-2159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Wingdings" pitchFamily="2" charset="2"/>
        <a:buChar char="§"/>
        <a:defRPr sz="20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2pPr>
      <a:lvl3pPr marL="757238" indent="-19685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 pitchFamily="34" charset="0"/>
        <a:buChar char="•"/>
        <a:defRPr sz="18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3pPr>
      <a:lvl4pPr marL="990600" indent="-214313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 pitchFamily="34" charset="0"/>
        <a:buChar char="–"/>
        <a:defRPr sz="16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4pPr>
      <a:lvl5pPr marL="1285875" indent="-214313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 pitchFamily="34" charset="0"/>
        <a:buChar char="»"/>
        <a:defRPr sz="16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5pPr>
      <a:lvl6pPr marL="1611313" indent="-261938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Tahoma" pitchFamily="34" charset="0"/>
        <a:buChar char="»"/>
        <a:defRPr sz="16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6pPr>
      <a:lvl7pPr marL="1970088" indent="-271463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Tahoma" pitchFamily="34" charset="0"/>
        <a:buChar char="»"/>
        <a:defRPr sz="16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7pPr>
      <a:lvl8pPr marL="2328863" indent="-271463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Tahoma" pitchFamily="34" charset="0"/>
        <a:buChar char="»"/>
        <a:defRPr sz="16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8pPr>
      <a:lvl9pPr marL="2689225" indent="-27305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Tahoma" pitchFamily="34" charset="0"/>
        <a:buChar char="»"/>
        <a:defRPr sz="16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expressjs.com/ko/starter/generator.html" TargetMode="Externa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노드스터디</a:t>
            </a: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  <a:defRPr/>
            </a:pPr>
            <a:r>
              <a:rPr lang="en-US" altLang="ko-KR" sz="1500">
                <a:solidFill>
                  <a:srgbClr val="000000"/>
                </a:solidFill>
              </a:rPr>
              <a:t>Web Framework ?</a:t>
            </a:r>
            <a:endParaRPr lang="en-US" altLang="ko-KR" sz="1500">
              <a:solidFill>
                <a:srgbClr val="000000"/>
              </a:solidFill>
            </a:endParaRPr>
          </a:p>
          <a:p>
            <a:pPr marL="0" lvl="0" indent="0">
              <a:buNone/>
              <a:defRPr/>
            </a:pPr>
            <a:r>
              <a:rPr lang="en-US" altLang="ko-KR" sz="1500">
                <a:solidFill>
                  <a:srgbClr val="000000"/>
                </a:solidFill>
              </a:rPr>
              <a:t>- </a:t>
            </a:r>
            <a:r>
              <a:rPr lang="ko-KR" altLang="en-US" sz="1500">
                <a:solidFill>
                  <a:srgbClr val="000000"/>
                </a:solidFill>
              </a:rPr>
              <a:t>웹 프레임워크(web framework, WF) 또는 웹 애플리케이션 프레임워크(web application framework, WAF)는 동적인 웹 페이지나, 웹 애플리케이션, 웹 서비스 개발 보조용으로 만들어지는 애플리케이션 프레임워크의 일종이다. 웹 페이지를 개발하는 과정에서 겪는 </a:t>
            </a:r>
            <a:r>
              <a:rPr lang="ko-KR" altLang="en-US" sz="1500">
                <a:solidFill>
                  <a:srgbClr val="ffff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어려움을 줄이는 것이 주 목적</a:t>
            </a:r>
            <a:r>
              <a:rPr lang="ko-KR" altLang="en-US" sz="1500">
                <a:solidFill>
                  <a:srgbClr val="000000"/>
                </a:solidFill>
              </a:rPr>
              <a:t>으로 통상 데이터베이스 연동, 템플릿 형태의 표준, 세션 관리, 코드 재사용 등의 기능을 포함하고 있다.</a:t>
            </a:r>
            <a:endParaRPr lang="ko-KR" altLang="en-US" sz="1500">
              <a:solidFill>
                <a:srgbClr val="000000"/>
              </a:solidFill>
            </a:endParaRPr>
          </a:p>
          <a:p>
            <a:pPr marL="0" lvl="0" indent="0">
              <a:buNone/>
              <a:defRPr/>
            </a:pPr>
            <a:r>
              <a:rPr lang="ko-KR" altLang="en-US" sz="1500">
                <a:solidFill>
                  <a:srgbClr val="000000"/>
                </a:solidFill>
              </a:rPr>
              <a:t>							</a:t>
            </a:r>
            <a:r>
              <a:rPr lang="en-US" altLang="ko-KR" sz="1500">
                <a:solidFill>
                  <a:srgbClr val="000000"/>
                </a:solidFill>
              </a:rPr>
              <a:t>-</a:t>
            </a:r>
            <a:r>
              <a:rPr lang="ko-KR" altLang="en-US" sz="1500">
                <a:solidFill>
                  <a:srgbClr val="000000"/>
                </a:solidFill>
              </a:rPr>
              <a:t>위키백과</a:t>
            </a:r>
            <a:endParaRPr lang="ko-KR" altLang="en-US" sz="1500">
              <a:solidFill>
                <a:srgbClr val="000000"/>
              </a:solidFill>
            </a:endParaRPr>
          </a:p>
          <a:p>
            <a:pPr marL="0" lvl="0" indent="0">
              <a:buNone/>
              <a:defRPr/>
            </a:pPr>
            <a:r>
              <a:rPr lang="en-US" altLang="ko-KR" sz="1500">
                <a:solidFill>
                  <a:srgbClr val="000000"/>
                </a:solidFill>
              </a:rPr>
              <a:t>express</a:t>
            </a:r>
            <a:endParaRPr lang="en-US" altLang="ko-KR" sz="1500">
              <a:solidFill>
                <a:srgbClr val="000000"/>
              </a:solidFill>
            </a:endParaRPr>
          </a:p>
          <a:p>
            <a:pPr marL="0" lvl="0" indent="0">
              <a:buNone/>
              <a:defRPr/>
            </a:pPr>
            <a:endParaRPr lang="en-US" altLang="ko-KR" sz="1500">
              <a:solidFill>
                <a:srgbClr val="000000"/>
              </a:solidFill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2048" y="3040267"/>
            <a:ext cx="6732240" cy="3197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express </a:t>
            </a:r>
            <a:r>
              <a:rPr lang="ko-KR" altLang="en-US"/>
              <a:t>설치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npm i exprss -s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 </a:t>
            </a:r>
            <a:r>
              <a:rPr lang="en-US" altLang="ko-KR"/>
              <a:t>express </a:t>
            </a:r>
            <a:r>
              <a:rPr lang="ko-KR" altLang="en-US"/>
              <a:t>골격 구조 생성기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npm i express-enerator -g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사용법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2"/>
              </a:rPr>
              <a:t>https://expressjs.com/ko/starter/generator.html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314325" lvl="1" indent="0">
              <a:buNone/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hello world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0000ff"/>
                </a:solidFill>
              </a:rPr>
              <a:t>const</a:t>
            </a:r>
            <a:r>
              <a:rPr lang="en-US" altLang="ko-KR">
                <a:solidFill>
                  <a:schemeClr val="dk1"/>
                </a:solidFill>
              </a:rPr>
              <a:t> express = </a:t>
            </a:r>
            <a:r>
              <a:rPr lang="en-US" altLang="ko-KR">
                <a:solidFill>
                  <a:srgbClr val="ff0000"/>
                </a:solidFill>
              </a:rPr>
              <a:t>require</a:t>
            </a:r>
            <a:r>
              <a:rPr lang="en-US" altLang="ko-KR">
                <a:solidFill>
                  <a:schemeClr val="dk1"/>
                </a:solidFill>
              </a:rPr>
              <a:t>('express')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0000ff"/>
                </a:solidFill>
              </a:rPr>
              <a:t>const</a:t>
            </a:r>
            <a:r>
              <a:rPr lang="en-US" altLang="ko-KR">
                <a:solidFill>
                  <a:schemeClr val="dk1"/>
                </a:solidFill>
              </a:rPr>
              <a:t> app = </a:t>
            </a:r>
            <a:r>
              <a:rPr lang="en-US" altLang="ko-KR">
                <a:solidFill>
                  <a:srgbClr val="ff0000"/>
                </a:solidFill>
              </a:rPr>
              <a:t>express</a:t>
            </a:r>
            <a:r>
              <a:rPr lang="en-US" altLang="ko-KR">
                <a:solidFill>
                  <a:schemeClr val="dk1"/>
                </a:solidFill>
              </a:rPr>
              <a:t>()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0000ff"/>
                </a:solidFill>
              </a:rPr>
              <a:t>const</a:t>
            </a:r>
            <a:r>
              <a:rPr lang="en-US" altLang="ko-KR">
                <a:solidFill>
                  <a:schemeClr val="dk1"/>
                </a:solidFill>
              </a:rPr>
              <a:t> port = 3000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app.</a:t>
            </a:r>
            <a:r>
              <a:rPr lang="en-US" altLang="ko-KR">
                <a:solidFill>
                  <a:srgbClr val="ff6600"/>
                </a:solidFill>
              </a:rPr>
              <a:t>get</a:t>
            </a:r>
            <a:r>
              <a:rPr lang="en-US" altLang="ko-KR">
                <a:solidFill>
                  <a:schemeClr val="dk1"/>
                </a:solidFill>
              </a:rPr>
              <a:t>('/', (req, res) =&gt; {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  res.</a:t>
            </a:r>
            <a:r>
              <a:rPr lang="en-US" altLang="ko-KR">
                <a:solidFill>
                  <a:srgbClr val="ff6600"/>
                </a:solidFill>
              </a:rPr>
              <a:t>send</a:t>
            </a:r>
            <a:r>
              <a:rPr lang="en-US" altLang="ko-KR">
                <a:solidFill>
                  <a:schemeClr val="dk1"/>
                </a:solidFill>
              </a:rPr>
              <a:t>('Hello World!')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})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app.</a:t>
            </a:r>
            <a:r>
              <a:rPr lang="en-US" altLang="ko-KR">
                <a:solidFill>
                  <a:srgbClr val="ff6600"/>
                </a:solidFill>
              </a:rPr>
              <a:t>listen</a:t>
            </a:r>
            <a:r>
              <a:rPr lang="en-US" altLang="ko-KR">
                <a:solidFill>
                  <a:schemeClr val="dk1"/>
                </a:solidFill>
              </a:rPr>
              <a:t>(port, () =&gt; {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  console.log(`Example app listening at http://localhost:${port}`)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})</a:t>
            </a:r>
            <a:endParaRPr lang="en-US" altLang="ko-KR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ko-KR" altLang="en-US" sz="3000"/>
              <a:t>NodeJS 파라미터 전달 (Param, Path, Body, Header)</a:t>
            </a:r>
            <a:endParaRPr lang="ko-KR" altLang="en-US" sz="3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37943" y="1509444"/>
            <a:ext cx="5468112" cy="3839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ko-KR" altLang="en-US" sz="3000"/>
              <a:t>NodeJS 파라미터 전달 (Param, Path, Body, Header)</a:t>
            </a:r>
            <a:endParaRPr lang="ko-KR" altLang="en-US" sz="3000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09800" y="1709737"/>
            <a:ext cx="4724400" cy="3438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ko-KR" altLang="en-US" sz="3000"/>
              <a:t>NodeJS 파라미터 전달 (Param, Path, Body, Header)</a:t>
            </a:r>
            <a:endParaRPr lang="ko-KR" altLang="en-US" sz="3000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69478" y="692696"/>
            <a:ext cx="5838825" cy="60102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ko-KR" altLang="en-US" sz="3000"/>
              <a:t>NodeJS 파라미터 전달 (Param, Path, Body, Header)</a:t>
            </a:r>
            <a:endParaRPr lang="ko-KR" altLang="en-US" sz="3000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71662" y="1124744"/>
            <a:ext cx="5400675" cy="5419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물결">
  <a:themeElements>
    <a:clrScheme name="물결">
      <a:dk1>
        <a:srgbClr val="212868"/>
      </a:dk1>
      <a:lt1>
        <a:sysClr val="window" lastClr="ffffff"/>
      </a:lt1>
      <a:dk2>
        <a:srgbClr val="24535c"/>
      </a:dk2>
      <a:lt2>
        <a:srgbClr val="e4eff0"/>
      </a:lt2>
      <a:accent1>
        <a:srgbClr val="3998a5"/>
      </a:accent1>
      <a:accent2>
        <a:srgbClr val="1f518d"/>
      </a:accent2>
      <a:accent3>
        <a:srgbClr val="4d59c7"/>
      </a:accent3>
      <a:accent4>
        <a:srgbClr val="1f9491"/>
      </a:accent4>
      <a:accent5>
        <a:srgbClr val="72c899"/>
      </a:accent5>
      <a:accent6>
        <a:srgbClr val="d1ca71"/>
      </a:accent6>
      <a:hlink>
        <a:srgbClr val="a9a100"/>
      </a:hlink>
      <a:folHlink>
        <a:srgbClr val="269683"/>
      </a:folHlink>
    </a:clrScheme>
    <a:fontScheme name="물결">
      <a:majorFont>
        <a:latin typeface="Tahoma"/>
        <a:ea typeface="한컴 윤고딕 240"/>
        <a:cs typeface=""/>
      </a:majorFont>
      <a:minorFont>
        <a:latin typeface="Tahoma"/>
        <a:ea typeface="한컴 윤고딕 230"/>
        <a:cs typeface=""/>
      </a:minorFont>
    </a:fontScheme>
    <a:fmtScheme name="물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(주)한글과컴퓨터</ep:Company>
  <ep:Words>120</ep:Words>
  <ep:PresentationFormat>화면 슬라이드 쇼(4:3)</ep:PresentationFormat>
  <ep:Paragraphs>24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물결</vt:lpstr>
      <vt:lpstr>노드스터디</vt:lpstr>
      <vt:lpstr>슬라이드 2</vt:lpstr>
      <vt:lpstr>슬라이드 3</vt:lpstr>
      <vt:lpstr>슬라이드 4</vt:lpstr>
      <vt:lpstr>NodeJS 파라미터 전달 (Param, Path, Body, Header)</vt:lpstr>
      <vt:lpstr>NodeJS 파라미터 전달 (Param, Path, Body, Header)</vt:lpstr>
      <vt:lpstr>NodeJS 파라미터 전달 (Param, Path, Body, Header)</vt:lpstr>
      <vt:lpstr>NodeJS 파라미터 전달 (Param, Path, Body, Header)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2009-06-18T17:57:46.000</dcterms:created>
  <dc:creator>(주)한글과컴퓨터</dc:creator>
  <cp:lastModifiedBy>khkh0</cp:lastModifiedBy>
  <dcterms:modified xsi:type="dcterms:W3CDTF">2021-02-27T20:06:21.603</dcterms:modified>
  <cp:revision>14</cp:revision>
  <dc:title>슬라이드 1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