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89766" cy="6856736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996" y="685800"/>
            <a:ext cx="609600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8장 Abstract Factory의 예제에서 Composite 패턴 사용함</a:t>
            </a:r>
            <a:endParaRPr sz="120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r>
              <a:rPr sz="1200">
                <a:solidFill>
                  <a:srgbClr val="000000">
                    <a:alpha val="100000"/>
                  </a:srgbClr>
                </a:solidFill>
              </a:rPr>
              <a:t>오른 쪽 사람 객체를 하나의 Group으로 간주</a:t>
            </a:r>
            <a:endParaRPr sz="1200">
              <a:solidFill>
                <a:srgbClr val="000000">
                  <a:alpha val="100000"/>
                </a:srgbClr>
              </a:solidFill>
            </a:endParaRPr>
          </a:p>
          <a:p>
            <a:pPr>
              <a:defRPr/>
            </a:pPr>
            <a:endParaRPr sz="120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487" y="1599905"/>
            <a:ext cx="5383812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463" y="1599905"/>
            <a:ext cx="5383812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925" y="3983485"/>
            <a:ext cx="5383812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4901" y="3983485"/>
            <a:ext cx="5383812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235" y="6247264"/>
            <a:ext cx="2539529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2021-01-18</a:t>
            </a:fld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4824" y="6247264"/>
            <a:ext cx="3860116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000" y="6247264"/>
            <a:ext cx="2539529" cy="457089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24904016-D0BD-4A19-96FE-7518171934D2}" type="slidenum"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본 디자인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914235" y="304763"/>
            <a:ext cx="10361295" cy="838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0" i="0" baseline="0" mc:Ignorable="hp" hp:hslEmbossed="0">
                <a:solidFill>
                  <a:schemeClr val="tx2"/>
                </a:solidFill>
                <a:latin typeface="Times New Roman"/>
                <a:ea typeface="굴림"/>
                <a:cs typeface="+mn-cs"/>
              </a:rPr>
              <a:t>마스터 제목 유형을 편집하려면 누르십시오.</a:t>
            </a:r>
            <a:endParaRPr xmlns:mc="http://schemas.openxmlformats.org/markup-compatibility/2006" xmlns:hp="http://schemas.haansoft.com/office/presentation/8.0" kumimoji="1" lang="ko-KR" altLang="en-US" sz="3600" b="0" i="0" baseline="0" mc:Ignorable="hp" hp:hslEmbossed="0">
              <a:solidFill>
                <a:schemeClr val="tx2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235" y="1371324"/>
            <a:ext cx="10361295" cy="4723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마스터 문자열 유형을 편집하려면 누르십시오.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  <a:p>
            <a:pPr marL="743048" lvl="0" indent="-285787" algn="l" rtl="0" eaLnBrk="0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1" lang="ko-KR" altLang="en-US" sz="20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  <a:p>
            <a:pPr marL="1143151" lvl="0" indent="-228630" algn="l" rtl="0" eaLnBrk="0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세째 수준</a:t>
            </a:r>
            <a:endParaRPr xmlns:mc="http://schemas.openxmlformats.org/markup-compatibility/2006" xmlns:hp="http://schemas.haansoft.com/office/presentation/8.0" kumimoji="1" lang="ko-KR" altLang="en-US" sz="18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235" y="6247264"/>
            <a:ext cx="2539529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2021-01-18</a:t>
            </a:fld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824" y="6247264"/>
            <a:ext cx="3860116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00" y="6247264"/>
            <a:ext cx="2539529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F8EC3B2-3EDC-4DDB-BDE7-B8439C0242B1}" type="slidenum">
              <a:rPr xmlns:mc="http://schemas.openxmlformats.org/markup-compatibility/2006" xmlns:hp="http://schemas.haansoft.com/office/presentation/8.0" kumimoji="1" lang="ko-KR" altLang="en-US" sz="1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  <p:cxnSp>
        <p:nvCxnSpPr>
          <p:cNvPr id="1031" name=""/>
          <p:cNvCxnSpPr/>
          <p:nvPr/>
        </p:nvCxnSpPr>
        <p:spPr>
          <a:xfrm>
            <a:off x="1015823" y="1142808"/>
            <a:ext cx="10361295" cy="0"/>
          </a:xfrm>
          <a:prstGeom prst="line">
            <a:avLst/>
          </a:prstGeom>
          <a:ln w="50961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32" name=""/>
          <p:cNvSpPr txBox="1"/>
          <p:nvPr/>
        </p:nvSpPr>
        <p:spPr>
          <a:xfrm>
            <a:off x="1857049" y="6323455"/>
            <a:ext cx="8412203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Times New Roman"/>
                <a:ea typeface="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Times New Roman"/>
                <a:ea typeface="돋움"/>
                <a:cs typeface="+mn-cs"/>
              </a:rPr>
              <a:t>Composite			        소프트웨어 요구분석 및 설계	 	         	        Slide </a:t>
            </a:r>
            <a:fld id="{4A14CBEB-DE38-422B-8F8C-B488878373FB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Times New Roman"/>
                <a:ea typeface="돋움"/>
                <a:cs typeface="+mn-cs"/>
              </a:rPr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Times New Roman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ts val="3000"/>
        </a:spcBef>
        <a:spcAft>
          <a:spcPct val="0"/>
        </a:spcAft>
        <a:buFont typeface="Wingdings"/>
        <a:buChar char="u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ts val="1000"/>
        </a:spcBef>
        <a:spcAft>
          <a:spcPct val="0"/>
        </a:spcAft>
        <a:buFont typeface="Wingdings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ts val="500"/>
        </a:spcBef>
        <a:spcAft>
          <a:spcPct val="0"/>
        </a:spcAft>
        <a:buFont typeface="Wingdings"/>
        <a:buChar char="Ø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 idx="0"/>
          </p:nvPr>
        </p:nvSpPr>
        <p:spPr>
          <a:xfrm>
            <a:off x="914235" y="304763"/>
            <a:ext cx="10361295" cy="838044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600" b="0" i="0" baseline="0" mc:Ignorable="hp" hp:hslEmbossed="0">
                <a:solidFill>
                  <a:schemeClr val="tx2"/>
                </a:solidFill>
                <a:latin typeface="Times New Roman"/>
                <a:ea typeface="굴림"/>
                <a:cs typeface="+mn-cs"/>
              </a:rPr>
              <a:t>01. </a:t>
            </a:r>
            <a:r>
              <a:rPr xmlns:mc="http://schemas.openxmlformats.org/markup-compatibility/2006" xmlns:hp="http://schemas.haansoft.com/office/presentation/8.0" kumimoji="1" lang="en-US" altLang="ko-KR" sz="3600" b="0" i="0" baseline="0" mc:Ignorable="hp" hp:hslEmbossed="0">
                <a:solidFill>
                  <a:schemeClr val="tx2"/>
                </a:solidFill>
                <a:latin typeface="Times New Roman"/>
                <a:ea typeface="굴림"/>
                <a:cs typeface="+mn-cs"/>
              </a:rPr>
              <a:t>git</a:t>
            </a:r>
            <a:endParaRPr xmlns:mc="http://schemas.openxmlformats.org/markup-compatibility/2006" xmlns:hp="http://schemas.haansoft.com/office/presentation/8.0" kumimoji="1" lang="en-US" altLang="ko-KR" sz="3600" b="0" i="0" baseline="0" mc:Ignorable="hp" hp:hslEmbossed="0">
              <a:solidFill>
                <a:schemeClr val="tx2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3075" name="내용 개체 틀 2"/>
          <p:cNvSpPr>
            <a:spLocks noGrp="1"/>
          </p:cNvSpPr>
          <p:nvPr>
            <p:ph sz="half" idx="1"/>
          </p:nvPr>
        </p:nvSpPr>
        <p:spPr>
          <a:xfrm>
            <a:off x="914235" y="1371324"/>
            <a:ext cx="10361295" cy="472355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git </a:t>
            </a: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이란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2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  <a:p>
            <a:pPr marL="742995" lvl="1" indent="-342945" algn="l" rtl="0" eaLnBrk="0" latinLnBrk="1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컴퓨터 파일의 </a:t>
            </a:r>
            <a:r>
              <a:rPr xmlns:mc="http://schemas.openxmlformats.org/markup-compatibility/2006" xmlns:hp="http://schemas.haansoft.com/office/presentation/8.0" kumimoji="1" lang="en-US" altLang="ko-KR" sz="2400" b="1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변경사항을 추적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하고 여러 명의 사용자들 간에 해당 파일들의 </a:t>
            </a:r>
            <a:r>
              <a:rPr xmlns:mc="http://schemas.openxmlformats.org/markup-compatibility/2006" xmlns:hp="http://schemas.haansoft.com/office/presentation/8.0" kumimoji="1" lang="en-US" altLang="ko-KR" sz="2400" b="1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작업을 조율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하기 위한 </a:t>
            </a:r>
            <a:r>
              <a:rPr xmlns:mc="http://schemas.openxmlformats.org/markup-compatibility/2006" xmlns:hp="http://schemas.haansoft.com/office/presentation/8.0" kumimoji="1" lang="en-US" altLang="ko-KR" sz="2400" b="1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분산 버전 관리 시스템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이다. 소프트웨어 개발에서 </a:t>
            </a:r>
            <a:r>
              <a:rPr xmlns:mc="http://schemas.openxmlformats.org/markup-compatibility/2006" xmlns:hp="http://schemas.haansoft.com/office/presentation/8.0" kumimoji="1" lang="en-US" altLang="ko-KR" sz="2400" b="1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소스 코드 관리에 주로 사용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되지만 어떠한 집합의 파일의 </a:t>
            </a:r>
            <a:r>
              <a:rPr xmlns:mc="http://schemas.openxmlformats.org/markup-compatibility/2006" xmlns:hp="http://schemas.haansoft.com/office/presentation/8.0" kumimoji="1" lang="en-US" altLang="ko-KR" sz="2400" b="1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변경사항을 지속적으로 추적</a:t>
            </a:r>
            <a:r>
              <a:rPr xmlns:mc="http://schemas.openxmlformats.org/markup-compatibility/2006" xmlns:hp="http://schemas.haansoft.com/office/presentation/8.0" kumimoji="1" lang="en-US" altLang="ko-KR" sz="2400" b="0" i="0" baseline="0" mc:Ignorable="hp" hp:hslEmbossed="0">
                <a:solidFill>
                  <a:schemeClr val="tx1"/>
                </a:solidFill>
                <a:latin typeface="Times New Roman"/>
                <a:ea typeface="굴림"/>
                <a:cs typeface="+mn-cs"/>
              </a:rPr>
              <a:t>하기 위해 사용될 수 있다. 기하학적 불변 이론을 바탕으로 설계됐고, 분산 버전 관리 시스템으로서 빠른 수행 속도에 중점을 두고 있는 것이 특징이며 데이터 무결성, 분산, 비선형 워크플로를 지원한다.</a:t>
            </a:r>
            <a:endParaRPr xmlns:mc="http://schemas.openxmlformats.org/markup-compatibility/2006" xmlns:hp="http://schemas.haansoft.com/office/presentation/8.0" kumimoji="1" lang="en-US" altLang="ko-KR" sz="2400" b="0" i="0" baseline="0" mc:Ignorable="hp" hp:hslEmbossed="0">
              <a:solidFill>
                <a:schemeClr val="tx1"/>
              </a:solidFill>
              <a:latin typeface="Times New Roman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log </a:t>
            </a:r>
            <a:r>
              <a:rPr lang="ko-KR" altLang="en-US"/>
              <a:t>옵션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log 옵션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log --oneline -&gt; 한줄로 표시.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log --branches -&gt; rkr 브랜치의 커밋을 한께 볼 수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log --graph -&gt; 브랜치와 커밋의 관계를 좀 더 보기 쉽게 그래프 형태로 표현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원격저장소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단계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</a:t>
            </a:r>
            <a:r>
              <a:rPr lang="ko-KR" altLang="en-US"/>
              <a:t> 현재 작업중인 파일  저장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2.</a:t>
            </a:r>
            <a:r>
              <a:rPr lang="ko-KR" altLang="en-US"/>
              <a:t> 원격저장소에서 파일 당겨오기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3.</a:t>
            </a:r>
            <a:r>
              <a:rPr lang="ko-KR" altLang="en-US"/>
              <a:t> 파일 수정</a:t>
            </a:r>
            <a:r>
              <a:rPr lang="en-US" altLang="ko-KR"/>
              <a:t>(</a:t>
            </a:r>
            <a:r>
              <a:rPr lang="ko-KR" altLang="en-US"/>
              <a:t>충돌해결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4.</a:t>
            </a:r>
            <a:r>
              <a:rPr lang="ko-KR" altLang="en-US"/>
              <a:t> 수정된 파일 저장 및 커밋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5.</a:t>
            </a:r>
            <a:r>
              <a:rPr lang="ko-KR" altLang="en-US"/>
              <a:t> 원격저장소에 업로드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6.</a:t>
            </a:r>
            <a:r>
              <a:rPr lang="ko-KR" altLang="en-US"/>
              <a:t> 결과확인</a:t>
            </a:r>
            <a:r>
              <a:rPr lang="en-US" altLang="ko-KR"/>
              <a:t>(</a:t>
            </a:r>
            <a:r>
              <a:rPr lang="ko-KR" altLang="en-US"/>
              <a:t>잘 업로드 되었는지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지역저장소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지역저장소 명령어 단계별 명령어 예시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git init `</a:t>
            </a:r>
            <a:r>
              <a:rPr lang="ko-KR" altLang="en-US"/>
              <a:t>폴더명</a:t>
            </a:r>
            <a:r>
              <a:rPr lang="en-US" altLang="ko-KR"/>
              <a:t>`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add `</a:t>
            </a:r>
            <a:r>
              <a:rPr lang="ko-KR" altLang="en-US"/>
              <a:t>파일 </a:t>
            </a:r>
            <a:r>
              <a:rPr lang="en-US" altLang="ko-KR"/>
              <a:t>path`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git commit -m `</a:t>
            </a:r>
            <a:r>
              <a:rPr lang="ko-KR" altLang="en-US"/>
              <a:t>커밋 메시지</a:t>
            </a:r>
            <a:r>
              <a:rPr lang="en-US" altLang="ko-KR"/>
              <a:t>`</a:t>
            </a:r>
            <a:r>
              <a:rPr lang="ko-KR" altLang="en-US"/>
              <a:t> 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여기까지는 지역저장소와 동일함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원격저장소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원격저장소 명령어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git remote add origin `</a:t>
            </a:r>
            <a:r>
              <a:rPr lang="ko-KR" altLang="en-US"/>
              <a:t>깃헙 주소</a:t>
            </a:r>
            <a:r>
              <a:rPr lang="en-US" altLang="ko-KR"/>
              <a:t>`</a:t>
            </a:r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원격저장소 추가하는 기능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git</a:t>
            </a:r>
            <a:r>
              <a:rPr lang="ko-KR" altLang="en-US"/>
              <a:t> </a:t>
            </a:r>
            <a:r>
              <a:rPr lang="en-US" altLang="ko-KR"/>
              <a:t>pull origin `</a:t>
            </a:r>
            <a:r>
              <a:rPr lang="ko-KR" altLang="en-US"/>
              <a:t>브랜치명</a:t>
            </a:r>
            <a:r>
              <a:rPr lang="en-US" altLang="ko-KR"/>
              <a:t>`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git push origin `</a:t>
            </a:r>
            <a:r>
              <a:rPr lang="ko-KR" altLang="en-US"/>
              <a:t>브랜치명</a:t>
            </a:r>
            <a:r>
              <a:rPr lang="en-US" altLang="ko-KR"/>
              <a:t>`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통상적으로 브랜치명에 </a:t>
            </a:r>
            <a:r>
              <a:rPr lang="en-US" altLang="ko-KR"/>
              <a:t>master</a:t>
            </a:r>
            <a:r>
              <a:rPr lang="ko-KR" altLang="en-US"/>
              <a:t>를 사용 하지만 프로젝트 상황에따라 추가 브런치를 생성하면 거기에 올림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원격저장소에서 브랜치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브랜치 원격지의 브랜치확인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git branch -r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git branch –remote</a:t>
            </a:r>
            <a:endParaRPr lang="ko-KR" altLang="en-US"/>
          </a:p>
          <a:p>
            <a:pPr>
              <a:defRPr/>
            </a:pPr>
            <a:r>
              <a:rPr lang="ko-KR" altLang="en-US"/>
              <a:t>모든 브랜치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git branch -a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git branch –all</a:t>
            </a:r>
            <a:endParaRPr lang="ko-KR" altLang="en-US"/>
          </a:p>
          <a:p>
            <a:pPr>
              <a:defRPr/>
            </a:pPr>
            <a:r>
              <a:rPr lang="ko-KR" altLang="en-US"/>
              <a:t>추가하는 명령어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git push –set-upstream origin 1st-branch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지역저장소에서 만들었는데 원격지에 없는 브랜치면 이런식으로 </a:t>
            </a:r>
            <a:r>
              <a:rPr lang="en-US" altLang="ko-KR"/>
              <a:t>upstream</a:t>
            </a:r>
            <a:r>
              <a:rPr lang="ko-KR" altLang="en-US"/>
              <a:t>하면된다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원격지 병합 하는법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</a:t>
            </a:r>
            <a:r>
              <a:rPr lang="ko-KR" altLang="en-US"/>
              <a:t> 서브 브랜치를 만들어 작업한다.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2.</a:t>
            </a:r>
            <a:r>
              <a:rPr lang="ko-KR" altLang="en-US"/>
              <a:t> 메인 브랜치(master branch)로 이동한다.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3.</a:t>
            </a:r>
            <a:r>
              <a:rPr lang="ko-KR" altLang="en-US"/>
              <a:t> 서브 브랜치의 내용을 메인 브랜치에 병합한다.</a:t>
            </a:r>
            <a:endParaRPr lang="ko-KR" altLang="en-US"/>
          </a:p>
          <a:p>
            <a:pPr>
              <a:defRPr/>
            </a:pPr>
            <a:r>
              <a:rPr lang="ko-KR" altLang="en-US"/>
              <a:t>병합 명령어</a:t>
            </a:r>
            <a:endParaRPr lang="ko-KR" altLang="en-US"/>
          </a:p>
          <a:p>
            <a:pPr marL="742950" lvl="1" indent="-285750" algn="l" rtl="0" eaLnBrk="0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Times New Roman"/>
                <a:ea typeface="굴림"/>
                <a:cs typeface="Times New Roman"/>
              </a:rPr>
              <a:t>git merge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Times New Roman"/>
                <a:ea typeface="굴림"/>
                <a:cs typeface="Times New Roman"/>
              </a:rPr>
              <a:t>`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Times New Roman"/>
                <a:ea typeface="굴림"/>
                <a:cs typeface="Times New Roman"/>
              </a:rPr>
              <a:t>가져올 브랜치 병합 명령어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Times New Roman"/>
                <a:ea typeface="굴림"/>
                <a:cs typeface="Times New Roman"/>
              </a:rPr>
              <a:t>`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0" cap="none" spc="0" normalizeH="0" baseline="0" mc:Ignorable="hp" hp:hslEmbossed="0">
              <a:solidFill>
                <a:srgbClr val="000000"/>
              </a:solidFill>
              <a:latin typeface="Times New Roman"/>
              <a:ea typeface="굴림"/>
              <a:cs typeface="Times New Roman"/>
            </a:endParaRPr>
          </a:p>
          <a:p>
            <a:pPr marL="742950" lvl="1" indent="-285750" algn="l" rtl="0" eaLnBrk="0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0" cap="none" spc="0" normalizeH="0" baseline="0" mc:Ignorable="hp" hp:hslEmbossed="0">
                <a:solidFill>
                  <a:srgbClr val="000000"/>
                </a:solidFill>
                <a:latin typeface="Times New Roman"/>
                <a:ea typeface="굴림"/>
                <a:cs typeface="Times New Roman"/>
              </a:rPr>
              <a:t>git push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</a:t>
            </a:r>
            <a:r>
              <a:rPr lang="ko-KR" altLang="en-US"/>
              <a:t>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※깃은 버전 관리용으로 사용 -&gt; 협업의 중요성이 커지는 현대 프로그래밍에 대해서</a:t>
            </a:r>
            <a:endParaRPr lang="ko-KR" altLang="en-US"/>
          </a:p>
          <a:p>
            <a:pPr>
              <a:defRPr/>
            </a:pPr>
            <a:r>
              <a:rPr lang="ko-KR" altLang="en-US"/>
              <a:t>1. git 환경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사용자 정보 설정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$git config --global user.name “사용자 이름”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$git config --global user.email “사용자 이메일 주소”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git 저장소 설정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 git init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</a:t>
            </a:r>
            <a:r>
              <a:rPr lang="ko-KR" altLang="en-US"/>
              <a:t>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2. git 커밋 하기(커밋 –스테이지에 올라온 파일의 버전 만들기)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add “파일명.확장자” //깃에서 스테이징할 때 사용하는 명령어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$ git commit –m “커밋 메시지” //커밋 메시지는 한글가능 하지만 외국인과 협업의 가능성, 터미널창에서 한영 전환의 번거로움 등의 이유로 주로 영어로 작성한다.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commit –am “커밋 메시지” //한번 커밋한 파일은 스테이징과 커밋을 한꺼번에 처리함</a:t>
            </a:r>
            <a:endParaRPr lang="ko-KR" altLang="en-US"/>
          </a:p>
          <a:p>
            <a:pPr>
              <a:defRPr/>
            </a:pPr>
            <a:r>
              <a:rPr lang="ko-KR" altLang="en-US"/>
              <a:t>확인 및 점검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status -&gt; 깃 상태 확인 명령어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log -&gt; 깃에서 버전이 제대로 만들어 져있는지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diff -&gt; 방금 수정한 파일이 저장소에 저장된 것과 어떤 차이가 있는지 확인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log --stat -&gt; 커밋에 관련된 파일까지 함께 살펴보는 명령어​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</a:t>
            </a:r>
            <a:r>
              <a:rPr lang="ko-KR" altLang="en-US"/>
              <a:t>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commit –amend -&gt; 방금 커밋한 메시지 수정하기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checkout --“파일명 ” -&gt; 작업트리에서 수정한 파일 되돌리기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//저장소에 저장된 최신 파일로 작업트리에 있는 파일을 변경함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</a:t>
            </a:r>
            <a:r>
              <a:rPr lang="ko-KR" altLang="en-US"/>
              <a:t> 명령어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 되돌리기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스테이징 되돌리기// 스테이징 시도 취소 하는거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 git reset HEAD “파일명.확장자”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최신 커밋 되돌리기 // 커밋까지 진행한 파일을 정리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 git reset HEAD^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//복수개의 커밋을 돌릴 경우는 ^뒤에 숫자를 입력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 커밋으로 되돌리기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 git reset --hard 복사한 커밋 해시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커밋 삭제하지 않고 되돌리기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$git revert 복사할 버전의 커밋해시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브랜치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브랜치란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갈래로 퍼지는 데이터 흐름을 가리키는 말</a:t>
            </a:r>
            <a:r>
              <a:rPr lang="en-US" altLang="ko-KR"/>
              <a:t> </a:t>
            </a:r>
            <a:r>
              <a:rPr lang="ko-KR" altLang="en-US"/>
              <a:t>master 브랜치에서 뻗어 나오는 새 브런치를 만드는 것을 분기라고 한다</a:t>
            </a:r>
            <a:r>
              <a:rPr lang="en-US" altLang="ko-KR"/>
              <a:t> </a:t>
            </a:r>
            <a:r>
              <a:rPr lang="ko-KR" altLang="en-US"/>
              <a:t>분기 했던 파일을 합치는 것을 병합이라고 한다.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849" y="2837316"/>
            <a:ext cx="5331331" cy="3544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브랜치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브랜치 만들기</a:t>
            </a:r>
            <a:endParaRPr lang="ko-KR" altLang="en-US"/>
          </a:p>
          <a:p>
            <a:pPr lvl="1">
              <a:defRPr/>
            </a:pPr>
            <a:r>
              <a:rPr lang="ko-KR" altLang="en-US" sz="1800"/>
              <a:t>$ git branch //브랜치 확인 하는 명령어</a:t>
            </a:r>
            <a:endParaRPr lang="ko-KR" altLang="en-US" sz="1800"/>
          </a:p>
          <a:p>
            <a:pPr lvl="1">
              <a:defRPr/>
            </a:pPr>
            <a:r>
              <a:rPr lang="ko-KR" altLang="en-US" sz="1800"/>
              <a:t>$ git branch 브랜치명 //브랜치 생성하는 명령어</a:t>
            </a:r>
            <a:endParaRPr lang="ko-KR" altLang="en-US" sz="1800"/>
          </a:p>
          <a:p>
            <a:pPr lvl="1">
              <a:defRPr/>
            </a:pPr>
            <a:r>
              <a:rPr lang="ko-KR" altLang="en-US" sz="1800"/>
              <a:t>$ git checkout 브랜치명 //브랜치 이동하는 명령어</a:t>
            </a:r>
            <a:endParaRPr lang="ko-KR" altLang="en-US" sz="1800"/>
          </a:p>
          <a:p>
            <a:pPr lvl="1">
              <a:defRPr/>
            </a:pPr>
            <a:r>
              <a:rPr lang="ko-KR" altLang="en-US" sz="1800"/>
              <a:t>$ git log master..브랜치명 // 브랜치에만 있는 커밋을 보여줌</a:t>
            </a:r>
            <a:endParaRPr lang="ko-KR" altLang="en-US" sz="18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브랜치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병합하기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merge 가져올 브랜치명 // 브랜치 병합 명령어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merge 가져올 브랜치명 —no-edit //병합후 편집기 창 열지 않게 하기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merge 가져올 브랜치명 –edit //병합후 편집기 창 열기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branch –d 브랜치명 // 브랜치 삭제 -&gt; 완전히 저장소에서 사라지는 게 아니라 깃의 흐름 속에서 감추는 것// 같은 이름으로 생성 시 다시 나타남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reset 커밋 해시 //head가 가리키고 있는 브랜치의 최신 커밋을 원하는 커밋으로 지정할수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stash // 수정중인 파일 감추기 및 되돌리기 //특징으로는 수정중인 상태를 스택구조로 저장한다.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$ git stash pop //가장 최근에 저장된 항목으로 되돌립니다.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브런치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* 병합 시 특징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1. 같은 문서의 다른 위치를 수정했을 때 -&gt; 합쳐진 결과로 병합됨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2. 같은 문서의 같은 위치를 수정했을 때 -&gt; 충돌 경고가 발생</a:t>
            </a:r>
            <a:endParaRPr lang="ko-KR" altLang="en-US"/>
          </a:p>
          <a:p>
            <a:pPr>
              <a:defRPr/>
            </a:pPr>
            <a:r>
              <a:rPr lang="ko-KR" altLang="en-US"/>
              <a:t>경고 예시)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&lt;&lt;&lt;&lt;&lt;&lt;&lt;&lt;&lt; HEAD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충돌 발생 부분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==============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충돌 발생 부분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&gt;&gt;&gt;&gt;&gt;&gt;&gt;&gt;&gt;&gt;브랜치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형식으로 표현되어 사용자가 직접 수정을 해야한다.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6100" y="2852152"/>
            <a:ext cx="5295900" cy="282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인제대학교</ep:Company>
  <ep:Words>604</ep:Words>
  <ep:PresentationFormat>화면 슬라이드 쇼(4:3)</ep:PresentationFormat>
  <ep:Paragraphs>108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기본 디자인</vt:lpstr>
      <vt:lpstr>01. git</vt:lpstr>
      <vt:lpstr>git 명령어</vt:lpstr>
      <vt:lpstr>git 명령어</vt:lpstr>
      <vt:lpstr>git 명령어</vt:lpstr>
      <vt:lpstr>git 명령어</vt:lpstr>
      <vt:lpstr>git 브랜치 만들기</vt:lpstr>
      <vt:lpstr>git 브랜치 만들기</vt:lpstr>
      <vt:lpstr>git 브랜치 만들기</vt:lpstr>
      <vt:lpstr>git 브런치 특징</vt:lpstr>
      <vt:lpstr>git log 옵션</vt:lpstr>
      <vt:lpstr>원격저장소 사용법</vt:lpstr>
      <vt:lpstr>지역저장소 명령어</vt:lpstr>
      <vt:lpstr>원격저장소 명령어</vt:lpstr>
      <vt:lpstr>원격저장소에서 브랜치 사용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1999-03-29T07:42:50.000</dcterms:created>
  <dc:creator>ktg</dc:creator>
  <cp:lastModifiedBy>khkh0</cp:lastModifiedBy>
  <dcterms:modified xsi:type="dcterms:W3CDTF">2021-01-18T11:24:16.738</dcterms:modified>
  <cp:revision>17</cp:revision>
  <dc:title>슬라이드 제목 없음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