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90" r:id="rId16"/>
    <p:sldId id="291" r:id="rId17"/>
    <p:sldId id="292" r:id="rId18"/>
    <p:sldId id="293" r:id="rId19"/>
    <p:sldId id="289" r:id="rId20"/>
    <p:sldId id="267" r:id="rId21"/>
    <p:sldId id="28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D194E-62EB-065E-B75C-9C63A8C78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AB83F-EA8A-9366-475E-617C1897C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E072A-2804-84E3-F741-5F18A38A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E708-5574-4945-899C-EAB0FCC3DE0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482C8-3456-0D32-C62B-3B0B8349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75F47-32D5-8B3C-DCE6-AE04BD86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0D73-5495-480A-9A45-5DB1DBB4B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4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183EF-28E0-D36C-C0BA-3A0EEE75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003FB4-4BDD-95E4-87E4-BAAD12B45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CBC13-7A20-7E48-AEA1-04CB929C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E708-5574-4945-899C-EAB0FCC3DE0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5571A-95A9-03C1-5D36-908A612F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7578E-3280-5A03-DDF3-428F2CD3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0D73-5495-480A-9A45-5DB1DBB4B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8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BC97E6-003D-ACB6-31AB-8268783F4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DF0673-C601-63B9-CA8B-7B9C635EC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DB685-5748-3E35-A101-1491FDC0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E708-5574-4945-899C-EAB0FCC3DE0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A351A-27ED-A364-B930-13D4038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4BC15-78F7-622C-8F76-38E75130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0D73-5495-480A-9A45-5DB1DBB4B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3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6177B-A462-644E-36C7-03445359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3FB3A-5403-8255-5E8D-CEC41023B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473DA-BB24-1C68-3E57-E280AFD3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E708-5574-4945-899C-EAB0FCC3DE0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F5236-8864-0166-70C5-64F3DB55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56494-D35E-AEE1-E1C7-1975D8AD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0D73-5495-480A-9A45-5DB1DBB4B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8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4C270-A656-60B5-0674-A3B8A38B6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2592B-6AD2-A0A3-90C6-EA89754B3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5A22A-5034-9517-68D4-ADC1E768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E708-5574-4945-899C-EAB0FCC3DE0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51EE8-8D3C-82B2-525D-41BDF3ED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2CA53-69D9-9BA1-F0A5-FE46A43F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0D73-5495-480A-9A45-5DB1DBB4B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AD205-1098-9A33-215A-D9516771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1EE22-89E8-564A-AEAB-4E95521FA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C7AE9-0523-3411-2571-439F5E9A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6EA79D-C1FE-A720-7092-EFA2E966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E708-5574-4945-899C-EAB0FCC3DE0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A01140-54F5-9F12-82BA-1DA2AE49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C6DD7A-BF04-E15D-0C51-2E2BCB26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0D73-5495-480A-9A45-5DB1DBB4B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707A4-C64F-511C-5582-3004390B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5BFD-B0B5-8CDD-1130-849CA5A4C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4D07D6-2CBD-D069-DE06-51FEDDE2C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1E8397-3CE5-832C-5C86-94C9766C4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E0EE73-33A3-CFD8-16DE-5A00F318A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75CB09-5BFA-F095-E571-F09AC9F8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E708-5574-4945-899C-EAB0FCC3DE0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C235D9-EC18-886B-70A2-0F612280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2ED0D3-5958-3FCE-6763-651D09C4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0D73-5495-480A-9A45-5DB1DBB4B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2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D3BD4-F2FC-10BB-29EF-6D3D1C6C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D32361-17A1-FA69-7078-E166E812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E708-5574-4945-899C-EAB0FCC3DE0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E77B10-15BA-151B-FD58-0DD4530F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009297-37AF-554A-707D-3361CA32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0D73-5495-480A-9A45-5DB1DBB4B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9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465DF2-619F-DB3C-C26C-A789C741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E708-5574-4945-899C-EAB0FCC3DE0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0DC549-F57A-C760-73EA-A8D1C80B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42BE1B-BB7F-04B1-1352-617AA4D3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0D73-5495-480A-9A45-5DB1DBB4B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8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7C9E2-78DC-A626-51E0-1B33AF7E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C9B9C-C36E-334D-61C6-CC67BFC35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B1BCD9-2051-12A0-543D-A75EBEEB5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89245-04CE-14EA-E554-9536FA2A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E708-5574-4945-899C-EAB0FCC3DE0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F37CF-E401-1E35-A243-4AE699BA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AF9C5C-8E05-3A0A-9030-444FD342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0D73-5495-480A-9A45-5DB1DBB4B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5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5EB6D-A476-F428-9B95-DF54946B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A8E2F7-094D-E00B-17A4-438FC273C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C0717D-E48C-E633-ABDB-D286FC795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969599-AF90-1FA8-64CC-F35E9975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E708-5574-4945-899C-EAB0FCC3DE0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C1430A-748F-77D6-5B36-AAAC35F8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21831-EAA0-BF9D-DC5A-6499E4B3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0D73-5495-480A-9A45-5DB1DBB4B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6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8F608C-7F06-11D1-CEC8-BC7AC237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14AA4-12B2-7692-B59B-25D21B3A8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92A8A-B878-A452-D043-3DB839B75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E708-5574-4945-899C-EAB0FCC3DE09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9CC25-998B-4C29-661C-249B75C4E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CE0FC-C601-958B-9F2B-7E3A23C3B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00D73-5495-480A-9A45-5DB1DBB4B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7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unghw33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BC9D5-2AC3-7DF0-5604-C439F5FBC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354" y="1934795"/>
            <a:ext cx="8956646" cy="934074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SODA</a:t>
            </a:r>
            <a:r>
              <a:rPr lang="en-US" altLang="ko-KR" sz="3200" dirty="0"/>
              <a:t>: Million-scale </a:t>
            </a:r>
            <a:r>
              <a:rPr lang="en-US" altLang="ko-KR" sz="3200" b="1" dirty="0"/>
              <a:t>D</a:t>
            </a:r>
            <a:r>
              <a:rPr lang="en-US" altLang="ko-KR" sz="3200" dirty="0"/>
              <a:t>i</a:t>
            </a:r>
            <a:r>
              <a:rPr lang="en-US" altLang="ko-KR" sz="3200" b="1" dirty="0"/>
              <a:t>a</a:t>
            </a:r>
            <a:r>
              <a:rPr lang="en-US" altLang="ko-KR" sz="3200" dirty="0"/>
              <a:t>logue Distillation </a:t>
            </a:r>
            <a:br>
              <a:rPr lang="en-US" altLang="ko-KR" sz="3200" dirty="0"/>
            </a:br>
            <a:r>
              <a:rPr lang="en-US" altLang="ko-KR" sz="3200" dirty="0"/>
              <a:t>with </a:t>
            </a:r>
            <a:r>
              <a:rPr lang="en-US" altLang="ko-KR" sz="3200" b="1" dirty="0"/>
              <a:t>So</a:t>
            </a:r>
            <a:r>
              <a:rPr lang="en-US" altLang="ko-KR" sz="3200" dirty="0"/>
              <a:t>cial Commonsense Contextualization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DC5AEE-3217-58FF-F36B-0202490B0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92608"/>
            <a:ext cx="9144000" cy="3564024"/>
          </a:xfrm>
        </p:spPr>
        <p:txBody>
          <a:bodyPr>
            <a:normAutofit/>
          </a:bodyPr>
          <a:lstStyle/>
          <a:p>
            <a:pPr marL="72000">
              <a:lnSpc>
                <a:spcPct val="100000"/>
              </a:lnSpc>
            </a:pPr>
            <a:r>
              <a:rPr lang="en-US" altLang="ko-KR" sz="1600" b="1" dirty="0" err="1"/>
              <a:t>Hyunwoo</a:t>
            </a:r>
            <a:r>
              <a:rPr lang="en-US" altLang="ko-KR" sz="1600" b="1" dirty="0"/>
              <a:t> Kim</a:t>
            </a:r>
            <a:r>
              <a:rPr lang="en-US" altLang="ko-KR" sz="1600" dirty="0"/>
              <a:t>, Jack Hessel, Liwei Jiang, Peter West, </a:t>
            </a:r>
            <a:r>
              <a:rPr lang="en-US" altLang="ko-KR" sz="1600" dirty="0" err="1"/>
              <a:t>Ximing</a:t>
            </a:r>
            <a:r>
              <a:rPr lang="en-US" altLang="ko-KR" sz="1600" dirty="0"/>
              <a:t> Lu, </a:t>
            </a:r>
            <a:r>
              <a:rPr lang="en-US" altLang="ko-KR" sz="1600" dirty="0" err="1"/>
              <a:t>Youngjae</a:t>
            </a:r>
            <a:r>
              <a:rPr lang="en-US" altLang="ko-KR" sz="1600" dirty="0"/>
              <a:t> Yu, Pei Zhou, Ronan Le Bras, </a:t>
            </a:r>
            <a:r>
              <a:rPr lang="en-US" altLang="ko-KR" sz="1600" dirty="0" err="1"/>
              <a:t>Malihe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Alikhani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Gunhee</a:t>
            </a:r>
            <a:r>
              <a:rPr lang="en-US" altLang="ko-KR" sz="1600" dirty="0"/>
              <a:t> Kim, Maarten Sap, </a:t>
            </a:r>
            <a:r>
              <a:rPr lang="en-US" altLang="ko-KR" sz="1600" dirty="0" err="1"/>
              <a:t>Yejin</a:t>
            </a:r>
            <a:r>
              <a:rPr lang="en-US" altLang="ko-KR" sz="1600" dirty="0"/>
              <a:t> Choi</a:t>
            </a:r>
          </a:p>
          <a:p>
            <a:pPr marL="72000">
              <a:lnSpc>
                <a:spcPct val="100000"/>
              </a:lnSpc>
            </a:pPr>
            <a:r>
              <a:rPr lang="en-US" altLang="ko-KR" sz="1200" dirty="0"/>
              <a:t>Allen Institute for Artificial Intelligence, Seoul National University, University of Washington, </a:t>
            </a:r>
          </a:p>
          <a:p>
            <a:pPr marL="72000">
              <a:lnSpc>
                <a:spcPct val="150000"/>
              </a:lnSpc>
            </a:pPr>
            <a:r>
              <a:rPr lang="en-US" altLang="ko-KR" sz="1200" dirty="0"/>
              <a:t>University of Southern California, University of Pittsburgh, Carnegie Mellon University</a:t>
            </a:r>
            <a:endParaRPr lang="en-US" altLang="ko-KR" sz="1600" dirty="0"/>
          </a:p>
          <a:p>
            <a:pPr marL="72000">
              <a:lnSpc>
                <a:spcPct val="150000"/>
              </a:lnSpc>
            </a:pPr>
            <a:r>
              <a:rPr lang="en-US" altLang="ko-KR" sz="1600" dirty="0"/>
              <a:t>2023 / EMNLP</a:t>
            </a:r>
          </a:p>
          <a:p>
            <a:pPr marL="72000">
              <a:lnSpc>
                <a:spcPct val="150000"/>
              </a:lnSpc>
            </a:pPr>
            <a:r>
              <a:rPr lang="ko-KR" altLang="en-US" sz="1600" dirty="0"/>
              <a:t>발제자 </a:t>
            </a:r>
            <a:r>
              <a:rPr lang="en-US" altLang="ko-KR" sz="1600" dirty="0"/>
              <a:t>: </a:t>
            </a:r>
            <a:r>
              <a:rPr lang="ko-KR" altLang="en-US" sz="1600" dirty="0"/>
              <a:t>정현우 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2"/>
              </a:rPr>
              <a:t>junghw3333@gmail.com</a:t>
            </a:r>
            <a:r>
              <a:rPr lang="en-US" altLang="ko-KR" sz="1600" dirty="0"/>
              <a:t>)</a:t>
            </a:r>
          </a:p>
          <a:p>
            <a:pPr marL="72000">
              <a:lnSpc>
                <a:spcPct val="150000"/>
              </a:lnSpc>
            </a:pPr>
            <a:r>
              <a:rPr lang="ko-KR" altLang="en-US" sz="1600" dirty="0"/>
              <a:t>랩 </a:t>
            </a:r>
            <a:r>
              <a:rPr lang="en-US" altLang="ko-KR" sz="1600" dirty="0"/>
              <a:t>: HUMANE Lab</a:t>
            </a:r>
          </a:p>
          <a:p>
            <a:pPr marL="72000">
              <a:lnSpc>
                <a:spcPct val="150000"/>
              </a:lnSpc>
            </a:pPr>
            <a:r>
              <a:rPr lang="en-US" altLang="ko-KR" sz="1600" dirty="0"/>
              <a:t>2024-01-09 </a:t>
            </a:r>
          </a:p>
          <a:p>
            <a:endParaRPr lang="ko-KR" altLang="en-US" sz="1600" dirty="0"/>
          </a:p>
        </p:txBody>
      </p:sp>
      <p:pic>
        <p:nvPicPr>
          <p:cNvPr id="1032" name="Picture 8" descr="크리에이티브 커먼즈 라이선스(CCL) | NONRIA">
            <a:extLst>
              <a:ext uri="{FF2B5EF4-FFF2-40B4-BE49-F238E27FC236}">
                <a16:creationId xmlns:a16="http://schemas.microsoft.com/office/drawing/2014/main" id="{38046865-F255-0A0D-4607-862596701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912" y="6065276"/>
            <a:ext cx="1689588" cy="59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77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6207A-61A8-F1B3-F2A8-C9BBDA9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SODA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filltering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E727B676-9C04-F215-5FD2-5FED5343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58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Post-processing</a:t>
            </a:r>
            <a:r>
              <a:rPr lang="ko-KR" altLang="en-US" sz="2000" dirty="0"/>
              <a:t> </a:t>
            </a:r>
            <a:r>
              <a:rPr lang="en-US" altLang="ko-KR" sz="2000" dirty="0"/>
              <a:t>the</a:t>
            </a:r>
            <a:r>
              <a:rPr lang="ko-KR" altLang="en-US" sz="2000" dirty="0"/>
              <a:t> </a:t>
            </a:r>
            <a:r>
              <a:rPr lang="en-US" altLang="ko-KR" sz="2000" dirty="0"/>
              <a:t>Conversations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Basic Filtering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정규표현식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3</a:t>
            </a:r>
            <a:r>
              <a:rPr lang="ko-KR" altLang="en-US" sz="1600" dirty="0"/>
              <a:t>명 이상이 담화에 참여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4</a:t>
            </a:r>
            <a:r>
              <a:rPr lang="ko-KR" altLang="en-US" sz="1600" dirty="0"/>
              <a:t>번보다 적게</a:t>
            </a:r>
            <a:r>
              <a:rPr lang="en-US" altLang="ko-KR" sz="1600" dirty="0"/>
              <a:t>, 20</a:t>
            </a:r>
            <a:r>
              <a:rPr lang="ko-KR" altLang="en-US" sz="1600" dirty="0"/>
              <a:t>번보다 많이 대화를 주고 받기 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사람이 아닌 주체가 대화에 참여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Safety Filtering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Canary</a:t>
            </a:r>
            <a:r>
              <a:rPr lang="ko-KR" altLang="en-US" sz="1600" dirty="0"/>
              <a:t>와 </a:t>
            </a:r>
            <a:r>
              <a:rPr lang="en-US" altLang="ko-KR" sz="1600" dirty="0"/>
              <a:t>Rewire API </a:t>
            </a:r>
            <a:r>
              <a:rPr lang="ko-KR" altLang="en-US" sz="1600" dirty="0"/>
              <a:t>사용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혐오성</a:t>
            </a:r>
            <a:r>
              <a:rPr lang="ko-KR" altLang="en-US" sz="1600" dirty="0"/>
              <a:t> 발화를 분류하는 </a:t>
            </a:r>
            <a:r>
              <a:rPr lang="en-US" altLang="ko-KR" sz="1600" dirty="0"/>
              <a:t>API)</a:t>
            </a:r>
          </a:p>
        </p:txBody>
      </p:sp>
    </p:spTree>
    <p:extLst>
      <p:ext uri="{BB962C8B-B14F-4D97-AF65-F5344CB8AC3E}">
        <p14:creationId xmlns:p14="http://schemas.microsoft.com/office/powerpoint/2010/main" val="35143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6207A-61A8-F1B3-F2A8-C9BBDA9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SODA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filltering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E727B676-9C04-F215-5FD2-5FED5343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58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Post-processing</a:t>
            </a:r>
            <a:r>
              <a:rPr lang="ko-KR" altLang="en-US" sz="2000" dirty="0"/>
              <a:t> </a:t>
            </a:r>
            <a:r>
              <a:rPr lang="en-US" altLang="ko-KR" sz="2000" dirty="0"/>
              <a:t>the</a:t>
            </a:r>
            <a:r>
              <a:rPr lang="ko-KR" altLang="en-US" sz="2000" dirty="0"/>
              <a:t> </a:t>
            </a:r>
            <a:r>
              <a:rPr lang="en-US" altLang="ko-KR" sz="2000" dirty="0"/>
              <a:t>Conversations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Commonsense Filtering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대화 주제에 맞지 않은 데이터 삭제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GPT 3.5</a:t>
            </a:r>
            <a:r>
              <a:rPr lang="ko-KR" altLang="en-US" sz="1600" dirty="0"/>
              <a:t>를 사용함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3F5AD8-2495-CC79-14E9-B88160BF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93" y="3773940"/>
            <a:ext cx="3287347" cy="24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5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6207A-61A8-F1B3-F2A8-C9BBDA9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SODA</a:t>
            </a:r>
            <a:r>
              <a:rPr lang="en-US" altLang="ko-KR" sz="2400" dirty="0"/>
              <a:t>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78EC8F-EBCB-8941-384E-232A48867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65" y="2206849"/>
            <a:ext cx="11205335" cy="2982990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8A2B435B-0500-52E3-08E6-DA3F182E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8268"/>
            <a:ext cx="10515600" cy="7597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Better</a:t>
            </a:r>
            <a:r>
              <a:rPr lang="ko-KR" altLang="en-US" sz="2000" dirty="0"/>
              <a:t> </a:t>
            </a:r>
            <a:r>
              <a:rPr lang="en-US" altLang="ko-KR" sz="2000" dirty="0"/>
              <a:t>Than</a:t>
            </a:r>
            <a:r>
              <a:rPr lang="ko-KR" altLang="en-US" sz="2000" dirty="0"/>
              <a:t> </a:t>
            </a:r>
            <a:r>
              <a:rPr lang="en-US" altLang="ko-KR" sz="2000" dirty="0"/>
              <a:t>Human</a:t>
            </a:r>
            <a:r>
              <a:rPr lang="ko-KR" altLang="en-US" sz="2000" dirty="0"/>
              <a:t> </a:t>
            </a:r>
            <a:r>
              <a:rPr lang="en-US" altLang="ko-KR" sz="2000" dirty="0"/>
              <a:t>Conversation</a:t>
            </a:r>
          </a:p>
        </p:txBody>
      </p:sp>
    </p:spTree>
    <p:extLst>
      <p:ext uri="{BB962C8B-B14F-4D97-AF65-F5344CB8AC3E}">
        <p14:creationId xmlns:p14="http://schemas.microsoft.com/office/powerpoint/2010/main" val="249727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6207A-61A8-F1B3-F2A8-C9BBDA9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SODA</a:t>
            </a:r>
            <a:r>
              <a:rPr lang="en-US" altLang="ko-KR" sz="2400" dirty="0"/>
              <a:t> </a:t>
            </a:r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8A2B435B-0500-52E3-08E6-DA3F182E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3380"/>
            <a:ext cx="10515600" cy="11789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가격 대비 엄청나게 많은 데이터 셋을 만들어 냄</a:t>
            </a:r>
            <a:r>
              <a:rPr lang="en-US" altLang="ko-KR" sz="2000" dirty="0"/>
              <a:t>. (API </a:t>
            </a:r>
            <a:r>
              <a:rPr lang="ko-KR" altLang="en-US" sz="2000" dirty="0"/>
              <a:t>한번 호출에 </a:t>
            </a:r>
            <a:r>
              <a:rPr lang="en-US" altLang="ko-KR" sz="2000" dirty="0"/>
              <a:t>0.002</a:t>
            </a:r>
            <a:r>
              <a:rPr lang="ko-KR" altLang="en-US" sz="2000" dirty="0"/>
              <a:t>달러</a:t>
            </a:r>
            <a:r>
              <a:rPr lang="en-US" altLang="ko-K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/>
              <a:t>* Lexical Diversity : </a:t>
            </a:r>
            <a:r>
              <a:rPr lang="ko-KR" altLang="en-US" sz="1200" dirty="0"/>
              <a:t>어휘 다양성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A734AF-68C8-9F1A-30BD-A4C4423E8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70" y="1911493"/>
            <a:ext cx="6417860" cy="35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2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6207A-61A8-F1B3-F2A8-C9BBDA9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COSMO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3AB64FE-CC0F-497A-E364-8C7302112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Socially Situated Conversation Model </a:t>
            </a:r>
          </a:p>
          <a:p>
            <a:r>
              <a:rPr lang="en-US" altLang="ko-KR" dirty="0"/>
              <a:t>Training T5 (Raffle </a:t>
            </a:r>
            <a:r>
              <a:rPr lang="en-US" altLang="ko-KR" dirty="0" err="1"/>
              <a:t>etal</a:t>
            </a:r>
            <a:r>
              <a:rPr lang="en-US" altLang="ko-KR" dirty="0"/>
              <a:t>. 2020)  </a:t>
            </a:r>
            <a:endParaRPr lang="ko-KR" altLang="en-US" dirty="0"/>
          </a:p>
        </p:txBody>
      </p:sp>
      <p:pic>
        <p:nvPicPr>
          <p:cNvPr id="1026" name="Picture 2" descr="T5(Text-to-Text Transfer Transformer) 논문 리뷰">
            <a:extLst>
              <a:ext uri="{FF2B5EF4-FFF2-40B4-BE49-F238E27FC236}">
                <a16:creationId xmlns:a16="http://schemas.microsoft.com/office/drawing/2014/main" id="{F9EC4881-B9CB-146C-4AF5-1A8A06033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77" y="3429000"/>
            <a:ext cx="6007217" cy="201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C6028B-856B-256A-03D3-EE9EA12D7FF9}"/>
              </a:ext>
            </a:extLst>
          </p:cNvPr>
          <p:cNvSpPr txBox="1"/>
          <p:nvPr/>
        </p:nvSpPr>
        <p:spPr>
          <a:xfrm>
            <a:off x="7058899" y="3429000"/>
            <a:ext cx="402269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dirty="0"/>
              <a:t>p(r | n, i, c)</a:t>
            </a:r>
          </a:p>
          <a:p>
            <a:endParaRPr lang="nn-NO" altLang="ko-KR" sz="1400" dirty="0"/>
          </a:p>
          <a:p>
            <a:r>
              <a:rPr lang="en-US" altLang="ko-KR" sz="1400" dirty="0"/>
              <a:t>the contextual narrative : n</a:t>
            </a:r>
          </a:p>
          <a:p>
            <a:r>
              <a:rPr lang="en-US" altLang="ko-KR" sz="1400" dirty="0"/>
              <a:t>the perspective/speaker instruction : </a:t>
            </a:r>
            <a:r>
              <a:rPr lang="en-US" altLang="ko-KR" sz="1400" dirty="0" err="1"/>
              <a:t>i</a:t>
            </a:r>
            <a:endParaRPr lang="en-US" altLang="ko-KR" sz="1400" dirty="0"/>
          </a:p>
          <a:p>
            <a:r>
              <a:rPr lang="en-US" altLang="ko-KR" sz="1400" dirty="0"/>
              <a:t>the dialogue context : c</a:t>
            </a:r>
          </a:p>
          <a:p>
            <a:endParaRPr lang="en-US" altLang="ko-KR" sz="1400" dirty="0"/>
          </a:p>
          <a:p>
            <a:r>
              <a:rPr lang="en-US" altLang="ko-KR" sz="1400" dirty="0"/>
              <a:t>The model is trained to generate </a:t>
            </a:r>
          </a:p>
          <a:p>
            <a:r>
              <a:rPr lang="en-US" altLang="ko-KR" sz="1400" dirty="0"/>
              <a:t>a target response : r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96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6207A-61A8-F1B3-F2A8-C9BBDA9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COSMO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3AB64FE-CC0F-497A-E364-8C7302112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F85A48-72B3-11E9-8BA0-D2A3554A9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87" y="2574371"/>
            <a:ext cx="2672073" cy="35522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D6C355-B394-E0C2-C7AD-8CE124D4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160" y="2487168"/>
            <a:ext cx="3804928" cy="3843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231B1A-9D3E-E038-A936-A5F771F72B4C}"/>
              </a:ext>
            </a:extLst>
          </p:cNvPr>
          <p:cNvSpPr txBox="1"/>
          <p:nvPr/>
        </p:nvSpPr>
        <p:spPr>
          <a:xfrm>
            <a:off x="7323589" y="2574371"/>
            <a:ext cx="42867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Ground-truth response</a:t>
            </a:r>
            <a:r>
              <a:rPr lang="ko-KR" altLang="en-US" dirty="0"/>
              <a:t>가 사람이 작성한 반응이다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사람과 비교했을 때도 성능이 더 높다는 점이 놀랍다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다른 모델들도 대화형 모델이다</a:t>
            </a:r>
            <a:r>
              <a:rPr lang="en-US" altLang="ko-KR" dirty="0"/>
              <a:t>. COSMO</a:t>
            </a:r>
            <a:r>
              <a:rPr lang="ko-KR" altLang="en-US" dirty="0"/>
              <a:t>가 모델 사이즈가 더 작음에도 더 좋은 성능을 보인다</a:t>
            </a:r>
            <a:r>
              <a:rPr lang="en-US" altLang="ko-KR" dirty="0"/>
              <a:t>. (</a:t>
            </a:r>
            <a:r>
              <a:rPr lang="ko-KR" altLang="en-US" dirty="0"/>
              <a:t>그만큼 데이터 셋이 좋다는 얘기라고 생각함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62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6207A-61A8-F1B3-F2A8-C9BBDA9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COSMO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3AB64FE-CC0F-497A-E364-8C7302112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31B1A-9D3E-E038-A936-A5F771F72B4C}"/>
              </a:ext>
            </a:extLst>
          </p:cNvPr>
          <p:cNvSpPr txBox="1"/>
          <p:nvPr/>
        </p:nvSpPr>
        <p:spPr>
          <a:xfrm>
            <a:off x="7222921" y="3195157"/>
            <a:ext cx="4286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BlenderBot</a:t>
            </a:r>
            <a:r>
              <a:rPr lang="ko-KR" altLang="en-US" dirty="0"/>
              <a:t>이 학습한 데이터에서도 </a:t>
            </a:r>
            <a:r>
              <a:rPr lang="en-US" altLang="ko-KR" dirty="0"/>
              <a:t>COSMO</a:t>
            </a:r>
            <a:r>
              <a:rPr lang="ko-KR" altLang="en-US" dirty="0"/>
              <a:t>가 더 높은 성능을 보이며 </a:t>
            </a:r>
            <a:endParaRPr lang="en-US" altLang="ko-KR" dirty="0"/>
          </a:p>
          <a:p>
            <a:r>
              <a:rPr lang="ko-KR" altLang="en-US" dirty="0"/>
              <a:t>잘 일반화된 성능을 보이고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당연하게도 </a:t>
            </a:r>
            <a:r>
              <a:rPr lang="en-US" altLang="ko-KR" dirty="0"/>
              <a:t>SODA </a:t>
            </a:r>
            <a:r>
              <a:rPr lang="ko-KR" altLang="en-US" dirty="0"/>
              <a:t>데이터셋에서 </a:t>
            </a:r>
            <a:r>
              <a:rPr lang="en-US" altLang="ko-KR" dirty="0"/>
              <a:t>COSMO</a:t>
            </a:r>
            <a:r>
              <a:rPr lang="ko-KR" altLang="en-US" dirty="0"/>
              <a:t>가 더 높은 성능을 보인다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3DDE81-25B4-15C5-6448-A2337C4E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38" y="2548975"/>
            <a:ext cx="4620270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4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6207A-61A8-F1B3-F2A8-C9BBDA9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COSMO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3AB64FE-CC0F-497A-E364-8C7302112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31B1A-9D3E-E038-A936-A5F771F72B4C}"/>
              </a:ext>
            </a:extLst>
          </p:cNvPr>
          <p:cNvSpPr txBox="1"/>
          <p:nvPr/>
        </p:nvSpPr>
        <p:spPr>
          <a:xfrm>
            <a:off x="7067026" y="2912239"/>
            <a:ext cx="42867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175B </a:t>
            </a:r>
            <a:r>
              <a:rPr lang="ko-KR" altLang="en-US" dirty="0"/>
              <a:t>파라미터를 가진 </a:t>
            </a:r>
            <a:r>
              <a:rPr lang="en-US" altLang="ko-KR" dirty="0"/>
              <a:t>teacher </a:t>
            </a:r>
            <a:r>
              <a:rPr lang="ko-KR" altLang="en-US" dirty="0"/>
              <a:t>모델과의 비교이다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이들보다 엄청나게 뛰어난 성능을 보여주고 있진 않지만</a:t>
            </a:r>
            <a:r>
              <a:rPr lang="en-US" altLang="ko-KR" dirty="0"/>
              <a:t>, </a:t>
            </a:r>
            <a:r>
              <a:rPr lang="ko-KR" altLang="en-US" dirty="0"/>
              <a:t>모델 사이즈가 </a:t>
            </a:r>
            <a:r>
              <a:rPr lang="en-US" altLang="ko-KR" dirty="0"/>
              <a:t>1/10</a:t>
            </a:r>
            <a:r>
              <a:rPr lang="ko-KR" altLang="en-US" dirty="0"/>
              <a:t>도 안되는 것을 생각하면 </a:t>
            </a:r>
            <a:r>
              <a:rPr lang="en-US" altLang="ko-KR" dirty="0"/>
              <a:t>COSMO</a:t>
            </a:r>
            <a:r>
              <a:rPr lang="ko-KR" altLang="en-US" dirty="0"/>
              <a:t>를 사용하는 것을 고려해볼 수 있을 것이다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357F56-2842-FD92-2848-DA230D09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57" y="2728687"/>
            <a:ext cx="479174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90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6207A-61A8-F1B3-F2A8-C9BBDA9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3AB64FE-CC0F-497A-E364-8C7302112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부족 문제 완화하는데 기여 </a:t>
            </a:r>
            <a:r>
              <a:rPr lang="en-US" altLang="ko-KR" dirty="0"/>
              <a:t>(</a:t>
            </a:r>
            <a:r>
              <a:rPr lang="ko-KR" altLang="en-US" dirty="0"/>
              <a:t>양질의 데이터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CO</a:t>
            </a:r>
            <a:r>
              <a:rPr lang="en-US" altLang="ko-KR" sz="1600" dirty="0"/>
              <a:t>3</a:t>
            </a:r>
            <a:r>
              <a:rPr lang="en-US" altLang="ko-KR" dirty="0"/>
              <a:t> framework</a:t>
            </a:r>
            <a:r>
              <a:rPr lang="ko-KR" altLang="en-US" dirty="0"/>
              <a:t>를 통해 향후에 더 많은 데이터를 만들어낼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현존하는 데이터셋에서 </a:t>
            </a:r>
            <a:r>
              <a:rPr lang="en-US" altLang="ko-KR" dirty="0"/>
              <a:t>ground-truth</a:t>
            </a:r>
            <a:r>
              <a:rPr lang="ko-KR" altLang="en-US" dirty="0"/>
              <a:t>보다도 좋은 </a:t>
            </a:r>
            <a:r>
              <a:rPr lang="en-US" altLang="ko-KR" dirty="0"/>
              <a:t>COSMO </a:t>
            </a:r>
            <a:r>
              <a:rPr lang="ko-KR" altLang="en-US" dirty="0"/>
              <a:t>모델을 만들어 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46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6207A-61A8-F1B3-F2A8-C9BBDA9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생각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3AB64FE-CC0F-497A-E364-8C7302112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218" cy="4351338"/>
          </a:xfrm>
        </p:spPr>
        <p:txBody>
          <a:bodyPr/>
          <a:lstStyle/>
          <a:p>
            <a:r>
              <a:rPr lang="ko-KR" altLang="en-US" dirty="0"/>
              <a:t>모델이 학습할 데이터를 다른 모델을 이용해서 만들어낸 것에 </a:t>
            </a:r>
            <a:br>
              <a:rPr lang="en-US" altLang="ko-KR" dirty="0"/>
            </a:br>
            <a:r>
              <a:rPr lang="ko-KR" altLang="en-US" dirty="0"/>
              <a:t>가치가 있는 논문이라고 생각함</a:t>
            </a:r>
            <a:r>
              <a:rPr lang="en-US" altLang="ko-KR" dirty="0"/>
              <a:t>. (</a:t>
            </a:r>
            <a:r>
              <a:rPr lang="ko-KR" altLang="en-US" dirty="0"/>
              <a:t>사람 개입 거의 없음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SODA</a:t>
            </a:r>
            <a:r>
              <a:rPr lang="ko-KR" altLang="en-US" dirty="0"/>
              <a:t>가 사람과 비교했을 때도</a:t>
            </a:r>
            <a:r>
              <a:rPr lang="en-US" altLang="ko-KR" dirty="0"/>
              <a:t> </a:t>
            </a:r>
            <a:r>
              <a:rPr lang="ko-KR" altLang="en-US" dirty="0"/>
              <a:t>더 좋은 데이터라면</a:t>
            </a:r>
            <a:r>
              <a:rPr lang="en-US" altLang="ko-KR" dirty="0"/>
              <a:t>,</a:t>
            </a:r>
            <a:r>
              <a:rPr lang="ko-KR" altLang="en-US" dirty="0"/>
              <a:t> 앞으로 </a:t>
            </a:r>
            <a:r>
              <a:rPr lang="en-US" altLang="ko-KR" dirty="0"/>
              <a:t>LLM</a:t>
            </a:r>
            <a:r>
              <a:rPr lang="ko-KR" altLang="en-US" dirty="0"/>
              <a:t>으로 데이터를 만들어내는 논문도 계속해서 나올 것임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56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6207A-61A8-F1B3-F2A8-C9BBDA9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D869E-51E6-70AF-64A2-FB29491E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642"/>
            <a:ext cx="10515600" cy="66408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Conversations that occur in everyday spoken situations are often </a:t>
            </a:r>
            <a:r>
              <a:rPr lang="en-US" altLang="ko-KR" sz="2000" u="sng" dirty="0"/>
              <a:t>not recorded as data</a:t>
            </a:r>
            <a:r>
              <a:rPr lang="en-US" altLang="ko-KR" sz="2000" dirty="0"/>
              <a:t>. Research is rightly restricted due to </a:t>
            </a:r>
            <a:r>
              <a:rPr lang="en-US" altLang="ko-KR" sz="2000" u="sng" dirty="0"/>
              <a:t>privacy</a:t>
            </a:r>
            <a:r>
              <a:rPr lang="en-US" altLang="ko-KR" sz="2000" dirty="0"/>
              <a:t> and </a:t>
            </a:r>
            <a:r>
              <a:rPr lang="en-US" altLang="ko-KR" sz="2000" u="sng" dirty="0"/>
              <a:t>legal concerns</a:t>
            </a:r>
            <a:r>
              <a:rPr lang="en-US" altLang="ko-KR" sz="2000" dirty="0"/>
              <a:t>. </a:t>
            </a:r>
            <a:endParaRPr lang="ko-KR" altLang="en-US" sz="2000" u="sng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659E79-F684-23F6-1369-9CFC3826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831" y="2922076"/>
            <a:ext cx="1479281" cy="14792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BDBEC31-3B95-AF86-A4F5-3870CA67A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778" y="3026608"/>
            <a:ext cx="1270216" cy="1270216"/>
          </a:xfrm>
          <a:prstGeom prst="rect">
            <a:avLst/>
          </a:prstGeom>
        </p:spPr>
      </p:pic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13CEB2AC-F3DF-F91F-E6C2-5BE8D29A764B}"/>
              </a:ext>
            </a:extLst>
          </p:cNvPr>
          <p:cNvSpPr txBox="1">
            <a:spLocks/>
          </p:cNvSpPr>
          <p:nvPr/>
        </p:nvSpPr>
        <p:spPr>
          <a:xfrm>
            <a:off x="838200" y="4812709"/>
            <a:ext cx="10515600" cy="664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As a result, the progress made in machine dialogues, including generation, evaluation, and understanding, has been </a:t>
            </a:r>
            <a:r>
              <a:rPr lang="en-US" altLang="ko-KR" sz="2000" u="sng" dirty="0"/>
              <a:t>severely hindered by the reliance on these small datasets</a:t>
            </a:r>
            <a:endParaRPr lang="ko-KR" altLang="en-US" sz="20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D2E2A-2F33-014F-A601-3593E4FD9DCC}"/>
              </a:ext>
            </a:extLst>
          </p:cNvPr>
          <p:cNvSpPr txBox="1"/>
          <p:nvPr/>
        </p:nvSpPr>
        <p:spPr>
          <a:xfrm>
            <a:off x="9868249" y="6215876"/>
            <a:ext cx="1485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*hinder : </a:t>
            </a:r>
            <a:r>
              <a:rPr lang="ko-KR" altLang="en-US" sz="1200" dirty="0"/>
              <a:t>방해하다 </a:t>
            </a:r>
          </a:p>
        </p:txBody>
      </p:sp>
    </p:spTree>
    <p:extLst>
      <p:ext uri="{BB962C8B-B14F-4D97-AF65-F5344CB8AC3E}">
        <p14:creationId xmlns:p14="http://schemas.microsoft.com/office/powerpoint/2010/main" val="3084614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6207A-61A8-F1B3-F2A8-C9BBDA9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Questions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C853A7B-B7B2-5EC4-2247-0690971E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더 많은 데이터셋을 사용하면 어떻게 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보완할 만함 점 혹은 </a:t>
            </a:r>
            <a:r>
              <a:rPr lang="ko-KR" altLang="en-US" dirty="0" err="1"/>
              <a:t>확장시킬</a:t>
            </a:r>
            <a:r>
              <a:rPr lang="ko-KR" altLang="en-US" dirty="0"/>
              <a:t> 만한 점이 있을까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08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6207A-61A8-F1B3-F2A8-C9BBDA9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503823-2A1D-8F5F-44DF-40C332E14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543" y="1866532"/>
            <a:ext cx="7460285" cy="387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6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6207A-61A8-F1B3-F2A8-C9BBDA9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993" y="2766218"/>
            <a:ext cx="4876013" cy="1325563"/>
          </a:xfrm>
        </p:spPr>
        <p:txBody>
          <a:bodyPr/>
          <a:lstStyle/>
          <a:p>
            <a:r>
              <a:rPr lang="en-US" altLang="ko-KR" b="1" dirty="0"/>
              <a:t>So… what to do?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520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6207A-61A8-F1B3-F2A8-C9BBDA9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13CEB2AC-F3DF-F91F-E6C2-5BE8D29A764B}"/>
              </a:ext>
            </a:extLst>
          </p:cNvPr>
          <p:cNvSpPr txBox="1">
            <a:spLocks/>
          </p:cNvSpPr>
          <p:nvPr/>
        </p:nvSpPr>
        <p:spPr>
          <a:xfrm>
            <a:off x="838200" y="6306312"/>
            <a:ext cx="10515600" cy="37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https://github.com/skywalker023/sodaverse</a:t>
            </a:r>
            <a:endParaRPr lang="ko-KR" altLang="en-US" sz="2400" u="sng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5244A9D-C861-E9F3-9C1B-5A942964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58495" cy="4539047"/>
          </a:xfrm>
          <a:prstGeom prst="rect">
            <a:avLst/>
          </a:prstGeom>
        </p:spPr>
      </p:pic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4F549716-C926-83C5-8404-96668B184282}"/>
              </a:ext>
            </a:extLst>
          </p:cNvPr>
          <p:cNvSpPr txBox="1">
            <a:spLocks/>
          </p:cNvSpPr>
          <p:nvPr/>
        </p:nvSpPr>
        <p:spPr>
          <a:xfrm>
            <a:off x="5746188" y="1953828"/>
            <a:ext cx="5358118" cy="4539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u="sng" dirty="0"/>
              <a:t>1. CO3 Distillation Framework:</a:t>
            </a:r>
            <a:r>
              <a:rPr lang="en-US" altLang="ko-KR" sz="2000" dirty="0"/>
              <a:t> SODA </a:t>
            </a:r>
            <a:r>
              <a:rPr lang="ko-KR" altLang="en-US" sz="2000" dirty="0"/>
              <a:t>데이터셋을 만들어낸 방법</a:t>
            </a:r>
            <a:r>
              <a:rPr lang="en-US" altLang="ko-KR" sz="2000" dirty="0"/>
              <a:t>, </a:t>
            </a:r>
            <a:r>
              <a:rPr lang="ko-KR" altLang="en-US" sz="2000" dirty="0"/>
              <a:t>지식을 </a:t>
            </a:r>
            <a:r>
              <a:rPr lang="en-US" altLang="ko-KR" sz="2000" dirty="0"/>
              <a:t>LLM</a:t>
            </a:r>
            <a:r>
              <a:rPr lang="ko-KR" altLang="en-US" sz="2000" dirty="0"/>
              <a:t>을 이용해서 대화 형태로 만들어 냈다</a:t>
            </a:r>
            <a:r>
              <a:rPr lang="en-US" altLang="ko-KR" sz="2000" dirty="0"/>
              <a:t>. </a:t>
            </a:r>
            <a:endParaRPr lang="en-US" altLang="ko-KR" sz="2000" u="sng" dirty="0"/>
          </a:p>
          <a:p>
            <a:pPr>
              <a:lnSpc>
                <a:spcPct val="150000"/>
              </a:lnSpc>
            </a:pPr>
            <a:r>
              <a:rPr lang="en-US" altLang="ko-KR" sz="2000" u="sng" dirty="0"/>
              <a:t>2. SODA Dataset:</a:t>
            </a:r>
            <a:r>
              <a:rPr lang="en-US" altLang="ko-KR" sz="2000" dirty="0"/>
              <a:t> </a:t>
            </a:r>
            <a:r>
              <a:rPr lang="ko-KR" altLang="en-US" sz="2000" dirty="0"/>
              <a:t>기존의 부족했던 담화 데이터셋을 대용량으로 만들어냈다</a:t>
            </a:r>
            <a:r>
              <a:rPr lang="en-US" altLang="ko-KR" sz="2000" dirty="0"/>
              <a:t>.</a:t>
            </a:r>
            <a:endParaRPr lang="en-US" altLang="ko-KR" sz="2000" u="sng" dirty="0"/>
          </a:p>
          <a:p>
            <a:pPr>
              <a:lnSpc>
                <a:spcPct val="150000"/>
              </a:lnSpc>
            </a:pPr>
            <a:r>
              <a:rPr lang="en-US" altLang="ko-KR" sz="2000" u="sng" dirty="0"/>
              <a:t>3. Cosmo Model </a:t>
            </a:r>
            <a:r>
              <a:rPr lang="en-US" altLang="ko-KR" sz="2000" dirty="0"/>
              <a:t>: </a:t>
            </a:r>
            <a:r>
              <a:rPr lang="ko-KR" altLang="en-US" sz="2000" dirty="0"/>
              <a:t>위의 </a:t>
            </a:r>
            <a:r>
              <a:rPr lang="en-US" altLang="ko-KR" sz="2000" dirty="0"/>
              <a:t>SODA </a:t>
            </a:r>
            <a:r>
              <a:rPr lang="ko-KR" altLang="en-US" sz="2000" dirty="0"/>
              <a:t>데이터셋을 이용해서 학습시킨 모델로</a:t>
            </a:r>
            <a:r>
              <a:rPr lang="en-US" altLang="ko-KR" sz="2000" dirty="0"/>
              <a:t>, </a:t>
            </a:r>
            <a:r>
              <a:rPr lang="ko-KR" altLang="en-US" sz="2000" dirty="0"/>
              <a:t>기존의 </a:t>
            </a:r>
            <a:r>
              <a:rPr lang="en-US" altLang="ko-KR" sz="2000" dirty="0"/>
              <a:t>SOTA </a:t>
            </a:r>
            <a:r>
              <a:rPr lang="ko-KR" altLang="en-US" sz="2000" dirty="0"/>
              <a:t>모델을 능가하는 성능을 보였다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966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6207A-61A8-F1B3-F2A8-C9BBDA9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</a:t>
            </a:r>
            <a:r>
              <a:rPr lang="en-US" altLang="ko-KR" sz="2400" dirty="0"/>
              <a:t>3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D869E-51E6-70AF-64A2-FB29491E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 </a:t>
            </a:r>
            <a:r>
              <a:rPr lang="en-US" altLang="ko-KR" sz="2000" b="1" dirty="0"/>
              <a:t>Co</a:t>
            </a:r>
            <a:r>
              <a:rPr lang="en-US" altLang="ko-KR" sz="2000" dirty="0"/>
              <a:t>ntextualization Framework for </a:t>
            </a:r>
            <a:r>
              <a:rPr lang="en-US" altLang="ko-KR" sz="2000" b="1" dirty="0"/>
              <a:t>Co</a:t>
            </a:r>
            <a:r>
              <a:rPr lang="en-US" altLang="ko-KR" sz="2000" dirty="0"/>
              <a:t>nversation Distillation using </a:t>
            </a:r>
            <a:r>
              <a:rPr lang="en-US" altLang="ko-KR" sz="2000" b="1" dirty="0"/>
              <a:t>Co</a:t>
            </a:r>
            <a:r>
              <a:rPr lang="en-US" altLang="ko-KR" sz="2000" dirty="0"/>
              <a:t>mmonsense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Co</a:t>
            </a:r>
            <a:r>
              <a:rPr lang="en-US" altLang="ko-KR" sz="2000" dirty="0"/>
              <a:t>mmonsense Knowledge Graph : Atomic10x(West et al., 2022)  </a:t>
            </a:r>
            <a:endParaRPr lang="ko-KR" altLang="en-US" sz="2000" u="sng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E53AD9-D2CD-F94A-E47D-73949FDC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673" y="3429000"/>
            <a:ext cx="5624118" cy="27549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044CDF-6E97-056F-2360-22A419194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38" y="3147821"/>
            <a:ext cx="3298049" cy="321348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D274F3A-D825-14F5-2A56-7315E09DC854}"/>
              </a:ext>
            </a:extLst>
          </p:cNvPr>
          <p:cNvSpPr/>
          <p:nvPr/>
        </p:nvSpPr>
        <p:spPr>
          <a:xfrm>
            <a:off x="1560352" y="3347207"/>
            <a:ext cx="897622" cy="6795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1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6207A-61A8-F1B3-F2A8-C9BBDA9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</a:t>
            </a:r>
            <a:r>
              <a:rPr lang="en-US" altLang="ko-KR" sz="2400" dirty="0"/>
              <a:t>3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D869E-51E6-70AF-64A2-FB29491E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Commonsense Knowledge -&gt; Sentence-form Commonsense 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F27AE1-BB29-9C73-B456-33214F2FB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674" y="3131969"/>
            <a:ext cx="3734321" cy="24196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9A861DB-75FA-5DC8-D527-58A6AEB77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94955"/>
            <a:ext cx="5631603" cy="1693716"/>
          </a:xfrm>
          <a:prstGeom prst="rect">
            <a:avLst/>
          </a:prstGeom>
        </p:spPr>
      </p:pic>
      <p:sp>
        <p:nvSpPr>
          <p:cNvPr id="26" name="화살표: 왼쪽으로 구부러짐 25">
            <a:extLst>
              <a:ext uri="{FF2B5EF4-FFF2-40B4-BE49-F238E27FC236}">
                <a16:creationId xmlns:a16="http://schemas.microsoft.com/office/drawing/2014/main" id="{DB7D53B2-57C3-FCA2-577B-6BE07A8FF17E}"/>
              </a:ext>
            </a:extLst>
          </p:cNvPr>
          <p:cNvSpPr/>
          <p:nvPr/>
        </p:nvSpPr>
        <p:spPr>
          <a:xfrm>
            <a:off x="6864711" y="3841750"/>
            <a:ext cx="609600" cy="92333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19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6207A-61A8-F1B3-F2A8-C9BBDA9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</a:t>
            </a:r>
            <a:r>
              <a:rPr lang="en-US" altLang="ko-KR" sz="2400" dirty="0"/>
              <a:t>3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D869E-51E6-70AF-64A2-FB29491E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Sentence-form Commonsense -&gt; Narrative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C1EB3-4F40-7D79-C2DE-7129F88495C0}"/>
              </a:ext>
            </a:extLst>
          </p:cNvPr>
          <p:cNvSpPr txBox="1"/>
          <p:nvPr/>
        </p:nvSpPr>
        <p:spPr>
          <a:xfrm>
            <a:off x="7894678" y="3880149"/>
            <a:ext cx="409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“[sentence-form commonsense] Rewrite this story with more specific details in two or three sentences:”.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C76B7F-4F3F-AAF5-A5D5-7E79A476D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1"/>
          <a:stretch/>
        </p:blipFill>
        <p:spPr>
          <a:xfrm>
            <a:off x="838200" y="3501798"/>
            <a:ext cx="6004835" cy="1858736"/>
          </a:xfrm>
          <a:prstGeom prst="rect">
            <a:avLst/>
          </a:prstGeom>
        </p:spPr>
      </p:pic>
      <p:sp>
        <p:nvSpPr>
          <p:cNvPr id="9" name="화살표: 왼쪽으로 구부러짐 8">
            <a:extLst>
              <a:ext uri="{FF2B5EF4-FFF2-40B4-BE49-F238E27FC236}">
                <a16:creationId xmlns:a16="http://schemas.microsoft.com/office/drawing/2014/main" id="{BC974815-2F50-1949-21E7-E45B827174D1}"/>
              </a:ext>
            </a:extLst>
          </p:cNvPr>
          <p:cNvSpPr/>
          <p:nvPr/>
        </p:nvSpPr>
        <p:spPr>
          <a:xfrm>
            <a:off x="6864711" y="3841750"/>
            <a:ext cx="609600" cy="92333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91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6207A-61A8-F1B3-F2A8-C9BBDA9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</a:t>
            </a:r>
            <a:r>
              <a:rPr lang="en-US" altLang="ko-KR" sz="2400" dirty="0"/>
              <a:t>3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D869E-51E6-70AF-64A2-FB29491E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Narrative -&gt; Conversation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C1EB3-4F40-7D79-C2DE-7129F88495C0}"/>
              </a:ext>
            </a:extLst>
          </p:cNvPr>
          <p:cNvSpPr txBox="1"/>
          <p:nvPr/>
        </p:nvSpPr>
        <p:spPr>
          <a:xfrm>
            <a:off x="7628226" y="3135086"/>
            <a:ext cx="4418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“[narrative] The following is a long in-depth conversation happening in the scene between Madeleine and her coach with multiple turns.\</a:t>
            </a:r>
            <a:r>
              <a:rPr lang="en-US" altLang="ko-KR" dirty="0" err="1"/>
              <a:t>nMadeleine</a:t>
            </a:r>
            <a:r>
              <a:rPr lang="en-US" altLang="ko-KR" dirty="0"/>
              <a:t>:”</a:t>
            </a:r>
          </a:p>
          <a:p>
            <a:endParaRPr lang="en-US" altLang="ko-KR" dirty="0"/>
          </a:p>
          <a:p>
            <a:r>
              <a:rPr lang="en-US" altLang="ko-KR" dirty="0"/>
              <a:t>* Narrative</a:t>
            </a:r>
            <a:r>
              <a:rPr lang="ko-KR" altLang="en-US" dirty="0"/>
              <a:t>가 논문에서 말하는 문맥이다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화살표: 왼쪽으로 구부러짐 8">
            <a:extLst>
              <a:ext uri="{FF2B5EF4-FFF2-40B4-BE49-F238E27FC236}">
                <a16:creationId xmlns:a16="http://schemas.microsoft.com/office/drawing/2014/main" id="{BC974815-2F50-1949-21E7-E45B827174D1}"/>
              </a:ext>
            </a:extLst>
          </p:cNvPr>
          <p:cNvSpPr/>
          <p:nvPr/>
        </p:nvSpPr>
        <p:spPr>
          <a:xfrm>
            <a:off x="6574425" y="3135086"/>
            <a:ext cx="609600" cy="162999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107E8C-9833-9313-C8F5-5DB998239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03" y="2687156"/>
            <a:ext cx="3764502" cy="380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3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6207A-61A8-F1B3-F2A8-C9BBDA9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SODA</a:t>
            </a:r>
            <a:r>
              <a:rPr lang="en-US" altLang="ko-KR" sz="2800" dirty="0"/>
              <a:t>: Example 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5EB5CA-B5FD-EA5E-F325-D4F879DE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60" y="1752124"/>
            <a:ext cx="3400809" cy="49253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EA61DE-5279-26F2-126B-A1E71FDD5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29" y="642064"/>
            <a:ext cx="3341615" cy="593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642</Words>
  <Application>Microsoft Office PowerPoint</Application>
  <PresentationFormat>와이드스크린</PresentationFormat>
  <Paragraphs>97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SODA: Million-scale Dialogue Distillation  with Social Commonsense Contextualization</vt:lpstr>
      <vt:lpstr>Motivation</vt:lpstr>
      <vt:lpstr>So… what to do?</vt:lpstr>
      <vt:lpstr>Contribution</vt:lpstr>
      <vt:lpstr>CO3 </vt:lpstr>
      <vt:lpstr>CO3 </vt:lpstr>
      <vt:lpstr>CO3 </vt:lpstr>
      <vt:lpstr>CO3 </vt:lpstr>
      <vt:lpstr>SODA: Example </vt:lpstr>
      <vt:lpstr>SODA: filltering </vt:lpstr>
      <vt:lpstr>SODA: filltering </vt:lpstr>
      <vt:lpstr>SODA </vt:lpstr>
      <vt:lpstr>SODA </vt:lpstr>
      <vt:lpstr>COSMO</vt:lpstr>
      <vt:lpstr>COSMO</vt:lpstr>
      <vt:lpstr>COSMO</vt:lpstr>
      <vt:lpstr>COSMO</vt:lpstr>
      <vt:lpstr>Conclusion</vt:lpstr>
      <vt:lpstr>내 생각</vt:lpstr>
      <vt:lpstr>Open Questions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Comprehensive Survey of AI-Generated Content (AIGC):  A History of Generative AI from GAN to ChatGPT</dc:title>
  <dc:creator>정현우</dc:creator>
  <cp:lastModifiedBy>정현우</cp:lastModifiedBy>
  <cp:revision>25</cp:revision>
  <dcterms:created xsi:type="dcterms:W3CDTF">2023-09-18T08:00:50Z</dcterms:created>
  <dcterms:modified xsi:type="dcterms:W3CDTF">2024-01-08T05:19:58Z</dcterms:modified>
</cp:coreProperties>
</file>