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9" r:id="rId11"/>
    <p:sldId id="271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3" autoAdjust="0"/>
    <p:restoredTop sz="70034" autoAdjust="0"/>
  </p:normalViewPr>
  <p:slideViewPr>
    <p:cSldViewPr snapToGrid="0">
      <p:cViewPr varScale="1">
        <p:scale>
          <a:sx n="82" d="100"/>
          <a:sy n="82" d="100"/>
        </p:scale>
        <p:origin x="18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BB0C8-E2AF-44F7-B2B1-FB12E01B728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8B0B-DAFE-4682-BEFC-90187436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Hello everyone, I am Alan. Today, we will explore an efficient neural network architectures- </a:t>
            </a:r>
            <a:r>
              <a:rPr lang="en-US" b="1" dirty="0" err="1"/>
              <a:t>VanillaNet</a:t>
            </a:r>
            <a:r>
              <a:rPr lang="en-US" b="1" dirty="0"/>
              <a:t>. I will be</a:t>
            </a:r>
            <a:r>
              <a:rPr lang="en-US" dirty="0"/>
              <a:t> focusing on the comparison between </a:t>
            </a:r>
            <a:r>
              <a:rPr lang="en-US" b="1" dirty="0" err="1"/>
              <a:t>VanillaNet</a:t>
            </a:r>
            <a:r>
              <a:rPr lang="en-US" dirty="0"/>
              <a:t> and </a:t>
            </a:r>
            <a:r>
              <a:rPr lang="en-US" b="1" dirty="0" err="1"/>
              <a:t>ResNet</a:t>
            </a:r>
            <a:r>
              <a:rPr lang="en-US" dirty="0"/>
              <a:t>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B2667E5-1FBB-CD73-4CF5-6DB7DB26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2FDAA656-717F-FB8D-8F6B-C3FA4AC744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02751CDB-4765-C35E-8D8B-316669404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“While </a:t>
            </a:r>
            <a:r>
              <a:rPr lang="en-US" dirty="0" err="1"/>
              <a:t>VanillaNet</a:t>
            </a:r>
            <a:r>
              <a:rPr lang="en-US" dirty="0"/>
              <a:t> is faster during inference, this speed comes at a cost.</a:t>
            </a:r>
            <a:br>
              <a:rPr lang="en-US" dirty="0"/>
            </a:br>
            <a:r>
              <a:rPr lang="en-US" dirty="0" err="1"/>
              <a:t>VanillaNet</a:t>
            </a:r>
            <a:r>
              <a:rPr lang="en-US" dirty="0"/>
              <a:t> has </a:t>
            </a:r>
            <a:r>
              <a:rPr lang="en-US" b="1" dirty="0"/>
              <a:t>15 million parameters</a:t>
            </a:r>
            <a:r>
              <a:rPr lang="en-US" dirty="0"/>
              <a:t> and requires </a:t>
            </a:r>
            <a:r>
              <a:rPr lang="en-US" b="1" dirty="0"/>
              <a:t>5 billion FLOPs</a:t>
            </a:r>
            <a:r>
              <a:rPr lang="en-US" dirty="0"/>
              <a:t>, compared to </a:t>
            </a:r>
            <a:r>
              <a:rPr lang="en-US" dirty="0" err="1"/>
              <a:t>ResNet’s</a:t>
            </a:r>
            <a:r>
              <a:rPr lang="en-US" dirty="0"/>
              <a:t> </a:t>
            </a:r>
            <a:r>
              <a:rPr lang="en-US" b="1" dirty="0"/>
              <a:t>11 million parameters</a:t>
            </a:r>
            <a:r>
              <a:rPr lang="en-US" dirty="0"/>
              <a:t> and </a:t>
            </a:r>
            <a:r>
              <a:rPr lang="en-US" b="1" dirty="0"/>
              <a:t>1 billion FLOPs during </a:t>
            </a:r>
            <a:r>
              <a:rPr lang="en-US" b="1" dirty="0" err="1"/>
              <a:t>trainig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makes </a:t>
            </a:r>
            <a:r>
              <a:rPr lang="en-US" dirty="0" err="1"/>
              <a:t>VanillaNet</a:t>
            </a:r>
            <a:r>
              <a:rPr lang="en-US" dirty="0"/>
              <a:t> more resource-intensive during training. However, these higher demands are mitigated by its efficiency in deployment, which is tailored for low-latency applications.”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334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AB925BB9-5F8C-0A16-FAF7-69FA4C31F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5D50C92B-7557-F710-164C-35996E707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49D984FC-9411-E76C-1D0C-CC42E74F8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“In terms of future work, there are several avenues to explore. First, both </a:t>
            </a:r>
            <a:r>
              <a:rPr lang="en-US" dirty="0" err="1"/>
              <a:t>VanillaNet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 faced challenges with </a:t>
            </a:r>
            <a:r>
              <a:rPr lang="en-US" b="1" dirty="0"/>
              <a:t>overfitting</a:t>
            </a:r>
            <a:r>
              <a:rPr lang="en-US" dirty="0"/>
              <a:t> during training. Techniques like early stopping, weight decay, and data augmentation helped to some extent, but overfitting still exist, so a deeper investigation is necessary to understand and mitigate this issue.</a:t>
            </a:r>
          </a:p>
          <a:p>
            <a:r>
              <a:rPr lang="en-US" dirty="0"/>
              <a:t>Additionally, we observed an </a:t>
            </a:r>
            <a:r>
              <a:rPr lang="en-US" b="1" dirty="0"/>
              <a:t>accuracy gap</a:t>
            </a:r>
            <a:r>
              <a:rPr lang="en-US" dirty="0"/>
              <a:t> in </a:t>
            </a:r>
            <a:r>
              <a:rPr lang="en-US" dirty="0" err="1"/>
              <a:t>VanillaNet's</a:t>
            </a:r>
            <a:r>
              <a:rPr lang="en-US" dirty="0"/>
              <a:t> performance compared to </a:t>
            </a:r>
            <a:r>
              <a:rPr lang="en-US" dirty="0" err="1"/>
              <a:t>ResNet</a:t>
            </a:r>
            <a:r>
              <a:rPr lang="en-US" dirty="0"/>
              <a:t> on datasets like Tiny ImageNet. The paper suggest that them have same accuracy.</a:t>
            </a:r>
          </a:p>
          <a:p>
            <a:endParaRPr lang="en-US" dirty="0"/>
          </a:p>
          <a:p>
            <a:r>
              <a:rPr lang="en-US" dirty="0"/>
              <a:t>Another direction is testing </a:t>
            </a:r>
            <a:r>
              <a:rPr lang="en-US" dirty="0" err="1"/>
              <a:t>VanillaNet</a:t>
            </a:r>
            <a:r>
              <a:rPr lang="en-US" dirty="0"/>
              <a:t> in new domains such as </a:t>
            </a:r>
            <a:r>
              <a:rPr lang="en-US" b="1" dirty="0"/>
              <a:t>feature extraction </a:t>
            </a:r>
            <a:r>
              <a:rPr lang="en-US" dirty="0"/>
              <a:t>or </a:t>
            </a:r>
            <a:r>
              <a:rPr lang="en-US" b="1" dirty="0"/>
              <a:t>object detection</a:t>
            </a:r>
            <a:r>
              <a:rPr lang="en-US" dirty="0"/>
              <a:t>, where low-latency inference is equally critical. This would help validate its potential across a broader range of tasks.</a:t>
            </a:r>
          </a:p>
          <a:p>
            <a:endParaRPr lang="en-US" dirty="0"/>
          </a:p>
          <a:p>
            <a:r>
              <a:rPr lang="en-US" dirty="0"/>
              <a:t>Finally, optimizing </a:t>
            </a:r>
            <a:r>
              <a:rPr lang="en-US" dirty="0" err="1"/>
              <a:t>VanillaNet</a:t>
            </a:r>
            <a:r>
              <a:rPr lang="en-US" dirty="0"/>
              <a:t> for even more resource-constrained environments, such as IoT devices or mobile platforms, could make it even more practical for widespread use.”</a:t>
            </a:r>
          </a:p>
        </p:txBody>
      </p:sp>
    </p:spTree>
    <p:extLst>
      <p:ext uri="{BB962C8B-B14F-4D97-AF65-F5344CB8AC3E}">
        <p14:creationId xmlns:p14="http://schemas.microsoft.com/office/powerpoint/2010/main" val="68803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84388056-A0F5-AA52-752F-6876C8D8A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82022692-878D-C1F8-287A-772C643DA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B146B49E-1D7F-5CC9-8B26-418AAC5F8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summarize, </a:t>
            </a:r>
            <a:r>
              <a:rPr lang="en-US" dirty="0" err="1"/>
              <a:t>VanillaNet</a:t>
            </a:r>
            <a:r>
              <a:rPr lang="en-US" dirty="0"/>
              <a:t> demonstrates that simpler architectures can deliver remarkable performance in </a:t>
            </a:r>
            <a:r>
              <a:rPr lang="en-US" b="1" dirty="0"/>
              <a:t>latency-sensitive environments without sacrificing too much accuracy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achieved a </a:t>
            </a:r>
            <a:r>
              <a:rPr lang="en-US" b="1" dirty="0"/>
              <a:t>37% faster inference time</a:t>
            </a:r>
            <a:r>
              <a:rPr lang="en-US" dirty="0"/>
              <a:t> compared to </a:t>
            </a:r>
            <a:r>
              <a:rPr lang="en-US" dirty="0" err="1"/>
              <a:t>ResNet</a:t>
            </a:r>
            <a:r>
              <a:rPr lang="en-US" dirty="0"/>
              <a:t>, making it a compelling choice for real-time applications.</a:t>
            </a:r>
            <a:br>
              <a:rPr lang="en-US" dirty="0"/>
            </a:br>
            <a:r>
              <a:rPr lang="en-US" dirty="0"/>
              <a:t>However, its higher training demands and slightly lower accuracy may limit its use in resource-intensive or accuracy-critical tasks.</a:t>
            </a:r>
            <a:br>
              <a:rPr lang="en-US" dirty="0"/>
            </a:br>
            <a:r>
              <a:rPr lang="en-US" dirty="0"/>
              <a:t>Ultimately, the choice between </a:t>
            </a:r>
            <a:r>
              <a:rPr lang="en-US" dirty="0" err="1"/>
              <a:t>VanillaNet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 depends on the application. If </a:t>
            </a:r>
            <a:r>
              <a:rPr lang="en-US" b="1" dirty="0"/>
              <a:t>reference speed</a:t>
            </a:r>
            <a:r>
              <a:rPr lang="en-US" dirty="0"/>
              <a:t> is your priority, </a:t>
            </a:r>
            <a:r>
              <a:rPr lang="en-US" dirty="0" err="1"/>
              <a:t>VanillaNet</a:t>
            </a:r>
            <a:r>
              <a:rPr lang="en-US" dirty="0"/>
              <a:t> is the clear winner. For simpler, cost-effective training, </a:t>
            </a:r>
            <a:r>
              <a:rPr lang="en-US" dirty="0" err="1"/>
              <a:t>ResNet</a:t>
            </a:r>
            <a:r>
              <a:rPr lang="en-US" dirty="0"/>
              <a:t> remains a reliable option.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61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08C1A8AD-1686-BE5D-E826-E7088F3D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E4BD8A89-0652-D305-7A50-7C8FCBB717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CFD34D0D-FDCE-1274-9966-4C277F2F0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Thank you for your attention. I hope this presentation gave you valuable insights into the trade-offs and advantages of </a:t>
            </a:r>
            <a:r>
              <a:rPr lang="en-US" dirty="0" err="1"/>
              <a:t>VanillaNet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dirty="0"/>
            </a:br>
            <a:r>
              <a:rPr lang="en-US" dirty="0"/>
              <a:t>As artificial intelligence grows at a rapid pace, so does the complexity of neural networks. While this growth boosts performance, it also demands significant computational resources, which can be a bottleneck in real-world.</a:t>
            </a:r>
            <a:br>
              <a:rPr lang="en-US" dirty="0"/>
            </a:br>
            <a:r>
              <a:rPr lang="en-US" dirty="0"/>
              <a:t>In this context, lightweight models are essential, particularly for latency-sensitive applications like </a:t>
            </a:r>
            <a:r>
              <a:rPr lang="en-US" b="1" dirty="0"/>
              <a:t>autonomous driving and virtual reality</a:t>
            </a:r>
            <a:r>
              <a:rPr lang="en-US" dirty="0"/>
              <a:t>. </a:t>
            </a:r>
            <a:r>
              <a:rPr lang="en-US" dirty="0" err="1"/>
              <a:t>VanillaNet</a:t>
            </a:r>
            <a:r>
              <a:rPr lang="en-US" dirty="0"/>
              <a:t> emerges as a promising alternative, emphasizing simplicity and efficiency when </a:t>
            </a:r>
            <a:r>
              <a:rPr lang="en-US" b="1" dirty="0"/>
              <a:t>inference</a:t>
            </a:r>
            <a:r>
              <a:rPr lang="en-US" dirty="0"/>
              <a:t>. Let’s dive deeper into </a:t>
            </a:r>
            <a:r>
              <a:rPr lang="en-US" dirty="0" err="1"/>
              <a:t>VanillaNet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 and their </a:t>
            </a:r>
            <a:r>
              <a:rPr lang="en-US" dirty="0" err="1"/>
              <a:t>performane</a:t>
            </a:r>
            <a:r>
              <a:rPr lang="en-US" dirty="0"/>
              <a:t>.”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9FC86D9-E291-5886-31C7-1789B66B0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3181A4EA-3DFE-FA18-8A30-C05837237A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93F1EC87-5F5F-6BFA-7E60-36629E9F4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ighlight>
                  <a:srgbClr val="FFFF00"/>
                </a:highlight>
              </a:rPr>
              <a:t>Deploying AI models in real-world environments comes with challenges. Most advanced neural networks are designed for devices that computational resources are abundant. However, </a:t>
            </a:r>
            <a:r>
              <a:rPr lang="en-US" b="1" dirty="0">
                <a:highlight>
                  <a:srgbClr val="FFFF00"/>
                </a:highlight>
              </a:rPr>
              <a:t>edge devices</a:t>
            </a:r>
            <a:r>
              <a:rPr lang="en-US" dirty="0">
                <a:highlight>
                  <a:srgbClr val="FFFF00"/>
                </a:highlight>
              </a:rPr>
              <a:t> like smartphones and IoT systems operate under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severe</a:t>
            </a:r>
            <a:r>
              <a:rPr lang="en-US" dirty="0">
                <a:highlight>
                  <a:srgbClr val="FFFF00"/>
                </a:highlight>
              </a:rPr>
              <a:t> constraints in terms of battery, memory, and computation.</a:t>
            </a:r>
            <a:br>
              <a:rPr lang="en-US" dirty="0"/>
            </a:br>
            <a:r>
              <a:rPr lang="en-US" dirty="0"/>
              <a:t>Users expect these models to deliver high accuracy </a:t>
            </a:r>
            <a:r>
              <a:rPr lang="en-US" b="1" dirty="0"/>
              <a:t>and</a:t>
            </a:r>
            <a:r>
              <a:rPr lang="en-US" dirty="0"/>
              <a:t> low latency, but achieving this balance is challenging. This is where architectures like </a:t>
            </a:r>
            <a:r>
              <a:rPr lang="en-US" dirty="0" err="1"/>
              <a:t>VanillaNet</a:t>
            </a:r>
            <a:r>
              <a:rPr lang="en-US" dirty="0"/>
              <a:t> aim to solve the problem, by offering faster inference speeds without significantly compromising on accuracy.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79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02E9DA1-3F53-7F50-5F18-B68819CB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D6887AB0-B426-520E-A5F5-96668FE8F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EA9A7068-FF24-DA40-18DC-C676C042E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VanillaNet</a:t>
            </a:r>
            <a:r>
              <a:rPr lang="en-US" dirty="0"/>
              <a:t>, proposed by Huawei’s Noah’s Ark Lab, adopts a </a:t>
            </a:r>
            <a:r>
              <a:rPr lang="en-US" b="1" dirty="0"/>
              <a:t>‘train deep, deploy shallow’</a:t>
            </a:r>
            <a:r>
              <a:rPr lang="en-US" dirty="0"/>
              <a:t> philosophy to achieve </a:t>
            </a: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faster inference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  without compromising accuracy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dirty="0"/>
            </a:br>
            <a:r>
              <a:rPr lang="en-US" dirty="0"/>
              <a:t>During training, it incorporates complex architectures to ensure robust learning. However, in deployment, only essential components remain, reducing latency and resource requirements.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dirty="0"/>
            </a:br>
            <a:r>
              <a:rPr lang="en-US" dirty="0"/>
              <a:t>Unlike traditional models, </a:t>
            </a:r>
            <a:r>
              <a:rPr lang="en-US" dirty="0" err="1"/>
              <a:t>VanillaNet</a:t>
            </a:r>
            <a:r>
              <a:rPr lang="en-US" dirty="0"/>
              <a:t> avoids shortcuts, high depth, and self-attention mechanisms. Instead, it emphasizes simplicity, which not only reduces inference time but also makes it easier to deploy on resource-constrained devices.</a:t>
            </a:r>
            <a:br>
              <a:rPr lang="en-US" dirty="0"/>
            </a:br>
            <a:r>
              <a:rPr lang="en-US" dirty="0"/>
              <a:t>This unique design allows it to do well in scenarios where speed is critical, such as </a:t>
            </a:r>
            <a:r>
              <a:rPr lang="en-US" b="1" dirty="0"/>
              <a:t>autonomous driving</a:t>
            </a:r>
            <a:r>
              <a:rPr lang="en-US" dirty="0"/>
              <a:t> or </a:t>
            </a:r>
            <a:r>
              <a:rPr lang="en-US" b="1" dirty="0"/>
              <a:t>real-time video analysis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30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86F5CFA-9C2E-0CE9-5119-9818C9925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3A0B6E22-CD9C-474B-28B2-61EFA6C463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8E033770-6499-C7DD-827D-999A59B83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“</a:t>
            </a:r>
            <a:r>
              <a:rPr lang="en-US" dirty="0" err="1"/>
              <a:t>ResNet</a:t>
            </a:r>
            <a:r>
              <a:rPr lang="en-US" dirty="0"/>
              <a:t>, on the other hand, is a well-established architecture known for its </a:t>
            </a:r>
            <a:r>
              <a:rPr lang="en-US" b="1" dirty="0"/>
              <a:t>shortcut connections</a:t>
            </a:r>
            <a:r>
              <a:rPr lang="en-US" dirty="0"/>
              <a:t>. These connections improve gradient flow, enabling deeper networks and better performance.</a:t>
            </a:r>
            <a:br>
              <a:rPr lang="en-US" dirty="0"/>
            </a:br>
            <a:r>
              <a:rPr lang="en-US" dirty="0"/>
              <a:t>However, these shortcuts come at a cost: higher computational complexity and increased latency.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ResNet</a:t>
            </a:r>
            <a:r>
              <a:rPr lang="en-US" dirty="0"/>
              <a:t> remains a popular choice for many applications, </a:t>
            </a:r>
            <a:r>
              <a:rPr lang="en-US" dirty="0" err="1"/>
              <a:t>VanillaNet</a:t>
            </a:r>
            <a:r>
              <a:rPr lang="en-US" dirty="0"/>
              <a:t> challenges its dominance in latency-sensitive tasks by prioritizing </a:t>
            </a:r>
            <a:r>
              <a:rPr lang="en-US" b="1" dirty="0"/>
              <a:t>speed over accuracy</a:t>
            </a:r>
            <a:r>
              <a:rPr lang="en-US" dirty="0"/>
              <a:t>. This comparison forms the foundation of our study.”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1814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391307F-2806-6A4D-91A3-40AE4872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655F58F1-EBBA-ACF7-FEFB-486707126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7ED8E551-12C2-FAC4-98AE-2540542708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/>
              <a:t>To better understand </a:t>
            </a:r>
            <a:r>
              <a:rPr lang="en-US" dirty="0" err="1"/>
              <a:t>VanillaNet’s</a:t>
            </a:r>
            <a:r>
              <a:rPr lang="en-US" dirty="0"/>
              <a:t> efficiency, let’s examine its architecture.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dirty="0"/>
            </a:br>
            <a:r>
              <a:rPr lang="en-US" dirty="0"/>
              <a:t>It is designed around a </a:t>
            </a:r>
            <a:r>
              <a:rPr lang="en-US" b="1" dirty="0"/>
              <a:t>block structure</a:t>
            </a:r>
            <a:r>
              <a:rPr lang="en-US" dirty="0"/>
              <a:t>, with separate modes for training and deployment. In training mode, </a:t>
            </a:r>
            <a:r>
              <a:rPr lang="en-US" dirty="0" err="1"/>
              <a:t>VanillaNet</a:t>
            </a:r>
            <a:r>
              <a:rPr lang="en-US" dirty="0"/>
              <a:t> employs deep layers and a unique component called </a:t>
            </a:r>
            <a:r>
              <a:rPr lang="en-US" b="1" dirty="0"/>
              <a:t>series-informed activation functions</a:t>
            </a:r>
            <a:r>
              <a:rPr lang="en-US" dirty="0"/>
              <a:t>. These activation functions are learnable, adapting dynamically to input data and enhancing the model’s expressive power.</a:t>
            </a:r>
            <a:br>
              <a:rPr lang="en-US" dirty="0"/>
            </a:br>
            <a:r>
              <a:rPr lang="en-US" dirty="0"/>
              <a:t>During deployment, unnecessary layers and activations are fused or removed. For example, </a:t>
            </a:r>
            <a:r>
              <a:rPr lang="en-US" b="1" dirty="0"/>
              <a:t>batch normalization</a:t>
            </a:r>
            <a:r>
              <a:rPr lang="en-US" dirty="0"/>
              <a:t> operations are mathematically combined with convolutional layers to reduce runtime computations. This ensures faster inference without sacrificing performance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dk1"/>
              </a:solidFill>
              <a:latin typeface="Libre Franklin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dk1"/>
              </a:solidFill>
              <a:latin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17628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BDE64149-900F-C90C-E534-DFD6E1D50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68851CC5-757B-23B3-E3B8-C20EC8930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1C948568-195D-B86B-7132-68B05C720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“To compare </a:t>
            </a:r>
            <a:r>
              <a:rPr lang="en-US" dirty="0" err="1"/>
              <a:t>VanillaNet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, we used the </a:t>
            </a:r>
            <a:r>
              <a:rPr lang="en-US" b="1" dirty="0"/>
              <a:t>Tiny ImageNet</a:t>
            </a:r>
            <a:r>
              <a:rPr lang="en-US" dirty="0"/>
              <a:t> dataset. This dataset consists of 200 classes with images resized to 64x64 pixels, making it ideal for testing lightweight models.</a:t>
            </a:r>
            <a:br>
              <a:rPr lang="en-US" dirty="0"/>
            </a:br>
            <a:r>
              <a:rPr lang="en-US" dirty="0"/>
              <a:t>Both models were trained and validated using the same preprocessing techniques, including </a:t>
            </a:r>
            <a:r>
              <a:rPr lang="en-US" b="1" dirty="0"/>
              <a:t>data augmentation</a:t>
            </a:r>
            <a:r>
              <a:rPr lang="en-US" dirty="0"/>
              <a:t> and </a:t>
            </a:r>
            <a:r>
              <a:rPr lang="en-US" b="1" dirty="0"/>
              <a:t>normalization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Our evaluation metrics focused on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latency</a:t>
            </a:r>
            <a:r>
              <a:rPr lang="en-US" dirty="0"/>
              <a:t>, </a:t>
            </a:r>
            <a:r>
              <a:rPr lang="en-US" b="1" dirty="0"/>
              <a:t>parameter count</a:t>
            </a:r>
            <a:r>
              <a:rPr lang="en-US" dirty="0"/>
              <a:t>, and </a:t>
            </a:r>
            <a:r>
              <a:rPr lang="en-US" b="1" dirty="0"/>
              <a:t>floating-point operations per second</a:t>
            </a:r>
            <a:r>
              <a:rPr lang="en-US" dirty="0"/>
              <a:t>. By maintaining a consistent testing environment, we ensured a fair comparison between these architectures.”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07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DEEA951C-CCC2-8C34-61AB-A9E139E8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E0342C94-4A67-CF82-8C61-EA3697FB8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50C4DCF8-C152-56B0-3718-CD13A9E90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“In terms of accuracy, </a:t>
            </a:r>
            <a:r>
              <a:rPr lang="en-US" dirty="0" err="1"/>
              <a:t>ResNet</a:t>
            </a:r>
            <a:r>
              <a:rPr lang="en-US" dirty="0"/>
              <a:t> slightly outperformed </a:t>
            </a:r>
            <a:r>
              <a:rPr lang="en-US" dirty="0" err="1"/>
              <a:t>VanillaNet</a:t>
            </a:r>
            <a:r>
              <a:rPr lang="en-US" dirty="0"/>
              <a:t>, achieving </a:t>
            </a:r>
            <a:r>
              <a:rPr lang="en-US" b="1" dirty="0"/>
              <a:t>51%</a:t>
            </a:r>
            <a:r>
              <a:rPr lang="en-US" dirty="0"/>
              <a:t> compared to </a:t>
            </a:r>
            <a:r>
              <a:rPr lang="en-US" dirty="0" err="1"/>
              <a:t>VanillaNet’s</a:t>
            </a:r>
            <a:r>
              <a:rPr lang="en-US" dirty="0"/>
              <a:t> </a:t>
            </a:r>
            <a:r>
              <a:rPr lang="en-US" b="1" dirty="0"/>
              <a:t>46%</a:t>
            </a:r>
            <a:r>
              <a:rPr lang="en-US" dirty="0"/>
              <a:t> on the Tiny ImageNet dataset. both models perform similarly when benchmarked against other people’s models on this dataset, where achieving over 50% accuracy is challenging.</a:t>
            </a:r>
            <a:br>
              <a:rPr lang="en-US" dirty="0"/>
            </a:br>
            <a:r>
              <a:rPr lang="en-US" dirty="0"/>
              <a:t>For many real-world applications, </a:t>
            </a:r>
            <a:r>
              <a:rPr lang="en-US" dirty="0" err="1"/>
              <a:t>VanillaNet’s</a:t>
            </a:r>
            <a:r>
              <a:rPr lang="en-US" dirty="0"/>
              <a:t> lower accuracy might be an acceptable trade-off for its faster inference speed.”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17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DD88DF1B-097C-47EF-B46E-D3F6792E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>
            <a:extLst>
              <a:ext uri="{FF2B5EF4-FFF2-40B4-BE49-F238E27FC236}">
                <a16:creationId xmlns:a16="http://schemas.microsoft.com/office/drawing/2014/main" id="{811ADB65-0014-87A0-88ED-05142E49A1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>
            <a:extLst>
              <a:ext uri="{FF2B5EF4-FFF2-40B4-BE49-F238E27FC236}">
                <a16:creationId xmlns:a16="http://schemas.microsoft.com/office/drawing/2014/main" id="{56063A2C-A7A6-4B94-5603-90C64C46C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“Latency is where </a:t>
            </a:r>
            <a:r>
              <a:rPr lang="en-US" dirty="0" err="1"/>
              <a:t>VanillaNet</a:t>
            </a:r>
            <a:r>
              <a:rPr lang="en-US" dirty="0"/>
              <a:t> shines. During inference, </a:t>
            </a:r>
            <a:r>
              <a:rPr lang="en-US" dirty="0" err="1"/>
              <a:t>VanillaNet</a:t>
            </a:r>
            <a:r>
              <a:rPr lang="en-US" dirty="0"/>
              <a:t> achieved an average latency of </a:t>
            </a:r>
            <a:r>
              <a:rPr lang="en-US" b="1" dirty="0"/>
              <a:t>2.47 milliseconds</a:t>
            </a:r>
            <a:r>
              <a:rPr lang="en-US" dirty="0"/>
              <a:t>, compared to </a:t>
            </a:r>
            <a:r>
              <a:rPr lang="en-US" dirty="0" err="1"/>
              <a:t>ResNet’s</a:t>
            </a:r>
            <a:r>
              <a:rPr lang="en-US" dirty="0"/>
              <a:t> </a:t>
            </a:r>
            <a:r>
              <a:rPr lang="en-US" b="1" dirty="0"/>
              <a:t>3.95 milliseconds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represents a </a:t>
            </a:r>
            <a:r>
              <a:rPr lang="en-US" b="1" dirty="0"/>
              <a:t>37% reduction</a:t>
            </a:r>
            <a:r>
              <a:rPr lang="en-US" dirty="0"/>
              <a:t> in inference time. For applications like autonomous driving or augmented reality, where split-second decisions are critical, this reduction can make a huge difference.</a:t>
            </a:r>
            <a:br>
              <a:rPr lang="en-US" dirty="0"/>
            </a:br>
            <a:r>
              <a:rPr lang="en-US" dirty="0"/>
              <a:t>This efficiency is primarily due to </a:t>
            </a:r>
            <a:r>
              <a:rPr lang="en-US" dirty="0" err="1"/>
              <a:t>VanillaNet’s</a:t>
            </a:r>
            <a:r>
              <a:rPr lang="en-US" dirty="0"/>
              <a:t> simplified deployment architecture, which minimizes runtime computations.”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95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54B1D-4234-DC38-0871-247A746BF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D376A-FBA1-A87E-2BBF-EE4A44AC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0738B2-4085-9D39-48B6-DD6DED2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A87FC3-BB8F-4723-40AA-03094D89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9403DF-A579-636A-E938-2628F6C1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3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8F76C-44CE-CAA7-503A-5DF0A2AC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FC9E4E-7403-2B89-973C-F7199CDA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EC026-0F25-CDE5-D489-BDE68A34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62660A-BFFA-650C-E2D9-00ED1BC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1CF74E-D8C5-2299-835A-A586AD51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6AB637-1D40-7C2E-9825-D7C12C77A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33493B-A628-D416-99C3-5A055BE3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D7C7B1-3286-0D9B-55B2-9371BBFF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1BF1DC-DE66-2E55-5B4B-53E35B60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EBB57-EB5C-17EF-9B2B-514CC624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Black">
  <p:cSld name="Title Slide - Black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56800" y="0"/>
            <a:ext cx="167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9954707" y="-9439"/>
            <a:ext cx="2243565" cy="6872149"/>
          </a:xfrm>
          <a:custGeom>
            <a:avLst/>
            <a:gdLst/>
            <a:ahLst/>
            <a:cxnLst/>
            <a:rect l="l" t="t" r="r" b="b"/>
            <a:pathLst>
              <a:path w="2243566" h="6872149" extrusionOk="0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1023256" y="2077279"/>
            <a:ext cx="95256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 sz="5867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023256" y="2629339"/>
            <a:ext cx="9525600" cy="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None/>
              <a:defRPr sz="2667" b="1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170" lvl="1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ibre Franklin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4267093" lvl="6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4876678" lvl="7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5486263" lvl="8" indent="-457189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2"/>
          </p:nvPr>
        </p:nvSpPr>
        <p:spPr>
          <a:xfrm>
            <a:off x="1023256" y="3093720"/>
            <a:ext cx="9525600" cy="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None/>
              <a:defRPr sz="1867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170" lvl="1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ibre Franklin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4267093" lvl="6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4876678" lvl="7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5486263" lvl="8" indent="-457189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15" name="Google Shape;15;p12" descr="Purdue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257" y="5853639"/>
            <a:ext cx="2164603" cy="3874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buNone/>
              <a:defRPr sz="1733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991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with Photos">
  <p:cSld name="Copy with Pho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>
            <a:spLocks noGrp="1"/>
          </p:cNvSpPr>
          <p:nvPr>
            <p:ph type="pic" idx="2"/>
          </p:nvPr>
        </p:nvSpPr>
        <p:spPr>
          <a:xfrm>
            <a:off x="468087" y="1543324"/>
            <a:ext cx="5862800" cy="20556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6615760" y="1543323"/>
            <a:ext cx="5130000" cy="4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marL="1219170" lvl="1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>
            <a:spLocks noGrp="1"/>
          </p:cNvSpPr>
          <p:nvPr>
            <p:ph type="pic" idx="3"/>
          </p:nvPr>
        </p:nvSpPr>
        <p:spPr>
          <a:xfrm>
            <a:off x="3486577" y="3795305"/>
            <a:ext cx="2844000" cy="20556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3"/>
          <p:cNvSpPr>
            <a:spLocks noGrp="1"/>
          </p:cNvSpPr>
          <p:nvPr>
            <p:ph type="pic" idx="4"/>
          </p:nvPr>
        </p:nvSpPr>
        <p:spPr>
          <a:xfrm>
            <a:off x="468087" y="3795304"/>
            <a:ext cx="2844000" cy="20556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3"/>
          <p:cNvSpPr txBox="1">
            <a:spLocks noGrp="1"/>
          </p:cNvSpPr>
          <p:nvPr>
            <p:ph type="body" idx="5"/>
          </p:nvPr>
        </p:nvSpPr>
        <p:spPr>
          <a:xfrm>
            <a:off x="457200" y="954291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667">
                <a:solidFill>
                  <a:srgbClr val="A5A5A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1219170" lvl="1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828754" lvl="2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2438339" lvl="3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3047924" lvl="4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3657509" lvl="5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4267093" lvl="6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4876678" lvl="7" indent="-457189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5486263" lvl="8" indent="-457189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24" name="Google Shape;24;p13" descr="Purdu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269786"/>
            <a:ext cx="1722659" cy="3083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5508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A4CBF-272F-8648-9D4F-25FF3459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CB5BA-A89C-809B-9D2E-52909483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8CBE46-E6D6-ECD2-2BE7-FC689394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812816-F3DB-4C7D-7918-6E47C19E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3298D-C9F1-55AB-B4BA-F4C32469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98CD1-AB51-A2B8-F7D9-AF8A1309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E61571-4EE1-F2BA-F0DC-96F3F7AE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A487DE-1B11-7182-B7D0-E19B164D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5E066B-350A-F843-DDC0-84D9F842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F75AA-B733-01CE-7F65-0D98D3A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8FF77-2630-DEE1-7551-0B2571C3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17408-73DA-8CCD-BE55-9E47411AF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92A5F-3F41-B615-F3CC-FAFB87B7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16489F-67C2-3663-9327-395C22FA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2CE99E-FB36-65AD-1295-9D408883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905BEC-C2E1-706F-0F49-9F427E6A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20703-6E1B-0F32-A2AC-88166EA8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E7FAC7-559E-881F-1174-5CE656CB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C3CAD3-A78A-5985-6017-5A776B66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226A3B-E693-BD2B-3452-77B0A396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9E8766-20A1-7401-4475-30109ED2A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B24B27-C906-2553-3AB1-4E1A86C5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399D88-1064-F2F2-FA27-966F9AC6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1EC8EE-6628-44A0-0FAA-C8AB42A4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DAB3F-724B-EB45-1AED-1036E4A8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726C59-5022-C1AE-181C-2EF1F2CB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BBC3BE-C552-F23F-75FB-2CA7D346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278936-5083-EA7F-9418-476333B9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89A712-FC4F-F584-871B-4FF1F022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0A4F1B-161C-674E-67E2-C1CB5326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3A4041-D9DB-4AD4-D7DF-1715167D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884AE-C14E-4D0A-2A69-4D1F7D42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1BA10-367B-1D02-FAAE-D6A64444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45BBFC-3D60-0DC9-EBC3-0E5E8246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E3452C-78FE-5024-5853-9E29C5DF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E1BC32-66A2-3EF5-FB62-A21C05D4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6EDF83-9E93-8249-44A7-11459E6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6883-9FC5-7275-6917-095E0A5A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8114A7-7338-1ADF-1C7B-3B8585122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2A2C86-5403-A439-A1F2-A1495F5C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99036B-91F4-61A4-6E12-A2C7B24C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3DA90F-74AA-8D28-27B6-1FC1334B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49A69B-C30A-9CD7-9F06-1D53C920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EE9072-8C55-D57E-C764-293FDBA8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3B88D9-C729-6897-404B-2E38018E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D28FC-90AD-76BB-713C-1FD31A849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6D533-ABE4-4F74-9A68-827FDE25103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CA7F12-B686-46F7-68B5-C07B89C78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E8583D-C737-6EA9-8F46-50195BDD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5713F-525F-4E22-95B1-6A2FF9C85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 idx="4294967295"/>
          </p:nvPr>
        </p:nvSpPr>
        <p:spPr>
          <a:xfrm>
            <a:off x="882099" y="917902"/>
            <a:ext cx="10892746" cy="316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002"/>
            </a:pPr>
            <a:r>
              <a:rPr lang="en-US" sz="49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ECE570 Final Presentation</a:t>
            </a:r>
            <a:br>
              <a:rPr lang="en-US" sz="49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9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br>
              <a:rPr lang="en-US" sz="49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900" dirty="0" err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VanillaNet</a:t>
            </a:r>
            <a:r>
              <a:rPr lang="en-US" sz="49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The Power of Minimalism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5680"/>
            </a:pPr>
            <a:br>
              <a:rPr lang="en-US" sz="2503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lang="en-US" sz="2503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0614"/>
            </a:pPr>
            <a:r>
              <a:rPr lang="en-US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Alan Chen</a:t>
            </a:r>
            <a:br>
              <a:rPr lang="en-US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Breakout Room 6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0614"/>
            </a:pPr>
            <a:endParaRPr sz="4577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0614"/>
            </a:pPr>
            <a:endParaRPr sz="4577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7DBE3EED-8C58-0DAD-749F-E014FCA49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>
            <a:extLst>
              <a:ext uri="{FF2B5EF4-FFF2-40B4-BE49-F238E27FC236}">
                <a16:creationId xmlns:a16="http://schemas.microsoft.com/office/drawing/2014/main" id="{709A33EF-AB49-CFB9-7683-12CD05D8E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828800"/>
            <a:ext cx="7728400" cy="557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VanillaNet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: 15.5M parameters, 5.2B FLOPs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ResNet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: 11.7M parameters, 1.8B FLOPs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Higher training demands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 for </a:t>
            </a: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VanillaNet</a:t>
            </a:r>
            <a:endParaRPr lang="en-US" altLang="en-US" dirty="0">
              <a:solidFill>
                <a:schemeClr val="dk1"/>
              </a:solidFill>
              <a:latin typeface="Libre Franklin"/>
            </a:endParaRP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Deployment optimizations ensure fast inference </a:t>
            </a:r>
          </a:p>
          <a:p>
            <a:pPr marL="16933" indent="0">
              <a:lnSpc>
                <a:spcPct val="150000"/>
              </a:lnSpc>
              <a:buSzPts val="1600"/>
            </a:pPr>
            <a:endParaRPr sz="2133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7D37FFB1-A306-5B78-CACB-7DCF9CD02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sz="4000" b="1" dirty="0"/>
              <a:t>Evaluation: Resource Utilization</a:t>
            </a:r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9D96A9D1-8206-37B9-8B52-79262F28831E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D005E277-7210-D4F9-B57F-99047BBF9A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10245" name="Picture 5" descr="The Trade-offs of TDD. A break down of the opposing forces at… | by  Georgios Chinis | Medium">
            <a:extLst>
              <a:ext uri="{FF2B5EF4-FFF2-40B4-BE49-F238E27FC236}">
                <a16:creationId xmlns:a16="http://schemas.microsoft.com/office/drawing/2014/main" id="{ACA351A8-15E3-E67B-B52A-7321B686D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9" t="21864" r="12623" b="24274"/>
          <a:stretch/>
        </p:blipFill>
        <p:spPr bwMode="auto">
          <a:xfrm>
            <a:off x="485670" y="1995391"/>
            <a:ext cx="4239597" cy="3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CEA2DD4-CB8F-11BF-F8FE-C42A5BA21EE2}"/>
              </a:ext>
            </a:extLst>
          </p:cNvPr>
          <p:cNvSpPr txBox="1"/>
          <p:nvPr/>
        </p:nvSpPr>
        <p:spPr>
          <a:xfrm>
            <a:off x="110730" y="4136690"/>
            <a:ext cx="23189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resource-intensive during training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F526C4-0C00-6443-DF2B-5E521274795C}"/>
              </a:ext>
            </a:extLst>
          </p:cNvPr>
          <p:cNvSpPr txBox="1"/>
          <p:nvPr/>
        </p:nvSpPr>
        <p:spPr>
          <a:xfrm>
            <a:off x="2182529" y="3770390"/>
            <a:ext cx="3022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efficiency in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00221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785D9A45-F051-D69B-6F64-F5B36A72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>
            <a:extLst>
              <a:ext uri="{FF2B5EF4-FFF2-40B4-BE49-F238E27FC236}">
                <a16:creationId xmlns:a16="http://schemas.microsoft.com/office/drawing/2014/main" id="{79CE0876-B66A-5EC3-5B8E-6BD9FC648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828800"/>
            <a:ext cx="7728400" cy="557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Address overfitting challenges during training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Investigate accuracy gaps on datasets like Tiny ImageNet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dirty="0" err="1"/>
              <a:t>VanillaNet</a:t>
            </a:r>
            <a:r>
              <a:rPr lang="en-US" dirty="0"/>
              <a:t> in new tasks: feature extraction, object detection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Optimizations for resource-constrained environments</a:t>
            </a:r>
            <a:endParaRPr sz="2133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3803B2F6-DE9A-EB46-6DB6-344E9E2B6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sz="4000" b="1" dirty="0"/>
              <a:t>Future Work</a:t>
            </a:r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42B42985-5E45-C9F5-4446-A398610A0028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BAEC8A08-9099-DAFA-BD7C-9FE0539398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90D67F-6FE2-BAD1-EFDA-71A23D61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9672"/>
            <a:ext cx="5103341" cy="19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91A1AA2E-53E3-C18B-1B95-4E6BE929E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6556A22C-55D3-284E-FB32-2D5E5C221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1E97C2E2-CBAF-3E84-1A8F-A980F68869DC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8FA47ECF-DB00-4D7D-BDF7-6CB9304B73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ED788F-94BC-0651-AC54-520DFBD96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0" y="1808018"/>
            <a:ext cx="78549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VanillaNet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: 37% faster inference, ideal for latency-sensitive environments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ResNet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: Easier training, better for accuracy-critical applications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Trade-offs: speed vs. accuracy and training complexity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Choice depends on application priorities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218B50-88AA-6CF8-66FF-370B1224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6111"/>
            <a:ext cx="5222631" cy="9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AC5681CE-3A8C-1AD1-BB65-0B973089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E30AD091-4B03-57D3-1655-2C10A3CCF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C7ADABAE-39AE-59AB-AB08-8EF7DFA1CBCA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C9F8F508-54D7-FF55-C6C2-D008C32C0A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E004D-E8CE-AB2D-44DC-3DAF57A7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55" y="1530186"/>
            <a:ext cx="1088379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8.6. Residual Networks (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ResNeXt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Dive into Deep Learning 1.0.3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https://d2l.ai/chapter_convolutional-modern/resnet.html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H., Wang, Y., Guo, J., &amp; Tao, D. (2023, May 22).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VanillaNet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Power of Minimalism in Deep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arXiv.org. https://arxiv.org/abs/2305.12972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Papers with Code - Tiny ImageNet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https://paperswithcode.com/dataset/tiny-imagenet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0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572001" y="1828800"/>
            <a:ext cx="7620000" cy="557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927100" indent="-342900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Rapid growth in AI and neural network complexity </a:t>
            </a:r>
          </a:p>
          <a:p>
            <a:pPr marL="927100" indent="-342900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Need for </a:t>
            </a:r>
            <a:r>
              <a:rPr lang="en-US" b="1" dirty="0">
                <a:solidFill>
                  <a:schemeClr val="dk1"/>
                </a:solidFill>
                <a:latin typeface="Libre Franklin"/>
                <a:sym typeface="Libre Franklin"/>
              </a:rPr>
              <a:t>lightweight models in latency-sensitive scenarios </a:t>
            </a:r>
          </a:p>
          <a:p>
            <a:pPr marL="927100" indent="-342900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Introduction to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VanillaNet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and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ResNet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</a:p>
          <a:p>
            <a:pPr marL="927100" indent="-342900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Focus on performance trade-offs and efficiency</a:t>
            </a:r>
            <a:endParaRPr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buSzPct val="71428"/>
            </a:pP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80" name="Google Shape;80;p2"/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32EA889-F79B-83AE-EFE6-9A4FE6C720FF}"/>
              </a:ext>
            </a:extLst>
          </p:cNvPr>
          <p:cNvGrpSpPr/>
          <p:nvPr/>
        </p:nvGrpSpPr>
        <p:grpSpPr>
          <a:xfrm>
            <a:off x="571992" y="1878945"/>
            <a:ext cx="3635655" cy="4061556"/>
            <a:chOff x="571992" y="1140395"/>
            <a:chExt cx="3635655" cy="406155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1CC425F-3780-C663-718B-64234F112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7030" b="-105"/>
            <a:stretch/>
          </p:blipFill>
          <p:spPr>
            <a:xfrm>
              <a:off x="571992" y="1140395"/>
              <a:ext cx="3635655" cy="406155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113269-7C83-2F99-063A-920AC9D7F01D}"/>
                </a:ext>
              </a:extLst>
            </p:cNvPr>
            <p:cNvSpPr/>
            <p:nvPr/>
          </p:nvSpPr>
          <p:spPr>
            <a:xfrm>
              <a:off x="717173" y="4700954"/>
              <a:ext cx="396519" cy="49236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A9CDD112-E641-8D51-F4B4-CD1B9357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CEAD3982-5C78-EC73-707D-C3BBD5E44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buSzPct val="71428"/>
            </a:pPr>
            <a:r>
              <a:rPr lang="en-US" b="1" dirty="0"/>
              <a:t>Problem Definition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B17CADA3-CD44-D9D2-526F-97DF39AF1251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1578946E-ADED-E5E6-2B82-1B5723C118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7A272B-ACA7-BD4E-0EFC-F47E2DA03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0" y="1274803"/>
            <a:ext cx="765020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Challenges of deploying models in resource-constrained environments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Edge devices: limited battery, memory, and computation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Balancing high accuracy with low latency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Importance of efficient architectures for real-world applications 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VanillaNet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 – </a:t>
            </a: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faster inference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 without compromising accuracy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46B4D1-7353-95FF-D77E-D13AE2D0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346"/>
          <a:stretch/>
        </p:blipFill>
        <p:spPr>
          <a:xfrm>
            <a:off x="197227" y="1828800"/>
            <a:ext cx="4572000" cy="40862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F7B505-9A84-C047-BE61-613C7BEDBF1B}"/>
              </a:ext>
            </a:extLst>
          </p:cNvPr>
          <p:cNvSpPr/>
          <p:nvPr/>
        </p:nvSpPr>
        <p:spPr>
          <a:xfrm>
            <a:off x="1068865" y="5476227"/>
            <a:ext cx="619258" cy="492369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C2670BC1-C8E9-E641-B7C4-CB004E3C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12DD8091-3906-BE64-C764-7BC635F86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b="1" dirty="0" err="1"/>
              <a:t>VanillaNet</a:t>
            </a:r>
            <a:r>
              <a:rPr lang="en-US" b="1" dirty="0"/>
              <a:t>: A Minimalistic Approach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054BE033-2BC1-3599-CD66-3DC24BEBDE43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A85F6FFD-1919-148E-FD96-DF6FFCD323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63270-DA4E-DDAC-04BC-04A1F2694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0" y="1828800"/>
            <a:ext cx="762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‘Train deep, deploy shallow’ philosophy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Simplified architecture avoids shortcuts and self-attention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Prioritizes faster inference speeds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Suitable for latency-critical applications like AR/VR and autonomous vehicles 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C9D8B93-A24F-33ED-75DF-05121FDC5F53}"/>
              </a:ext>
            </a:extLst>
          </p:cNvPr>
          <p:cNvGrpSpPr/>
          <p:nvPr/>
        </p:nvGrpSpPr>
        <p:grpSpPr>
          <a:xfrm>
            <a:off x="-126452" y="1091319"/>
            <a:ext cx="5331655" cy="4979202"/>
            <a:chOff x="-126452" y="1316407"/>
            <a:chExt cx="5331655" cy="4979202"/>
          </a:xfrm>
        </p:grpSpPr>
        <p:pic>
          <p:nvPicPr>
            <p:cNvPr id="3075" name="Picture 3" descr="Why should we care about a DEEP network? | by Hadar Sharvit | Medium">
              <a:extLst>
                <a:ext uri="{FF2B5EF4-FFF2-40B4-BE49-F238E27FC236}">
                  <a16:creationId xmlns:a16="http://schemas.microsoft.com/office/drawing/2014/main" id="{74EC5DA3-9F80-4575-1BB9-E618872550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25" r="57367" b="1966"/>
            <a:stretch/>
          </p:blipFill>
          <p:spPr bwMode="auto">
            <a:xfrm>
              <a:off x="1032222" y="3433167"/>
              <a:ext cx="3014303" cy="215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 descr="Why should we care about a DEEP network? | by Hadar Sharvit | Medium">
              <a:extLst>
                <a:ext uri="{FF2B5EF4-FFF2-40B4-BE49-F238E27FC236}">
                  <a16:creationId xmlns:a16="http://schemas.microsoft.com/office/drawing/2014/main" id="{62ED5232-10F9-7E0E-8D88-6A5E6DACCE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78" t="12925" b="1966"/>
            <a:stretch/>
          </p:blipFill>
          <p:spPr bwMode="auto">
            <a:xfrm>
              <a:off x="468085" y="1316407"/>
              <a:ext cx="3840803" cy="21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58AB1F7-F6FC-5DA4-B6E3-7C8118BFBF25}"/>
                </a:ext>
              </a:extLst>
            </p:cNvPr>
            <p:cNvSpPr txBox="1"/>
            <p:nvPr/>
          </p:nvSpPr>
          <p:spPr>
            <a:xfrm>
              <a:off x="-126452" y="5587723"/>
              <a:ext cx="5331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concept of</a:t>
              </a:r>
            </a:p>
            <a:p>
              <a:pPr algn="ctr"/>
              <a:r>
                <a:rPr lang="en-US" sz="2000" dirty="0"/>
                <a:t>  ‘Train deep, deploy shallow’ philosophy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44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5211E99A-233E-2DE0-6FD3-3C62F799C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37631356-F8D9-C08C-4403-93D75ACFD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b="1" dirty="0"/>
              <a:t>Comparison with </a:t>
            </a:r>
            <a:r>
              <a:rPr lang="en-US" b="1" dirty="0" err="1"/>
              <a:t>ResNet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328D2862-65AF-D3F8-3E63-8563F7AC3547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9C3935FD-E818-449E-8405-0FABF73D54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6E8D86-4418-BC12-4674-DD6B6BFE5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0" y="1551802"/>
            <a:ext cx="7620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84200" marR="0" lvl="0" indent="0" fontAlgn="base">
              <a:lnSpc>
                <a:spcPct val="150000"/>
              </a:lnSpc>
              <a:spcBef>
                <a:spcPts val="0"/>
              </a:spcBef>
              <a:buSzPts val="1600"/>
              <a:tabLst/>
            </a:pPr>
            <a:r>
              <a:rPr lang="en-US" altLang="en-US" b="1" dirty="0" err="1">
                <a:solidFill>
                  <a:schemeClr val="dk1"/>
                </a:solidFill>
                <a:latin typeface="Libre Franklin"/>
              </a:rPr>
              <a:t>ResNet</a:t>
            </a: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: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Shortcut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 connections for gradient flow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High depth improves performance but increases latency</a:t>
            </a:r>
          </a:p>
          <a:p>
            <a:pPr marL="584200" marR="0" lvl="0" indent="0" fontAlgn="base">
              <a:lnSpc>
                <a:spcPct val="150000"/>
              </a:lnSpc>
              <a:spcBef>
                <a:spcPts val="0"/>
              </a:spcBef>
              <a:buSzPts val="1600"/>
              <a:tabLst/>
            </a:pPr>
            <a:r>
              <a:rPr lang="en-US" altLang="en-US" b="1" dirty="0" err="1">
                <a:solidFill>
                  <a:schemeClr val="dk1"/>
                </a:solidFill>
                <a:latin typeface="Libre Franklin"/>
              </a:rPr>
              <a:t>VanillaNet</a:t>
            </a: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: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Simpler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 design, faster inference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Challenges </a:t>
            </a: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ResNet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 in latency-sensitive tasks</a:t>
            </a:r>
          </a:p>
          <a:p>
            <a:pPr marL="927100" marR="0" lvl="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dk1"/>
              </a:solidFill>
              <a:latin typeface="Libre Frankl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CBA932-2ED5-C27D-D006-0D69616E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1800536"/>
            <a:ext cx="2162573" cy="36801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7ADFA0-D532-CCF8-DA65-3D6EDDA8B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20864" y="2841189"/>
            <a:ext cx="4103410" cy="159886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32DEF26-F8D9-6091-699B-D1F4F3ACCB5A}"/>
              </a:ext>
            </a:extLst>
          </p:cNvPr>
          <p:cNvSpPr txBox="1"/>
          <p:nvPr/>
        </p:nvSpPr>
        <p:spPr>
          <a:xfrm>
            <a:off x="1106740" y="5817184"/>
            <a:ext cx="533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ResNet</a:t>
            </a:r>
            <a:r>
              <a:rPr lang="en-US" sz="2000" dirty="0"/>
              <a:t>                          </a:t>
            </a:r>
            <a:r>
              <a:rPr lang="en-US" sz="2000" dirty="0" err="1"/>
              <a:t>VanillaNet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612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412CCFCA-D64E-3D3C-8B30-9BAA0666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89336230-F61C-F619-8A97-578CE5985E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b="1" dirty="0"/>
              <a:t>Methodology: </a:t>
            </a:r>
            <a:r>
              <a:rPr lang="en-US" b="1" dirty="0" err="1"/>
              <a:t>VanillaNet</a:t>
            </a:r>
            <a:r>
              <a:rPr lang="en-US" b="1" dirty="0"/>
              <a:t> Architecture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C5129F5B-1D8E-E0FD-1F17-56D37A9CDFDB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7D0485BA-CFEA-B252-4E9B-2CDD71C8F8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37C03-58E9-654A-CEFF-5AF0F80B6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999" y="1367136"/>
            <a:ext cx="742277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Block structure: training mode vs. deployment mode</a:t>
            </a:r>
          </a:p>
          <a:p>
            <a:pPr marL="584200" indent="0" fontAlgn="base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Training mode: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Deep architecture for robust learning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Series-informed activation functions</a:t>
            </a:r>
          </a:p>
          <a:p>
            <a:pPr marL="584200" indent="0" fontAlgn="base">
              <a:lnSpc>
                <a:spcPct val="150000"/>
              </a:lnSpc>
              <a:spcBef>
                <a:spcPts val="0"/>
              </a:spcBef>
              <a:buSzPts val="1600"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Deployment mode: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dk1"/>
                </a:solidFill>
                <a:latin typeface="Libre Franklin"/>
              </a:rPr>
              <a:t>Fused batch normalization with convolutional layers</a:t>
            </a:r>
            <a:endParaRPr lang="en-US" altLang="en-US" dirty="0">
              <a:solidFill>
                <a:schemeClr val="dk1"/>
              </a:solidFill>
              <a:latin typeface="Libre Franklin"/>
            </a:endParaRP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Simplified for low-latency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5D93BC-CD72-645A-6BD6-90F6B5B1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4" y="3042944"/>
            <a:ext cx="4867422" cy="6953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570205-C829-9075-1DBE-C60E137E68B5}"/>
              </a:ext>
            </a:extLst>
          </p:cNvPr>
          <p:cNvSpPr txBox="1"/>
          <p:nvPr/>
        </p:nvSpPr>
        <p:spPr>
          <a:xfrm>
            <a:off x="468085" y="3906929"/>
            <a:ext cx="4269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/>
              <a:t>This learnable activation function, which incorporates convolution-like behavior, is used in </a:t>
            </a:r>
            <a:r>
              <a:rPr lang="en-US" sz="2000" dirty="0" err="1"/>
              <a:t>VanillaNet</a:t>
            </a:r>
            <a:r>
              <a:rPr lang="en-US" sz="2000" dirty="0"/>
              <a:t> as a series-informed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372377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38C08439-EA6A-9420-32A9-85547941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9C90285D-DE3E-067F-6FB4-30E528659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b="1" dirty="0"/>
              <a:t>Methodology and Implementation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0DB68EB6-15DC-6A39-5DE6-78C5CFAF666B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200D1BF5-06AB-88F2-0D45-A905B0A642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72F5A-EB47-17B4-41D3-2A0A51931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1" y="1010640"/>
            <a:ext cx="7423217" cy="538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Dataset: Tiny ImageNet (200 classes, 64x64 images)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Consistent preprocessing: normalization and augmentation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Metrics: accuracy, latency, parameter count, and FLOPs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Ensured fair comparison in identical environments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2393A9-9C2E-9062-5E61-0963C885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2" y="1899692"/>
            <a:ext cx="4861914" cy="33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DC168316-A4D2-FD40-492E-099448F8A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C57472DD-75C6-875F-6DC5-DB74FCF97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buSzPct val="71428"/>
            </a:pPr>
            <a:r>
              <a:rPr lang="en-US" b="1" dirty="0"/>
              <a:t>Evaluation: Accuracy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2EAB6C43-E9E6-488C-10C9-3B8D9F6FF558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C55C1D83-14FA-3BEE-EDDF-1F8F6A7DC6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C493-FBB5-6BCA-4B1D-1FA493D2E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1" y="1274802"/>
            <a:ext cx="7620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VanillaNet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: 46.15% accuracy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dk1"/>
                </a:solidFill>
                <a:latin typeface="Libre Franklin"/>
              </a:rPr>
              <a:t>ResNet</a:t>
            </a: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: 51.38% accuracy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Both perform comparably on the challenging Tiny ImageNet dataset </a:t>
            </a:r>
          </a:p>
          <a:p>
            <a:pPr marL="927100" indent="-342900" fontAlgn="base">
              <a:lnSpc>
                <a:spcPct val="15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Libre Franklin"/>
              </a:rPr>
              <a:t>Accuracy vs. speed trade-off in real-world applications </a:t>
            </a:r>
          </a:p>
        </p:txBody>
      </p:sp>
      <p:pic>
        <p:nvPicPr>
          <p:cNvPr id="7171" name="Picture 3" descr="Accuracy Versus Precision | The Difference Between Accuracy &amp; Precision |  Michelli Weighing &amp; Measurement">
            <a:extLst>
              <a:ext uri="{FF2B5EF4-FFF2-40B4-BE49-F238E27FC236}">
                <a16:creationId xmlns:a16="http://schemas.microsoft.com/office/drawing/2014/main" id="{B649EB32-6928-5885-5861-DB0AAA0F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" y="1714500"/>
            <a:ext cx="37980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9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89797552-64A1-721C-A8D0-E683B565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>
            <a:extLst>
              <a:ext uri="{FF2B5EF4-FFF2-40B4-BE49-F238E27FC236}">
                <a16:creationId xmlns:a16="http://schemas.microsoft.com/office/drawing/2014/main" id="{10E2B006-D01C-BAC5-238C-9CD628973A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36600" y="1535255"/>
            <a:ext cx="7728400" cy="557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Libre Franklin"/>
              </a:rPr>
              <a:t>VanillaNet</a:t>
            </a:r>
            <a:r>
              <a:rPr lang="en-US" dirty="0">
                <a:solidFill>
                  <a:schemeClr val="dk1"/>
                </a:solidFill>
                <a:latin typeface="Libre Franklin"/>
              </a:rPr>
              <a:t> latency: 2.47 </a:t>
            </a:r>
            <a:r>
              <a:rPr lang="en-US" dirty="0" err="1">
                <a:solidFill>
                  <a:schemeClr val="dk1"/>
                </a:solidFill>
                <a:latin typeface="Libre Franklin"/>
              </a:rPr>
              <a:t>ms</a:t>
            </a:r>
            <a:endParaRPr lang="en-US" dirty="0">
              <a:solidFill>
                <a:schemeClr val="dk1"/>
              </a:solidFill>
              <a:latin typeface="Libre Franklin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Libre Franklin"/>
              </a:rPr>
              <a:t>ResNet</a:t>
            </a:r>
            <a:r>
              <a:rPr lang="en-US" dirty="0">
                <a:solidFill>
                  <a:schemeClr val="dk1"/>
                </a:solidFill>
                <a:latin typeface="Libre Franklin"/>
              </a:rPr>
              <a:t> latency: 3.95 </a:t>
            </a:r>
            <a:r>
              <a:rPr lang="en-US" dirty="0" err="1">
                <a:solidFill>
                  <a:schemeClr val="dk1"/>
                </a:solidFill>
                <a:latin typeface="Libre Franklin"/>
              </a:rPr>
              <a:t>ms</a:t>
            </a:r>
            <a:endParaRPr lang="en-US" dirty="0">
              <a:solidFill>
                <a:schemeClr val="dk1"/>
              </a:solidFill>
              <a:latin typeface="Libre Franklin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</a:rPr>
              <a:t>37% faster inference </a:t>
            </a:r>
            <a:r>
              <a:rPr lang="en-US" dirty="0">
                <a:solidFill>
                  <a:schemeClr val="dk1"/>
                </a:solidFill>
                <a:latin typeface="Libre Franklin"/>
              </a:rPr>
              <a:t>with </a:t>
            </a:r>
            <a:r>
              <a:rPr lang="en-US" dirty="0" err="1">
                <a:solidFill>
                  <a:schemeClr val="dk1"/>
                </a:solidFill>
                <a:latin typeface="Libre Franklin"/>
              </a:rPr>
              <a:t>VanillaNet</a:t>
            </a:r>
            <a:endParaRPr lang="en-US" dirty="0">
              <a:solidFill>
                <a:schemeClr val="dk1"/>
              </a:solidFill>
              <a:latin typeface="Libre Franklin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</a:rPr>
              <a:t>Ideal for real-time decision-making scenarios</a:t>
            </a:r>
          </a:p>
          <a:p>
            <a:pPr marL="285741" indent="-268808">
              <a:lnSpc>
                <a:spcPct val="150000"/>
              </a:lnSpc>
              <a:buSzPts val="1600"/>
              <a:buFont typeface="Libre Franklin"/>
              <a:buChar char="•"/>
            </a:pPr>
            <a:endParaRPr sz="2133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2">
            <a:extLst>
              <a:ext uri="{FF2B5EF4-FFF2-40B4-BE49-F238E27FC236}">
                <a16:creationId xmlns:a16="http://schemas.microsoft.com/office/drawing/2014/main" id="{07A3D26F-9897-5BE4-E800-2AE9DDCFD0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85" y="385004"/>
            <a:ext cx="11266800" cy="58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r>
              <a:rPr lang="en-US" b="1" dirty="0"/>
              <a:t>Evaluation: Inference Latency</a:t>
            </a:r>
            <a:endParaRPr lang="en-US" dirty="0"/>
          </a:p>
        </p:txBody>
      </p:sp>
      <p:sp>
        <p:nvSpPr>
          <p:cNvPr id="80" name="Google Shape;80;p2">
            <a:extLst>
              <a:ext uri="{FF2B5EF4-FFF2-40B4-BE49-F238E27FC236}">
                <a16:creationId xmlns:a16="http://schemas.microsoft.com/office/drawing/2014/main" id="{369EBC4E-9413-B77D-1863-161ECC309687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197227" y="774795"/>
            <a:ext cx="11277600" cy="3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endParaRPr dirty="0"/>
          </a:p>
        </p:txBody>
      </p:sp>
      <p:sp>
        <p:nvSpPr>
          <p:cNvPr id="83" name="Google Shape;83;p2">
            <a:extLst>
              <a:ext uri="{FF2B5EF4-FFF2-40B4-BE49-F238E27FC236}">
                <a16:creationId xmlns:a16="http://schemas.microsoft.com/office/drawing/2014/main" id="{C217584C-2A29-D8E0-0F2D-C9084073F7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267951" y="6290433"/>
            <a:ext cx="14668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12290" name="Picture 2" descr="Timer Vector Art, Icons, and Graphics for Free Download">
            <a:extLst>
              <a:ext uri="{FF2B5EF4-FFF2-40B4-BE49-F238E27FC236}">
                <a16:creationId xmlns:a16="http://schemas.microsoft.com/office/drawing/2014/main" id="{7CE0B798-9766-35BC-4DA0-8316A019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" y="2039903"/>
            <a:ext cx="3297207" cy="329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9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1616</Words>
  <Application>Microsoft Office PowerPoint</Application>
  <PresentationFormat>寬螢幕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Libre Franklin</vt:lpstr>
      <vt:lpstr>Libre Franklin Medium</vt:lpstr>
      <vt:lpstr>Times New Roman</vt:lpstr>
      <vt:lpstr>Office 佈景主題</vt:lpstr>
      <vt:lpstr>ECE570 Final Presentation   VanillaNet: The Power of Minimalism   Alan Chen Breakout Room 6  </vt:lpstr>
      <vt:lpstr>Introduction</vt:lpstr>
      <vt:lpstr>Problem Definition</vt:lpstr>
      <vt:lpstr>VanillaNet: A Minimalistic Approach</vt:lpstr>
      <vt:lpstr>Comparison with ResNet</vt:lpstr>
      <vt:lpstr>Methodology: VanillaNet Architecture</vt:lpstr>
      <vt:lpstr>Methodology and Implementation</vt:lpstr>
      <vt:lpstr>Evaluation: Accuracy</vt:lpstr>
      <vt:lpstr>Evaluation: Inference Latency</vt:lpstr>
      <vt:lpstr>Evaluation: Resource Utilization</vt:lpstr>
      <vt:lpstr>Future Work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Yen-Jung</dc:creator>
  <cp:lastModifiedBy>Chen, Yen-Jung</cp:lastModifiedBy>
  <cp:revision>7</cp:revision>
  <dcterms:created xsi:type="dcterms:W3CDTF">2024-11-17T14:32:22Z</dcterms:created>
  <dcterms:modified xsi:type="dcterms:W3CDTF">2024-11-22T00:21:52Z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2024-11-18T01:34:28Z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e7dd9469-0d9e-4b27-9eeb-c7e26946dc4f</vt:lpwstr>
  </property>
  <property fmtid="{D5CDD505-2E9C-101B-9397-08002B2CF9AE}" pid="8" name="MSIP_Label_4044bd30-2ed7-4c9d-9d12-46200872a97b_ContentBits">
    <vt:lpwstr>0</vt:lpwstr>
  </property>
</Properties>
</file>