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8" r:id="rId2"/>
    <p:sldId id="259" r:id="rId3"/>
    <p:sldId id="260" r:id="rId4"/>
    <p:sldId id="261" r:id="rId5"/>
    <p:sldId id="262" r:id="rId6"/>
    <p:sldId id="263" r:id="rId7"/>
    <p:sldId id="266" r:id="rId8"/>
    <p:sldId id="267" r:id="rId9"/>
    <p:sldId id="268" r:id="rId10"/>
    <p:sldId id="264" r:id="rId11"/>
    <p:sldId id="265" r:id="rId12"/>
    <p:sldId id="269" r:id="rId13"/>
  </p:sldIdLst>
  <p:sldSz cx="12192000" cy="6858000"/>
  <p:notesSz cx="6858000" cy="9144000"/>
  <p:defaultTextStyle>
    <a:defPPr>
      <a:defRPr lang="zh-Hans-MO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4995" autoAdjust="0"/>
    <p:restoredTop sz="94660"/>
  </p:normalViewPr>
  <p:slideViewPr>
    <p:cSldViewPr snapToGrid="0">
      <p:cViewPr varScale="1">
        <p:scale>
          <a:sx n="74" d="100"/>
          <a:sy n="74" d="100"/>
        </p:scale>
        <p:origin x="376" y="56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theme" Target="theme/them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viewProps" Target="viewProps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标题幻灯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4FC5FF2-1867-4E19-AEBC-D9AF14433CDA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副标题 2">
            <a:extLst>
              <a:ext uri="{FF2B5EF4-FFF2-40B4-BE49-F238E27FC236}">
                <a16:creationId xmlns:a16="http://schemas.microsoft.com/office/drawing/2014/main" id="{5D4BF376-1CD7-4107-B63F-D1C9E0B7B553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CN" altLang="en-US"/>
              <a:t>单击此处编辑母版副标题样式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705E9B42-74E2-4012-9292-D5B0F398065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AD31AD5B-E461-4921-8B44-A51718155E2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6FBE464-BC78-4BB8-A66E-517D6087FD8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62442048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标题和竖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382CBA-FCD2-482F-AF4D-7292D83FE3D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7147C960-FE1E-4E4E-92DA-295B61986EB2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9BFB3CD7-9723-4DBE-9A70-5709BBE269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59C3298-423B-4DBD-9DAD-2155D8D293C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24F85BC-12FB-47C0-96BC-F37866EFA4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87329450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竖排标题与文本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竖排标题 1">
            <a:extLst>
              <a:ext uri="{FF2B5EF4-FFF2-40B4-BE49-F238E27FC236}">
                <a16:creationId xmlns:a16="http://schemas.microsoft.com/office/drawing/2014/main" id="{9A44AD15-0C51-43F3-B0F9-681C61C6C53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竖排文字占位符 2">
            <a:extLst>
              <a:ext uri="{FF2B5EF4-FFF2-40B4-BE49-F238E27FC236}">
                <a16:creationId xmlns:a16="http://schemas.microsoft.com/office/drawing/2014/main" id="{D2A2EFA9-9BD3-4E28-8992-1E29159F69F0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1B8B8E6-0FE4-45BE-8555-F7F8A5A3841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87DA1ED1-D39F-4446-A393-414749F51C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457E5D4-CBB3-4A5D-AE28-75F312D8291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113256738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标题和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46DC398-C816-42DA-9B20-B855E57481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D9511026-FD3D-433E-8497-30239D8205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095C5B9-6DA0-4EB6-A718-CBE48DC1022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C3576D4F-10CB-496E-AA08-1721106670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F70F2C1B-B1E5-4FBC-BFBC-57C6993B023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24926986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节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8602775-3F73-4F26-87B5-AB925FA7D2B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4CD429FA-0F10-4388-A6CB-4F3CA2198E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0EE492A9-5441-4DC9-A19D-4B85E581BC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3CABD91B-CADB-4671-81ED-049F343D671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2A1A2E9D-27B2-41F2-A5D7-7508B04BFE4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393252842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两栏内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65E788E-94E4-463B-A37A-D980812FE8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C355EC73-57AC-4F47-B5CF-CE3B75F1DA1B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31BD1725-F4AF-4B77-8853-DA2A06F88152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0A20109A-889D-4348-AF0F-32F3AB3F0A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BC8A2A1F-F605-4267-84E2-2CD2E96CE8C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98B6BCBD-274F-427F-BAC6-6EF40E71C2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424800980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18055ABF-BD70-4EC2-8A24-5B45E459A7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7F97419C-26C8-4310-9BE9-ACF11164317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4" name="内容占位符 3">
            <a:extLst>
              <a:ext uri="{FF2B5EF4-FFF2-40B4-BE49-F238E27FC236}">
                <a16:creationId xmlns:a16="http://schemas.microsoft.com/office/drawing/2014/main" id="{AFB3EA0F-42AA-4189-91AF-E6C0C79D624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5" name="文本占位符 4">
            <a:extLst>
              <a:ext uri="{FF2B5EF4-FFF2-40B4-BE49-F238E27FC236}">
                <a16:creationId xmlns:a16="http://schemas.microsoft.com/office/drawing/2014/main" id="{537B05A4-0AD6-4C52-939D-B26DADF1198E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DE4B9805-C6D9-444E-A36E-2E316EBF5D2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7" name="日期占位符 6">
            <a:extLst>
              <a:ext uri="{FF2B5EF4-FFF2-40B4-BE49-F238E27FC236}">
                <a16:creationId xmlns:a16="http://schemas.microsoft.com/office/drawing/2014/main" id="{39B17B70-DF5A-49BB-817F-37669DE34A5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8" name="页脚占位符 7">
            <a:extLst>
              <a:ext uri="{FF2B5EF4-FFF2-40B4-BE49-F238E27FC236}">
                <a16:creationId xmlns:a16="http://schemas.microsoft.com/office/drawing/2014/main" id="{CF30F901-3064-410B-8467-BEE354F4A0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9" name="灯片编号占位符 8">
            <a:extLst>
              <a:ext uri="{FF2B5EF4-FFF2-40B4-BE49-F238E27FC236}">
                <a16:creationId xmlns:a16="http://schemas.microsoft.com/office/drawing/2014/main" id="{B4A989AE-A460-44FC-A0CF-31CBCA2D72D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994328079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仅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C3B53C7-B733-4F1B-B3E1-0D9229B4E35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日期占位符 2">
            <a:extLst>
              <a:ext uri="{FF2B5EF4-FFF2-40B4-BE49-F238E27FC236}">
                <a16:creationId xmlns:a16="http://schemas.microsoft.com/office/drawing/2014/main" id="{869E3C19-DDD4-4C69-8087-55AD8E170E3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4" name="页脚占位符 3">
            <a:extLst>
              <a:ext uri="{FF2B5EF4-FFF2-40B4-BE49-F238E27FC236}">
                <a16:creationId xmlns:a16="http://schemas.microsoft.com/office/drawing/2014/main" id="{7415636C-8684-403F-98FB-743F0A06869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5" name="灯片编号占位符 4">
            <a:extLst>
              <a:ext uri="{FF2B5EF4-FFF2-40B4-BE49-F238E27FC236}">
                <a16:creationId xmlns:a16="http://schemas.microsoft.com/office/drawing/2014/main" id="{D1B9C372-ACE9-439B-B937-109695473E6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115278803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占位符 1">
            <a:extLst>
              <a:ext uri="{FF2B5EF4-FFF2-40B4-BE49-F238E27FC236}">
                <a16:creationId xmlns:a16="http://schemas.microsoft.com/office/drawing/2014/main" id="{58777782-0F1E-4148-89CD-C3A0407627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3" name="页脚占位符 2">
            <a:extLst>
              <a:ext uri="{FF2B5EF4-FFF2-40B4-BE49-F238E27FC236}">
                <a16:creationId xmlns:a16="http://schemas.microsoft.com/office/drawing/2014/main" id="{1C14F93A-C955-4BD9-B8CE-AEB60F6B25E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4" name="灯片编号占位符 3">
            <a:extLst>
              <a:ext uri="{FF2B5EF4-FFF2-40B4-BE49-F238E27FC236}">
                <a16:creationId xmlns:a16="http://schemas.microsoft.com/office/drawing/2014/main" id="{8EC216A2-50A1-454F-B9A9-0CA6E5AC820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0680533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内容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0559953C-0095-459D-9A1F-F61A12A4377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991DC00D-7CD8-405A-9F8D-8E3B162CA351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1FC03168-AF48-417C-BF35-D32406BB432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D211229D-9192-4ABB-8779-1F7B19DCA55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85417896-4742-478A-A95F-52DBE4B396E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B8C5E25E-F081-4601-A2B2-55B7403D9DD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967547548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图片与标题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B9330045-B4CB-4615-8A0F-C0853E3E002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图片占位符 2">
            <a:extLst>
              <a:ext uri="{FF2B5EF4-FFF2-40B4-BE49-F238E27FC236}">
                <a16:creationId xmlns:a16="http://schemas.microsoft.com/office/drawing/2014/main" id="{2B1067D9-BDFA-4CEF-AD08-29083A4F1BB6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Hans-MO" altLang="en-US"/>
          </a:p>
        </p:txBody>
      </p:sp>
      <p:sp>
        <p:nvSpPr>
          <p:cNvPr id="4" name="文本占位符 3">
            <a:extLst>
              <a:ext uri="{FF2B5EF4-FFF2-40B4-BE49-F238E27FC236}">
                <a16:creationId xmlns:a16="http://schemas.microsoft.com/office/drawing/2014/main" id="{F6B3A3DA-275F-4D76-A7A1-FEAF9E7A148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CN" altLang="en-US"/>
              <a:t>单击此处编辑母版文本样式</a:t>
            </a:r>
          </a:p>
        </p:txBody>
      </p:sp>
      <p:sp>
        <p:nvSpPr>
          <p:cNvPr id="5" name="日期占位符 4">
            <a:extLst>
              <a:ext uri="{FF2B5EF4-FFF2-40B4-BE49-F238E27FC236}">
                <a16:creationId xmlns:a16="http://schemas.microsoft.com/office/drawing/2014/main" id="{57D3DDE4-0D91-44EC-A7A0-BBDBEC73D1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6" name="页脚占位符 5">
            <a:extLst>
              <a:ext uri="{FF2B5EF4-FFF2-40B4-BE49-F238E27FC236}">
                <a16:creationId xmlns:a16="http://schemas.microsoft.com/office/drawing/2014/main" id="{C5EB42C4-40E3-4637-88E3-ADCC1E0F304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Hans-MO" altLang="en-US"/>
          </a:p>
        </p:txBody>
      </p:sp>
      <p:sp>
        <p:nvSpPr>
          <p:cNvPr id="7" name="灯片编号占位符 6">
            <a:extLst>
              <a:ext uri="{FF2B5EF4-FFF2-40B4-BE49-F238E27FC236}">
                <a16:creationId xmlns:a16="http://schemas.microsoft.com/office/drawing/2014/main" id="{AC2C9B86-2717-4B69-8968-166F15559BD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26113464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占位符 1">
            <a:extLst>
              <a:ext uri="{FF2B5EF4-FFF2-40B4-BE49-F238E27FC236}">
                <a16:creationId xmlns:a16="http://schemas.microsoft.com/office/drawing/2014/main" id="{89DAF587-1826-4A38-8D0A-AE21710D680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CN" altLang="en-US"/>
              <a:t>单击此处编辑母版标题样式</a:t>
            </a:r>
            <a:endParaRPr lang="zh-Hans-MO" altLang="en-US"/>
          </a:p>
        </p:txBody>
      </p:sp>
      <p:sp>
        <p:nvSpPr>
          <p:cNvPr id="3" name="文本占位符 2">
            <a:extLst>
              <a:ext uri="{FF2B5EF4-FFF2-40B4-BE49-F238E27FC236}">
                <a16:creationId xmlns:a16="http://schemas.microsoft.com/office/drawing/2014/main" id="{56906E03-6B9E-4087-BCE8-390785D4DAD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CN" altLang="en-US"/>
              <a:t>单击此处编辑母版文本样式</a:t>
            </a:r>
          </a:p>
          <a:p>
            <a:pPr lvl="1"/>
            <a:r>
              <a:rPr lang="zh-CN" altLang="en-US"/>
              <a:t>二级</a:t>
            </a:r>
          </a:p>
          <a:p>
            <a:pPr lvl="2"/>
            <a:r>
              <a:rPr lang="zh-CN" altLang="en-US"/>
              <a:t>三级</a:t>
            </a:r>
          </a:p>
          <a:p>
            <a:pPr lvl="3"/>
            <a:r>
              <a:rPr lang="zh-CN" altLang="en-US"/>
              <a:t>四级</a:t>
            </a:r>
          </a:p>
          <a:p>
            <a:pPr lvl="4"/>
            <a:r>
              <a:rPr lang="zh-CN" altLang="en-US"/>
              <a:t>五级</a:t>
            </a:r>
            <a:endParaRPr lang="zh-Hans-MO" altLang="en-US"/>
          </a:p>
        </p:txBody>
      </p:sp>
      <p:sp>
        <p:nvSpPr>
          <p:cNvPr id="4" name="日期占位符 3">
            <a:extLst>
              <a:ext uri="{FF2B5EF4-FFF2-40B4-BE49-F238E27FC236}">
                <a16:creationId xmlns:a16="http://schemas.microsoft.com/office/drawing/2014/main" id="{C2377654-89F3-4ACA-A003-829CEE2830C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93CFD89-F470-4EA7-9516-4E626579E7B3}" type="datetimeFigureOut">
              <a:rPr lang="zh-Hans-MO" altLang="en-US" smtClean="0"/>
              <a:t>09/18/2024</a:t>
            </a:fld>
            <a:endParaRPr lang="zh-Hans-MO" altLang="en-US"/>
          </a:p>
        </p:txBody>
      </p:sp>
      <p:sp>
        <p:nvSpPr>
          <p:cNvPr id="5" name="页脚占位符 4">
            <a:extLst>
              <a:ext uri="{FF2B5EF4-FFF2-40B4-BE49-F238E27FC236}">
                <a16:creationId xmlns:a16="http://schemas.microsoft.com/office/drawing/2014/main" id="{E6E6BB5E-8895-41ED-B149-500D6689E592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zh-Hans-MO" altLang="en-US"/>
          </a:p>
        </p:txBody>
      </p:sp>
      <p:sp>
        <p:nvSpPr>
          <p:cNvPr id="6" name="灯片编号占位符 5">
            <a:extLst>
              <a:ext uri="{FF2B5EF4-FFF2-40B4-BE49-F238E27FC236}">
                <a16:creationId xmlns:a16="http://schemas.microsoft.com/office/drawing/2014/main" id="{B7539033-47F1-4BE0-B938-B4D70C4CCEA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75FEB568-9936-48DD-BF8A-50FBBD266C6C}" type="slidenum">
              <a:rPr lang="zh-Hans-MO" altLang="en-US" smtClean="0"/>
              <a:t>‹#›</a:t>
            </a:fld>
            <a:endParaRPr lang="zh-Hans-MO" altLang="en-US"/>
          </a:p>
        </p:txBody>
      </p:sp>
    </p:spTree>
    <p:extLst>
      <p:ext uri="{BB962C8B-B14F-4D97-AF65-F5344CB8AC3E}">
        <p14:creationId xmlns:p14="http://schemas.microsoft.com/office/powerpoint/2010/main" val="222176860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Hans-MO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C2110BC-6E18-4CBD-86EC-2B9F1204D6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Apriori</a:t>
            </a:r>
            <a:r>
              <a:rPr lang="en-US" altLang="zh-Hans-MO" dirty="0"/>
              <a:t> </a:t>
            </a:r>
            <a:r>
              <a:rPr lang="en-US" altLang="zh-Hans-MO" dirty="0" err="1"/>
              <a:t>Templete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A5576B7-3866-499E-8856-43A02B4F183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Data</a:t>
            </a:r>
          </a:p>
          <a:p>
            <a:pPr lvl="1"/>
            <a:r>
              <a:rPr lang="en-US" altLang="zh-Hans-MO" dirty="0" err="1"/>
              <a:t>Market_data</a:t>
            </a:r>
            <a:r>
              <a:rPr lang="en-US" altLang="zh-Hans-MO" dirty="0"/>
              <a:t>(shown in the picture)</a:t>
            </a:r>
          </a:p>
          <a:p>
            <a:pPr lvl="1"/>
            <a:r>
              <a:rPr lang="en-US" altLang="zh-Hans-MO" dirty="0" err="1"/>
              <a:t>Gene_data</a:t>
            </a:r>
            <a:endParaRPr lang="zh-Hans-MO" altLang="en-US" dirty="0"/>
          </a:p>
          <a:p>
            <a:endParaRPr lang="en-US" altLang="zh-Hans-MO" dirty="0"/>
          </a:p>
          <a:p>
            <a:r>
              <a:rPr lang="en-US" altLang="zh-Hans-MO" dirty="0"/>
              <a:t>Function </a:t>
            </a:r>
            <a:r>
              <a:rPr lang="en-US" altLang="zh-Hans-MO" b="1" i="1" dirty="0" err="1"/>
              <a:t>loadDataSet</a:t>
            </a:r>
            <a:r>
              <a:rPr lang="en-US" altLang="zh-Hans-MO" dirty="0"/>
              <a:t> is already implemented in the template</a:t>
            </a:r>
          </a:p>
          <a:p>
            <a:endParaRPr lang="en-US" altLang="zh-Hans-MO" dirty="0"/>
          </a:p>
          <a:p>
            <a:endParaRPr lang="en-US" altLang="zh-Hans-MO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1F1754F7-A36D-4D32-AE68-D84E2B9AF46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2266950"/>
            <a:ext cx="5343525" cy="9715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08867803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C7EC8B7-56CC-45EF-BBCC-33C92E4BA3F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get_freq</a:t>
            </a:r>
            <a:endParaRPr lang="zh-Hans-MO" altLang="en-US" dirty="0"/>
          </a:p>
        </p:txBody>
      </p:sp>
      <p:sp>
        <p:nvSpPr>
          <p:cNvPr id="6" name="内容占位符 5">
            <a:extLst>
              <a:ext uri="{FF2B5EF4-FFF2-40B4-BE49-F238E27FC236}">
                <a16:creationId xmlns:a16="http://schemas.microsoft.com/office/drawing/2014/main" id="{AC6508E2-7E22-461F-B2A5-74345076749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Input</a:t>
            </a:r>
          </a:p>
          <a:p>
            <a:pPr lvl="1"/>
            <a:r>
              <a:rPr lang="en-US" altLang="zh-Hans-MO" dirty="0"/>
              <a:t>dataset: a list of transactions from which to generate candidate </a:t>
            </a:r>
            <a:r>
              <a:rPr lang="en-US" altLang="zh-Hans-MO" dirty="0" err="1"/>
              <a:t>itemsets</a:t>
            </a:r>
            <a:endParaRPr lang="en-US" altLang="zh-Hans-MO" dirty="0"/>
          </a:p>
          <a:p>
            <a:pPr lvl="1"/>
            <a:r>
              <a:rPr lang="en-US" altLang="zh-Hans-MO" dirty="0"/>
              <a:t>candidates: the list of candidate </a:t>
            </a:r>
            <a:r>
              <a:rPr lang="en-US" altLang="zh-Hans-MO" dirty="0" err="1"/>
              <a:t>itemsets</a:t>
            </a:r>
            <a:endParaRPr lang="en-US" altLang="zh-Hans-MO" dirty="0"/>
          </a:p>
          <a:p>
            <a:pPr lvl="1"/>
            <a:r>
              <a:rPr lang="en-US" altLang="zh-Hans-MO" dirty="0" err="1"/>
              <a:t>min_support</a:t>
            </a:r>
            <a:endParaRPr lang="en-US" altLang="zh-Hans-MO" dirty="0"/>
          </a:p>
          <a:p>
            <a:r>
              <a:rPr lang="en-US" altLang="zh-Hans-MO" dirty="0"/>
              <a:t>Output</a:t>
            </a:r>
          </a:p>
          <a:p>
            <a:pPr lvl="1"/>
            <a:r>
              <a:rPr lang="en-US" altLang="zh-Hans-MO" dirty="0" err="1"/>
              <a:t>freq_list</a:t>
            </a:r>
            <a:r>
              <a:rPr lang="en-US" altLang="zh-Hans-MO" dirty="0"/>
              <a:t>: the list of frequent </a:t>
            </a:r>
            <a:r>
              <a:rPr lang="en-US" altLang="zh-Hans-MO" dirty="0" err="1"/>
              <a:t>itemsets</a:t>
            </a:r>
            <a:endParaRPr lang="en-US" altLang="zh-Hans-MO" dirty="0"/>
          </a:p>
          <a:p>
            <a:pPr lvl="1"/>
            <a:r>
              <a:rPr lang="en-US" altLang="zh-Hans-MO" dirty="0" err="1"/>
              <a:t>support_data</a:t>
            </a:r>
            <a:r>
              <a:rPr lang="en-US" altLang="zh-Hans-MO" dirty="0"/>
              <a:t>: the support data for all candidate </a:t>
            </a:r>
            <a:r>
              <a:rPr lang="en-US" altLang="zh-Hans-MO" dirty="0" err="1"/>
              <a:t>itemsets</a:t>
            </a:r>
            <a:endParaRPr lang="en-US" altLang="zh-Hans-MO" dirty="0"/>
          </a:p>
          <a:p>
            <a:pPr marL="0" indent="0">
              <a:buNone/>
            </a:pPr>
            <a:endParaRPr lang="zh-Hans-MO" altLang="en-US" dirty="0"/>
          </a:p>
        </p:txBody>
      </p:sp>
      <p:pic>
        <p:nvPicPr>
          <p:cNvPr id="7" name="图片 6">
            <a:extLst>
              <a:ext uri="{FF2B5EF4-FFF2-40B4-BE49-F238E27FC236}">
                <a16:creationId xmlns:a16="http://schemas.microsoft.com/office/drawing/2014/main" id="{315A70D0-1C5A-4B6A-A74D-A96AA772BD25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t="12500" r="1071" b="18056"/>
          <a:stretch/>
        </p:blipFill>
        <p:spPr>
          <a:xfrm>
            <a:off x="838200" y="5086350"/>
            <a:ext cx="7038975" cy="2381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950543693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D446366-8B35-44A9-905D-3641A4DBB30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get_freq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ECA554C0-AEBC-44E5-8867-6837630B402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It can be implemented following the pseudo-code.</a:t>
            </a:r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A410DBA-AF3C-4B36-A478-DB47008C98B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530475"/>
            <a:ext cx="8972550" cy="3781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345960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A231E0B9-C455-4E1D-B782-991C255142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get_freq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47CE62AE-FC8B-43A2-85C6-00757724A0D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You may use </a:t>
            </a:r>
            <a:r>
              <a:rPr lang="en-US" altLang="zh-Hans-MO" b="1" i="1" dirty="0" err="1"/>
              <a:t>issubset</a:t>
            </a:r>
            <a:r>
              <a:rPr lang="en-US" altLang="zh-Hans-MO" dirty="0"/>
              <a:t> method during support counting in </a:t>
            </a:r>
            <a:r>
              <a:rPr lang="en-US" altLang="zh-Hans-MO" dirty="0" err="1"/>
              <a:t>get_freq</a:t>
            </a:r>
            <a:r>
              <a:rPr lang="en-US" altLang="zh-Hans-MO" dirty="0"/>
              <a:t>.</a:t>
            </a:r>
          </a:p>
          <a:p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8B3855E0-1F4C-4083-A284-FA4D48A51C9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2428875"/>
            <a:ext cx="4524375" cy="14478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9546479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20389E71-6BC6-4A29-9587-FAA45584AB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45003"/>
            <a:ext cx="10515600" cy="1325563"/>
          </a:xfrm>
        </p:spPr>
        <p:txBody>
          <a:bodyPr/>
          <a:lstStyle/>
          <a:p>
            <a:r>
              <a:rPr lang="en-US" altLang="zh-Hans-MO" dirty="0" err="1"/>
              <a:t>Apriori</a:t>
            </a:r>
            <a:r>
              <a:rPr lang="en-US" altLang="zh-Hans-MO" dirty="0"/>
              <a:t> </a:t>
            </a:r>
            <a:r>
              <a:rPr lang="en-US" altLang="zh-Hans-MO" dirty="0" err="1"/>
              <a:t>Templete</a:t>
            </a:r>
            <a:endParaRPr lang="zh-Hans-MO" altLang="en-US" dirty="0"/>
          </a:p>
        </p:txBody>
      </p:sp>
      <p:sp>
        <p:nvSpPr>
          <p:cNvPr id="5" name="文本框 4">
            <a:extLst>
              <a:ext uri="{FF2B5EF4-FFF2-40B4-BE49-F238E27FC236}">
                <a16:creationId xmlns:a16="http://schemas.microsoft.com/office/drawing/2014/main" id="{881E0D83-0279-4008-BC67-B85D33DC2239}"/>
              </a:ext>
            </a:extLst>
          </p:cNvPr>
          <p:cNvSpPr txBox="1"/>
          <p:nvPr/>
        </p:nvSpPr>
        <p:spPr>
          <a:xfrm>
            <a:off x="2371725" y="2058769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 err="1"/>
              <a:t>run_apriori</a:t>
            </a:r>
            <a:endParaRPr lang="zh-Hans-MO" altLang="en-US" dirty="0"/>
          </a:p>
        </p:txBody>
      </p:sp>
      <p:sp>
        <p:nvSpPr>
          <p:cNvPr id="7" name="文本框 6">
            <a:extLst>
              <a:ext uri="{FF2B5EF4-FFF2-40B4-BE49-F238E27FC236}">
                <a16:creationId xmlns:a16="http://schemas.microsoft.com/office/drawing/2014/main" id="{79DCD8FC-8AAC-4C6E-8475-097807C65435}"/>
              </a:ext>
            </a:extLst>
          </p:cNvPr>
          <p:cNvSpPr txBox="1"/>
          <p:nvPr/>
        </p:nvSpPr>
        <p:spPr>
          <a:xfrm>
            <a:off x="1066800" y="3059668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 err="1"/>
              <a:t>loadDataSet</a:t>
            </a:r>
            <a:endParaRPr lang="zh-Hans-MO" altLang="en-US" dirty="0"/>
          </a:p>
        </p:txBody>
      </p:sp>
      <p:sp>
        <p:nvSpPr>
          <p:cNvPr id="9" name="文本框 8">
            <a:extLst>
              <a:ext uri="{FF2B5EF4-FFF2-40B4-BE49-F238E27FC236}">
                <a16:creationId xmlns:a16="http://schemas.microsoft.com/office/drawing/2014/main" id="{2E6275FC-F289-4848-B946-0394ACF7F5DE}"/>
              </a:ext>
            </a:extLst>
          </p:cNvPr>
          <p:cNvSpPr txBox="1"/>
          <p:nvPr/>
        </p:nvSpPr>
        <p:spPr>
          <a:xfrm>
            <a:off x="3695700" y="3059668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 err="1"/>
              <a:t>apriori</a:t>
            </a:r>
            <a:endParaRPr lang="zh-Hans-MO" altLang="en-US" dirty="0"/>
          </a:p>
        </p:txBody>
      </p:sp>
      <p:sp>
        <p:nvSpPr>
          <p:cNvPr id="10" name="文本框 9">
            <a:extLst>
              <a:ext uri="{FF2B5EF4-FFF2-40B4-BE49-F238E27FC236}">
                <a16:creationId xmlns:a16="http://schemas.microsoft.com/office/drawing/2014/main" id="{BEACB724-3B0E-45EB-B148-E74B01029CD2}"/>
              </a:ext>
            </a:extLst>
          </p:cNvPr>
          <p:cNvSpPr txBox="1"/>
          <p:nvPr/>
        </p:nvSpPr>
        <p:spPr>
          <a:xfrm>
            <a:off x="1366837" y="4253984"/>
            <a:ext cx="24098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MO" dirty="0" err="1"/>
              <a:t>create_candidates</a:t>
            </a:r>
            <a:endParaRPr lang="zh-Hans-MO" altLang="en-US" dirty="0"/>
          </a:p>
        </p:txBody>
      </p:sp>
      <p:sp>
        <p:nvSpPr>
          <p:cNvPr id="11" name="文本框 10">
            <a:extLst>
              <a:ext uri="{FF2B5EF4-FFF2-40B4-BE49-F238E27FC236}">
                <a16:creationId xmlns:a16="http://schemas.microsoft.com/office/drawing/2014/main" id="{CB21F2A7-D425-4135-8B0D-0D8CF4BE61EB}"/>
              </a:ext>
            </a:extLst>
          </p:cNvPr>
          <p:cNvSpPr txBox="1"/>
          <p:nvPr/>
        </p:nvSpPr>
        <p:spPr>
          <a:xfrm>
            <a:off x="5443540" y="4204216"/>
            <a:ext cx="18097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 err="1"/>
              <a:t>get_freq</a:t>
            </a:r>
            <a:endParaRPr lang="zh-Hans-MO" altLang="en-US" dirty="0"/>
          </a:p>
        </p:txBody>
      </p:sp>
      <p:sp>
        <p:nvSpPr>
          <p:cNvPr id="12" name="文本框 11">
            <a:extLst>
              <a:ext uri="{FF2B5EF4-FFF2-40B4-BE49-F238E27FC236}">
                <a16:creationId xmlns:a16="http://schemas.microsoft.com/office/drawing/2014/main" id="{EC5359B1-AF57-4C4E-BF54-8A14F3C809C2}"/>
              </a:ext>
            </a:extLst>
          </p:cNvPr>
          <p:cNvSpPr txBox="1"/>
          <p:nvPr/>
        </p:nvSpPr>
        <p:spPr>
          <a:xfrm>
            <a:off x="3695700" y="4229100"/>
            <a:ext cx="15049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 err="1"/>
              <a:t>apriori_gen</a:t>
            </a:r>
            <a:endParaRPr lang="zh-Hans-MO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853BAA8F-21EB-4EA1-BFD5-114B7A838770}"/>
              </a:ext>
            </a:extLst>
          </p:cNvPr>
          <p:cNvCxnSpPr>
            <a:stCxn id="5" idx="2"/>
            <a:endCxn id="7" idx="0"/>
          </p:cNvCxnSpPr>
          <p:nvPr/>
        </p:nvCxnSpPr>
        <p:spPr>
          <a:xfrm flipH="1">
            <a:off x="1819275" y="2428101"/>
            <a:ext cx="1304925" cy="6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6" name="直接箭头连接符 15">
            <a:extLst>
              <a:ext uri="{FF2B5EF4-FFF2-40B4-BE49-F238E27FC236}">
                <a16:creationId xmlns:a16="http://schemas.microsoft.com/office/drawing/2014/main" id="{F69301D7-817C-47AA-A122-AC5E1130F96E}"/>
              </a:ext>
            </a:extLst>
          </p:cNvPr>
          <p:cNvCxnSpPr>
            <a:stCxn id="5" idx="2"/>
            <a:endCxn id="9" idx="0"/>
          </p:cNvCxnSpPr>
          <p:nvPr/>
        </p:nvCxnSpPr>
        <p:spPr>
          <a:xfrm>
            <a:off x="3124200" y="2428101"/>
            <a:ext cx="1323975" cy="631567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18" name="直接箭头连接符 17">
            <a:extLst>
              <a:ext uri="{FF2B5EF4-FFF2-40B4-BE49-F238E27FC236}">
                <a16:creationId xmlns:a16="http://schemas.microsoft.com/office/drawing/2014/main" id="{2A1C2D60-D501-4ACC-B709-C6D7BED14D70}"/>
              </a:ext>
            </a:extLst>
          </p:cNvPr>
          <p:cNvCxnSpPr>
            <a:stCxn id="9" idx="2"/>
            <a:endCxn id="10" idx="0"/>
          </p:cNvCxnSpPr>
          <p:nvPr/>
        </p:nvCxnSpPr>
        <p:spPr>
          <a:xfrm flipH="1">
            <a:off x="2571750" y="3429000"/>
            <a:ext cx="1876425" cy="824984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EB31584-ADB2-4F9F-81CE-36FF103077A6}"/>
              </a:ext>
            </a:extLst>
          </p:cNvPr>
          <p:cNvCxnSpPr>
            <a:stCxn id="9" idx="2"/>
            <a:endCxn id="12" idx="0"/>
          </p:cNvCxnSpPr>
          <p:nvPr/>
        </p:nvCxnSpPr>
        <p:spPr>
          <a:xfrm>
            <a:off x="4448175" y="3429000"/>
            <a:ext cx="0" cy="800100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cxnSp>
        <p:nvCxnSpPr>
          <p:cNvPr id="23" name="直接箭头连接符 22">
            <a:extLst>
              <a:ext uri="{FF2B5EF4-FFF2-40B4-BE49-F238E27FC236}">
                <a16:creationId xmlns:a16="http://schemas.microsoft.com/office/drawing/2014/main" id="{8A187D59-94EB-4E30-884A-2112DD63FA08}"/>
              </a:ext>
            </a:extLst>
          </p:cNvPr>
          <p:cNvCxnSpPr>
            <a:stCxn id="9" idx="2"/>
            <a:endCxn id="11" idx="0"/>
          </p:cNvCxnSpPr>
          <p:nvPr/>
        </p:nvCxnSpPr>
        <p:spPr>
          <a:xfrm>
            <a:off x="4448175" y="3429000"/>
            <a:ext cx="1900240" cy="775216"/>
          </a:xfrm>
          <a:prstGeom prst="straightConnector1">
            <a:avLst/>
          </a:prstGeom>
          <a:ln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24" name="文本框 23">
            <a:extLst>
              <a:ext uri="{FF2B5EF4-FFF2-40B4-BE49-F238E27FC236}">
                <a16:creationId xmlns:a16="http://schemas.microsoft.com/office/drawing/2014/main" id="{6B3084C4-CEC4-477C-9C13-7AD22C927FCF}"/>
              </a:ext>
            </a:extLst>
          </p:cNvPr>
          <p:cNvSpPr txBox="1"/>
          <p:nvPr/>
        </p:nvSpPr>
        <p:spPr>
          <a:xfrm>
            <a:off x="7253290" y="2767280"/>
            <a:ext cx="3200400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sz="2800" dirty="0"/>
              <a:t>Function call relationship</a:t>
            </a:r>
            <a:endParaRPr lang="zh-Hans-MO" altLang="en-US" sz="2800" dirty="0"/>
          </a:p>
        </p:txBody>
      </p:sp>
    </p:spTree>
    <p:extLst>
      <p:ext uri="{BB962C8B-B14F-4D97-AF65-F5344CB8AC3E}">
        <p14:creationId xmlns:p14="http://schemas.microsoft.com/office/powerpoint/2010/main" val="74774460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C34FA13B-3F62-4B9F-BC4F-C3C8FF9CD0F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Main function</a:t>
            </a:r>
            <a:endParaRPr lang="zh-Hans-MO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470E4688-3CB8-44F6-8F62-64D4719E6BB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768492"/>
            <a:ext cx="10515600" cy="3494054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85A9E73F-45AF-437B-BD22-CAA9FE387282}"/>
              </a:ext>
            </a:extLst>
          </p:cNvPr>
          <p:cNvSpPr/>
          <p:nvPr/>
        </p:nvSpPr>
        <p:spPr>
          <a:xfrm>
            <a:off x="838200" y="3686175"/>
            <a:ext cx="7543800" cy="1533525"/>
          </a:xfrm>
          <a:prstGeom prst="rect">
            <a:avLst/>
          </a:prstGeom>
          <a:noFill/>
          <a:ln w="412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6" name="文本框 5">
            <a:extLst>
              <a:ext uri="{FF2B5EF4-FFF2-40B4-BE49-F238E27FC236}">
                <a16:creationId xmlns:a16="http://schemas.microsoft.com/office/drawing/2014/main" id="{E786AFAC-B2CC-4276-B7E3-E702CA6DFD12}"/>
              </a:ext>
            </a:extLst>
          </p:cNvPr>
          <p:cNvSpPr txBox="1"/>
          <p:nvPr/>
        </p:nvSpPr>
        <p:spPr>
          <a:xfrm>
            <a:off x="9401175" y="4249698"/>
            <a:ext cx="20574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MO" dirty="0"/>
              <a:t>How to run the file</a:t>
            </a:r>
            <a:endParaRPr lang="zh-Hans-MO" altLang="en-US" dirty="0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8519DE3B-E091-4B78-A115-EB3DBDF7982A}"/>
              </a:ext>
            </a:extLst>
          </p:cNvPr>
          <p:cNvCxnSpPr>
            <a:stCxn id="5" idx="3"/>
          </p:cNvCxnSpPr>
          <p:nvPr/>
        </p:nvCxnSpPr>
        <p:spPr>
          <a:xfrm flipV="1">
            <a:off x="8382000" y="4452937"/>
            <a:ext cx="1000125" cy="1"/>
          </a:xfrm>
          <a:prstGeom prst="straightConnector1">
            <a:avLst/>
          </a:prstGeom>
          <a:ln w="28575">
            <a:tailEnd type="triangle"/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68847496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7FCE6D2A-70D3-4549-B684-65205D66731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Run_apriori</a:t>
            </a:r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9E137648-768B-4FDB-85EA-E94C629E18DC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1825625"/>
            <a:ext cx="9534525" cy="1000125"/>
          </a:xfrm>
          <a:prstGeom prst="rect">
            <a:avLst/>
          </a:prstGeom>
        </p:spPr>
      </p:pic>
      <p:sp>
        <p:nvSpPr>
          <p:cNvPr id="5" name="矩形 4">
            <a:extLst>
              <a:ext uri="{FF2B5EF4-FFF2-40B4-BE49-F238E27FC236}">
                <a16:creationId xmlns:a16="http://schemas.microsoft.com/office/drawing/2014/main" id="{B28A05D2-9FE1-4456-8892-526407D42964}"/>
              </a:ext>
            </a:extLst>
          </p:cNvPr>
          <p:cNvSpPr/>
          <p:nvPr/>
        </p:nvSpPr>
        <p:spPr>
          <a:xfrm>
            <a:off x="2419350" y="2105025"/>
            <a:ext cx="2533650" cy="219075"/>
          </a:xfrm>
          <a:prstGeom prst="rect">
            <a:avLst/>
          </a:prstGeom>
          <a:noFill/>
          <a:ln w="28575">
            <a:solidFill>
              <a:srgbClr val="FF0000"/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7" name="矩形 6">
            <a:extLst>
              <a:ext uri="{FF2B5EF4-FFF2-40B4-BE49-F238E27FC236}">
                <a16:creationId xmlns:a16="http://schemas.microsoft.com/office/drawing/2014/main" id="{510EED21-CEBF-4DAD-BF0D-1C1D7441CDF0}"/>
              </a:ext>
            </a:extLst>
          </p:cNvPr>
          <p:cNvSpPr/>
          <p:nvPr/>
        </p:nvSpPr>
        <p:spPr>
          <a:xfrm>
            <a:off x="2724150" y="2282825"/>
            <a:ext cx="6686550" cy="269875"/>
          </a:xfrm>
          <a:prstGeom prst="rect">
            <a:avLst/>
          </a:prstGeom>
          <a:noFill/>
          <a:ln w="28575">
            <a:solidFill>
              <a:schemeClr val="accent6">
                <a:lumMod val="75000"/>
              </a:schemeClr>
            </a:solidFill>
          </a:ln>
        </p:spPr>
        <p:style>
          <a:lnRef idx="2">
            <a:schemeClr val="accent2"/>
          </a:lnRef>
          <a:fillRef idx="1">
            <a:schemeClr val="lt1"/>
          </a:fillRef>
          <a:effectRef idx="0">
            <a:schemeClr val="accent2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8" name="文本框 7">
            <a:extLst>
              <a:ext uri="{FF2B5EF4-FFF2-40B4-BE49-F238E27FC236}">
                <a16:creationId xmlns:a16="http://schemas.microsoft.com/office/drawing/2014/main" id="{B4C8592F-558F-4DAB-B3B8-2C9EBD28C58C}"/>
              </a:ext>
            </a:extLst>
          </p:cNvPr>
          <p:cNvSpPr txBox="1"/>
          <p:nvPr/>
        </p:nvSpPr>
        <p:spPr>
          <a:xfrm>
            <a:off x="1466850" y="3662919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Hans-MO" dirty="0"/>
              <a:t>Load dataset as list</a:t>
            </a:r>
            <a:endParaRPr lang="zh-Hans-MO" altLang="en-US" dirty="0"/>
          </a:p>
        </p:txBody>
      </p:sp>
      <p:cxnSp>
        <p:nvCxnSpPr>
          <p:cNvPr id="10" name="直接箭头连接符 9">
            <a:extLst>
              <a:ext uri="{FF2B5EF4-FFF2-40B4-BE49-F238E27FC236}">
                <a16:creationId xmlns:a16="http://schemas.microsoft.com/office/drawing/2014/main" id="{174E3DD6-2FED-4C30-91E6-6FF81FD75C59}"/>
              </a:ext>
            </a:extLst>
          </p:cNvPr>
          <p:cNvCxnSpPr>
            <a:endCxn id="8" idx="0"/>
          </p:cNvCxnSpPr>
          <p:nvPr/>
        </p:nvCxnSpPr>
        <p:spPr>
          <a:xfrm flipH="1">
            <a:off x="2519363" y="2324100"/>
            <a:ext cx="71437" cy="1338819"/>
          </a:xfrm>
          <a:prstGeom prst="straightConnector1">
            <a:avLst/>
          </a:prstGeom>
          <a:ln w="25400"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2" name="文本框 11">
            <a:extLst>
              <a:ext uri="{FF2B5EF4-FFF2-40B4-BE49-F238E27FC236}">
                <a16:creationId xmlns:a16="http://schemas.microsoft.com/office/drawing/2014/main" id="{E3936CBC-3687-4F04-9BF7-11A37FCD2DD3}"/>
              </a:ext>
            </a:extLst>
          </p:cNvPr>
          <p:cNvSpPr txBox="1"/>
          <p:nvPr/>
        </p:nvSpPr>
        <p:spPr>
          <a:xfrm>
            <a:off x="7305675" y="3662919"/>
            <a:ext cx="210502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/>
              <a:t>Run </a:t>
            </a:r>
            <a:r>
              <a:rPr lang="en-US" altLang="zh-Hans-MO" dirty="0" err="1"/>
              <a:t>apriori</a:t>
            </a:r>
            <a:endParaRPr lang="zh-Hans-MO" altLang="en-US" dirty="0"/>
          </a:p>
        </p:txBody>
      </p:sp>
      <p:cxnSp>
        <p:nvCxnSpPr>
          <p:cNvPr id="14" name="直接箭头连接符 13">
            <a:extLst>
              <a:ext uri="{FF2B5EF4-FFF2-40B4-BE49-F238E27FC236}">
                <a16:creationId xmlns:a16="http://schemas.microsoft.com/office/drawing/2014/main" id="{99BB334A-0D24-4F33-BE9C-F4B814DD700E}"/>
              </a:ext>
            </a:extLst>
          </p:cNvPr>
          <p:cNvCxnSpPr>
            <a:stCxn id="7" idx="2"/>
            <a:endCxn id="12" idx="0"/>
          </p:cNvCxnSpPr>
          <p:nvPr/>
        </p:nvCxnSpPr>
        <p:spPr>
          <a:xfrm>
            <a:off x="6067425" y="2552700"/>
            <a:ext cx="2290763" cy="1110219"/>
          </a:xfrm>
          <a:prstGeom prst="straightConnector1">
            <a:avLst/>
          </a:prstGeom>
          <a:ln w="28575">
            <a:solidFill>
              <a:schemeClr val="accent6">
                <a:lumMod val="75000"/>
              </a:schemeClr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014482979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46913251-6E73-42E9-85E7-4411010C5F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26737"/>
            <a:ext cx="10515600" cy="1325563"/>
          </a:xfrm>
        </p:spPr>
        <p:txBody>
          <a:bodyPr/>
          <a:lstStyle/>
          <a:p>
            <a:r>
              <a:rPr lang="en-US" altLang="zh-Hans-MO" dirty="0" err="1"/>
              <a:t>Apriori</a:t>
            </a:r>
            <a:r>
              <a:rPr lang="en-US" altLang="zh-Hans-MO" dirty="0"/>
              <a:t> </a:t>
            </a:r>
            <a:endParaRPr lang="zh-Hans-MO" altLang="en-US" dirty="0"/>
          </a:p>
        </p:txBody>
      </p:sp>
      <p:pic>
        <p:nvPicPr>
          <p:cNvPr id="4" name="内容占位符 3">
            <a:extLst>
              <a:ext uri="{FF2B5EF4-FFF2-40B4-BE49-F238E27FC236}">
                <a16:creationId xmlns:a16="http://schemas.microsoft.com/office/drawing/2014/main" id="{DCA6931F-30EF-4481-92AC-50EE8A1F0555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838200" y="1585913"/>
            <a:ext cx="11163300" cy="4014787"/>
          </a:xfrm>
          <a:prstGeom prst="rect">
            <a:avLst/>
          </a:prstGeom>
        </p:spPr>
      </p:pic>
      <p:sp>
        <p:nvSpPr>
          <p:cNvPr id="5" name="文本框 4">
            <a:extLst>
              <a:ext uri="{FF2B5EF4-FFF2-40B4-BE49-F238E27FC236}">
                <a16:creationId xmlns:a16="http://schemas.microsoft.com/office/drawing/2014/main" id="{47B5D576-56C2-4C89-A149-77E68D559F5E}"/>
              </a:ext>
            </a:extLst>
          </p:cNvPr>
          <p:cNvSpPr txBox="1"/>
          <p:nvPr/>
        </p:nvSpPr>
        <p:spPr>
          <a:xfrm>
            <a:off x="6096000" y="1743075"/>
            <a:ext cx="220980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/>
              <a:t>the set of single item</a:t>
            </a:r>
            <a:endParaRPr lang="zh-Hans-MO" altLang="en-US" dirty="0"/>
          </a:p>
        </p:txBody>
      </p:sp>
      <p:sp>
        <p:nvSpPr>
          <p:cNvPr id="6" name="矩形 5">
            <a:extLst>
              <a:ext uri="{FF2B5EF4-FFF2-40B4-BE49-F238E27FC236}">
                <a16:creationId xmlns:a16="http://schemas.microsoft.com/office/drawing/2014/main" id="{A362B94D-5FB1-463E-A662-84799A6C4D92}"/>
              </a:ext>
            </a:extLst>
          </p:cNvPr>
          <p:cNvSpPr/>
          <p:nvPr/>
        </p:nvSpPr>
        <p:spPr>
          <a:xfrm>
            <a:off x="1600200" y="1861066"/>
            <a:ext cx="2276475" cy="133350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cxnSp>
        <p:nvCxnSpPr>
          <p:cNvPr id="8" name="直接箭头连接符 7">
            <a:extLst>
              <a:ext uri="{FF2B5EF4-FFF2-40B4-BE49-F238E27FC236}">
                <a16:creationId xmlns:a16="http://schemas.microsoft.com/office/drawing/2014/main" id="{E9288E0C-E353-4E98-B7F3-04ED56A63D0C}"/>
              </a:ext>
            </a:extLst>
          </p:cNvPr>
          <p:cNvCxnSpPr>
            <a:cxnSpLocks/>
            <a:stCxn id="6" idx="3"/>
            <a:endCxn id="5" idx="1"/>
          </p:cNvCxnSpPr>
          <p:nvPr/>
        </p:nvCxnSpPr>
        <p:spPr>
          <a:xfrm>
            <a:off x="3876675" y="1927741"/>
            <a:ext cx="2219325" cy="0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2"/>
          </a:lnRef>
          <a:fillRef idx="0">
            <a:schemeClr val="accent2"/>
          </a:fillRef>
          <a:effectRef idx="0">
            <a:schemeClr val="accent2"/>
          </a:effectRef>
          <a:fontRef idx="minor">
            <a:schemeClr val="tx1"/>
          </a:fontRef>
        </p:style>
      </p:cxnSp>
      <p:sp>
        <p:nvSpPr>
          <p:cNvPr id="13" name="矩形 12">
            <a:extLst>
              <a:ext uri="{FF2B5EF4-FFF2-40B4-BE49-F238E27FC236}">
                <a16:creationId xmlns:a16="http://schemas.microsoft.com/office/drawing/2014/main" id="{7E7F1120-7D5B-42A5-8FAD-A4E4AF92A7C0}"/>
              </a:ext>
            </a:extLst>
          </p:cNvPr>
          <p:cNvSpPr/>
          <p:nvPr/>
        </p:nvSpPr>
        <p:spPr>
          <a:xfrm>
            <a:off x="1495425" y="2212419"/>
            <a:ext cx="1123949" cy="241341"/>
          </a:xfrm>
          <a:prstGeom prst="rect">
            <a:avLst/>
          </a:prstGeom>
          <a:noFill/>
          <a:ln w="25400">
            <a:solidFill>
              <a:srgbClr val="FF000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zh-Hans-MO" altLang="en-US"/>
          </a:p>
        </p:txBody>
      </p:sp>
      <p:sp>
        <p:nvSpPr>
          <p:cNvPr id="18" name="文本框 17">
            <a:extLst>
              <a:ext uri="{FF2B5EF4-FFF2-40B4-BE49-F238E27FC236}">
                <a16:creationId xmlns:a16="http://schemas.microsoft.com/office/drawing/2014/main" id="{D7E9496E-CA0C-4CDF-9A88-A14773BDD6F1}"/>
              </a:ext>
            </a:extLst>
          </p:cNvPr>
          <p:cNvSpPr txBox="1"/>
          <p:nvPr/>
        </p:nvSpPr>
        <p:spPr>
          <a:xfrm>
            <a:off x="8915400" y="2418279"/>
            <a:ext cx="2209800" cy="92333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zh-Hans-MO" dirty="0"/>
              <a:t>the set of single item whose support is not less than </a:t>
            </a:r>
            <a:r>
              <a:rPr lang="en-US" altLang="zh-Hans-MO" dirty="0" err="1"/>
              <a:t>minSupport</a:t>
            </a:r>
            <a:endParaRPr lang="zh-Hans-MO" altLang="en-US" dirty="0"/>
          </a:p>
        </p:txBody>
      </p:sp>
      <p:cxnSp>
        <p:nvCxnSpPr>
          <p:cNvPr id="20" name="直接箭头连接符 19">
            <a:extLst>
              <a:ext uri="{FF2B5EF4-FFF2-40B4-BE49-F238E27FC236}">
                <a16:creationId xmlns:a16="http://schemas.microsoft.com/office/drawing/2014/main" id="{BCC9A670-6A2E-4B21-9F26-294F2F301247}"/>
              </a:ext>
            </a:extLst>
          </p:cNvPr>
          <p:cNvCxnSpPr>
            <a:stCxn id="13" idx="3"/>
            <a:endCxn id="18" idx="1"/>
          </p:cNvCxnSpPr>
          <p:nvPr/>
        </p:nvCxnSpPr>
        <p:spPr>
          <a:xfrm>
            <a:off x="2619374" y="2333090"/>
            <a:ext cx="6296026" cy="546854"/>
          </a:xfrm>
          <a:prstGeom prst="straightConnector1">
            <a:avLst/>
          </a:prstGeom>
          <a:ln>
            <a:solidFill>
              <a:srgbClr val="FF0000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382995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8BC42BEE-D77B-4E98-86E0-B1899D6DCA0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/>
              <a:t>Detail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2C938616-0F24-475F-B7A8-9AF471D4D9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b="1" i="1" dirty="0"/>
              <a:t>update</a:t>
            </a:r>
            <a:r>
              <a:rPr lang="en-US" altLang="zh-Hans-MO" dirty="0"/>
              <a:t> method</a:t>
            </a:r>
          </a:p>
          <a:p>
            <a:r>
              <a:rPr lang="en-US" altLang="zh-Hans-MO" dirty="0"/>
              <a:t>You can use </a:t>
            </a:r>
            <a:r>
              <a:rPr lang="en-US" altLang="zh-Hans-MO" dirty="0" err="1"/>
              <a:t>a.update</a:t>
            </a:r>
            <a:r>
              <a:rPr lang="en-US" altLang="zh-Hans-MO" dirty="0"/>
              <a:t>(b) to add keys and values in </a:t>
            </a:r>
            <a:r>
              <a:rPr lang="en-US" altLang="zh-Hans-MO" dirty="0" err="1"/>
              <a:t>dict</a:t>
            </a:r>
            <a:r>
              <a:rPr lang="en-US" altLang="zh-Hans-MO" dirty="0"/>
              <a:t> b into </a:t>
            </a:r>
            <a:r>
              <a:rPr lang="en-US" altLang="zh-Hans-MO" dirty="0" err="1"/>
              <a:t>dict</a:t>
            </a:r>
            <a:r>
              <a:rPr lang="en-US" altLang="zh-Hans-MO" dirty="0"/>
              <a:t> a.</a:t>
            </a:r>
          </a:p>
          <a:p>
            <a:endParaRPr lang="en-US" altLang="zh-Hans-MO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3075724-9F80-44C9-9D5C-D4101879A7E1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3000375"/>
            <a:ext cx="4752975" cy="108585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71116482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EEFD4953-5F52-4F4A-A041-68F11591FC1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apriori_gen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02C8251A-BCCF-4B2B-9DE5-3E68C0077F5C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The </a:t>
            </a:r>
            <a:r>
              <a:rPr lang="en-US" altLang="zh-Hans-MO" dirty="0" err="1"/>
              <a:t>apriori_gen</a:t>
            </a:r>
            <a:r>
              <a:rPr lang="en-US" altLang="zh-Hans-MO" dirty="0"/>
              <a:t> function performs two operations:    </a:t>
            </a:r>
          </a:p>
          <a:p>
            <a:pPr lvl="1"/>
            <a:r>
              <a:rPr lang="en-US" altLang="zh-Hans-MO" dirty="0"/>
              <a:t>Generate length k candidate </a:t>
            </a:r>
            <a:r>
              <a:rPr lang="en-US" altLang="zh-Hans-MO" dirty="0" err="1"/>
              <a:t>itemsets</a:t>
            </a:r>
            <a:r>
              <a:rPr lang="en-US" altLang="zh-Hans-MO" dirty="0"/>
              <a:t> from length k-1 frequent </a:t>
            </a:r>
            <a:r>
              <a:rPr lang="en-US" altLang="zh-Hans-MO" dirty="0" err="1"/>
              <a:t>itemsets</a:t>
            </a:r>
            <a:r>
              <a:rPr lang="en-US" altLang="zh-Hans-MO" dirty="0"/>
              <a:t>    </a:t>
            </a:r>
          </a:p>
          <a:p>
            <a:pPr lvl="1"/>
            <a:r>
              <a:rPr lang="en-US" altLang="zh-Hans-MO" dirty="0"/>
              <a:t>Prune candidate </a:t>
            </a:r>
            <a:r>
              <a:rPr lang="en-US" altLang="zh-Hans-MO" dirty="0" err="1"/>
              <a:t>itemsets</a:t>
            </a:r>
            <a:r>
              <a:rPr lang="en-US" altLang="zh-Hans-MO" dirty="0"/>
              <a:t> containing subsets of length k-1 that are infrequent</a:t>
            </a:r>
          </a:p>
          <a:p>
            <a:r>
              <a:rPr lang="en-US" altLang="zh-Hans-MO" dirty="0"/>
              <a:t>Input:</a:t>
            </a:r>
          </a:p>
          <a:p>
            <a:pPr lvl="1"/>
            <a:r>
              <a:rPr lang="en-US" altLang="zh-Hans-MO" dirty="0" err="1"/>
              <a:t>freq_sets</a:t>
            </a:r>
            <a:r>
              <a:rPr lang="en-US" altLang="zh-Hans-MO" dirty="0"/>
              <a:t>: The list of frequent (k-1)-</a:t>
            </a:r>
            <a:r>
              <a:rPr lang="en-US" altLang="zh-Hans-MO" dirty="0" err="1"/>
              <a:t>itemsets</a:t>
            </a:r>
            <a:r>
              <a:rPr lang="en-US" altLang="zh-Hans-MO" dirty="0"/>
              <a:t>.</a:t>
            </a:r>
          </a:p>
          <a:p>
            <a:pPr lvl="1"/>
            <a:r>
              <a:rPr lang="en-US" altLang="zh-Hans-MO" dirty="0"/>
              <a:t>k: The cardinality of the current </a:t>
            </a:r>
            <a:r>
              <a:rPr lang="en-US" altLang="zh-Hans-MO" dirty="0" err="1"/>
              <a:t>itemsets</a:t>
            </a:r>
            <a:r>
              <a:rPr lang="en-US" altLang="zh-Hans-MO" dirty="0"/>
              <a:t> being evaluated.</a:t>
            </a:r>
          </a:p>
          <a:p>
            <a:r>
              <a:rPr lang="en-US" altLang="zh-Hans-MO" dirty="0"/>
              <a:t>Output:</a:t>
            </a:r>
          </a:p>
          <a:p>
            <a:pPr lvl="1"/>
            <a:r>
              <a:rPr lang="en-US" altLang="zh-Hans-MO" dirty="0" err="1"/>
              <a:t>candidate_list</a:t>
            </a:r>
            <a:r>
              <a:rPr lang="en-US" altLang="zh-Hans-MO" dirty="0"/>
              <a:t> : The list of candidate </a:t>
            </a:r>
            <a:r>
              <a:rPr lang="en-US" altLang="zh-Hans-MO" dirty="0" err="1"/>
              <a:t>itemsets</a:t>
            </a:r>
            <a:r>
              <a:rPr lang="en-US" altLang="zh-Hans-MO" dirty="0"/>
              <a:t>.</a:t>
            </a:r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D6D68917-FCED-44C3-8EF0-A7A597317F00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38200" y="5557837"/>
            <a:ext cx="3467100" cy="25717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47528733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F5C0D1BB-388D-4A44-A0D9-900A5AFF5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apriori_gen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73820531-DD5C-4966-90F3-584C1220232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It can be implemented following the pseudo-code.</a:t>
            </a:r>
            <a:endParaRPr lang="zh-Hans-MO" altLang="en-US" dirty="0"/>
          </a:p>
          <a:p>
            <a:endParaRPr lang="zh-Hans-MO" altLang="en-US" dirty="0"/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6B819AEF-9293-4F37-BA67-316B795CF020}"/>
              </a:ext>
            </a:extLst>
          </p:cNvPr>
          <p:cNvPicPr>
            <a:picLocks noChangeAspect="1"/>
          </p:cNvPicPr>
          <p:nvPr/>
        </p:nvPicPr>
        <p:blipFill rotWithShape="1">
          <a:blip r:embed="rId2"/>
          <a:srcRect b="16511"/>
          <a:stretch/>
        </p:blipFill>
        <p:spPr>
          <a:xfrm>
            <a:off x="838200" y="2405063"/>
            <a:ext cx="8858250" cy="170973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77095831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标题 1">
            <a:extLst>
              <a:ext uri="{FF2B5EF4-FFF2-40B4-BE49-F238E27FC236}">
                <a16:creationId xmlns:a16="http://schemas.microsoft.com/office/drawing/2014/main" id="{65F3487F-636F-45FA-B283-37302DC8145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Hans-MO" dirty="0" err="1"/>
              <a:t>apriori_gen</a:t>
            </a:r>
            <a:endParaRPr lang="zh-Hans-MO" altLang="en-US" dirty="0"/>
          </a:p>
        </p:txBody>
      </p:sp>
      <p:sp>
        <p:nvSpPr>
          <p:cNvPr id="3" name="内容占位符 2">
            <a:extLst>
              <a:ext uri="{FF2B5EF4-FFF2-40B4-BE49-F238E27FC236}">
                <a16:creationId xmlns:a16="http://schemas.microsoft.com/office/drawing/2014/main" id="{BBC3A121-86BE-4F57-8842-BC35B19535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Hans-MO" dirty="0"/>
              <a:t>You may use </a:t>
            </a:r>
            <a:r>
              <a:rPr lang="en-US" altLang="zh-Hans-MO" b="1" i="1" dirty="0"/>
              <a:t>combinations </a:t>
            </a:r>
            <a:r>
              <a:rPr lang="en-US" altLang="zh-Hans-MO" dirty="0"/>
              <a:t>method to enumerate all the subsets.</a:t>
            </a:r>
          </a:p>
          <a:p>
            <a:endParaRPr lang="en-US" altLang="zh-Hans-MO" dirty="0"/>
          </a:p>
          <a:p>
            <a:endParaRPr lang="en-US" altLang="zh-Hans-MO" dirty="0"/>
          </a:p>
          <a:p>
            <a:endParaRPr lang="en-US" altLang="zh-Hans-MO" dirty="0"/>
          </a:p>
          <a:p>
            <a:endParaRPr lang="en-US" altLang="zh-Hans-MO" dirty="0"/>
          </a:p>
          <a:p>
            <a:endParaRPr lang="en-US" altLang="zh-Hans-MO" dirty="0"/>
          </a:p>
          <a:p>
            <a:r>
              <a:rPr lang="en-US" altLang="zh-Hans-MO" dirty="0">
                <a:solidFill>
                  <a:srgbClr val="FF0000"/>
                </a:solidFill>
              </a:rPr>
              <a:t>Import </a:t>
            </a:r>
            <a:r>
              <a:rPr lang="en-US" altLang="zh-Hans-MO" dirty="0" err="1">
                <a:solidFill>
                  <a:srgbClr val="FF0000"/>
                </a:solidFill>
              </a:rPr>
              <a:t>itertools</a:t>
            </a:r>
            <a:r>
              <a:rPr lang="en-US" altLang="zh-Hans-MO">
                <a:solidFill>
                  <a:srgbClr val="FF0000"/>
                </a:solidFill>
              </a:rPr>
              <a:t> first.</a:t>
            </a:r>
            <a:endParaRPr lang="zh-Hans-MO" altLang="en-US" dirty="0">
              <a:solidFill>
                <a:srgbClr val="FF0000"/>
              </a:solidFill>
            </a:endParaRPr>
          </a:p>
        </p:txBody>
      </p:sp>
      <p:pic>
        <p:nvPicPr>
          <p:cNvPr id="4" name="图片 3">
            <a:extLst>
              <a:ext uri="{FF2B5EF4-FFF2-40B4-BE49-F238E27FC236}">
                <a16:creationId xmlns:a16="http://schemas.microsoft.com/office/drawing/2014/main" id="{A359D36E-A024-4235-A7F8-09BB4C50FF1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085850" y="2471737"/>
            <a:ext cx="4610100" cy="2257425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641710572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主题​​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343</TotalTime>
  <Words>274</Words>
  <Application>Microsoft Office PowerPoint</Application>
  <PresentationFormat>Widescreen</PresentationFormat>
  <Paragraphs>56</Paragraphs>
  <Slides>12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12</vt:i4>
      </vt:variant>
    </vt:vector>
  </HeadingPairs>
  <TitlesOfParts>
    <vt:vector size="16" baseType="lpstr">
      <vt:lpstr>Arial</vt:lpstr>
      <vt:lpstr>Calibri</vt:lpstr>
      <vt:lpstr>Calibri Light</vt:lpstr>
      <vt:lpstr>Office 主题​​</vt:lpstr>
      <vt:lpstr>Apriori Templete</vt:lpstr>
      <vt:lpstr>Apriori Templete</vt:lpstr>
      <vt:lpstr>Main function</vt:lpstr>
      <vt:lpstr>Run_apriori</vt:lpstr>
      <vt:lpstr>Apriori </vt:lpstr>
      <vt:lpstr>Detail</vt:lpstr>
      <vt:lpstr>apriori_gen</vt:lpstr>
      <vt:lpstr>apriori_gen</vt:lpstr>
      <vt:lpstr>apriori_gen</vt:lpstr>
      <vt:lpstr>get_freq</vt:lpstr>
      <vt:lpstr>get_freq</vt:lpstr>
      <vt:lpstr>get_freq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Apriori Implementation</dc:title>
  <dc:creator>王 浩宇</dc:creator>
  <cp:lastModifiedBy>Jing Gao</cp:lastModifiedBy>
  <cp:revision>33</cp:revision>
  <dcterms:created xsi:type="dcterms:W3CDTF">2020-09-20T00:55:41Z</dcterms:created>
  <dcterms:modified xsi:type="dcterms:W3CDTF">2024-09-18T13:39:56Z</dcterms:modified>
</cp:coreProperties>
</file>