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8" r:id="rId1"/>
  </p:sldMasterIdLst>
  <p:notesMasterIdLst>
    <p:notesMasterId r:id="rId9"/>
  </p:notesMasterIdLst>
  <p:sldIdLst>
    <p:sldId id="256" r:id="rId2"/>
    <p:sldId id="274" r:id="rId3"/>
    <p:sldId id="268" r:id="rId4"/>
    <p:sldId id="269" r:id="rId5"/>
    <p:sldId id="272" r:id="rId6"/>
    <p:sldId id="275" r:id="rId7"/>
    <p:sldId id="27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569"/>
    <a:srgbClr val="376B9A"/>
    <a:srgbClr val="386B9C"/>
    <a:srgbClr val="000060"/>
    <a:srgbClr val="000076"/>
    <a:srgbClr val="0000CC"/>
    <a:srgbClr val="0000FF"/>
    <a:srgbClr val="44556B"/>
    <a:srgbClr val="3169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9" autoAdjust="0"/>
    <p:restoredTop sz="95274" autoAdjust="0"/>
  </p:normalViewPr>
  <p:slideViewPr>
    <p:cSldViewPr>
      <p:cViewPr varScale="1">
        <p:scale>
          <a:sx n="84" d="100"/>
          <a:sy n="84" d="100"/>
        </p:scale>
        <p:origin x="2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41B-4CCD-4CFD-9F2E-27E0E626AC2E}" type="datetimeFigureOut">
              <a:rPr lang="zh-TW" altLang="en-US" smtClean="0"/>
              <a:t>2023/5/14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63C77-D6CA-4C51-B0DF-9612969B0C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4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1.i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6.com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1.Im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 the photo.</a:t>
            </a:r>
            <a:br>
              <a:rPr lang="en-US" altLang="zh-TW" dirty="0"/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2.Apply 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OpenCV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face detector to detect faces in the photo.</a:t>
            </a:r>
            <a:br>
              <a:rPr lang="en-US" altLang="zh-TW" dirty="0"/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3.If no face is detected, go back to step 2 and try again.</a:t>
            </a:r>
            <a:br>
              <a:rPr lang="en-US" altLang="zh-TW" dirty="0"/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4.If a face is detected, capture the facial features.</a:t>
            </a:r>
            <a:br>
              <a:rPr lang="en-US" altLang="zh-TW" dirty="0"/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5.Overlay the captured facial features onto the photo.</a:t>
            </a:r>
            <a:br>
              <a:rPr lang="en-US" altLang="zh-TW" dirty="0"/>
            </a:br>
            <a:r>
              <a:rPr lang="en-US" altLang="zh-TW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6.Com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 the overlay with the original photo.</a:t>
            </a:r>
            <a:br>
              <a:rPr lang="en-US" altLang="zh-TW" dirty="0"/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7.If the overlay is not satisfactory, go back to step 2 and try again.</a:t>
            </a:r>
            <a:br>
              <a:rPr lang="en-US" altLang="zh-TW" dirty="0"/>
            </a:b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8.If the overlay is satisfactory, end the process.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dirty="0">
                <a:solidFill>
                  <a:srgbClr val="30444C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成為當年的最佳範例，向當屆學生展示及解說；了解如何滿足市場之實際需求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63C77-D6CA-4C51-B0DF-9612969B0C4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78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6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CC79-6589-489E-854C-9D1969FCD870}" type="datetime1">
              <a:rPr lang="en-US" altLang="zh-TW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9583">
              <a:srgbClr val="DCDCDC"/>
            </a:gs>
            <a:gs pos="40000">
              <a:srgbClr val="E0E0E0"/>
            </a:gs>
            <a:gs pos="0">
              <a:srgbClr val="E7E5E6"/>
            </a:gs>
            <a:gs pos="60000">
              <a:srgbClr val="EBEBEB"/>
            </a:gs>
            <a:gs pos="80000">
              <a:srgbClr val="F5F5F5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8568" y="6309320"/>
            <a:ext cx="757237" cy="365125"/>
          </a:xfrm>
        </p:spPr>
        <p:txBody>
          <a:bodyPr/>
          <a:lstStyle>
            <a:lvl1pPr>
              <a:defRPr sz="180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8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BC1A-C320-48E3-929D-EA8843870C27}" type="datetime1">
              <a:rPr lang="en-US" altLang="zh-TW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8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9710-3E20-47BA-BBDA-5C7EE7C5E5E1}" type="datetime1">
              <a:rPr lang="en-US" altLang="zh-TW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CBDE-CEF8-48EB-B77B-7187A7D52C27}" type="datetime1">
              <a:rPr lang="en-US" altLang="zh-TW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6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CF1A-5A3D-4C82-B37C-3F0D7B2EDBE6}" type="datetime1">
              <a:rPr lang="en-US" altLang="zh-TW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8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99F7-7CB9-45F7-B0A3-3E56E82F0CEB}" type="datetime1">
              <a:rPr lang="en-US" altLang="zh-TW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64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F075-13E0-4784-9D72-FE39E96975B4}" type="datetime1">
              <a:rPr lang="en-US" altLang="zh-TW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3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16CC-B8BD-4046-A9D8-94F3342CDB8E}" type="datetime1">
              <a:rPr lang="en-US" altLang="zh-TW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B97F825D-C14D-4A57-B8B1-19DA560EFB21}" type="datetime1">
              <a:rPr lang="en-US" altLang="zh-TW" smtClean="0"/>
              <a:t>5/14/2023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7444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7" r:id="rId3"/>
    <p:sldLayoutId id="2147483727" r:id="rId4"/>
    <p:sldLayoutId id="2147483732" r:id="rId5"/>
    <p:sldLayoutId id="2147483728" r:id="rId6"/>
    <p:sldLayoutId id="2147483729" r:id="rId7"/>
    <p:sldLayoutId id="2147483730" r:id="rId8"/>
    <p:sldLayoutId id="214748373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0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900" kern="1200" spc="9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900" kern="1200" spc="9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900" kern="1200" spc="9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900" kern="1200" spc="9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900" kern="1200" spc="9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006E4A8-B5CE-7222-01CD-E06E71F9ACD0}"/>
              </a:ext>
            </a:extLst>
          </p:cNvPr>
          <p:cNvSpPr txBox="1"/>
          <p:nvPr/>
        </p:nvSpPr>
        <p:spPr>
          <a:xfrm>
            <a:off x="939793" y="4941168"/>
            <a:ext cx="38519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b="1" dirty="0"/>
              <a:t>陳衍榮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0AF82DA-DB72-AE47-3736-6251BDAD7EE3}"/>
              </a:ext>
            </a:extLst>
          </p:cNvPr>
          <p:cNvSpPr txBox="1"/>
          <p:nvPr/>
        </p:nvSpPr>
        <p:spPr>
          <a:xfrm>
            <a:off x="970388" y="5889660"/>
            <a:ext cx="656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entury Gothic" panose="020B0502020202020204" pitchFamily="34" charset="0"/>
              </a:rPr>
              <a:t>Purdue University - Computer Engineering</a:t>
            </a:r>
            <a:endParaRPr lang="zh-TW" altLang="en-US" sz="2400" dirty="0">
              <a:latin typeface="Century Gothic" panose="020B0502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ACBEC3-387A-7D85-6AC2-F0EE0DF37DEE}"/>
              </a:ext>
            </a:extLst>
          </p:cNvPr>
          <p:cNvSpPr txBox="1"/>
          <p:nvPr/>
        </p:nvSpPr>
        <p:spPr>
          <a:xfrm>
            <a:off x="8978705" y="4788584"/>
            <a:ext cx="273391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個人簡介</a:t>
            </a:r>
            <a:endParaRPr lang="en-US" altLang="zh-TW" sz="2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 indent="-26352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學習經驗</a:t>
            </a:r>
            <a:endParaRPr lang="en-US" altLang="zh-TW" sz="2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25" indent="-26352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自主學習</a:t>
            </a:r>
            <a:endParaRPr lang="en-US" altLang="zh-TW" sz="2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006E4A8-B5CE-7222-01CD-E06E71F9ACD0}"/>
              </a:ext>
            </a:extLst>
          </p:cNvPr>
          <p:cNvSpPr txBox="1"/>
          <p:nvPr/>
        </p:nvSpPr>
        <p:spPr>
          <a:xfrm>
            <a:off x="862847" y="2969076"/>
            <a:ext cx="68173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600" b="1" dirty="0"/>
              <a:t>實務經驗簡報</a:t>
            </a:r>
            <a:endParaRPr lang="zh-TW" altLang="en-US" sz="9600" b="1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750" y="0"/>
            <a:ext cx="7400250" cy="15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4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11489" y="116632"/>
            <a:ext cx="11101135" cy="826887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spc="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600" b="1" dirty="0">
                <a:solidFill>
                  <a:srgbClr val="316998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個人簡歷</a:t>
            </a:r>
            <a:endParaRPr lang="zh-TW" altLang="en-US" sz="2400" u="sng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5440" y="1124744"/>
            <a:ext cx="100091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學校：</a:t>
            </a:r>
            <a:r>
              <a:rPr lang="en-US" altLang="zh-TW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Purdue University - Computer Engineering</a:t>
            </a:r>
            <a:r>
              <a:rPr lang="zh-TW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大三升大四學生</a:t>
            </a:r>
            <a:endParaRPr lang="en-US" altLang="zh-TW" sz="2400" dirty="0">
              <a:solidFill>
                <a:srgbClr val="000000">
                  <a:lumMod val="75000"/>
                  <a:lumOff val="25000"/>
                </a:srgb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zh-TW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專業課程：</a:t>
            </a:r>
            <a:endParaRPr lang="en-US" altLang="zh-TW" sz="2400" dirty="0">
              <a:solidFill>
                <a:srgbClr val="000000">
                  <a:lumMod val="75000"/>
                  <a:lumOff val="25000"/>
                </a:srgb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Python for Data Science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Microprocessor Systems and Interfacing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Operating </a:t>
            </a:r>
            <a:r>
              <a:rPr lang="en-US" altLang="zh-TW" sz="240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Systems Engineering</a:t>
            </a:r>
            <a:endParaRPr lang="en-US" altLang="zh-TW" sz="2400" dirty="0">
              <a:solidFill>
                <a:srgbClr val="000000">
                  <a:lumMod val="75000"/>
                  <a:lumOff val="25000"/>
                </a:srgb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Data Structures</a:t>
            </a:r>
          </a:p>
          <a:p>
            <a:pPr marL="0" lvl="1">
              <a:lnSpc>
                <a:spcPct val="150000"/>
              </a:lnSpc>
            </a:pPr>
            <a:r>
              <a:rPr lang="zh-TW" altLang="en-US" sz="2400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技能：</a:t>
            </a:r>
            <a:r>
              <a:rPr lang="en-US" altLang="zh-TW" sz="2400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C, Python, Linux</a:t>
            </a:r>
            <a:r>
              <a:rPr lang="zh-TW" altLang="en-US" sz="2400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，</a:t>
            </a:r>
            <a:r>
              <a:rPr lang="zh-TW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自學</a:t>
            </a:r>
            <a:r>
              <a:rPr lang="en-US" altLang="zh-TW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R</a:t>
            </a:r>
            <a:r>
              <a:rPr lang="zh-TW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語言與工業</a:t>
            </a:r>
            <a:r>
              <a:rPr lang="en-US" altLang="zh-TW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4.0</a:t>
            </a:r>
            <a:r>
              <a:rPr lang="zh-TW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相關知識</a:t>
            </a:r>
            <a:r>
              <a:rPr lang="en-US" altLang="zh-TW" sz="2400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</a:t>
            </a:r>
            <a:endParaRPr lang="en-US" altLang="zh-TW" sz="2400" dirty="0">
              <a:solidFill>
                <a:srgbClr val="000000">
                  <a:lumMod val="75000"/>
                  <a:lumOff val="25000"/>
                </a:srgb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個人特質：</a:t>
            </a:r>
            <a:r>
              <a:rPr lang="zh-TW" altLang="zh-TW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態度正向和大方</a:t>
            </a:r>
            <a:r>
              <a:rPr lang="zh-TW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且</a:t>
            </a:r>
            <a:r>
              <a:rPr lang="zh-TW" altLang="zh-TW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善於與人溝通</a:t>
            </a:r>
            <a:r>
              <a:rPr lang="zh-TW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，</a:t>
            </a:r>
            <a:r>
              <a:rPr lang="zh-TW" altLang="zh-TW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團隊合作的環境下，能充分發揮人際</a:t>
            </a:r>
            <a:r>
              <a:rPr lang="zh-TW" altLang="en-US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關係</a:t>
            </a:r>
            <a:r>
              <a:rPr lang="zh-TW" altLang="zh-TW" sz="2400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能力。</a:t>
            </a:r>
            <a:endParaRPr lang="en-US" altLang="zh-TW" sz="2400" dirty="0">
              <a:solidFill>
                <a:srgbClr val="000000">
                  <a:lumMod val="75000"/>
                  <a:lumOff val="25000"/>
                </a:srgb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32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11489" y="116632"/>
            <a:ext cx="11101135" cy="826887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spc="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600" b="1" dirty="0">
                <a:solidFill>
                  <a:srgbClr val="316998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學習經驗 </a:t>
            </a:r>
            <a:r>
              <a:rPr lang="en-US" altLang="zh-TW" sz="3600" b="1" dirty="0">
                <a:solidFill>
                  <a:srgbClr val="316998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(1) – AWS Deep Racer</a:t>
            </a:r>
            <a:endParaRPr lang="zh-TW" altLang="en-US" sz="2400" u="sng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271464" y="2132856"/>
            <a:ext cx="1800200" cy="837046"/>
          </a:xfrm>
          <a:prstGeom prst="roundRect">
            <a:avLst>
              <a:gd name="adj" fmla="val 3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Create Model</a:t>
            </a:r>
            <a:endParaRPr lang="zh-TW" altLang="en-US" sz="2400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4025745" y="2132856"/>
            <a:ext cx="1790350" cy="837046"/>
          </a:xfrm>
          <a:prstGeom prst="roundRect">
            <a:avLst>
              <a:gd name="adj" fmla="val 3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Configure</a:t>
            </a:r>
            <a:b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</a:br>
            <a: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training</a:t>
            </a:r>
            <a:endParaRPr lang="zh-TW" altLang="en-US" sz="2400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258248" y="2132856"/>
            <a:ext cx="1579123" cy="837046"/>
          </a:xfrm>
          <a:prstGeom prst="roundRect">
            <a:avLst>
              <a:gd name="adj" fmla="val 3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Train</a:t>
            </a:r>
            <a:endParaRPr lang="zh-TW" altLang="en-US" sz="2400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257992" y="3528058"/>
            <a:ext cx="1579123" cy="837046"/>
          </a:xfrm>
          <a:prstGeom prst="roundRect">
            <a:avLst>
              <a:gd name="adj" fmla="val 3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Evaluate</a:t>
            </a:r>
            <a:endParaRPr lang="zh-TW" altLang="en-US" sz="2400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25746" y="3528058"/>
            <a:ext cx="1796764" cy="837046"/>
          </a:xfrm>
          <a:prstGeom prst="roundRect">
            <a:avLst>
              <a:gd name="adj" fmla="val 3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Tweak model</a:t>
            </a:r>
            <a:endParaRPr lang="zh-TW" altLang="en-US" sz="2400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8976320" y="2132856"/>
            <a:ext cx="2016224" cy="837046"/>
          </a:xfrm>
          <a:prstGeom prst="roundRect">
            <a:avLst>
              <a:gd name="adj" fmla="val 3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AWS</a:t>
            </a:r>
            <a:r>
              <a:rPr lang="en-US" altLang="zh-TW" sz="2400" baseline="300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1</a:t>
            </a:r>
            <a: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</a:t>
            </a:r>
            <a:b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</a:br>
            <a:r>
              <a:rPr lang="en-US" altLang="zh-TW" sz="24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Deep Racer</a:t>
            </a:r>
            <a:endParaRPr lang="zh-TW" altLang="en-US" sz="2400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749175" y="4666777"/>
            <a:ext cx="4582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Reward function, Hyper parameters </a:t>
            </a:r>
            <a:endParaRPr lang="zh-TW" altLang="en-US" sz="2000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5801" y="6309320"/>
            <a:ext cx="8576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AWS</a:t>
            </a:r>
            <a:r>
              <a:rPr lang="zh-TW" altLang="en-US" sz="1400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Amazon Web Service. Photo from https://aws.amazon.com</a:t>
            </a:r>
            <a:r>
              <a:rPr lang="zh-TW" altLang="en-US" sz="1400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&amp;</a:t>
            </a:r>
            <a:r>
              <a:rPr lang="zh-TW" altLang="en-US" sz="1400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https://ottawa.ctvnews.ca</a:t>
            </a:r>
            <a:endParaRPr lang="zh-TW" altLang="en-US" sz="1400" dirty="0"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3935760" y="1844824"/>
            <a:ext cx="4176464" cy="2817604"/>
          </a:xfrm>
          <a:prstGeom prst="roundRect">
            <a:avLst>
              <a:gd name="adj" fmla="val 3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6" name="Picture 4" descr="AWS DeepRacer 虛擬賽車">
            <a:extLst>
              <a:ext uri="{FF2B5EF4-FFF2-40B4-BE49-F238E27FC236}">
                <a16:creationId xmlns:a16="http://schemas.microsoft.com/office/drawing/2014/main" id="{39F75A7F-B85B-612A-E3A2-795B2EC86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7" t="23067" r="31571" b="2855"/>
          <a:stretch/>
        </p:blipFill>
        <p:spPr bwMode="auto">
          <a:xfrm>
            <a:off x="710026" y="3429000"/>
            <a:ext cx="2964061" cy="215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acing tiny cars using only Artificial Intelligence and Machine Learning |  CTV News">
            <a:extLst>
              <a:ext uri="{FF2B5EF4-FFF2-40B4-BE49-F238E27FC236}">
                <a16:creationId xmlns:a16="http://schemas.microsoft.com/office/drawing/2014/main" id="{C3AA49FC-B4E8-1435-A7AA-7032AF114B13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" t="17879" r="47922" b="17914"/>
          <a:stretch/>
        </p:blipFill>
        <p:spPr bwMode="auto">
          <a:xfrm>
            <a:off x="8400256" y="3429049"/>
            <a:ext cx="2962800" cy="215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單箭頭接點 19"/>
          <p:cNvCxnSpPr/>
          <p:nvPr/>
        </p:nvCxnSpPr>
        <p:spPr>
          <a:xfrm>
            <a:off x="3071664" y="2560590"/>
            <a:ext cx="864096" cy="0"/>
          </a:xfrm>
          <a:prstGeom prst="straightConnector1">
            <a:avLst/>
          </a:prstGeom>
          <a:ln w="38100">
            <a:solidFill>
              <a:srgbClr val="44556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8112224" y="2563477"/>
            <a:ext cx="864096" cy="0"/>
          </a:xfrm>
          <a:prstGeom prst="straightConnector1">
            <a:avLst/>
          </a:prstGeom>
          <a:ln w="38100">
            <a:solidFill>
              <a:srgbClr val="44556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9" idx="1"/>
          </p:cNvCxnSpPr>
          <p:nvPr/>
        </p:nvCxnSpPr>
        <p:spPr>
          <a:xfrm>
            <a:off x="5825944" y="2551379"/>
            <a:ext cx="432304" cy="0"/>
          </a:xfrm>
          <a:prstGeom prst="straightConnector1">
            <a:avLst/>
          </a:prstGeom>
          <a:ln w="38100">
            <a:solidFill>
              <a:srgbClr val="44556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0" idx="0"/>
          </p:cNvCxnSpPr>
          <p:nvPr/>
        </p:nvCxnSpPr>
        <p:spPr>
          <a:xfrm flipH="1">
            <a:off x="7047554" y="2969902"/>
            <a:ext cx="2570" cy="558156"/>
          </a:xfrm>
          <a:prstGeom prst="straightConnector1">
            <a:avLst/>
          </a:prstGeom>
          <a:ln w="38100">
            <a:solidFill>
              <a:srgbClr val="44556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1" idx="0"/>
            <a:endCxn id="7" idx="2"/>
          </p:cNvCxnSpPr>
          <p:nvPr/>
        </p:nvCxnSpPr>
        <p:spPr>
          <a:xfrm flipH="1" flipV="1">
            <a:off x="4920920" y="2969902"/>
            <a:ext cx="3208" cy="558156"/>
          </a:xfrm>
          <a:prstGeom prst="straightConnector1">
            <a:avLst/>
          </a:prstGeom>
          <a:ln w="38100">
            <a:solidFill>
              <a:srgbClr val="44556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11" idx="3"/>
          </p:cNvCxnSpPr>
          <p:nvPr/>
        </p:nvCxnSpPr>
        <p:spPr>
          <a:xfrm flipH="1">
            <a:off x="5822510" y="3946581"/>
            <a:ext cx="435484" cy="0"/>
          </a:xfrm>
          <a:prstGeom prst="straightConnector1">
            <a:avLst/>
          </a:prstGeom>
          <a:ln w="38100">
            <a:solidFill>
              <a:srgbClr val="44556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" name="矩形 3071"/>
          <p:cNvSpPr/>
          <p:nvPr/>
        </p:nvSpPr>
        <p:spPr>
          <a:xfrm>
            <a:off x="695400" y="5949280"/>
            <a:ext cx="10873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觀察不同獎勵函數的優、缺點，尋找最佳解決方案；通過</a:t>
            </a:r>
            <a:r>
              <a:rPr lang="zh-TW" altLang="en-US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數位孿生</a:t>
            </a:r>
            <a:r>
              <a:rPr lang="zh-TW" altLang="zh-TW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來設計模型，以應對有限的時間和預算</a:t>
            </a:r>
            <a:endParaRPr lang="zh-TW" altLang="en-US" dirty="0"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075" name="矩形 3074"/>
          <p:cNvSpPr/>
          <p:nvPr/>
        </p:nvSpPr>
        <p:spPr>
          <a:xfrm>
            <a:off x="672236" y="908720"/>
            <a:ext cx="55483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數位孿生</a:t>
            </a:r>
            <a:r>
              <a:rPr lang="zh-TW" altLang="zh-TW" sz="2400" u="sng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en-US" sz="2400" u="sng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深度</a:t>
            </a:r>
            <a:r>
              <a:rPr lang="zh-TW" altLang="zh-TW" sz="2400" u="sng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學習</a:t>
            </a:r>
            <a:r>
              <a:rPr lang="zh-TW" altLang="en-US" sz="2400" u="sng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2400" u="sng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*</a:t>
            </a:r>
            <a:r>
              <a:rPr lang="zh-TW" altLang="en-US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獲頒最速單圈獎</a:t>
            </a:r>
          </a:p>
        </p:txBody>
      </p:sp>
      <p:sp>
        <p:nvSpPr>
          <p:cNvPr id="3076" name="投影片編號版面配置區 30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11489" y="116632"/>
            <a:ext cx="11101135" cy="826887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spc="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600" b="1" dirty="0">
                <a:solidFill>
                  <a:srgbClr val="316998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學習經驗 </a:t>
            </a:r>
            <a:r>
              <a:rPr lang="en-US" altLang="zh-TW" sz="3600" b="1" dirty="0">
                <a:solidFill>
                  <a:srgbClr val="316998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(2) - Pickup Machine</a:t>
            </a:r>
            <a:endParaRPr lang="zh-TW" altLang="zh-TW" sz="3600" b="1" dirty="0">
              <a:solidFill>
                <a:srgbClr val="316998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TW" altLang="en-US" sz="2400" u="sng" dirty="0">
              <a:solidFill>
                <a:schemeClr val="bg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2236" y="908720"/>
            <a:ext cx="7146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機器學習、</a:t>
            </a:r>
            <a:r>
              <a:rPr lang="en-US" altLang="zh-TW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MySQL</a:t>
            </a:r>
            <a:r>
              <a:rPr lang="zh-TW" altLang="en-US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Raspberry Pi</a:t>
            </a:r>
            <a:r>
              <a:rPr lang="zh-TW" altLang="en-US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，</a:t>
            </a:r>
            <a:r>
              <a:rPr lang="en-US" altLang="zh-TW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*</a:t>
            </a:r>
            <a:r>
              <a:rPr lang="zh-TW" altLang="en-US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學期最佳範例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3876931" y="2188372"/>
            <a:ext cx="1787021" cy="837046"/>
          </a:xfrm>
          <a:prstGeom prst="roundRect">
            <a:avLst>
              <a:gd name="adj" fmla="val 3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Data</a:t>
            </a:r>
          </a:p>
          <a:p>
            <a:pPr algn="ctr"/>
            <a:r>
              <a:rPr lang="en-US" altLang="zh-TW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preprocessing</a:t>
            </a:r>
            <a:endParaRPr lang="zh-TW" altLang="en-US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3156851" y="2613132"/>
            <a:ext cx="720080" cy="0"/>
          </a:xfrm>
          <a:prstGeom prst="straightConnector1">
            <a:avLst/>
          </a:prstGeom>
          <a:ln w="38100">
            <a:solidFill>
              <a:srgbClr val="44556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5400" y="5949280"/>
            <a:ext cx="10873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機器學習技術</a:t>
            </a:r>
            <a:r>
              <a:rPr lang="en-US" altLang="zh-TW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opencv</a:t>
            </a:r>
            <a:r>
              <a:rPr lang="en-US" altLang="zh-TW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辨識人臉、以 </a:t>
            </a:r>
            <a:r>
              <a:rPr lang="en-US" altLang="zh-TW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MySQL </a:t>
            </a:r>
            <a:r>
              <a:rPr lang="zh-TW" altLang="en-US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創建網絡數據庫；進行市場調研，以最大化效益，並使產品較傳統系統更便利於弱勢群體</a:t>
            </a:r>
            <a:endParaRPr lang="zh-TW" altLang="en-US" dirty="0"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8878244" y="2188372"/>
            <a:ext cx="1787021" cy="837046"/>
          </a:xfrm>
          <a:prstGeom prst="roundRect">
            <a:avLst>
              <a:gd name="adj" fmla="val 3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Evaluation</a:t>
            </a:r>
            <a:endParaRPr lang="zh-TW" altLang="en-US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356651" y="2188372"/>
            <a:ext cx="1787021" cy="837046"/>
          </a:xfrm>
          <a:prstGeom prst="roundRect">
            <a:avLst>
              <a:gd name="adj" fmla="val 3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Data</a:t>
            </a:r>
          </a:p>
          <a:p>
            <a:pPr algn="ctr"/>
            <a:r>
              <a:rPr lang="en-US" altLang="zh-TW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Collection</a:t>
            </a:r>
            <a:endParaRPr lang="zh-TW" altLang="en-US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1199456" y="4060268"/>
            <a:ext cx="1787021" cy="837046"/>
          </a:xfrm>
          <a:prstGeom prst="roundRect">
            <a:avLst>
              <a:gd name="adj" fmla="val 3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Import Photo</a:t>
            </a:r>
            <a:endParaRPr lang="zh-TW" altLang="en-US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3331305" y="4060268"/>
            <a:ext cx="1787021" cy="837046"/>
          </a:xfrm>
          <a:prstGeom prst="roundRect">
            <a:avLst>
              <a:gd name="adj" fmla="val 3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Apply</a:t>
            </a:r>
          </a:p>
          <a:p>
            <a:pPr algn="ctr"/>
            <a:r>
              <a:rPr lang="en-US" altLang="zh-TW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OpenCV</a:t>
            </a:r>
            <a:endParaRPr lang="zh-TW" altLang="en-US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463154" y="4060268"/>
            <a:ext cx="1787021" cy="837046"/>
          </a:xfrm>
          <a:prstGeom prst="roundRect">
            <a:avLst>
              <a:gd name="adj" fmla="val 3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Face</a:t>
            </a:r>
          </a:p>
          <a:p>
            <a:pPr algn="ctr"/>
            <a:r>
              <a:rPr lang="en-US" altLang="zh-TW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Detected</a:t>
            </a:r>
            <a:endParaRPr lang="zh-TW" altLang="en-US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594321" y="4060268"/>
            <a:ext cx="1787021" cy="837046"/>
          </a:xfrm>
          <a:prstGeom prst="roundRect">
            <a:avLst>
              <a:gd name="adj" fmla="val 3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Capture Face</a:t>
            </a:r>
          </a:p>
          <a:p>
            <a:pPr algn="ctr"/>
            <a:r>
              <a:rPr lang="en-US" altLang="zh-TW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Feature</a:t>
            </a:r>
            <a:endParaRPr lang="zh-TW" altLang="en-US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9725488" y="4060268"/>
            <a:ext cx="1787021" cy="837046"/>
          </a:xfrm>
          <a:prstGeom prst="roundRect">
            <a:avLst>
              <a:gd name="adj" fmla="val 3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Compare</a:t>
            </a:r>
          </a:p>
          <a:p>
            <a:pPr algn="ctr"/>
            <a:r>
              <a:rPr lang="en-US" altLang="zh-TW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If Satisfy</a:t>
            </a:r>
            <a:endParaRPr lang="zh-TW" altLang="en-US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2986477" y="4471453"/>
            <a:ext cx="344828" cy="14676"/>
          </a:xfrm>
          <a:prstGeom prst="straightConnector1">
            <a:avLst/>
          </a:prstGeom>
          <a:ln w="38100">
            <a:solidFill>
              <a:srgbClr val="44556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118326" y="4475042"/>
            <a:ext cx="344828" cy="7498"/>
          </a:xfrm>
          <a:prstGeom prst="straightConnector1">
            <a:avLst/>
          </a:prstGeom>
          <a:ln w="38100">
            <a:solidFill>
              <a:srgbClr val="44556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7249493" y="4475042"/>
            <a:ext cx="344828" cy="7498"/>
          </a:xfrm>
          <a:prstGeom prst="straightConnector1">
            <a:avLst/>
          </a:prstGeom>
          <a:ln w="38100">
            <a:solidFill>
              <a:srgbClr val="44556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9381342" y="4475042"/>
            <a:ext cx="344828" cy="7498"/>
          </a:xfrm>
          <a:prstGeom prst="straightConnector1">
            <a:avLst/>
          </a:prstGeom>
          <a:ln w="38100">
            <a:solidFill>
              <a:srgbClr val="44556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 rot="16200000">
            <a:off x="126403" y="2472626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386B9C"/>
                </a:solidFill>
                <a:latin typeface="Century Gothic" panose="020B0502020202020204" pitchFamily="34" charset="0"/>
              </a:rPr>
              <a:t>TRAINING</a:t>
            </a:r>
            <a:endParaRPr lang="zh-TW" altLang="en-US" sz="2000" b="1" dirty="0">
              <a:solidFill>
                <a:srgbClr val="386B9C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 rot="16200000">
            <a:off x="-73973" y="4461114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445569"/>
                </a:solidFill>
                <a:latin typeface="Century Gothic" panose="020B0502020202020204" pitchFamily="34" charset="0"/>
              </a:rPr>
              <a:t>PROCESSING</a:t>
            </a:r>
            <a:endParaRPr lang="zh-TW" altLang="en-US" sz="2000" b="1" dirty="0">
              <a:solidFill>
                <a:srgbClr val="445569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95300" y="3275692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Final Model</a:t>
            </a:r>
            <a:endParaRPr lang="zh-TW" altLang="en-US" dirty="0"/>
          </a:p>
        </p:txBody>
      </p:sp>
      <p:sp>
        <p:nvSpPr>
          <p:cNvPr id="29" name="手繪多邊形 28"/>
          <p:cNvSpPr/>
          <p:nvPr/>
        </p:nvSpPr>
        <p:spPr>
          <a:xfrm>
            <a:off x="4176074" y="3035431"/>
            <a:ext cx="5592334" cy="1017604"/>
          </a:xfrm>
          <a:custGeom>
            <a:avLst/>
            <a:gdLst>
              <a:gd name="connsiteX0" fmla="*/ 5665510 w 5665510"/>
              <a:gd name="connsiteY0" fmla="*/ 0 h 914400"/>
              <a:gd name="connsiteX1" fmla="*/ 5665510 w 5665510"/>
              <a:gd name="connsiteY1" fmla="*/ 537328 h 914400"/>
              <a:gd name="connsiteX2" fmla="*/ 0 w 5665510"/>
              <a:gd name="connsiteY2" fmla="*/ 537328 h 914400"/>
              <a:gd name="connsiteX3" fmla="*/ 0 w 566551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5510" h="914400">
                <a:moveTo>
                  <a:pt x="5665510" y="0"/>
                </a:moveTo>
                <a:lnTo>
                  <a:pt x="5665510" y="537328"/>
                </a:lnTo>
                <a:lnTo>
                  <a:pt x="0" y="537328"/>
                </a:lnTo>
                <a:lnTo>
                  <a:pt x="0" y="914400"/>
                </a:lnTo>
              </a:path>
            </a:pathLst>
          </a:custGeom>
          <a:ln w="38100">
            <a:solidFill>
              <a:srgbClr val="44556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手繪多邊形 30"/>
          <p:cNvSpPr/>
          <p:nvPr/>
        </p:nvSpPr>
        <p:spPr>
          <a:xfrm>
            <a:off x="4157221" y="4904547"/>
            <a:ext cx="4345756" cy="468669"/>
          </a:xfrm>
          <a:custGeom>
            <a:avLst/>
            <a:gdLst>
              <a:gd name="connsiteX0" fmla="*/ 4345756 w 4345756"/>
              <a:gd name="connsiteY0" fmla="*/ 0 h 292231"/>
              <a:gd name="connsiteX1" fmla="*/ 4345756 w 4345756"/>
              <a:gd name="connsiteY1" fmla="*/ 292231 h 292231"/>
              <a:gd name="connsiteX2" fmla="*/ 0 w 4345756"/>
              <a:gd name="connsiteY2" fmla="*/ 292231 h 292231"/>
              <a:gd name="connsiteX3" fmla="*/ 0 w 4345756"/>
              <a:gd name="connsiteY3" fmla="*/ 9426 h 29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5756" h="292231">
                <a:moveTo>
                  <a:pt x="4345756" y="0"/>
                </a:moveTo>
                <a:lnTo>
                  <a:pt x="4345756" y="292231"/>
                </a:lnTo>
                <a:lnTo>
                  <a:pt x="0" y="292231"/>
                </a:lnTo>
                <a:lnTo>
                  <a:pt x="0" y="9426"/>
                </a:lnTo>
              </a:path>
            </a:pathLst>
          </a:custGeom>
          <a:ln w="38100">
            <a:solidFill>
              <a:srgbClr val="44556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731356" y="4989157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30444C"/>
                </a:solidFill>
                <a:latin typeface="Century Gothic" panose="020B0502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False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8158164" y="2616106"/>
            <a:ext cx="720080" cy="0"/>
          </a:xfrm>
          <a:prstGeom prst="straightConnector1">
            <a:avLst/>
          </a:prstGeom>
          <a:ln w="38100">
            <a:solidFill>
              <a:srgbClr val="44556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663952" y="2613132"/>
            <a:ext cx="720080" cy="0"/>
          </a:xfrm>
          <a:prstGeom prst="straightConnector1">
            <a:avLst/>
          </a:prstGeom>
          <a:ln w="38100">
            <a:solidFill>
              <a:srgbClr val="44556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6384032" y="2188372"/>
            <a:ext cx="1787021" cy="837046"/>
          </a:xfrm>
          <a:prstGeom prst="roundRect">
            <a:avLst>
              <a:gd name="adj" fmla="val 3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Training and</a:t>
            </a:r>
          </a:p>
          <a:p>
            <a:pPr algn="ctr"/>
            <a:r>
              <a:rPr lang="en-US" altLang="zh-TW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Validation</a:t>
            </a:r>
            <a:endParaRPr lang="zh-TW" altLang="en-US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grpSp>
        <p:nvGrpSpPr>
          <p:cNvPr id="74" name="群組 73"/>
          <p:cNvGrpSpPr/>
          <p:nvPr/>
        </p:nvGrpSpPr>
        <p:grpSpPr>
          <a:xfrm>
            <a:off x="9768408" y="487722"/>
            <a:ext cx="1411072" cy="1498703"/>
            <a:chOff x="6589896" y="2286000"/>
            <a:chExt cx="2432184" cy="2599040"/>
          </a:xfrm>
        </p:grpSpPr>
        <p:sp>
          <p:nvSpPr>
            <p:cNvPr id="75" name="手繪多邊形 74"/>
            <p:cNvSpPr/>
            <p:nvPr/>
          </p:nvSpPr>
          <p:spPr>
            <a:xfrm>
              <a:off x="6589896" y="2636912"/>
              <a:ext cx="1376680" cy="2248128"/>
            </a:xfrm>
            <a:custGeom>
              <a:avLst/>
              <a:gdLst>
                <a:gd name="connsiteX0" fmla="*/ 0 w 1366520"/>
                <a:gd name="connsiteY0" fmla="*/ 0 h 2230120"/>
                <a:gd name="connsiteX1" fmla="*/ 1366520 w 1366520"/>
                <a:gd name="connsiteY1" fmla="*/ 365760 h 2230120"/>
                <a:gd name="connsiteX2" fmla="*/ 1366520 w 1366520"/>
                <a:gd name="connsiteY2" fmla="*/ 2230120 h 2230120"/>
                <a:gd name="connsiteX3" fmla="*/ 10160 w 1366520"/>
                <a:gd name="connsiteY3" fmla="*/ 1864360 h 2230120"/>
                <a:gd name="connsiteX4" fmla="*/ 0 w 1366520"/>
                <a:gd name="connsiteY4" fmla="*/ 0 h 223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20" h="2230120">
                  <a:moveTo>
                    <a:pt x="0" y="0"/>
                  </a:moveTo>
                  <a:lnTo>
                    <a:pt x="1366520" y="365760"/>
                  </a:lnTo>
                  <a:lnTo>
                    <a:pt x="1366520" y="2230120"/>
                  </a:lnTo>
                  <a:lnTo>
                    <a:pt x="10160" y="1864360"/>
                  </a:lnTo>
                  <a:cubicBezTo>
                    <a:pt x="6773" y="1242907"/>
                    <a:pt x="3387" y="621453"/>
                    <a:pt x="0" y="0"/>
                  </a:cubicBez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6" name="手繪多邊形 75"/>
            <p:cNvSpPr/>
            <p:nvPr/>
          </p:nvSpPr>
          <p:spPr>
            <a:xfrm>
              <a:off x="6600056" y="2321952"/>
              <a:ext cx="2413000" cy="690880"/>
            </a:xfrm>
            <a:custGeom>
              <a:avLst/>
              <a:gdLst>
                <a:gd name="connsiteX0" fmla="*/ 0 w 2413000"/>
                <a:gd name="connsiteY0" fmla="*/ 309880 h 690880"/>
                <a:gd name="connsiteX1" fmla="*/ 1041400 w 2413000"/>
                <a:gd name="connsiteY1" fmla="*/ 0 h 690880"/>
                <a:gd name="connsiteX2" fmla="*/ 2413000 w 2413000"/>
                <a:gd name="connsiteY2" fmla="*/ 340360 h 690880"/>
                <a:gd name="connsiteX3" fmla="*/ 1366520 w 2413000"/>
                <a:gd name="connsiteY3" fmla="*/ 690880 h 690880"/>
                <a:gd name="connsiteX4" fmla="*/ 0 w 2413000"/>
                <a:gd name="connsiteY4" fmla="*/ 309880 h 69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3000" h="690880">
                  <a:moveTo>
                    <a:pt x="0" y="309880"/>
                  </a:moveTo>
                  <a:lnTo>
                    <a:pt x="1041400" y="0"/>
                  </a:lnTo>
                  <a:lnTo>
                    <a:pt x="2413000" y="340360"/>
                  </a:lnTo>
                  <a:lnTo>
                    <a:pt x="1366520" y="690880"/>
                  </a:lnTo>
                  <a:lnTo>
                    <a:pt x="0" y="30988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" name="手繪多邊形 76"/>
            <p:cNvSpPr/>
            <p:nvPr/>
          </p:nvSpPr>
          <p:spPr>
            <a:xfrm>
              <a:off x="7961496" y="2667392"/>
              <a:ext cx="1051560" cy="2217648"/>
            </a:xfrm>
            <a:custGeom>
              <a:avLst/>
              <a:gdLst>
                <a:gd name="connsiteX0" fmla="*/ 0 w 1041400"/>
                <a:gd name="connsiteY0" fmla="*/ 340360 h 2214880"/>
                <a:gd name="connsiteX1" fmla="*/ 0 w 1041400"/>
                <a:gd name="connsiteY1" fmla="*/ 2214880 h 2214880"/>
                <a:gd name="connsiteX2" fmla="*/ 1041400 w 1041400"/>
                <a:gd name="connsiteY2" fmla="*/ 1838960 h 2214880"/>
                <a:gd name="connsiteX3" fmla="*/ 1041400 w 1041400"/>
                <a:gd name="connsiteY3" fmla="*/ 0 h 2214880"/>
                <a:gd name="connsiteX4" fmla="*/ 0 w 1041400"/>
                <a:gd name="connsiteY4" fmla="*/ 340360 h 221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400" h="2214880">
                  <a:moveTo>
                    <a:pt x="0" y="340360"/>
                  </a:moveTo>
                  <a:lnTo>
                    <a:pt x="0" y="2214880"/>
                  </a:lnTo>
                  <a:lnTo>
                    <a:pt x="1041400" y="1838960"/>
                  </a:lnTo>
                  <a:lnTo>
                    <a:pt x="1041400" y="0"/>
                  </a:lnTo>
                  <a:lnTo>
                    <a:pt x="0" y="34036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8" name="手繪多邊形 77"/>
            <p:cNvSpPr/>
            <p:nvPr/>
          </p:nvSpPr>
          <p:spPr>
            <a:xfrm>
              <a:off x="6709410" y="2316480"/>
              <a:ext cx="2312670" cy="2529840"/>
            </a:xfrm>
            <a:custGeom>
              <a:avLst/>
              <a:gdLst>
                <a:gd name="connsiteX0" fmla="*/ 963930 w 2339340"/>
                <a:gd name="connsiteY0" fmla="*/ 0 h 2529840"/>
                <a:gd name="connsiteX1" fmla="*/ 0 w 2339340"/>
                <a:gd name="connsiteY1" fmla="*/ 289560 h 2529840"/>
                <a:gd name="connsiteX2" fmla="*/ 1390650 w 2339340"/>
                <a:gd name="connsiteY2" fmla="*/ 655320 h 2529840"/>
                <a:gd name="connsiteX3" fmla="*/ 1390650 w 2339340"/>
                <a:gd name="connsiteY3" fmla="*/ 2529840 h 2529840"/>
                <a:gd name="connsiteX4" fmla="*/ 2339340 w 2339340"/>
                <a:gd name="connsiteY4" fmla="*/ 2179320 h 2529840"/>
                <a:gd name="connsiteX5" fmla="*/ 2339340 w 2339340"/>
                <a:gd name="connsiteY5" fmla="*/ 354330 h 2529840"/>
                <a:gd name="connsiteX6" fmla="*/ 963930 w 2339340"/>
                <a:gd name="connsiteY6" fmla="*/ 0 h 2529840"/>
                <a:gd name="connsiteX0" fmla="*/ 937260 w 2312670"/>
                <a:gd name="connsiteY0" fmla="*/ 0 h 2529840"/>
                <a:gd name="connsiteX1" fmla="*/ 0 w 2312670"/>
                <a:gd name="connsiteY1" fmla="*/ 281940 h 2529840"/>
                <a:gd name="connsiteX2" fmla="*/ 1363980 w 2312670"/>
                <a:gd name="connsiteY2" fmla="*/ 655320 h 2529840"/>
                <a:gd name="connsiteX3" fmla="*/ 1363980 w 2312670"/>
                <a:gd name="connsiteY3" fmla="*/ 2529840 h 2529840"/>
                <a:gd name="connsiteX4" fmla="*/ 2312670 w 2312670"/>
                <a:gd name="connsiteY4" fmla="*/ 2179320 h 2529840"/>
                <a:gd name="connsiteX5" fmla="*/ 2312670 w 2312670"/>
                <a:gd name="connsiteY5" fmla="*/ 354330 h 2529840"/>
                <a:gd name="connsiteX6" fmla="*/ 937260 w 2312670"/>
                <a:gd name="connsiteY6" fmla="*/ 0 h 252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2670" h="2529840">
                  <a:moveTo>
                    <a:pt x="937260" y="0"/>
                  </a:moveTo>
                  <a:lnTo>
                    <a:pt x="0" y="281940"/>
                  </a:lnTo>
                  <a:lnTo>
                    <a:pt x="1363980" y="655320"/>
                  </a:lnTo>
                  <a:lnTo>
                    <a:pt x="1363980" y="2529840"/>
                  </a:lnTo>
                  <a:lnTo>
                    <a:pt x="2312670" y="2179320"/>
                  </a:lnTo>
                  <a:lnTo>
                    <a:pt x="2312670" y="354330"/>
                  </a:lnTo>
                  <a:lnTo>
                    <a:pt x="937260" y="0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9" name="直線接點 78"/>
            <p:cNvCxnSpPr>
              <a:stCxn id="78" idx="2"/>
              <a:endCxn id="78" idx="5"/>
            </p:cNvCxnSpPr>
            <p:nvPr/>
          </p:nvCxnSpPr>
          <p:spPr>
            <a:xfrm flipV="1">
              <a:off x="8073390" y="2670810"/>
              <a:ext cx="948690" cy="30099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80" name="手繪多邊形 79"/>
            <p:cNvSpPr/>
            <p:nvPr/>
          </p:nvSpPr>
          <p:spPr>
            <a:xfrm>
              <a:off x="7536180" y="3853418"/>
              <a:ext cx="1192530" cy="342900"/>
            </a:xfrm>
            <a:custGeom>
              <a:avLst/>
              <a:gdLst>
                <a:gd name="connsiteX0" fmla="*/ 1097280 w 1192530"/>
                <a:gd name="connsiteY0" fmla="*/ 0 h 342900"/>
                <a:gd name="connsiteX1" fmla="*/ 415290 w 1192530"/>
                <a:gd name="connsiteY1" fmla="*/ 289560 h 342900"/>
                <a:gd name="connsiteX2" fmla="*/ 95250 w 1192530"/>
                <a:gd name="connsiteY2" fmla="*/ 209550 h 342900"/>
                <a:gd name="connsiteX3" fmla="*/ 0 w 1192530"/>
                <a:gd name="connsiteY3" fmla="*/ 224790 h 342900"/>
                <a:gd name="connsiteX4" fmla="*/ 472440 w 1192530"/>
                <a:gd name="connsiteY4" fmla="*/ 342900 h 342900"/>
                <a:gd name="connsiteX5" fmla="*/ 1192530 w 1192530"/>
                <a:gd name="connsiteY5" fmla="*/ 19050 h 342900"/>
                <a:gd name="connsiteX6" fmla="*/ 1097280 w 1192530"/>
                <a:gd name="connsiteY6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2530" h="342900">
                  <a:moveTo>
                    <a:pt x="1097280" y="0"/>
                  </a:moveTo>
                  <a:lnTo>
                    <a:pt x="415290" y="289560"/>
                  </a:lnTo>
                  <a:lnTo>
                    <a:pt x="95250" y="209550"/>
                  </a:lnTo>
                  <a:lnTo>
                    <a:pt x="0" y="224790"/>
                  </a:lnTo>
                  <a:lnTo>
                    <a:pt x="472440" y="342900"/>
                  </a:lnTo>
                  <a:lnTo>
                    <a:pt x="1192530" y="1905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1" name="手繪多邊形 80"/>
            <p:cNvSpPr/>
            <p:nvPr/>
          </p:nvSpPr>
          <p:spPr>
            <a:xfrm>
              <a:off x="7536180" y="3789040"/>
              <a:ext cx="1192530" cy="342900"/>
            </a:xfrm>
            <a:custGeom>
              <a:avLst/>
              <a:gdLst>
                <a:gd name="connsiteX0" fmla="*/ 1097280 w 1192530"/>
                <a:gd name="connsiteY0" fmla="*/ 0 h 342900"/>
                <a:gd name="connsiteX1" fmla="*/ 415290 w 1192530"/>
                <a:gd name="connsiteY1" fmla="*/ 289560 h 342900"/>
                <a:gd name="connsiteX2" fmla="*/ 95250 w 1192530"/>
                <a:gd name="connsiteY2" fmla="*/ 209550 h 342900"/>
                <a:gd name="connsiteX3" fmla="*/ 0 w 1192530"/>
                <a:gd name="connsiteY3" fmla="*/ 224790 h 342900"/>
                <a:gd name="connsiteX4" fmla="*/ 472440 w 1192530"/>
                <a:gd name="connsiteY4" fmla="*/ 342900 h 342900"/>
                <a:gd name="connsiteX5" fmla="*/ 1192530 w 1192530"/>
                <a:gd name="connsiteY5" fmla="*/ 19050 h 342900"/>
                <a:gd name="connsiteX6" fmla="*/ 1097280 w 1192530"/>
                <a:gd name="connsiteY6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2530" h="342900">
                  <a:moveTo>
                    <a:pt x="1097280" y="0"/>
                  </a:moveTo>
                  <a:lnTo>
                    <a:pt x="415290" y="289560"/>
                  </a:lnTo>
                  <a:lnTo>
                    <a:pt x="95250" y="209550"/>
                  </a:lnTo>
                  <a:lnTo>
                    <a:pt x="0" y="224790"/>
                  </a:lnTo>
                  <a:lnTo>
                    <a:pt x="472440" y="342900"/>
                  </a:lnTo>
                  <a:lnTo>
                    <a:pt x="1192530" y="19050"/>
                  </a:lnTo>
                  <a:lnTo>
                    <a:pt x="109728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2" name="手繪多邊形 81"/>
            <p:cNvSpPr/>
            <p:nvPr/>
          </p:nvSpPr>
          <p:spPr>
            <a:xfrm>
              <a:off x="7527156" y="4013835"/>
              <a:ext cx="483368" cy="177165"/>
            </a:xfrm>
            <a:custGeom>
              <a:avLst/>
              <a:gdLst>
                <a:gd name="connsiteX0" fmla="*/ 1905 w 483870"/>
                <a:gd name="connsiteY0" fmla="*/ 0 h 177165"/>
                <a:gd name="connsiteX1" fmla="*/ 0 w 483870"/>
                <a:gd name="connsiteY1" fmla="*/ 59055 h 177165"/>
                <a:gd name="connsiteX2" fmla="*/ 481965 w 483870"/>
                <a:gd name="connsiteY2" fmla="*/ 177165 h 177165"/>
                <a:gd name="connsiteX3" fmla="*/ 483870 w 483870"/>
                <a:gd name="connsiteY3" fmla="*/ 116205 h 177165"/>
                <a:gd name="connsiteX4" fmla="*/ 1905 w 483870"/>
                <a:gd name="connsiteY4" fmla="*/ 0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70" h="177165">
                  <a:moveTo>
                    <a:pt x="1905" y="0"/>
                  </a:moveTo>
                  <a:lnTo>
                    <a:pt x="0" y="59055"/>
                  </a:lnTo>
                  <a:lnTo>
                    <a:pt x="481965" y="177165"/>
                  </a:lnTo>
                  <a:lnTo>
                    <a:pt x="483870" y="116205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83" name="群組 82"/>
            <p:cNvGrpSpPr/>
            <p:nvPr/>
          </p:nvGrpSpPr>
          <p:grpSpPr>
            <a:xfrm>
              <a:off x="8496647" y="3361184"/>
              <a:ext cx="288032" cy="509796"/>
              <a:chOff x="8544272" y="3284984"/>
              <a:chExt cx="288032" cy="509796"/>
            </a:xfrm>
          </p:grpSpPr>
          <p:sp>
            <p:nvSpPr>
              <p:cNvPr id="89" name="橢圓 88"/>
              <p:cNvSpPr/>
              <p:nvPr/>
            </p:nvSpPr>
            <p:spPr>
              <a:xfrm>
                <a:off x="8544272" y="3712602"/>
                <a:ext cx="288032" cy="82178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FFC000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8544272" y="3317240"/>
                <a:ext cx="288032" cy="443736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8544272" y="3284984"/>
                <a:ext cx="288032" cy="82178"/>
              </a:xfrm>
              <a:prstGeom prst="ellipse">
                <a:avLst/>
              </a:prstGeom>
              <a:solidFill>
                <a:srgbClr val="FFC000"/>
              </a:solidFill>
              <a:ln w="9525" cap="flat" cmpd="sng" algn="ctr">
                <a:solidFill>
                  <a:srgbClr val="FFC000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92" name="直線接點 91"/>
              <p:cNvCxnSpPr>
                <a:stCxn id="91" idx="2"/>
              </p:cNvCxnSpPr>
              <p:nvPr/>
            </p:nvCxnSpPr>
            <p:spPr>
              <a:xfrm>
                <a:off x="8544272" y="3326073"/>
                <a:ext cx="0" cy="434903"/>
              </a:xfrm>
              <a:prstGeom prst="line">
                <a:avLst/>
              </a:prstGeom>
              <a:noFill/>
              <a:ln w="12700" cap="flat" cmpd="sng" algn="ctr">
                <a:solidFill>
                  <a:srgbClr val="FFC000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3" name="直線接點 92"/>
              <p:cNvCxnSpPr/>
              <p:nvPr/>
            </p:nvCxnSpPr>
            <p:spPr>
              <a:xfrm>
                <a:off x="8832304" y="3326073"/>
                <a:ext cx="0" cy="434903"/>
              </a:xfrm>
              <a:prstGeom prst="line">
                <a:avLst/>
              </a:prstGeom>
              <a:noFill/>
              <a:ln w="12700" cap="flat" cmpd="sng" algn="ctr">
                <a:solidFill>
                  <a:srgbClr val="FFC000">
                    <a:lumMod val="50000"/>
                  </a:srgb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4" name="平行四邊形 83"/>
            <p:cNvSpPr/>
            <p:nvPr/>
          </p:nvSpPr>
          <p:spPr>
            <a:xfrm rot="5400000">
              <a:off x="7325943" y="2348901"/>
              <a:ext cx="499128" cy="377166"/>
            </a:xfrm>
            <a:prstGeom prst="parallelogram">
              <a:avLst>
                <a:gd name="adj" fmla="val 27694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5" name="手繪多邊形 84"/>
            <p:cNvSpPr/>
            <p:nvPr/>
          </p:nvSpPr>
          <p:spPr>
            <a:xfrm>
              <a:off x="7284720" y="2286000"/>
              <a:ext cx="481965" cy="529590"/>
            </a:xfrm>
            <a:custGeom>
              <a:avLst/>
              <a:gdLst>
                <a:gd name="connsiteX0" fmla="*/ 0 w 481965"/>
                <a:gd name="connsiteY0" fmla="*/ 28575 h 529590"/>
                <a:gd name="connsiteX1" fmla="*/ 102870 w 481965"/>
                <a:gd name="connsiteY1" fmla="*/ 0 h 529590"/>
                <a:gd name="connsiteX2" fmla="*/ 478155 w 481965"/>
                <a:gd name="connsiteY2" fmla="*/ 110490 h 529590"/>
                <a:gd name="connsiteX3" fmla="*/ 481965 w 481965"/>
                <a:gd name="connsiteY3" fmla="*/ 504825 h 529590"/>
                <a:gd name="connsiteX4" fmla="*/ 375285 w 481965"/>
                <a:gd name="connsiteY4" fmla="*/ 529590 h 529590"/>
                <a:gd name="connsiteX5" fmla="*/ 0 w 481965"/>
                <a:gd name="connsiteY5" fmla="*/ 28575 h 5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1965" h="529590">
                  <a:moveTo>
                    <a:pt x="0" y="28575"/>
                  </a:moveTo>
                  <a:lnTo>
                    <a:pt x="102870" y="0"/>
                  </a:lnTo>
                  <a:lnTo>
                    <a:pt x="478155" y="110490"/>
                  </a:lnTo>
                  <a:lnTo>
                    <a:pt x="481965" y="504825"/>
                  </a:lnTo>
                  <a:lnTo>
                    <a:pt x="375285" y="529590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6" name="平行四邊形 85"/>
            <p:cNvSpPr/>
            <p:nvPr/>
          </p:nvSpPr>
          <p:spPr>
            <a:xfrm rot="5400000">
              <a:off x="7217255" y="2377461"/>
              <a:ext cx="499128" cy="377166"/>
            </a:xfrm>
            <a:prstGeom prst="parallelogram">
              <a:avLst>
                <a:gd name="adj" fmla="val 27694"/>
              </a:avLst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7" name="橢圓 86"/>
            <p:cNvSpPr/>
            <p:nvPr/>
          </p:nvSpPr>
          <p:spPr>
            <a:xfrm>
              <a:off x="7349201" y="2437774"/>
              <a:ext cx="208795" cy="24612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88" name="直線接點 87"/>
            <p:cNvCxnSpPr>
              <a:endCxn id="85" idx="2"/>
            </p:cNvCxnSpPr>
            <p:nvPr/>
          </p:nvCxnSpPr>
          <p:spPr>
            <a:xfrm flipV="1">
              <a:off x="7655402" y="2396490"/>
              <a:ext cx="107473" cy="2476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5612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11489" y="116632"/>
            <a:ext cx="11101135" cy="826887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spc="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600" b="1" dirty="0">
                <a:solidFill>
                  <a:srgbClr val="316998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學習經驗 </a:t>
            </a:r>
            <a:r>
              <a:rPr lang="en-US" altLang="zh-TW" sz="3600" b="1" dirty="0">
                <a:solidFill>
                  <a:srgbClr val="316998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(3) - Stock Prediction</a:t>
            </a:r>
          </a:p>
        </p:txBody>
      </p:sp>
      <p:sp>
        <p:nvSpPr>
          <p:cNvPr id="3" name="矩形 2"/>
          <p:cNvSpPr/>
          <p:nvPr/>
        </p:nvSpPr>
        <p:spPr>
          <a:xfrm>
            <a:off x="672236" y="908720"/>
            <a:ext cx="9132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深度學習、</a:t>
            </a:r>
            <a:r>
              <a:rPr lang="en-US" altLang="zh-TW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Pandas</a:t>
            </a:r>
            <a:r>
              <a:rPr lang="zh-TW" altLang="en-US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400" u="sng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NumPy</a:t>
            </a:r>
            <a:r>
              <a:rPr lang="zh-TW" altLang="en-US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400" u="sng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Keras</a:t>
            </a:r>
            <a:r>
              <a:rPr lang="zh-TW" altLang="en-US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400" u="sng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TensorFlow</a:t>
            </a:r>
            <a:r>
              <a:rPr lang="zh-TW" altLang="en-US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、</a:t>
            </a:r>
            <a:r>
              <a:rPr lang="en-US" altLang="zh-TW" sz="2400" u="sng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matplotlib</a:t>
            </a:r>
            <a:r>
              <a:rPr lang="en-US" altLang="zh-TW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 </a:t>
            </a:r>
            <a:endParaRPr lang="zh-TW" altLang="en-US" sz="2400" u="sng" dirty="0">
              <a:solidFill>
                <a:srgbClr val="000000">
                  <a:lumMod val="75000"/>
                  <a:lumOff val="25000"/>
                </a:srgb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400" y="5949280"/>
            <a:ext cx="10873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30444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利用</a:t>
            </a:r>
            <a:r>
              <a:rPr lang="en-US" altLang="zh-TW" dirty="0">
                <a:solidFill>
                  <a:srgbClr val="30444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Pandas</a:t>
            </a:r>
            <a:r>
              <a:rPr lang="zh-TW" altLang="zh-TW" dirty="0">
                <a:solidFill>
                  <a:srgbClr val="30444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solidFill>
                  <a:srgbClr val="30444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NumPy</a:t>
            </a:r>
            <a:r>
              <a:rPr lang="zh-TW" altLang="zh-TW" dirty="0">
                <a:solidFill>
                  <a:srgbClr val="30444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solidFill>
                  <a:srgbClr val="30444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dirty="0" err="1">
                <a:solidFill>
                  <a:srgbClr val="30444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matplotlib</a:t>
            </a:r>
            <a:r>
              <a:rPr lang="zh-TW" altLang="en-US" dirty="0">
                <a:solidFill>
                  <a:srgbClr val="30444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，以處理及分析數據並視覺化</a:t>
            </a:r>
            <a:r>
              <a:rPr lang="zh-TW" altLang="zh-TW" dirty="0">
                <a:solidFill>
                  <a:srgbClr val="30444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solidFill>
                <a:srgbClr val="30444C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30444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利用</a:t>
            </a:r>
            <a:r>
              <a:rPr lang="en-US" altLang="zh-TW" dirty="0" err="1">
                <a:solidFill>
                  <a:srgbClr val="30444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TensorFlow</a:t>
            </a:r>
            <a:r>
              <a:rPr lang="zh-TW" altLang="en-US" dirty="0">
                <a:solidFill>
                  <a:srgbClr val="30444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dirty="0" err="1">
                <a:solidFill>
                  <a:srgbClr val="30444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Keras</a:t>
            </a:r>
            <a:r>
              <a:rPr lang="zh-TW" altLang="en-US" dirty="0">
                <a:solidFill>
                  <a:srgbClr val="30444C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rPr>
              <a:t>以建構和訓練模型</a:t>
            </a:r>
            <a:endParaRPr lang="zh-TW" altLang="en-US" dirty="0"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9" name="圖片 2">
            <a:extLst>
              <a:ext uri="{FF2B5EF4-FFF2-40B4-BE49-F238E27FC236}">
                <a16:creationId xmlns:a16="http://schemas.microsoft.com/office/drawing/2014/main" id="{A11AAE21-41CF-2E4E-5AA6-48AF80C6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" t="8179" r="2422" b="3694"/>
          <a:stretch/>
        </p:blipFill>
        <p:spPr>
          <a:xfrm>
            <a:off x="3719736" y="1958927"/>
            <a:ext cx="7540199" cy="3717905"/>
          </a:xfrm>
          <a:prstGeom prst="rect">
            <a:avLst/>
          </a:prstGeom>
        </p:spPr>
      </p:pic>
      <p:grpSp>
        <p:nvGrpSpPr>
          <p:cNvPr id="37" name="群組 36"/>
          <p:cNvGrpSpPr/>
          <p:nvPr/>
        </p:nvGrpSpPr>
        <p:grpSpPr>
          <a:xfrm>
            <a:off x="911424" y="2019860"/>
            <a:ext cx="2508707" cy="3525544"/>
            <a:chOff x="1592674" y="2049133"/>
            <a:chExt cx="2508707" cy="3525544"/>
          </a:xfrm>
        </p:grpSpPr>
        <p:cxnSp>
          <p:nvCxnSpPr>
            <p:cNvPr id="21" name="直線單箭頭接點 20"/>
            <p:cNvCxnSpPr/>
            <p:nvPr/>
          </p:nvCxnSpPr>
          <p:spPr>
            <a:xfrm flipH="1">
              <a:off x="2847027" y="2612502"/>
              <a:ext cx="1" cy="415748"/>
            </a:xfrm>
            <a:prstGeom prst="straightConnector1">
              <a:avLst/>
            </a:prstGeom>
            <a:ln w="38100">
              <a:solidFill>
                <a:srgbClr val="44556B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 flipH="1">
              <a:off x="2847027" y="3610681"/>
              <a:ext cx="1" cy="415748"/>
            </a:xfrm>
            <a:prstGeom prst="straightConnector1">
              <a:avLst/>
            </a:prstGeom>
            <a:ln w="38100">
              <a:solidFill>
                <a:srgbClr val="44556B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 flipH="1">
              <a:off x="2847027" y="4587203"/>
              <a:ext cx="1" cy="415748"/>
            </a:xfrm>
            <a:prstGeom prst="straightConnector1">
              <a:avLst/>
            </a:prstGeom>
            <a:ln w="38100">
              <a:solidFill>
                <a:srgbClr val="44556B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596436" y="2049133"/>
              <a:ext cx="2501182" cy="566598"/>
            </a:xfrm>
            <a:prstGeom prst="roundRect">
              <a:avLst>
                <a:gd name="adj" fmla="val 3576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Database</a:t>
              </a: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1594441" y="3017383"/>
              <a:ext cx="2505172" cy="572115"/>
            </a:xfrm>
            <a:prstGeom prst="roundRect">
              <a:avLst>
                <a:gd name="adj" fmla="val 3576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Model Selection</a:t>
              </a:r>
              <a:endParaRPr lang="zh-TW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17" name="圓角矩形 16"/>
            <p:cNvSpPr/>
            <p:nvPr/>
          </p:nvSpPr>
          <p:spPr>
            <a:xfrm>
              <a:off x="1592674" y="4020812"/>
              <a:ext cx="2508707" cy="572094"/>
            </a:xfrm>
            <a:prstGeom prst="roundRect">
              <a:avLst>
                <a:gd name="adj" fmla="val 3576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Training &amp; Validation</a:t>
              </a: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1605403" y="5008079"/>
              <a:ext cx="2483249" cy="566598"/>
            </a:xfrm>
            <a:prstGeom prst="roundRect">
              <a:avLst>
                <a:gd name="adj" fmla="val 3576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微軟正黑體" panose="020B0604030504040204" pitchFamily="34" charset="-120"/>
                </a:rPr>
                <a:t>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49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11489" y="116632"/>
            <a:ext cx="11101135" cy="826887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spc="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600" b="1" dirty="0">
                <a:solidFill>
                  <a:srgbClr val="316998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自主學習 </a:t>
            </a:r>
            <a:r>
              <a:rPr lang="en-US" altLang="zh-TW" sz="3600" b="1" dirty="0">
                <a:solidFill>
                  <a:srgbClr val="316998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(1) - R </a:t>
            </a:r>
            <a:r>
              <a:rPr lang="zh-TW" altLang="en-US" sz="3600" b="1" dirty="0">
                <a:solidFill>
                  <a:srgbClr val="316998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語言 </a:t>
            </a:r>
            <a:endParaRPr lang="en-US" altLang="zh-TW" sz="3600" b="1" dirty="0">
              <a:solidFill>
                <a:srgbClr val="316998"/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2236" y="908720"/>
            <a:ext cx="2339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2400" u="sng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處理</a:t>
            </a:r>
            <a:r>
              <a:rPr lang="zh-TW" altLang="en-US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數據之利器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69" y="1677117"/>
            <a:ext cx="8870173" cy="48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11489" y="116632"/>
            <a:ext cx="11101135" cy="826887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 spc="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3600" b="1" dirty="0">
                <a:solidFill>
                  <a:srgbClr val="316998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自主學習 </a:t>
            </a:r>
            <a:r>
              <a:rPr lang="en-US" altLang="zh-TW" sz="3600" b="1" dirty="0">
                <a:solidFill>
                  <a:srgbClr val="316998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(2) - </a:t>
            </a:r>
            <a:r>
              <a:rPr lang="zh-TW" altLang="en-US" sz="3600" b="1" dirty="0">
                <a:solidFill>
                  <a:srgbClr val="316998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工業</a:t>
            </a:r>
            <a:r>
              <a:rPr lang="en-US" altLang="zh-TW" sz="3600" b="1" dirty="0">
                <a:solidFill>
                  <a:srgbClr val="316998"/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4.0</a:t>
            </a:r>
          </a:p>
        </p:txBody>
      </p:sp>
      <p:sp>
        <p:nvSpPr>
          <p:cNvPr id="8" name="圓角矩形 7"/>
          <p:cNvSpPr/>
          <p:nvPr/>
        </p:nvSpPr>
        <p:spPr>
          <a:xfrm>
            <a:off x="2711624" y="2488393"/>
            <a:ext cx="2700000" cy="2700000"/>
          </a:xfrm>
          <a:prstGeom prst="roundRect">
            <a:avLst>
              <a:gd name="adj" fmla="val 35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3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組裝</a:t>
            </a:r>
            <a:endParaRPr lang="en-US" altLang="zh-TW" sz="3200" b="1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2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生產</a:t>
            </a:r>
            <a:endParaRPr lang="en-US" altLang="zh-TW" sz="3200" b="1" dirty="0">
              <a:solidFill>
                <a:schemeClr val="bg1">
                  <a:lumMod val="85000"/>
                  <a:lumOff val="15000"/>
                </a:schemeClr>
              </a:solidFill>
              <a:latin typeface="Century Gothic" panose="020B0502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68008" y="2492896"/>
            <a:ext cx="23423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44556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自動排程</a:t>
            </a:r>
            <a:endParaRPr lang="en-US" altLang="zh-TW" sz="2800" dirty="0">
              <a:solidFill>
                <a:srgbClr val="44556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44556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動線最佳化</a:t>
            </a:r>
            <a:endParaRPr lang="en-US" altLang="zh-TW" sz="2800" dirty="0">
              <a:solidFill>
                <a:srgbClr val="44556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44556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原物料管理</a:t>
            </a:r>
            <a:endParaRPr lang="en-US" altLang="zh-TW" sz="2800" dirty="0">
              <a:solidFill>
                <a:srgbClr val="44556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44556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自動檢測</a:t>
            </a:r>
            <a:endParaRPr lang="en-US" altLang="zh-TW" sz="2800" dirty="0">
              <a:solidFill>
                <a:srgbClr val="44556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2236" y="908720"/>
            <a:ext cx="4493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24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Century Gothic" panose="020B0502020202020204" pitchFamily="34" charset="0"/>
                <a:ea typeface="微軟正黑體" panose="020B0604030504040204" pitchFamily="34" charset="-120"/>
              </a:rPr>
              <a:t>智慧製造、提高生產效率及良率</a:t>
            </a:r>
          </a:p>
        </p:txBody>
      </p:sp>
    </p:spTree>
    <p:extLst>
      <p:ext uri="{BB962C8B-B14F-4D97-AF65-F5344CB8AC3E}">
        <p14:creationId xmlns:p14="http://schemas.microsoft.com/office/powerpoint/2010/main" val="2781705557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Blur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491</Words>
  <Application>Microsoft Office PowerPoint</Application>
  <PresentationFormat>寬螢幕</PresentationFormat>
  <Paragraphs>77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Meiryo</vt:lpstr>
      <vt:lpstr>Microsoft JhengHei UI</vt:lpstr>
      <vt:lpstr>微軟正黑體</vt:lpstr>
      <vt:lpstr>Arial</vt:lpstr>
      <vt:lpstr>Calibri</vt:lpstr>
      <vt:lpstr>Century Gothic</vt:lpstr>
      <vt:lpstr>GlowVTI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衍榮 陳</dc:creator>
  <cp:lastModifiedBy>衍榮 陳</cp:lastModifiedBy>
  <cp:revision>58</cp:revision>
  <dcterms:created xsi:type="dcterms:W3CDTF">2023-05-12T09:47:31Z</dcterms:created>
  <dcterms:modified xsi:type="dcterms:W3CDTF">2023-05-14T14:26:27Z</dcterms:modified>
</cp:coreProperties>
</file>