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714" r:id="rId2"/>
  </p:sldMasterIdLst>
  <p:notesMasterIdLst>
    <p:notesMasterId r:id="rId63"/>
  </p:notesMasterIdLst>
  <p:sldIdLst>
    <p:sldId id="352" r:id="rId3"/>
    <p:sldId id="284" r:id="rId4"/>
    <p:sldId id="333" r:id="rId5"/>
    <p:sldId id="285" r:id="rId6"/>
    <p:sldId id="318" r:id="rId7"/>
    <p:sldId id="346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48" r:id="rId20"/>
    <p:sldId id="332" r:id="rId21"/>
    <p:sldId id="334" r:id="rId22"/>
    <p:sldId id="336" r:id="rId23"/>
    <p:sldId id="335" r:id="rId24"/>
    <p:sldId id="337" r:id="rId25"/>
    <p:sldId id="338" r:id="rId26"/>
    <p:sldId id="339" r:id="rId27"/>
    <p:sldId id="341" r:id="rId28"/>
    <p:sldId id="340" r:id="rId29"/>
    <p:sldId id="288" r:id="rId30"/>
    <p:sldId id="289" r:id="rId31"/>
    <p:sldId id="290" r:id="rId32"/>
    <p:sldId id="291" r:id="rId33"/>
    <p:sldId id="292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293" r:id="rId42"/>
    <p:sldId id="294" r:id="rId43"/>
    <p:sldId id="351" r:id="rId44"/>
    <p:sldId id="302" r:id="rId45"/>
    <p:sldId id="315" r:id="rId46"/>
    <p:sldId id="303" r:id="rId47"/>
    <p:sldId id="316" r:id="rId48"/>
    <p:sldId id="304" r:id="rId49"/>
    <p:sldId id="317" r:id="rId50"/>
    <p:sldId id="305" r:id="rId51"/>
    <p:sldId id="306" r:id="rId52"/>
    <p:sldId id="307" r:id="rId53"/>
    <p:sldId id="347" r:id="rId54"/>
    <p:sldId id="310" r:id="rId55"/>
    <p:sldId id="311" r:id="rId56"/>
    <p:sldId id="312" r:id="rId57"/>
    <p:sldId id="313" r:id="rId58"/>
    <p:sldId id="349" r:id="rId59"/>
    <p:sldId id="350" r:id="rId60"/>
    <p:sldId id="314" r:id="rId61"/>
    <p:sldId id="283" r:id="rId6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73" autoAdjust="0"/>
  </p:normalViewPr>
  <p:slideViewPr>
    <p:cSldViewPr>
      <p:cViewPr varScale="1">
        <p:scale>
          <a:sx n="72" d="100"/>
          <a:sy n="72" d="100"/>
        </p:scale>
        <p:origin x="176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0D19254-11F4-4264-8AF1-AD81BA0B048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854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15AA22-6DAE-4059-8C75-50F6A315B002}" type="slidenum">
              <a:rPr lang="en-GB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3656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4FAF5DE-603A-4718-98A2-B84E23001E51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9050" y="795338"/>
            <a:ext cx="4279900" cy="3209925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51275"/>
          </a:xfrm>
          <a:noFill/>
        </p:spPr>
        <p:txBody>
          <a:bodyPr/>
          <a:lstStyle/>
          <a:p>
            <a:pPr eaLnBrk="1" hangingPunct="1"/>
            <a:r>
              <a:rPr lang="en-AU">
                <a:latin typeface="Arial" pitchFamily="34" charset="0"/>
                <a:ea typeface="ＭＳ Ｐゴシック" pitchFamily="1" charset="-128"/>
              </a:rPr>
              <a:t>show execution (at least an attempt). Do this first with a class that has no main.</a:t>
            </a:r>
          </a:p>
        </p:txBody>
      </p:sp>
    </p:spTree>
    <p:extLst>
      <p:ext uri="{BB962C8B-B14F-4D97-AF65-F5344CB8AC3E}">
        <p14:creationId xmlns:p14="http://schemas.microsoft.com/office/powerpoint/2010/main" val="3486944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84E16DE-4E2B-4045-99B2-14D59364DDAA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9050" y="795338"/>
            <a:ext cx="4279900" cy="3209925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51275"/>
          </a:xfrm>
          <a:noFill/>
        </p:spPr>
        <p:txBody>
          <a:bodyPr/>
          <a:lstStyle/>
          <a:p>
            <a:pPr eaLnBrk="1" hangingPunct="1"/>
            <a:r>
              <a:rPr lang="en-AU" dirty="0">
                <a:latin typeface="Arial" pitchFamily="34" charset="0"/>
                <a:ea typeface="ＭＳ Ｐゴシック" pitchFamily="1" charset="-128"/>
              </a:rPr>
              <a:t>This error should be reported.</a:t>
            </a:r>
          </a:p>
          <a:p>
            <a:pPr eaLnBrk="1" hangingPunct="1"/>
            <a:r>
              <a:rPr lang="en-AU" dirty="0">
                <a:latin typeface="Arial" pitchFamily="34" charset="0"/>
                <a:ea typeface="ＭＳ Ｐゴシック" pitchFamily="1" charset="-128"/>
              </a:rPr>
              <a:t>Explain.</a:t>
            </a:r>
          </a:p>
        </p:txBody>
      </p:sp>
    </p:spTree>
    <p:extLst>
      <p:ext uri="{BB962C8B-B14F-4D97-AF65-F5344CB8AC3E}">
        <p14:creationId xmlns:p14="http://schemas.microsoft.com/office/powerpoint/2010/main" val="4290322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CD34464-D32D-4B37-8119-4D8D538C75A6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9050" y="795338"/>
            <a:ext cx="4279900" cy="3209925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51275"/>
          </a:xfrm>
          <a:noFill/>
        </p:spPr>
        <p:txBody>
          <a:bodyPr/>
          <a:lstStyle/>
          <a:p>
            <a:pPr eaLnBrk="1" hangingPunct="1"/>
            <a:r>
              <a:rPr lang="en-AU">
                <a:latin typeface="Arial" pitchFamily="34" charset="0"/>
                <a:ea typeface="ＭＳ Ｐゴシック" pitchFamily="1" charset="-128"/>
              </a:rPr>
              <a:t>Now write a main method, then try again.</a:t>
            </a:r>
          </a:p>
        </p:txBody>
      </p:sp>
    </p:spTree>
    <p:extLst>
      <p:ext uri="{BB962C8B-B14F-4D97-AF65-F5344CB8AC3E}">
        <p14:creationId xmlns:p14="http://schemas.microsoft.com/office/powerpoint/2010/main" val="1134917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5089D0E-9F20-4658-8626-D89ACBF8CD86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9050" y="795338"/>
            <a:ext cx="4279900" cy="3209925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51275"/>
          </a:xfrm>
          <a:noFill/>
        </p:spPr>
        <p:txBody>
          <a:bodyPr/>
          <a:lstStyle/>
          <a:p>
            <a:pPr eaLnBrk="1" hangingPunct="1"/>
            <a:r>
              <a:rPr lang="en-AU">
                <a:latin typeface="Arial" pitchFamily="34" charset="0"/>
                <a:ea typeface="ＭＳ Ｐゴシック" pitchFamily="1" charset="-128"/>
              </a:rPr>
              <a:t>Explain </a:t>
            </a:r>
            <a:r>
              <a:rPr lang="en-AU" altLang="en-US">
                <a:latin typeface="Arial" pitchFamily="34" charset="0"/>
                <a:ea typeface="ＭＳ Ｐゴシック" pitchFamily="1" charset="-128"/>
              </a:rPr>
              <a:t>“</a:t>
            </a:r>
            <a:r>
              <a:rPr lang="en-AU">
                <a:latin typeface="Arial" pitchFamily="34" charset="0"/>
                <a:ea typeface="ＭＳ Ｐゴシック" pitchFamily="1" charset="-128"/>
              </a:rPr>
              <a:t>main</a:t>
            </a:r>
            <a:r>
              <a:rPr lang="en-AU" altLang="en-US">
                <a:latin typeface="Arial" pitchFamily="34" charset="0"/>
                <a:ea typeface="ＭＳ Ｐゴシック" pitchFamily="1" charset="-128"/>
              </a:rPr>
              <a:t>”</a:t>
            </a:r>
            <a:r>
              <a:rPr lang="en-AU">
                <a:latin typeface="Arial" pitchFamily="34" charset="0"/>
                <a:ea typeface="ＭＳ Ｐゴシック" pitchFamily="1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7499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D19254-11F4-4264-8AF1-AD81BA0B0484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320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73010BA-08AB-402F-BE39-E78B8C53635D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4351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40414BE-288B-46F5-97CF-BDB35EFB6D64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2196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BCD6DB8-D1CA-404E-87EC-9D55C7E692E8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38916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0513F7C-0857-40C2-BD29-E1EB622A0896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51282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09D7C0E-ECE4-4607-9C35-551A84A3CBA9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1294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A70ECCA-62E5-48E2-8B8A-84541EFDE9D1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GB" sz="2000" dirty="0">
              <a:latin typeface="Arial" pitchFamily="34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198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A1A22BD-C82E-4097-A47D-150006D5A019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GB" sz="2000">
                <a:latin typeface="Arial" pitchFamily="34" charset="0"/>
                <a:ea typeface="ＭＳ Ｐゴシック" pitchFamily="1" charset="-128"/>
              </a:rPr>
              <a:t>Anybody written any assembly code, maybe Intel 8080</a:t>
            </a:r>
            <a:endParaRPr lang="en-GB">
              <a:latin typeface="Arial" pitchFamily="34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9371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2088398-E834-49C7-B9FD-84F2376B8888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57822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AB09734-6D80-4F2E-8CAA-77FF9358AACA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841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AC6DCC0-E8B6-4982-8D8B-DE1BD8E6BB68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20836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B011765-3630-403A-A1E0-B8084BCF3B26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01454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793111A-6C33-4BD8-8D34-ABE0BAD19C39}" type="slidenum">
              <a:rPr lang="en-GB" smtClean="0"/>
              <a:pPr/>
              <a:t>38</a:t>
            </a:fld>
            <a:endParaRPr lang="en-GB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42991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079CD4C-B003-42E3-808F-14880E355588}" type="slidenum">
              <a:rPr lang="en-GB" smtClean="0"/>
              <a:pPr/>
              <a:t>39</a:t>
            </a:fld>
            <a:endParaRPr lang="en-GB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81774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EBA949D-B1DC-4399-AC30-1A4048A6F084}" type="slidenum">
              <a:rPr lang="en-GB" smtClean="0"/>
              <a:pPr/>
              <a:t>40</a:t>
            </a:fld>
            <a:endParaRPr lang="en-GB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47232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C5AC609-F2DF-40A8-ABE3-2E2613151151}" type="slidenum">
              <a:rPr lang="en-GB" smtClean="0"/>
              <a:pPr/>
              <a:t>41</a:t>
            </a:fld>
            <a:endParaRPr lang="en-GB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de-DE" dirty="0">
                <a:latin typeface="Arial" pitchFamily="34" charset="0"/>
                <a:ea typeface="ＭＳ Ｐゴシック" pitchFamily="1" charset="-128"/>
              </a:rPr>
              <a:t>0100011 (bin) = 35 (</a:t>
            </a:r>
            <a:r>
              <a:rPr lang="de-DE" dirty="0" err="1">
                <a:latin typeface="Arial" pitchFamily="34" charset="0"/>
                <a:ea typeface="ＭＳ Ｐゴシック" pitchFamily="1" charset="-128"/>
              </a:rPr>
              <a:t>dec</a:t>
            </a:r>
            <a:r>
              <a:rPr lang="de-DE" dirty="0">
                <a:latin typeface="Arial" pitchFamily="34" charset="0"/>
                <a:ea typeface="ＭＳ Ｐゴシック" pitchFamily="1" charset="-128"/>
              </a:rPr>
              <a:t>)</a:t>
            </a:r>
          </a:p>
          <a:p>
            <a:pPr eaLnBrk="1" hangingPunct="1"/>
            <a:endParaRPr lang="de-DE" dirty="0">
              <a:latin typeface="Arial" pitchFamily="34" charset="0"/>
              <a:ea typeface="ＭＳ Ｐゴシック" pitchFamily="1" charset="-128"/>
            </a:endParaRPr>
          </a:p>
          <a:p>
            <a:pPr eaLnBrk="1" hangingPunct="1"/>
            <a:r>
              <a:rPr lang="de-DE" dirty="0">
                <a:latin typeface="Arial" pitchFamily="34" charset="0"/>
                <a:ea typeface="ＭＳ Ｐゴシック" pitchFamily="1" charset="-128"/>
              </a:rPr>
              <a:t>11FF(hex)</a:t>
            </a:r>
            <a:r>
              <a:rPr lang="de-DE" baseline="0" dirty="0">
                <a:latin typeface="Arial" pitchFamily="34" charset="0"/>
                <a:ea typeface="ＭＳ Ｐゴシック" pitchFamily="1" charset="-128"/>
              </a:rPr>
              <a:t> = 4607 (</a:t>
            </a:r>
            <a:r>
              <a:rPr lang="de-DE" baseline="0" dirty="0" err="1">
                <a:latin typeface="Arial" pitchFamily="34" charset="0"/>
                <a:ea typeface="ＭＳ Ｐゴシック" pitchFamily="1" charset="-128"/>
              </a:rPr>
              <a:t>dec</a:t>
            </a:r>
            <a:r>
              <a:rPr lang="de-DE" baseline="0" dirty="0">
                <a:latin typeface="Arial" pitchFamily="34" charset="0"/>
                <a:ea typeface="ＭＳ Ｐゴシック" pitchFamily="1" charset="-128"/>
              </a:rPr>
              <a:t>)</a:t>
            </a:r>
          </a:p>
          <a:p>
            <a:pPr eaLnBrk="1" hangingPunct="1"/>
            <a:endParaRPr lang="de-DE" baseline="0" dirty="0">
              <a:latin typeface="Arial" pitchFamily="34" charset="0"/>
              <a:ea typeface="ＭＳ Ｐゴシック" pitchFamily="1" charset="-128"/>
            </a:endParaRPr>
          </a:p>
          <a:p>
            <a:pPr eaLnBrk="1" hangingPunct="1"/>
            <a:r>
              <a:rPr lang="de-DE" baseline="0" dirty="0">
                <a:latin typeface="Arial" pitchFamily="34" charset="0"/>
                <a:ea typeface="ＭＳ Ｐゴシック" pitchFamily="1" charset="-128"/>
              </a:rPr>
              <a:t>F - </a:t>
            </a:r>
            <a:endParaRPr lang="en-US" dirty="0">
              <a:latin typeface="Arial" pitchFamily="34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29791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0B97A85-6B36-4533-A8D5-9C3555C8F963}" type="slidenum">
              <a:rPr lang="en-GB" smtClean="0"/>
              <a:pPr/>
              <a:t>43</a:t>
            </a:fld>
            <a:endParaRPr lang="en-GB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5133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4B357B2-DE54-4D17-81E4-A364550CBBE4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69870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AF9F16E-ACCE-4CA8-94F0-9CA5D7AE7EBC}" type="slidenum">
              <a:rPr lang="en-GB" smtClean="0"/>
              <a:pPr/>
              <a:t>44</a:t>
            </a:fld>
            <a:endParaRPr lang="en-GB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4103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C80928D-4A9C-4229-90EA-51F78B6E558A}" type="slidenum">
              <a:rPr lang="en-GB" smtClean="0"/>
              <a:pPr/>
              <a:t>45</a:t>
            </a:fld>
            <a:endParaRPr lang="en-GB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70666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419EBDF-D28D-4B70-A1A7-F67DCD1FAAF3}" type="slidenum">
              <a:rPr lang="en-GB" smtClean="0"/>
              <a:pPr/>
              <a:t>46</a:t>
            </a:fld>
            <a:endParaRPr lang="en-GB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85671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B55EB5-E5B7-453E-9981-5FA8A7B5CA00}" type="slidenum">
              <a:rPr lang="en-GB" smtClean="0"/>
              <a:pPr/>
              <a:t>47</a:t>
            </a:fld>
            <a:endParaRPr lang="en-GB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43526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904E0B4-A4C9-4763-ABDE-9534434A44A5}" type="slidenum">
              <a:rPr lang="en-GB" smtClean="0"/>
              <a:pPr/>
              <a:t>48</a:t>
            </a:fld>
            <a:endParaRPr lang="en-GB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12986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CEF6447-C345-4C61-BA00-EA18AF9608B2}" type="slidenum">
              <a:rPr lang="en-GB" smtClean="0"/>
              <a:pPr/>
              <a:t>49</a:t>
            </a:fld>
            <a:endParaRPr lang="en-GB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97424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2C348B9-C9FE-4746-B572-5004EA5FA6C9}" type="slidenum">
              <a:rPr lang="en-GB" smtClean="0"/>
              <a:pPr/>
              <a:t>50</a:t>
            </a:fld>
            <a:endParaRPr lang="en-GB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GB" dirty="0">
                <a:latin typeface="Arial" pitchFamily="34" charset="0"/>
                <a:ea typeface="ＭＳ Ｐゴシック" pitchFamily="1" charset="-128"/>
              </a:rPr>
              <a:t>May explain signed </a:t>
            </a:r>
            <a:r>
              <a:rPr lang="en-GB" dirty="0" err="1">
                <a:latin typeface="Arial" pitchFamily="34" charset="0"/>
                <a:ea typeface="ＭＳ Ｐゴシック" pitchFamily="1" charset="-128"/>
              </a:rPr>
              <a:t>vs</a:t>
            </a:r>
            <a:r>
              <a:rPr lang="en-GB" dirty="0">
                <a:latin typeface="Arial" pitchFamily="34" charset="0"/>
                <a:ea typeface="ＭＳ Ｐゴシック" pitchFamily="1" charset="-128"/>
              </a:rPr>
              <a:t> unsigned (signed needs 1 bit for the sign)</a:t>
            </a:r>
            <a:endParaRPr lang="en-US" dirty="0">
              <a:latin typeface="Arial" pitchFamily="34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11228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079BC0F-9A32-4814-9564-98964EA7DCB6}" type="slidenum">
              <a:rPr lang="en-GB" smtClean="0"/>
              <a:pPr/>
              <a:t>51</a:t>
            </a:fld>
            <a:endParaRPr lang="en-GB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41322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D19254-11F4-4264-8AF1-AD81BA0B0484}" type="slidenum">
              <a:rPr lang="en-GB" smtClean="0"/>
              <a:pPr>
                <a:defRPr/>
              </a:pPr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6754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42760B-D3EA-4A8E-A2F0-217DF5CCD1DE}" type="slidenum">
              <a:rPr lang="en-GB" smtClean="0"/>
              <a:pPr/>
              <a:t>53</a:t>
            </a:fld>
            <a:endParaRPr lang="en-GB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2094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DBDD8E3-CFB3-4BDB-A2B5-73E7569B4F6C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9050" y="795338"/>
            <a:ext cx="4279900" cy="3209925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51275"/>
          </a:xfrm>
          <a:noFill/>
        </p:spPr>
        <p:txBody>
          <a:bodyPr/>
          <a:lstStyle/>
          <a:p>
            <a:pPr eaLnBrk="1" hangingPunct="1"/>
            <a:r>
              <a:rPr lang="en-AU" dirty="0">
                <a:latin typeface="Arial" pitchFamily="34" charset="0"/>
                <a:ea typeface="ＭＳ Ｐゴシック" pitchFamily="1" charset="-128"/>
              </a:rPr>
              <a:t>explain difference between source and compiled code</a:t>
            </a:r>
          </a:p>
          <a:p>
            <a:pPr eaLnBrk="1" hangingPunct="1"/>
            <a:r>
              <a:rPr lang="en-AU" dirty="0">
                <a:latin typeface="Arial" pitchFamily="34" charset="0"/>
                <a:ea typeface="ＭＳ Ｐゴシック" pitchFamily="1" charset="-128"/>
              </a:rPr>
              <a:t>tell a bit about compiled and interpreted languages</a:t>
            </a:r>
          </a:p>
        </p:txBody>
      </p:sp>
    </p:spTree>
    <p:extLst>
      <p:ext uri="{BB962C8B-B14F-4D97-AF65-F5344CB8AC3E}">
        <p14:creationId xmlns:p14="http://schemas.microsoft.com/office/powerpoint/2010/main" val="327357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59C48C0-2FBD-4D86-A1B7-8151DB223303}" type="slidenum">
              <a:rPr lang="en-GB" smtClean="0"/>
              <a:pPr/>
              <a:t>54</a:t>
            </a:fld>
            <a:endParaRPr lang="en-GB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66758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B37D2C1-33C0-463D-AE92-C7E06801FD9E}" type="slidenum">
              <a:rPr lang="en-GB" smtClean="0"/>
              <a:pPr/>
              <a:t>55</a:t>
            </a:fld>
            <a:endParaRPr lang="en-GB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12818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F44DA1E-71CB-4A66-AD44-F504C3E9F090}" type="slidenum">
              <a:rPr lang="en-GB" smtClean="0"/>
              <a:pPr/>
              <a:t>56</a:t>
            </a:fld>
            <a:endParaRPr lang="en-GB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3392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D19254-11F4-4264-8AF1-AD81BA0B0484}" type="slidenum">
              <a:rPr lang="en-GB" smtClean="0"/>
              <a:pPr>
                <a:defRPr/>
              </a:pPr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7346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7C6909E-365D-4EE5-B782-067BB24B0258}" type="slidenum">
              <a:rPr lang="en-GB" smtClean="0"/>
              <a:pPr/>
              <a:t>59</a:t>
            </a:fld>
            <a:endParaRPr lang="en-GB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0490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A5AA05E-8307-4141-8937-1CA471EF1BE7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9050" y="795338"/>
            <a:ext cx="4279900" cy="3209925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51275"/>
          </a:xfrm>
          <a:noFill/>
        </p:spPr>
        <p:txBody>
          <a:bodyPr/>
          <a:lstStyle/>
          <a:p>
            <a:pPr eaLnBrk="1" hangingPunct="1"/>
            <a:r>
              <a:rPr lang="en-AU">
                <a:latin typeface="Arial" pitchFamily="34" charset="0"/>
                <a:ea typeface="ＭＳ Ｐゴシック" pitchFamily="1" charset="-128"/>
              </a:rPr>
              <a:t>explain the process from the editor to execution</a:t>
            </a:r>
          </a:p>
          <a:p>
            <a:pPr eaLnBrk="1" hangingPunct="1"/>
            <a:r>
              <a:rPr lang="en-AU">
                <a:latin typeface="Arial" pitchFamily="34" charset="0"/>
                <a:ea typeface="ＭＳ Ｐゴシック" pitchFamily="1" charset="-128"/>
              </a:rPr>
              <a:t>explain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3701510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4219D68-8BCF-4660-A741-32F3328257FA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9050" y="795338"/>
            <a:ext cx="4279900" cy="3209925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51275"/>
          </a:xfrm>
          <a:noFill/>
        </p:spPr>
        <p:txBody>
          <a:bodyPr/>
          <a:lstStyle/>
          <a:p>
            <a:pPr eaLnBrk="1" hangingPunct="1"/>
            <a:r>
              <a:rPr lang="en-AU">
                <a:latin typeface="Arial" pitchFamily="34" charset="0"/>
                <a:ea typeface="ＭＳ Ｐゴシック" pitchFamily="1" charset="-128"/>
              </a:rPr>
              <a:t>some remarks about editing</a:t>
            </a:r>
          </a:p>
          <a:p>
            <a:pPr eaLnBrk="1" hangingPunct="1"/>
            <a:r>
              <a:rPr lang="en-AU">
                <a:latin typeface="Arial" pitchFamily="34" charset="0"/>
                <a:ea typeface="ＭＳ Ｐゴシック" pitchFamily="1" charset="-128"/>
              </a:rPr>
              <a:t>warning: word is not good!</a:t>
            </a:r>
          </a:p>
        </p:txBody>
      </p:sp>
    </p:spTree>
    <p:extLst>
      <p:ext uri="{BB962C8B-B14F-4D97-AF65-F5344CB8AC3E}">
        <p14:creationId xmlns:p14="http://schemas.microsoft.com/office/powerpoint/2010/main" val="2394006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8FAE0EC-D11A-47F4-8A70-6C206FD00750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9050" y="795338"/>
            <a:ext cx="4279900" cy="3209925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51275"/>
          </a:xfrm>
          <a:noFill/>
        </p:spPr>
        <p:txBody>
          <a:bodyPr/>
          <a:lstStyle/>
          <a:p>
            <a:pPr eaLnBrk="1" hangingPunct="1"/>
            <a:r>
              <a:rPr lang="en-AU">
                <a:latin typeface="Arial" pitchFamily="34" charset="0"/>
                <a:ea typeface="ＭＳ Ｐゴシック" pitchFamily="1" charset="-128"/>
              </a:rPr>
              <a:t>On laptop: open DOS window, show command line commands</a:t>
            </a:r>
          </a:p>
        </p:txBody>
      </p:sp>
    </p:spTree>
    <p:extLst>
      <p:ext uri="{BB962C8B-B14F-4D97-AF65-F5344CB8AC3E}">
        <p14:creationId xmlns:p14="http://schemas.microsoft.com/office/powerpoint/2010/main" val="1442997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478BFB4-2169-4E58-B6E9-E50382E60268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9050" y="795338"/>
            <a:ext cx="4279900" cy="3209925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51275"/>
          </a:xfrm>
          <a:noFill/>
        </p:spPr>
        <p:txBody>
          <a:bodyPr/>
          <a:lstStyle/>
          <a:p>
            <a:pPr eaLnBrk="1" hangingPunct="1"/>
            <a:r>
              <a:rPr lang="en-AU">
                <a:latin typeface="Arial" pitchFamily="34" charset="0"/>
                <a:ea typeface="ＭＳ Ｐゴシック" pitchFamily="1" charset="-128"/>
              </a:rPr>
              <a:t>do the same live: edit, then compile a class</a:t>
            </a:r>
          </a:p>
        </p:txBody>
      </p:sp>
    </p:spTree>
    <p:extLst>
      <p:ext uri="{BB962C8B-B14F-4D97-AF65-F5344CB8AC3E}">
        <p14:creationId xmlns:p14="http://schemas.microsoft.com/office/powerpoint/2010/main" val="759970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4296D4C-8983-4262-9EB3-E135E182DC9D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9050" y="795338"/>
            <a:ext cx="4279900" cy="3209925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51275"/>
          </a:xfrm>
          <a:noFill/>
        </p:spPr>
        <p:txBody>
          <a:bodyPr/>
          <a:lstStyle/>
          <a:p>
            <a:pPr eaLnBrk="1" hangingPunct="1"/>
            <a:r>
              <a:rPr lang="en-AU">
                <a:latin typeface="Arial" pitchFamily="34" charset="0"/>
                <a:ea typeface="ＭＳ Ｐゴシック" pitchFamily="1" charset="-128"/>
              </a:rPr>
              <a:t>insert an error into the source and compile. Show error message format</a:t>
            </a:r>
          </a:p>
        </p:txBody>
      </p:sp>
    </p:spTree>
    <p:extLst>
      <p:ext uri="{BB962C8B-B14F-4D97-AF65-F5344CB8AC3E}">
        <p14:creationId xmlns:p14="http://schemas.microsoft.com/office/powerpoint/2010/main" val="2202521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Uni_Bed_logo_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844675"/>
            <a:ext cx="1512888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12"/>
          <p:cNvSpPr>
            <a:spLocks noChangeShapeType="1"/>
          </p:cNvSpPr>
          <p:nvPr userDrawn="1"/>
        </p:nvSpPr>
        <p:spPr bwMode="auto">
          <a:xfrm>
            <a:off x="1908175" y="1557338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D2C4F-23EE-4C2D-B317-507EB395A1B0}" type="datetime1">
              <a:rPr lang="en-GB"/>
              <a:pPr>
                <a:defRPr/>
              </a:pPr>
              <a:t>31/01/2020</a:t>
            </a:fld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Adrian Benfell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79388" y="64008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6A9FF-599B-498C-99F4-88F24896433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CA73B-3257-4162-B469-8C1A665B77CD}" type="datetime1">
              <a:rPr lang="en-GB"/>
              <a:pPr>
                <a:defRPr/>
              </a:pPr>
              <a:t>31/01/2020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Adrian Benfell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E1EFB-4BCA-4DBF-BFFE-4DA2EA3ECED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85000" y="274638"/>
            <a:ext cx="1835150" cy="6034087"/>
          </a:xfrm>
        </p:spPr>
        <p:txBody>
          <a:bodyPr vert="eaVert"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6375" y="274638"/>
            <a:ext cx="5356225" cy="6034087"/>
          </a:xfrm>
        </p:spPr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D44F2-71D6-41ED-A62A-6A76B435D747}" type="datetime1">
              <a:rPr lang="en-GB"/>
              <a:pPr>
                <a:defRPr/>
              </a:pPr>
              <a:t>31/01/2020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Adrian Benfell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10789-D178-4C0D-AF19-512AEF684CC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5" y="274638"/>
            <a:ext cx="7210425" cy="1143000"/>
          </a:xfrm>
        </p:spPr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76375" y="1484313"/>
            <a:ext cx="3595688" cy="4824412"/>
          </a:xfrm>
        </p:spPr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4463" y="1484313"/>
            <a:ext cx="3595687" cy="4824412"/>
          </a:xfrm>
        </p:spPr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7D3FE-813F-4238-B117-7B4E3DFBFD6E}" type="datetime1">
              <a:rPr lang="en-GB"/>
              <a:pPr>
                <a:defRPr/>
              </a:pPr>
              <a:t>31/01/2020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Adrian Benfell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2CF89-5619-4A4A-BB07-082059AFC0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Uni_Bed_logo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844675"/>
            <a:ext cx="1512888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12"/>
          <p:cNvSpPr>
            <a:spLocks noChangeShapeType="1"/>
          </p:cNvSpPr>
          <p:nvPr userDrawn="1"/>
        </p:nvSpPr>
        <p:spPr bwMode="auto">
          <a:xfrm>
            <a:off x="1908175" y="1557338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>
              <a:solidFill>
                <a:srgbClr val="336666"/>
              </a:solidFill>
              <a:latin typeface="Arial" charset="0"/>
              <a:ea typeface="ＭＳ Ｐゴシック" charset="-128"/>
              <a:cs typeface="Arial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fld id="{288F83E6-A1E9-4D8E-BBEE-307FCFAF2C46}" type="datetime1">
              <a:rPr lang="en-GB">
                <a:solidFill>
                  <a:srgbClr val="336666"/>
                </a:solidFill>
              </a:rPr>
              <a:pPr/>
              <a:t>31/01/2020</a:t>
            </a:fld>
            <a:endParaRPr lang="en-GB">
              <a:solidFill>
                <a:srgbClr val="336666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336666"/>
                </a:solidFill>
              </a:rPr>
              <a:t>Adrian Benfell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79388" y="64008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fld id="{B1C06FCB-0EE2-4080-8B46-22691BF0AE90}" type="slidenum">
              <a:rPr lang="en-GB">
                <a:solidFill>
                  <a:srgbClr val="336666"/>
                </a:solidFill>
              </a:rPr>
              <a:pPr/>
              <a:t>‹#›</a:t>
            </a:fld>
            <a:endParaRPr lang="en-GB">
              <a:solidFill>
                <a:srgbClr val="33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62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0BD9F-AAE8-418B-8951-E329BC36C4A8}" type="datetime1">
              <a:rPr lang="en-GB">
                <a:solidFill>
                  <a:srgbClr val="336666"/>
                </a:solidFill>
              </a:rPr>
              <a:pPr/>
              <a:t>31/01/2020</a:t>
            </a:fld>
            <a:endParaRPr lang="en-GB">
              <a:solidFill>
                <a:srgbClr val="336666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336666"/>
                </a:solidFill>
              </a:rPr>
              <a:t>Adrian Benfell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F2B507-0DE5-40D2-B634-BB993CE40BD8}" type="slidenum">
              <a:rPr lang="en-GB">
                <a:solidFill>
                  <a:srgbClr val="336666"/>
                </a:solidFill>
              </a:rPr>
              <a:pPr/>
              <a:t>‹#›</a:t>
            </a:fld>
            <a:endParaRPr lang="en-GB">
              <a:solidFill>
                <a:srgbClr val="33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98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31C354-4386-4E46-B881-BC463F7BBEE9}" type="datetime1">
              <a:rPr lang="en-GB">
                <a:solidFill>
                  <a:srgbClr val="336666"/>
                </a:solidFill>
              </a:rPr>
              <a:pPr/>
              <a:t>31/01/2020</a:t>
            </a:fld>
            <a:endParaRPr lang="en-GB">
              <a:solidFill>
                <a:srgbClr val="336666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336666"/>
                </a:solidFill>
              </a:rPr>
              <a:t>Adrian Benfell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82B992-42DD-4A75-AC75-214BF5E69301}" type="slidenum">
              <a:rPr lang="en-GB">
                <a:solidFill>
                  <a:srgbClr val="336666"/>
                </a:solidFill>
              </a:rPr>
              <a:pPr/>
              <a:t>‹#›</a:t>
            </a:fld>
            <a:endParaRPr lang="en-GB">
              <a:solidFill>
                <a:srgbClr val="33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35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1E931C-C82A-4FD4-B85F-E2FDBCEDCAB1}" type="datetime1">
              <a:rPr lang="en-GB">
                <a:solidFill>
                  <a:srgbClr val="336666"/>
                </a:solidFill>
              </a:rPr>
              <a:pPr/>
              <a:t>31/01/2020</a:t>
            </a:fld>
            <a:endParaRPr lang="en-GB">
              <a:solidFill>
                <a:srgbClr val="336666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336666"/>
                </a:solidFill>
              </a:rPr>
              <a:t>Adrian Benfell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5735C0-3361-4AFF-AD1D-B000D5E1DCED}" type="slidenum">
              <a:rPr lang="en-GB">
                <a:solidFill>
                  <a:srgbClr val="336666"/>
                </a:solidFill>
              </a:rPr>
              <a:pPr/>
              <a:t>‹#›</a:t>
            </a:fld>
            <a:endParaRPr lang="en-GB">
              <a:solidFill>
                <a:srgbClr val="33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237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670AD7-2D90-4126-A207-9D5A040FFE9B}" type="datetime1">
              <a:rPr lang="en-GB">
                <a:solidFill>
                  <a:srgbClr val="336666"/>
                </a:solidFill>
              </a:rPr>
              <a:pPr/>
              <a:t>31/01/2020</a:t>
            </a:fld>
            <a:endParaRPr lang="en-GB">
              <a:solidFill>
                <a:srgbClr val="336666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336666"/>
                </a:solidFill>
              </a:rPr>
              <a:t>Adrian Benfell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2CCA6D-5938-454C-9F3E-D4030004AC1C}" type="slidenum">
              <a:rPr lang="en-GB">
                <a:solidFill>
                  <a:srgbClr val="336666"/>
                </a:solidFill>
              </a:rPr>
              <a:pPr/>
              <a:t>‹#›</a:t>
            </a:fld>
            <a:endParaRPr lang="en-GB">
              <a:solidFill>
                <a:srgbClr val="33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2785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D4AC71-CE79-4FD3-948D-B112DB2B57D0}" type="datetime1">
              <a:rPr lang="en-GB">
                <a:solidFill>
                  <a:srgbClr val="336666"/>
                </a:solidFill>
              </a:rPr>
              <a:pPr/>
              <a:t>31/01/2020</a:t>
            </a:fld>
            <a:endParaRPr lang="en-GB">
              <a:solidFill>
                <a:srgbClr val="336666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336666"/>
                </a:solidFill>
              </a:rPr>
              <a:t>Adrian Benfell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58F434-A5B8-4905-8619-AB2B3AC29AE4}" type="slidenum">
              <a:rPr lang="en-GB">
                <a:solidFill>
                  <a:srgbClr val="336666"/>
                </a:solidFill>
              </a:rPr>
              <a:pPr/>
              <a:t>‹#›</a:t>
            </a:fld>
            <a:endParaRPr lang="en-GB">
              <a:solidFill>
                <a:srgbClr val="33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081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8B605B-6B6F-422B-9084-D14A29E77214}" type="datetime1">
              <a:rPr lang="en-GB">
                <a:solidFill>
                  <a:srgbClr val="336666"/>
                </a:solidFill>
              </a:rPr>
              <a:pPr/>
              <a:t>31/01/2020</a:t>
            </a:fld>
            <a:endParaRPr lang="en-GB">
              <a:solidFill>
                <a:srgbClr val="336666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336666"/>
                </a:solidFill>
              </a:rPr>
              <a:t>Adrian Benfell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9F97C9-EBD0-4905-9E35-84EE4F8875E5}" type="slidenum">
              <a:rPr lang="en-GB">
                <a:solidFill>
                  <a:srgbClr val="336666"/>
                </a:solidFill>
              </a:rPr>
              <a:pPr/>
              <a:t>‹#›</a:t>
            </a:fld>
            <a:endParaRPr lang="en-GB">
              <a:solidFill>
                <a:srgbClr val="33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37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CAAF8-60E8-4D87-8A46-DF8EFC63B1BB}" type="datetime1">
              <a:rPr lang="en-GB"/>
              <a:pPr>
                <a:defRPr/>
              </a:pPr>
              <a:t>31/01/2020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Adrian Benfell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31AD7-BDA2-4AEC-B0E7-F17D45E8A4D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A37090-3260-4B92-9D91-EC0EEFEEF3AC}" type="datetime1">
              <a:rPr lang="en-GB">
                <a:solidFill>
                  <a:srgbClr val="336666"/>
                </a:solidFill>
              </a:rPr>
              <a:pPr/>
              <a:t>31/01/2020</a:t>
            </a:fld>
            <a:endParaRPr lang="en-GB">
              <a:solidFill>
                <a:srgbClr val="336666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336666"/>
                </a:solidFill>
              </a:rPr>
              <a:t>Adrian Benfell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E0C157-0C90-4828-8943-5B27658A977A}" type="slidenum">
              <a:rPr lang="en-GB">
                <a:solidFill>
                  <a:srgbClr val="336666"/>
                </a:solidFill>
              </a:rPr>
              <a:pPr/>
              <a:t>‹#›</a:t>
            </a:fld>
            <a:endParaRPr lang="en-GB">
              <a:solidFill>
                <a:srgbClr val="33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2802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15D541-3E7E-4AA1-A2AE-32501D57CC08}" type="datetime1">
              <a:rPr lang="en-GB">
                <a:solidFill>
                  <a:srgbClr val="336666"/>
                </a:solidFill>
              </a:rPr>
              <a:pPr/>
              <a:t>31/01/2020</a:t>
            </a:fld>
            <a:endParaRPr lang="en-GB">
              <a:solidFill>
                <a:srgbClr val="336666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336666"/>
                </a:solidFill>
              </a:rPr>
              <a:t>Adrian Benfell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227022-6944-41F9-AB6F-BB0A30533B8B}" type="slidenum">
              <a:rPr lang="en-GB">
                <a:solidFill>
                  <a:srgbClr val="336666"/>
                </a:solidFill>
              </a:rPr>
              <a:pPr/>
              <a:t>‹#›</a:t>
            </a:fld>
            <a:endParaRPr lang="en-GB">
              <a:solidFill>
                <a:srgbClr val="33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791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A27467-12A0-4F17-A709-13E0AB9DBFA7}" type="datetime1">
              <a:rPr lang="en-GB">
                <a:solidFill>
                  <a:srgbClr val="336666"/>
                </a:solidFill>
              </a:rPr>
              <a:pPr/>
              <a:t>31/01/2020</a:t>
            </a:fld>
            <a:endParaRPr lang="en-GB">
              <a:solidFill>
                <a:srgbClr val="336666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336666"/>
                </a:solidFill>
              </a:rPr>
              <a:t>Adrian Benfell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203EF7-9498-479C-AF60-EA3B990AC81E}" type="slidenum">
              <a:rPr lang="en-GB">
                <a:solidFill>
                  <a:srgbClr val="336666"/>
                </a:solidFill>
              </a:rPr>
              <a:pPr/>
              <a:t>‹#›</a:t>
            </a:fld>
            <a:endParaRPr lang="en-GB">
              <a:solidFill>
                <a:srgbClr val="33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1210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3122A1-9399-4E71-A4AA-C1B9B24A6B5C}" type="datetime1">
              <a:rPr lang="en-GB">
                <a:solidFill>
                  <a:srgbClr val="336666"/>
                </a:solidFill>
              </a:rPr>
              <a:pPr/>
              <a:t>31/01/2020</a:t>
            </a:fld>
            <a:endParaRPr lang="en-GB">
              <a:solidFill>
                <a:srgbClr val="336666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336666"/>
                </a:solidFill>
              </a:rPr>
              <a:t>Adrian Benfell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43AE20-9732-4263-94FF-6221668C778B}" type="slidenum">
              <a:rPr lang="en-GB">
                <a:solidFill>
                  <a:srgbClr val="336666"/>
                </a:solidFill>
              </a:rPr>
              <a:pPr/>
              <a:t>‹#›</a:t>
            </a:fld>
            <a:endParaRPr lang="en-GB">
              <a:solidFill>
                <a:srgbClr val="33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8416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0ECB7B-F0DC-4735-84BC-BD010DDAA261}" type="datetime1">
              <a:rPr lang="en-GB">
                <a:solidFill>
                  <a:srgbClr val="336666"/>
                </a:solidFill>
              </a:rPr>
              <a:pPr/>
              <a:t>31/01/2020</a:t>
            </a:fld>
            <a:endParaRPr lang="en-GB">
              <a:solidFill>
                <a:srgbClr val="336666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336666"/>
                </a:solidFill>
              </a:rPr>
              <a:t>Adrian Benfell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1D9DDF-AE03-4EDC-BA96-2152BCE54D34}" type="slidenum">
              <a:rPr lang="en-GB">
                <a:solidFill>
                  <a:srgbClr val="336666"/>
                </a:solidFill>
              </a:rPr>
              <a:pPr/>
              <a:t>‹#›</a:t>
            </a:fld>
            <a:endParaRPr lang="en-GB">
              <a:solidFill>
                <a:srgbClr val="33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3858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0" y="1905000"/>
            <a:ext cx="7010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4038600"/>
            <a:ext cx="7010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984544-E1D0-40AC-A16E-8F77B6CFDF39}" type="datetime1">
              <a:rPr lang="en-GB">
                <a:solidFill>
                  <a:srgbClr val="336666"/>
                </a:solidFill>
              </a:rPr>
              <a:pPr/>
              <a:t>31/01/2020</a:t>
            </a:fld>
            <a:endParaRPr lang="en-GB">
              <a:solidFill>
                <a:srgbClr val="336666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336666"/>
                </a:solidFill>
              </a:rPr>
              <a:t>Adrian Benfell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FD6A1C-6160-4E70-A9C8-5576F005B972}" type="slidenum">
              <a:rPr lang="en-GB">
                <a:solidFill>
                  <a:srgbClr val="336666"/>
                </a:solidFill>
              </a:rPr>
              <a:pPr/>
              <a:t>‹#›</a:t>
            </a:fld>
            <a:endParaRPr lang="en-GB">
              <a:solidFill>
                <a:srgbClr val="33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959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10541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9750" y="2120900"/>
            <a:ext cx="7772400" cy="4114800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GB">
                <a:solidFill>
                  <a:srgbClr val="336666"/>
                </a:solidFill>
              </a:rPr>
              <a:t>7/5/10</a:t>
            </a:r>
            <a:endParaRPr lang="sv-SE">
              <a:solidFill>
                <a:srgbClr val="3366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>
                <a:solidFill>
                  <a:srgbClr val="336666"/>
                </a:solidFill>
              </a:rPr>
              <a:t>Bernhard.Lohkamp@ki.se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685800" cy="228600"/>
          </a:xfrm>
        </p:spPr>
        <p:txBody>
          <a:bodyPr/>
          <a:lstStyle>
            <a:lvl1pPr>
              <a:defRPr/>
            </a:lvl1pPr>
          </a:lstStyle>
          <a:p>
            <a:fld id="{1FE74E55-D64E-43E7-931F-77EE53E00FC1}" type="slidenum">
              <a:rPr lang="sv-SE">
                <a:solidFill>
                  <a:srgbClr val="336666"/>
                </a:solidFill>
              </a:rPr>
              <a:pPr/>
              <a:t>‹#›</a:t>
            </a:fld>
            <a:endParaRPr lang="sv-SE">
              <a:solidFill>
                <a:srgbClr val="33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647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54784-297F-4E29-8741-C1C9EC365A1F}" type="datetime1">
              <a:rPr lang="en-GB"/>
              <a:pPr>
                <a:defRPr/>
              </a:pPr>
              <a:t>31/01/2020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Adrian Benfell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A7B02-DD2F-4A21-839D-6DEA4716D86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6375" y="1484313"/>
            <a:ext cx="3595688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4463" y="1484313"/>
            <a:ext cx="3595687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A0BB1-6767-4602-B1FE-6D116935886F}" type="datetime1">
              <a:rPr lang="en-GB"/>
              <a:pPr>
                <a:defRPr/>
              </a:pPr>
              <a:t>31/01/2020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Adrian Benfell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F737F-7459-42DD-B61B-298BF5BE74E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0D3F6-A2AA-4EE2-B4A6-B8F937286B82}" type="datetime1">
              <a:rPr lang="en-GB"/>
              <a:pPr>
                <a:defRPr/>
              </a:pPr>
              <a:t>31/01/2020</a:t>
            </a:fld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Adrian Benfell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3DB28-4688-47B9-B2B2-4354DFFC1D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B0A65-7285-4684-B398-3F3093D79B89}" type="datetime1">
              <a:rPr lang="en-GB"/>
              <a:pPr>
                <a:defRPr/>
              </a:pPr>
              <a:t>31/01/2020</a:t>
            </a:fld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Adrian Benfell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A2CBE-FF9D-4D8C-A512-BB7BA5CFCD7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73BA1-74C0-4AEC-A682-78BB998044E6}" type="datetime1">
              <a:rPr lang="en-GB"/>
              <a:pPr>
                <a:defRPr/>
              </a:pPr>
              <a:t>31/01/2020</a:t>
            </a:fld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Adrian Benfell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61482-55AC-497C-841E-682B8643F4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570F2-347A-475E-8177-231CC2829C8E}" type="datetime1">
              <a:rPr lang="en-GB"/>
              <a:pPr>
                <a:defRPr/>
              </a:pPr>
              <a:t>31/01/2020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Adrian Benfell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B6B8B-A6A3-44BC-9042-B94FDF88E5C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55A83-AC1D-46EF-B162-3044E83BD985}" type="datetime1">
              <a:rPr lang="en-GB"/>
              <a:pPr>
                <a:defRPr/>
              </a:pPr>
              <a:t>31/01/2020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Adrian Benfell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458E7-D901-4F3F-892A-63E80FE2648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76375" y="1484313"/>
            <a:ext cx="7343775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1A97AB66-536D-47EA-AD65-9D68A3E46DD9}" type="datetime1">
              <a:rPr lang="en-GB"/>
              <a:pPr>
                <a:defRPr/>
              </a:pPr>
              <a:t>31/01/2020</a:t>
            </a:fld>
            <a:endParaRPr lang="en-GB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r>
              <a:rPr lang="en-GB"/>
              <a:t>Adrian Benfell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9388" y="6237288"/>
            <a:ext cx="1295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281E0212-16DB-4969-A9DD-EF1DFE6E3F4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0" name="Picture 11" descr="Uni_Bed_logo_RGB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79388" y="476250"/>
            <a:ext cx="1042987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8" name="Line 12"/>
          <p:cNvSpPr>
            <a:spLocks noChangeShapeType="1"/>
          </p:cNvSpPr>
          <p:nvPr userDrawn="1"/>
        </p:nvSpPr>
        <p:spPr bwMode="auto">
          <a:xfrm>
            <a:off x="1403350" y="333375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109" name="Rectangle 13"/>
          <p:cNvSpPr>
            <a:spLocks noChangeArrowheads="1"/>
          </p:cNvSpPr>
          <p:nvPr userDrawn="1"/>
        </p:nvSpPr>
        <p:spPr bwMode="auto">
          <a:xfrm>
            <a:off x="1476375" y="190500"/>
            <a:ext cx="7010400" cy="12223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>
              <a:defRPr/>
            </a:pPr>
            <a:endParaRPr lang="en-US" sz="4200">
              <a:solidFill>
                <a:schemeClr val="tx2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476375" y="274638"/>
            <a:ext cx="7210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FC449DA0-0DF1-421F-ADBF-459A62353CA0}" type="datetime1">
              <a:rPr lang="en-GB">
                <a:solidFill>
                  <a:srgbClr val="336666"/>
                </a:solidFill>
                <a:ea typeface="ＭＳ Ｐゴシック" charset="-128"/>
                <a:cs typeface="Arial" charset="0"/>
              </a:rPr>
              <a:pPr/>
              <a:t>31/01/2020</a:t>
            </a:fld>
            <a:endParaRPr lang="en-GB">
              <a:solidFill>
                <a:srgbClr val="336666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GB">
                <a:solidFill>
                  <a:srgbClr val="336666"/>
                </a:solidFill>
                <a:ea typeface="ＭＳ Ｐゴシック" charset="-128"/>
                <a:cs typeface="Arial" charset="0"/>
              </a:rPr>
              <a:t>Adrian Benfell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9388" y="6237288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97283028-298B-42E5-93D2-0D03F2578B23}" type="slidenum">
              <a:rPr lang="en-GB">
                <a:solidFill>
                  <a:srgbClr val="336666"/>
                </a:solidFill>
                <a:ea typeface="ＭＳ Ｐゴシック" charset="-128"/>
                <a:cs typeface="Arial" charset="0"/>
              </a:rPr>
              <a:pPr/>
              <a:t>‹#›</a:t>
            </a:fld>
            <a:endParaRPr lang="en-GB">
              <a:solidFill>
                <a:srgbClr val="336666"/>
              </a:solidFill>
              <a:ea typeface="ＭＳ Ｐゴシック" charset="-128"/>
              <a:cs typeface="Arial" charset="0"/>
            </a:endParaRPr>
          </a:p>
        </p:txBody>
      </p:sp>
      <p:pic>
        <p:nvPicPr>
          <p:cNvPr id="1031" name="Picture 11" descr="Uni_Bed_logo_RGB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79388" y="476250"/>
            <a:ext cx="1042987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8" name="Line 12"/>
          <p:cNvSpPr>
            <a:spLocks noChangeShapeType="1"/>
          </p:cNvSpPr>
          <p:nvPr userDrawn="1"/>
        </p:nvSpPr>
        <p:spPr bwMode="auto">
          <a:xfrm>
            <a:off x="1403350" y="333375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>
              <a:solidFill>
                <a:srgbClr val="336666"/>
              </a:solidFill>
              <a:latin typeface="Arial" charset="0"/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14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hyperlink" Target="http://en.wikipedia.org/wiki/Single_precision" TargetMode="External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png"/><Relationship Id="rId9" Type="http://schemas.openxmlformats.org/officeDocument/2006/relationships/image" Target="../media/image11.e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693E99-C3A5-4CBE-8A90-082979AE293C}" type="datetime1">
              <a:rPr lang="en-GB" altLang="en-US" sz="1000" smtClean="0">
                <a:solidFill>
                  <a:srgbClr val="336666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31/01/2020</a:t>
            </a:fld>
            <a:endParaRPr lang="en-GB" altLang="en-US" sz="1000">
              <a:solidFill>
                <a:srgbClr val="336666"/>
              </a:solidFill>
            </a:endParaRPr>
          </a:p>
        </p:txBody>
      </p:sp>
      <p:sp>
        <p:nvSpPr>
          <p:cNvPr id="409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19838F-6F69-4A90-AB80-C93D5C2569BF}" type="slidenum">
              <a:rPr lang="en-GB" altLang="en-US" sz="1400" smtClean="0">
                <a:solidFill>
                  <a:srgbClr val="336666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GB" altLang="en-US" sz="1400">
              <a:solidFill>
                <a:srgbClr val="336666"/>
              </a:solidFill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z="2800" dirty="0">
                <a:latin typeface="Arial Narrow" panose="020B0606020202030204" pitchFamily="34" charset="0"/>
              </a:rPr>
              <a:t>CIS016-1 – Principles of Programming / CIS096-1 – Principles of Programming and Data Structures / PAT001-1 – Principles of Programming</a:t>
            </a:r>
            <a:endParaRPr lang="en-US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Week 1 – Introduction to Java</a:t>
            </a:r>
          </a:p>
        </p:txBody>
      </p:sp>
    </p:spTree>
    <p:extLst>
      <p:ext uri="{BB962C8B-B14F-4D97-AF65-F5344CB8AC3E}">
        <p14:creationId xmlns:p14="http://schemas.microsoft.com/office/powerpoint/2010/main" val="44641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3089A26-96EC-4785-A70B-9EB9DD537F10}" type="datetime1">
              <a:rPr lang="en-GB" smtClean="0"/>
              <a:pPr/>
              <a:t>31/01/2020</a:t>
            </a:fld>
            <a:endParaRPr lang="en-GB"/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2805D22-0034-43F1-BB7A-9337B45C6F54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/>
              <a:t>Command line invocation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AU" sz="2400" dirty="0"/>
              <a:t>Compilation and execution of Java in JDK can be done from a command line</a:t>
            </a:r>
          </a:p>
          <a:p>
            <a:pPr eaLnBrk="1" hangingPunct="1"/>
            <a:endParaRPr lang="en-AU" sz="1200" dirty="0"/>
          </a:p>
          <a:p>
            <a:pPr eaLnBrk="1" hangingPunct="1"/>
            <a:r>
              <a:rPr lang="en-AU" sz="2400" dirty="0"/>
              <a:t>On Microsoft systems: DOS shell</a:t>
            </a:r>
          </a:p>
          <a:p>
            <a:pPr eaLnBrk="1" hangingPunct="1"/>
            <a:endParaRPr lang="en-AU" sz="1200" dirty="0"/>
          </a:p>
          <a:p>
            <a:pPr eaLnBrk="1" hangingPunct="1"/>
            <a:r>
              <a:rPr lang="en-AU" sz="2400" dirty="0"/>
              <a:t>On Unix/Linux/</a:t>
            </a:r>
            <a:r>
              <a:rPr lang="en-AU" sz="2400" dirty="0" err="1"/>
              <a:t>MacOS</a:t>
            </a:r>
            <a:r>
              <a:rPr lang="en-AU" sz="2400" dirty="0"/>
              <a:t>: Unix shell</a:t>
            </a:r>
          </a:p>
          <a:p>
            <a:pPr eaLnBrk="1" hangingPunct="1"/>
            <a:endParaRPr lang="en-AU" sz="1200" dirty="0"/>
          </a:p>
          <a:p>
            <a:pPr eaLnBrk="1" hangingPunct="1"/>
            <a:r>
              <a:rPr lang="en-AU" sz="2400" dirty="0"/>
              <a:t>Must make sure that the commands for compiler and runtime are in the command path.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763B4FF-2B5A-45BA-8C54-01D3B35073DA}" type="datetime1">
              <a:rPr lang="en-GB" smtClean="0"/>
              <a:pPr/>
              <a:t>31/01/2020</a:t>
            </a:fld>
            <a:endParaRPr lang="en-GB"/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9D42C5B-A20F-4996-B40B-7FCB299799D3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/>
              <a:t>Compiling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sz="2400" dirty="0"/>
              <a:t>Name of the JDK compiler: </a:t>
            </a:r>
            <a:r>
              <a:rPr lang="en-AU" sz="2400" b="1" dirty="0" err="1">
                <a:latin typeface="Courier New" pitchFamily="49" charset="0"/>
              </a:rPr>
              <a:t>javac</a:t>
            </a:r>
            <a:endParaRPr lang="en-AU" sz="24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AU" sz="2400" dirty="0"/>
          </a:p>
          <a:p>
            <a:pPr eaLnBrk="1" hangingPunct="1">
              <a:lnSpc>
                <a:spcPct val="90000"/>
              </a:lnSpc>
            </a:pPr>
            <a:r>
              <a:rPr lang="en-AU" sz="2400" dirty="0"/>
              <a:t>To invoke:</a:t>
            </a:r>
            <a:br>
              <a:rPr lang="en-AU" sz="2400" dirty="0"/>
            </a:br>
            <a:r>
              <a:rPr lang="en-AU" sz="2400" b="1" dirty="0" err="1">
                <a:latin typeface="Courier New" pitchFamily="49" charset="0"/>
              </a:rPr>
              <a:t>javac</a:t>
            </a:r>
            <a:r>
              <a:rPr lang="en-AU" sz="2400" b="1" dirty="0">
                <a:latin typeface="Courier New" pitchFamily="49" charset="0"/>
              </a:rPr>
              <a:t> &lt;source name&gt;</a:t>
            </a:r>
          </a:p>
          <a:p>
            <a:pPr eaLnBrk="1" hangingPunct="1">
              <a:lnSpc>
                <a:spcPct val="90000"/>
              </a:lnSpc>
            </a:pPr>
            <a:endParaRPr lang="en-AU" sz="2400" dirty="0"/>
          </a:p>
          <a:p>
            <a:pPr eaLnBrk="1" hangingPunct="1">
              <a:lnSpc>
                <a:spcPct val="90000"/>
              </a:lnSpc>
            </a:pPr>
            <a:r>
              <a:rPr lang="en-AU" sz="2400" dirty="0"/>
              <a:t>compiles &lt;source name&gt; and all classes it depends on</a:t>
            </a:r>
          </a:p>
          <a:p>
            <a:pPr eaLnBrk="1" hangingPunct="1">
              <a:lnSpc>
                <a:spcPct val="90000"/>
              </a:lnSpc>
            </a:pPr>
            <a:endParaRPr lang="en-AU" sz="2400" dirty="0"/>
          </a:p>
          <a:p>
            <a:pPr eaLnBrk="1" hangingPunct="1">
              <a:lnSpc>
                <a:spcPct val="90000"/>
              </a:lnSpc>
            </a:pPr>
            <a:r>
              <a:rPr lang="en-AU" sz="2400" dirty="0"/>
              <a:t>Example:</a:t>
            </a:r>
            <a:br>
              <a:rPr lang="en-AU" sz="2400" b="1" dirty="0">
                <a:latin typeface="Courier New" pitchFamily="49" charset="0"/>
              </a:rPr>
            </a:br>
            <a:r>
              <a:rPr lang="en-AU" sz="2400" b="1" dirty="0" err="1">
                <a:latin typeface="Courier New" pitchFamily="49" charset="0"/>
              </a:rPr>
              <a:t>javac</a:t>
            </a:r>
            <a:r>
              <a:rPr lang="en-AU" sz="2400" b="1" dirty="0">
                <a:latin typeface="Courier New" pitchFamily="49" charset="0"/>
              </a:rPr>
              <a:t> Game.java</a:t>
            </a:r>
            <a:endParaRPr lang="en-AU" sz="24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06A3711-DE1A-4E79-AB74-59880766BC58}" type="datetime1">
              <a:rPr lang="en-GB" smtClean="0"/>
              <a:pPr/>
              <a:t>31/01/2020</a:t>
            </a:fld>
            <a:endParaRPr lang="en-GB"/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3B08439-6C6F-49B6-9F43-F3CBFA303213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/>
              <a:t>Error messages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2874" y="1981200"/>
            <a:ext cx="8749605" cy="2383904"/>
          </a:xfrm>
          <a:solidFill>
            <a:schemeClr val="tx2"/>
          </a:solidFill>
          <a:ln>
            <a:solidFill>
              <a:srgbClr val="000000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AU" sz="18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E:\CIS020\week2\code&gt;</a:t>
            </a:r>
            <a:r>
              <a:rPr lang="en-AU" sz="1800" b="1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javac</a:t>
            </a:r>
            <a:r>
              <a:rPr lang="en-AU" sz="18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 Game.java</a:t>
            </a:r>
          </a:p>
          <a:p>
            <a:pPr eaLnBrk="1" hangingPunct="1">
              <a:buNone/>
            </a:pPr>
            <a:r>
              <a:rPr lang="en-US" sz="18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E:\CIS020\week2\Java 2\code\Game&gt;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javac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 Game.java</a:t>
            </a:r>
          </a:p>
          <a:p>
            <a:pPr eaLnBrk="1" hangingPunct="1">
              <a:buNone/>
            </a:pPr>
            <a:r>
              <a:rPr lang="en-US" sz="18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Game.java:6: error: ';' expected</a:t>
            </a:r>
          </a:p>
          <a:p>
            <a:pPr eaLnBrk="1" hangingPunct="1">
              <a:buNone/>
            </a:pPr>
            <a:r>
              <a:rPr lang="en-US" sz="18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               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System.out.println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("Java is a funny game!")</a:t>
            </a:r>
          </a:p>
          <a:p>
            <a:pPr eaLnBrk="1" hangingPunct="1">
              <a:buNone/>
            </a:pPr>
            <a:r>
              <a:rPr lang="en-US" sz="18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                                                            ^</a:t>
            </a:r>
          </a:p>
          <a:p>
            <a:pPr eaLnBrk="1" hangingPunct="1">
              <a:buNone/>
            </a:pPr>
            <a:r>
              <a:rPr lang="en-US" sz="18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1 error</a:t>
            </a:r>
            <a:endParaRPr lang="en-AU" sz="18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</a:endParaRP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1115616" y="4797152"/>
            <a:ext cx="7467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eaLnBrk="0" hangingPunct="0"/>
            <a:r>
              <a:rPr lang="en-AU" sz="2400" dirty="0">
                <a:latin typeface="Trebuchet MS" pitchFamily="34" charset="0"/>
              </a:rPr>
              <a:t>The programmer has to open the file in the editor, find the line number, fix the error and recompile.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EFC75C8-F0DA-4544-86DD-024DCCDD4EA5}" type="datetime1">
              <a:rPr lang="en-GB" smtClean="0"/>
              <a:pPr/>
              <a:t>31/01/2020</a:t>
            </a:fld>
            <a:endParaRPr lang="en-GB"/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4AB0C81-103E-4AAC-87EE-D5B9643D4040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/>
              <a:t>Execution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sz="2400" b="1" dirty="0">
                <a:latin typeface="Courier New" pitchFamily="49" charset="0"/>
              </a:rPr>
              <a:t>&gt; java Game</a:t>
            </a:r>
          </a:p>
          <a:p>
            <a:pPr eaLnBrk="1" hangingPunct="1">
              <a:lnSpc>
                <a:spcPct val="90000"/>
              </a:lnSpc>
            </a:pPr>
            <a:endParaRPr lang="en-AU" sz="10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AU" altLang="en-US" sz="2400" dirty="0"/>
              <a:t>“</a:t>
            </a:r>
            <a:r>
              <a:rPr lang="en-AU" sz="2400" dirty="0"/>
              <a:t>java</a:t>
            </a:r>
            <a:r>
              <a:rPr lang="en-AU" altLang="en-US" sz="2400" dirty="0"/>
              <a:t>”</a:t>
            </a:r>
            <a:r>
              <a:rPr lang="en-AU" sz="2400" dirty="0"/>
              <a:t> starts the Java virtual machine.</a:t>
            </a:r>
          </a:p>
          <a:p>
            <a:pPr eaLnBrk="1" hangingPunct="1">
              <a:lnSpc>
                <a:spcPct val="90000"/>
              </a:lnSpc>
            </a:pPr>
            <a:endParaRPr lang="en-AU" sz="1000" dirty="0"/>
          </a:p>
          <a:p>
            <a:pPr eaLnBrk="1" hangingPunct="1">
              <a:lnSpc>
                <a:spcPct val="90000"/>
              </a:lnSpc>
            </a:pPr>
            <a:r>
              <a:rPr lang="en-AU" sz="2400" dirty="0"/>
              <a:t>The named class is loaded and execution is started.</a:t>
            </a:r>
          </a:p>
          <a:p>
            <a:pPr eaLnBrk="1" hangingPunct="1">
              <a:lnSpc>
                <a:spcPct val="90000"/>
              </a:lnSpc>
            </a:pPr>
            <a:endParaRPr lang="en-AU" sz="1000" dirty="0"/>
          </a:p>
          <a:p>
            <a:pPr eaLnBrk="1" hangingPunct="1">
              <a:lnSpc>
                <a:spcPct val="90000"/>
              </a:lnSpc>
            </a:pPr>
            <a:r>
              <a:rPr lang="en-AU" sz="2400" dirty="0"/>
              <a:t>Other classes are loaded as needed.</a:t>
            </a:r>
          </a:p>
          <a:p>
            <a:pPr eaLnBrk="1" hangingPunct="1">
              <a:lnSpc>
                <a:spcPct val="90000"/>
              </a:lnSpc>
            </a:pPr>
            <a:endParaRPr lang="en-AU" sz="1000" dirty="0"/>
          </a:p>
          <a:p>
            <a:pPr eaLnBrk="1" hangingPunct="1">
              <a:lnSpc>
                <a:spcPct val="90000"/>
              </a:lnSpc>
            </a:pPr>
            <a:r>
              <a:rPr lang="en-AU" sz="2400" dirty="0"/>
              <a:t>Only possible if class has been compiled.</a:t>
            </a:r>
          </a:p>
          <a:p>
            <a:pPr eaLnBrk="1" hangingPunct="1">
              <a:lnSpc>
                <a:spcPct val="90000"/>
              </a:lnSpc>
            </a:pPr>
            <a:endParaRPr lang="en-AU" sz="1000" dirty="0"/>
          </a:p>
          <a:p>
            <a:pPr eaLnBrk="1" hangingPunct="1">
              <a:lnSpc>
                <a:spcPct val="90000"/>
              </a:lnSpc>
            </a:pPr>
            <a:r>
              <a:rPr lang="en-AU" sz="2400" dirty="0"/>
              <a:t>Note that</a:t>
            </a:r>
            <a:br>
              <a:rPr lang="en-AU" sz="2400" dirty="0"/>
            </a:br>
            <a:r>
              <a:rPr lang="en-AU" sz="2400" b="1" dirty="0">
                <a:latin typeface="Courier New" pitchFamily="49" charset="0"/>
                <a:cs typeface="Courier New" pitchFamily="49" charset="0"/>
              </a:rPr>
              <a:t>java Game.java</a:t>
            </a:r>
            <a:r>
              <a:rPr lang="en-AU" sz="2400" dirty="0"/>
              <a:t>  or</a:t>
            </a:r>
            <a:br>
              <a:rPr lang="en-AU" sz="2400" dirty="0"/>
            </a:br>
            <a:r>
              <a:rPr lang="en-AU" sz="2400" b="1" dirty="0">
                <a:latin typeface="Courier New" pitchFamily="49" charset="0"/>
                <a:cs typeface="Courier New" pitchFamily="49" charset="0"/>
              </a:rPr>
              <a:t>java </a:t>
            </a:r>
            <a:r>
              <a:rPr lang="en-AU" sz="2400" b="1" dirty="0" err="1">
                <a:latin typeface="Courier New" pitchFamily="49" charset="0"/>
                <a:cs typeface="Courier New" pitchFamily="49" charset="0"/>
              </a:rPr>
              <a:t>Game.class</a:t>
            </a:r>
            <a:r>
              <a:rPr lang="en-A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dirty="0"/>
              <a:t>don</a:t>
            </a:r>
            <a:r>
              <a:rPr lang="de-DE" sz="2400" dirty="0"/>
              <a:t>‘</a:t>
            </a:r>
            <a:r>
              <a:rPr lang="en-AU" sz="2400" dirty="0"/>
              <a:t>t work!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AFE9577-32E5-450A-844B-9111E224C43C}" type="datetime1">
              <a:rPr lang="en-GB" smtClean="0"/>
              <a:pPr/>
              <a:t>31/01/2020</a:t>
            </a:fld>
            <a:endParaRPr lang="en-GB"/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CD58F15-BCE8-4257-B211-37B64982D89C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/>
              <a:t>Problem: Execute what?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31640" y="4005064"/>
            <a:ext cx="7343775" cy="1656655"/>
          </a:xfrm>
        </p:spPr>
        <p:txBody>
          <a:bodyPr/>
          <a:lstStyle/>
          <a:p>
            <a:pPr eaLnBrk="1" hangingPunct="1">
              <a:buNone/>
            </a:pPr>
            <a:br>
              <a:rPr lang="en-AU" sz="2100" b="1" dirty="0">
                <a:latin typeface="Courier New" pitchFamily="49" charset="0"/>
              </a:rPr>
            </a:br>
            <a:r>
              <a:rPr lang="en-AU" sz="2600" dirty="0">
                <a:latin typeface="Courier New" pitchFamily="49" charset="0"/>
              </a:rPr>
              <a:t> </a:t>
            </a:r>
          </a:p>
          <a:p>
            <a:pPr eaLnBrk="1" hangingPunct="1"/>
            <a:r>
              <a:rPr lang="en-AU" sz="2600" dirty="0"/>
              <a:t>The problem: How does the system know which method to execute?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42874" y="1981200"/>
            <a:ext cx="8749605" cy="2383904"/>
          </a:xfrm>
          <a:prstGeom prst="rect">
            <a:avLst/>
          </a:prstGeom>
          <a:solidFill>
            <a:schemeClr val="tx2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E:\CIS020\week2\Java 2\code\Game&gt;</a:t>
            </a:r>
            <a:r>
              <a:rPr kumimoji="0" lang="en-AU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javac</a:t>
            </a: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Game.java</a:t>
            </a: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SzPct val="70000"/>
            </a:pPr>
            <a:endParaRPr kumimoji="0" lang="en-AU" sz="18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E:\CIS020\week2\Java 2\code\Game&gt;java Game</a:t>
            </a: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Error: Main method not found in class Game, please define the main method as:</a:t>
            </a: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public static void main(String[] </a:t>
            </a:r>
            <a:r>
              <a:rPr kumimoji="0" lang="en-AU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args</a:t>
            </a: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75656" y="3429000"/>
            <a:ext cx="6552728" cy="1080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2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15CF0E-79DA-4D6C-A722-7A9FBE520181}" type="datetime1">
              <a:rPr lang="en-GB" smtClean="0"/>
              <a:pPr/>
              <a:t>31/01/2020</a:t>
            </a:fld>
            <a:endParaRPr lang="en-GB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E1743B-EBCB-4652-B3DF-BAF301525631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/>
              <a:t>The </a:t>
            </a:r>
            <a:r>
              <a:rPr lang="en-AU" b="1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AU" dirty="0"/>
              <a:t> method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981200"/>
            <a:ext cx="7620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sz="2800" dirty="0"/>
              <a:t>The answer: The java system always executes a method called main with a certain signature:</a:t>
            </a:r>
            <a:br>
              <a:rPr lang="en-AU" sz="2800" dirty="0"/>
            </a:br>
            <a:br>
              <a:rPr lang="en-AU" sz="2000" dirty="0"/>
            </a:br>
            <a:r>
              <a:rPr lang="en-AU" sz="2100" b="1" dirty="0">
                <a:latin typeface="Courier New" pitchFamily="49" charset="0"/>
              </a:rPr>
              <a:t>public static void main(String[] </a:t>
            </a:r>
            <a:r>
              <a:rPr lang="en-AU" sz="2100" b="1" dirty="0" err="1">
                <a:latin typeface="Courier New" pitchFamily="49" charset="0"/>
              </a:rPr>
              <a:t>args</a:t>
            </a:r>
            <a:r>
              <a:rPr lang="en-AU" sz="2100" b="1" dirty="0">
                <a:latin typeface="Courier New" pitchFamily="49" charset="0"/>
              </a:rPr>
              <a:t>)</a:t>
            </a:r>
            <a:br>
              <a:rPr lang="en-AU" sz="2100" b="1" dirty="0">
                <a:latin typeface="Courier New" pitchFamily="49" charset="0"/>
              </a:rPr>
            </a:br>
            <a:r>
              <a:rPr lang="en-AU" sz="2100" b="1" dirty="0">
                <a:latin typeface="Courier New" pitchFamily="49" charset="0"/>
              </a:rPr>
              <a:t>{ ...</a:t>
            </a:r>
            <a:br>
              <a:rPr lang="en-AU" sz="2100" b="1" dirty="0">
                <a:latin typeface="Courier New" pitchFamily="49" charset="0"/>
              </a:rPr>
            </a:br>
            <a:r>
              <a:rPr lang="en-AU" sz="2100" b="1" dirty="0">
                <a:latin typeface="Courier New" pitchFamily="49" charset="0"/>
              </a:rPr>
              <a:t>}</a:t>
            </a:r>
            <a:br>
              <a:rPr lang="en-AU" sz="2100" b="1" dirty="0">
                <a:latin typeface="Courier New" pitchFamily="49" charset="0"/>
              </a:rPr>
            </a:br>
            <a:endParaRPr lang="en-AU" sz="2100" dirty="0"/>
          </a:p>
          <a:p>
            <a:pPr eaLnBrk="1" hangingPunct="1">
              <a:lnSpc>
                <a:spcPct val="90000"/>
              </a:lnSpc>
            </a:pPr>
            <a:r>
              <a:rPr lang="en-AU" sz="2400" dirty="0"/>
              <a:t>For this to work, such a method </a:t>
            </a:r>
            <a:r>
              <a:rPr lang="en-AU" sz="2400" b="1" dirty="0"/>
              <a:t>must exist!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41A838D-8120-4A6C-9402-8D9473DAC0EF}" type="datetime1">
              <a:rPr lang="en-GB" smtClean="0"/>
              <a:pPr/>
              <a:t>31/01/2020</a:t>
            </a:fld>
            <a:endParaRPr lang="en-GB"/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DDFD5E7-2D3D-45FE-8147-03DF985A56EC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/>
              <a:t>The main method (2)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AU" altLang="en-US" sz="2800" dirty="0"/>
              <a:t>“</a:t>
            </a:r>
            <a:r>
              <a:rPr lang="en-AU" sz="2800" dirty="0"/>
              <a:t>main</a:t>
            </a:r>
            <a:r>
              <a:rPr lang="en-AU" altLang="en-US" sz="2800" dirty="0"/>
              <a:t>”</a:t>
            </a:r>
            <a:r>
              <a:rPr lang="en-AU" sz="2800" dirty="0"/>
              <a:t> must exist</a:t>
            </a:r>
          </a:p>
          <a:p>
            <a:pPr eaLnBrk="1" hangingPunct="1"/>
            <a:r>
              <a:rPr lang="en-AU" altLang="en-US" sz="2800" dirty="0"/>
              <a:t>“</a:t>
            </a:r>
            <a:r>
              <a:rPr lang="en-AU" sz="2800" dirty="0"/>
              <a:t>main</a:t>
            </a:r>
            <a:r>
              <a:rPr lang="en-AU" altLang="en-US" sz="2800" dirty="0"/>
              <a:t>”</a:t>
            </a:r>
            <a:r>
              <a:rPr lang="en-AU" sz="2800" dirty="0"/>
              <a:t> must be public</a:t>
            </a:r>
          </a:p>
          <a:p>
            <a:pPr eaLnBrk="1" hangingPunct="1"/>
            <a:r>
              <a:rPr lang="en-AU" altLang="en-US" sz="2800" dirty="0"/>
              <a:t>“</a:t>
            </a:r>
            <a:r>
              <a:rPr lang="en-AU" sz="2800" dirty="0"/>
              <a:t>main</a:t>
            </a:r>
            <a:r>
              <a:rPr lang="en-AU" altLang="en-US" sz="2800" dirty="0"/>
              <a:t>”</a:t>
            </a:r>
            <a:r>
              <a:rPr lang="en-AU" sz="2800" dirty="0"/>
              <a:t> must be static (class method)</a:t>
            </a:r>
          </a:p>
          <a:p>
            <a:pPr eaLnBrk="1" hangingPunct="1"/>
            <a:r>
              <a:rPr lang="en-AU" altLang="en-US" sz="2800" dirty="0"/>
              <a:t>“</a:t>
            </a:r>
            <a:r>
              <a:rPr lang="en-AU" sz="2800" dirty="0"/>
              <a:t>main</a:t>
            </a:r>
            <a:r>
              <a:rPr lang="en-AU" altLang="en-US" sz="2800" dirty="0"/>
              <a:t>”</a:t>
            </a:r>
            <a:r>
              <a:rPr lang="en-AU" sz="2800" dirty="0"/>
              <a:t> must have a String array parameter</a:t>
            </a:r>
          </a:p>
          <a:p>
            <a:pPr eaLnBrk="1" hangingPunct="1"/>
            <a:r>
              <a:rPr lang="en-AU" sz="2800" dirty="0"/>
              <a:t>Only </a:t>
            </a:r>
            <a:r>
              <a:rPr lang="en-AU" altLang="en-US" sz="2800" dirty="0"/>
              <a:t>“</a:t>
            </a:r>
            <a:r>
              <a:rPr lang="en-AU" sz="2800" dirty="0"/>
              <a:t>main</a:t>
            </a:r>
            <a:r>
              <a:rPr lang="en-AU" altLang="en-US" sz="2800" dirty="0"/>
              <a:t>”</a:t>
            </a:r>
            <a:r>
              <a:rPr lang="en-AU" sz="2800" dirty="0"/>
              <a:t> can be invoked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BC78F65-2290-4177-A77A-15CEA8B086AA}" type="datetime1">
              <a:rPr lang="en-GB" smtClean="0"/>
              <a:pPr/>
              <a:t>31/01/2020</a:t>
            </a:fld>
            <a:endParaRPr lang="en-GB"/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4E15D44-F967-49BB-BC17-2F7A3FD4A4B0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/>
              <a:t>Main method - example</a:t>
            </a:r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1219200" y="1541463"/>
            <a:ext cx="7467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AU" sz="2800" b="1" dirty="0">
                <a:solidFill>
                  <a:schemeClr val="tx2"/>
                </a:solidFill>
                <a:latin typeface="Courier New" pitchFamily="49" charset="0"/>
              </a:rPr>
              <a:t>public static void main(String[] </a:t>
            </a:r>
            <a:r>
              <a:rPr lang="en-AU" sz="2800" b="1" dirty="0" err="1">
                <a:solidFill>
                  <a:schemeClr val="tx2"/>
                </a:solidFill>
                <a:latin typeface="Courier New" pitchFamily="49" charset="0"/>
              </a:rPr>
              <a:t>args</a:t>
            </a:r>
            <a:r>
              <a:rPr lang="en-AU" sz="2800" b="1" dirty="0">
                <a:solidFill>
                  <a:schemeClr val="tx2"/>
                </a:solidFill>
                <a:latin typeface="Courier New" pitchFamily="49" charset="0"/>
              </a:rPr>
              <a:t>)</a:t>
            </a:r>
          </a:p>
          <a:p>
            <a:pPr eaLnBrk="0" hangingPunct="0"/>
            <a:r>
              <a:rPr lang="en-AU" sz="28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AU" sz="2800" b="1" dirty="0">
                <a:solidFill>
                  <a:schemeClr val="tx2"/>
                </a:solidFill>
                <a:latin typeface="Courier New" pitchFamily="49" charset="0"/>
              </a:rPr>
              <a:t>    Game </a:t>
            </a:r>
            <a:r>
              <a:rPr lang="en-AU" sz="2800" b="1" dirty="0" err="1">
                <a:solidFill>
                  <a:schemeClr val="tx2"/>
                </a:solidFill>
                <a:latin typeface="Courier New" pitchFamily="49" charset="0"/>
              </a:rPr>
              <a:t>game</a:t>
            </a:r>
            <a:r>
              <a:rPr lang="en-AU" sz="2800" b="1" dirty="0">
                <a:solidFill>
                  <a:schemeClr val="tx2"/>
                </a:solidFill>
                <a:latin typeface="Courier New" pitchFamily="49" charset="0"/>
              </a:rPr>
              <a:t> = new Game();</a:t>
            </a:r>
          </a:p>
          <a:p>
            <a:pPr eaLnBrk="0" hangingPunct="0"/>
            <a:r>
              <a:rPr lang="en-AU" sz="2800" b="1" dirty="0">
                <a:solidFill>
                  <a:schemeClr val="tx2"/>
                </a:solidFill>
                <a:latin typeface="Courier New" pitchFamily="49" charset="0"/>
              </a:rPr>
              <a:t>    </a:t>
            </a:r>
            <a:r>
              <a:rPr lang="en-AU" sz="2800" b="1" dirty="0" err="1">
                <a:solidFill>
                  <a:schemeClr val="tx2"/>
                </a:solidFill>
                <a:latin typeface="Courier New" pitchFamily="49" charset="0"/>
              </a:rPr>
              <a:t>game.play</a:t>
            </a:r>
            <a:r>
              <a:rPr lang="en-AU" sz="2800" b="1" dirty="0">
                <a:solidFill>
                  <a:schemeClr val="tx2"/>
                </a:solidFill>
                <a:latin typeface="Courier New" pitchFamily="49" charset="0"/>
              </a:rPr>
              <a:t>();</a:t>
            </a:r>
          </a:p>
          <a:p>
            <a:pPr eaLnBrk="0" hangingPunct="0"/>
            <a:r>
              <a:rPr lang="en-AU" sz="2800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41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476375" y="4343400"/>
            <a:ext cx="7343775" cy="1965325"/>
          </a:xfrm>
        </p:spPr>
        <p:txBody>
          <a:bodyPr/>
          <a:lstStyle/>
          <a:p>
            <a:pPr eaLnBrk="1" hangingPunct="1"/>
            <a:r>
              <a:rPr lang="en-GB" dirty="0"/>
              <a:t>The main method</a:t>
            </a:r>
          </a:p>
          <a:p>
            <a:pPr lvl="1" eaLnBrk="1" hangingPunct="1"/>
            <a:r>
              <a:rPr lang="en-GB" dirty="0"/>
              <a:t>creates an object</a:t>
            </a:r>
          </a:p>
          <a:p>
            <a:pPr lvl="1" eaLnBrk="1" hangingPunct="1"/>
            <a:r>
              <a:rPr lang="en-GB" dirty="0"/>
              <a:t>calls the first method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Calculator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088" y="1411818"/>
            <a:ext cx="7992566" cy="521017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b="1" dirty="0">
                <a:latin typeface="Courier New"/>
                <a:cs typeface="Courier New"/>
              </a:rPr>
              <a:t>public class </a:t>
            </a:r>
            <a:r>
              <a:rPr lang="en-US" sz="7200" b="1" dirty="0" err="1">
                <a:latin typeface="Courier New"/>
                <a:cs typeface="Courier New"/>
              </a:rPr>
              <a:t>MiniCalc</a:t>
            </a:r>
            <a:r>
              <a:rPr lang="en-US" sz="7200" b="1" dirty="0">
                <a:latin typeface="Courier New"/>
                <a:cs typeface="Courier New"/>
              </a:rPr>
              <a:t> {</a:t>
            </a:r>
          </a:p>
          <a:p>
            <a:pPr marL="0" indent="0">
              <a:buNone/>
            </a:pPr>
            <a:r>
              <a:rPr lang="en-US" sz="7200" b="1" dirty="0">
                <a:latin typeface="Courier New"/>
                <a:cs typeface="Courier New"/>
              </a:rPr>
              <a:t>	public </a:t>
            </a:r>
            <a:r>
              <a:rPr lang="en-US" sz="7200" b="1" dirty="0" err="1">
                <a:latin typeface="Courier New"/>
                <a:cs typeface="Courier New"/>
              </a:rPr>
              <a:t>MiniCalc</a:t>
            </a:r>
            <a:r>
              <a:rPr lang="en-US" sz="7200" b="1" dirty="0">
                <a:latin typeface="Courier New"/>
                <a:cs typeface="Courier New"/>
              </a:rPr>
              <a:t>(){</a:t>
            </a:r>
          </a:p>
          <a:p>
            <a:pPr marL="0" indent="0">
              <a:buNone/>
            </a:pPr>
            <a:r>
              <a:rPr lang="en-US" sz="7200" b="1" dirty="0">
                <a:latin typeface="Courier New"/>
                <a:cs typeface="Courier New"/>
              </a:rPr>
              <a:t>		</a:t>
            </a:r>
            <a:r>
              <a:rPr lang="en-US" sz="7200" b="1" dirty="0" err="1">
                <a:latin typeface="Courier New"/>
                <a:cs typeface="Courier New"/>
              </a:rPr>
              <a:t>int</a:t>
            </a:r>
            <a:r>
              <a:rPr lang="en-US" sz="7200" b="1" dirty="0">
                <a:latin typeface="Courier New"/>
                <a:cs typeface="Courier New"/>
              </a:rPr>
              <a:t> int3 = add(1,2);</a:t>
            </a:r>
          </a:p>
          <a:p>
            <a:pPr marL="0" indent="0">
              <a:buNone/>
            </a:pPr>
            <a:r>
              <a:rPr lang="en-US" sz="7200" b="1" dirty="0">
                <a:latin typeface="Courier New"/>
                <a:cs typeface="Courier New"/>
              </a:rPr>
              <a:t>		</a:t>
            </a:r>
            <a:r>
              <a:rPr lang="en-US" sz="7200" b="1" dirty="0" err="1">
                <a:latin typeface="Courier New"/>
                <a:cs typeface="Courier New"/>
              </a:rPr>
              <a:t>int</a:t>
            </a:r>
            <a:r>
              <a:rPr lang="en-US" sz="7200" b="1" dirty="0">
                <a:latin typeface="Courier New"/>
                <a:cs typeface="Courier New"/>
              </a:rPr>
              <a:t> int4 = multiply(3,4);</a:t>
            </a:r>
          </a:p>
          <a:p>
            <a:pPr marL="0" indent="0">
              <a:buNone/>
            </a:pPr>
            <a:r>
              <a:rPr lang="en-US" sz="7200" b="1" dirty="0">
                <a:latin typeface="Courier New"/>
                <a:cs typeface="Courier New"/>
              </a:rPr>
              <a:t>		</a:t>
            </a:r>
            <a:r>
              <a:rPr lang="en-US" sz="7200" b="1" dirty="0" err="1">
                <a:latin typeface="Courier New"/>
                <a:cs typeface="Courier New"/>
              </a:rPr>
              <a:t>System.out.println</a:t>
            </a:r>
            <a:r>
              <a:rPr lang="en-US" sz="7200" b="1" dirty="0">
                <a:latin typeface="Courier New"/>
                <a:cs typeface="Courier New"/>
              </a:rPr>
              <a:t>(int3 + " " + int4);</a:t>
            </a:r>
          </a:p>
          <a:p>
            <a:pPr marL="0" indent="0">
              <a:buNone/>
            </a:pPr>
            <a:r>
              <a:rPr lang="en-US" sz="7200" b="1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</a:pPr>
            <a:endParaRPr lang="en-US" sz="7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7200" b="1" dirty="0">
                <a:latin typeface="Courier New"/>
                <a:cs typeface="Courier New"/>
              </a:rPr>
              <a:t>	public </a:t>
            </a:r>
            <a:r>
              <a:rPr lang="en-US" sz="7200" b="1" dirty="0" err="1">
                <a:latin typeface="Courier New"/>
                <a:cs typeface="Courier New"/>
              </a:rPr>
              <a:t>int</a:t>
            </a:r>
            <a:r>
              <a:rPr lang="en-US" sz="7200" b="1" dirty="0">
                <a:latin typeface="Courier New"/>
                <a:cs typeface="Courier New"/>
              </a:rPr>
              <a:t> add(</a:t>
            </a:r>
            <a:r>
              <a:rPr lang="en-US" sz="7200" b="1" dirty="0" err="1">
                <a:latin typeface="Courier New"/>
                <a:cs typeface="Courier New"/>
              </a:rPr>
              <a:t>int</a:t>
            </a:r>
            <a:r>
              <a:rPr lang="en-US" sz="7200" b="1" dirty="0">
                <a:latin typeface="Courier New"/>
                <a:cs typeface="Courier New"/>
              </a:rPr>
              <a:t> int1, </a:t>
            </a:r>
            <a:r>
              <a:rPr lang="en-US" sz="7200" b="1" dirty="0" err="1">
                <a:latin typeface="Courier New"/>
                <a:cs typeface="Courier New"/>
              </a:rPr>
              <a:t>int</a:t>
            </a:r>
            <a:r>
              <a:rPr lang="en-US" sz="7200" b="1" dirty="0">
                <a:latin typeface="Courier New"/>
                <a:cs typeface="Courier New"/>
              </a:rPr>
              <a:t> int2){</a:t>
            </a:r>
          </a:p>
          <a:p>
            <a:pPr marL="0" indent="0">
              <a:buNone/>
            </a:pPr>
            <a:r>
              <a:rPr lang="en-US" sz="7200" b="1" dirty="0">
                <a:latin typeface="Courier New"/>
                <a:cs typeface="Courier New"/>
              </a:rPr>
              <a:t>		return int1 + int2;</a:t>
            </a:r>
          </a:p>
          <a:p>
            <a:pPr marL="0" indent="0">
              <a:buNone/>
            </a:pPr>
            <a:r>
              <a:rPr lang="en-US" sz="7200" b="1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</a:pPr>
            <a:r>
              <a:rPr lang="en-US" sz="7200" b="1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</a:pPr>
            <a:r>
              <a:rPr lang="en-US" sz="7200" b="1" dirty="0">
                <a:latin typeface="Courier New"/>
                <a:cs typeface="Courier New"/>
              </a:rPr>
              <a:t>	public </a:t>
            </a:r>
            <a:r>
              <a:rPr lang="en-US" sz="7200" b="1" dirty="0" err="1">
                <a:latin typeface="Courier New"/>
                <a:cs typeface="Courier New"/>
              </a:rPr>
              <a:t>int</a:t>
            </a:r>
            <a:r>
              <a:rPr lang="en-US" sz="7200" b="1" dirty="0">
                <a:latin typeface="Courier New"/>
                <a:cs typeface="Courier New"/>
              </a:rPr>
              <a:t> multiply(</a:t>
            </a:r>
            <a:r>
              <a:rPr lang="en-US" sz="7200" b="1" dirty="0" err="1">
                <a:latin typeface="Courier New"/>
                <a:cs typeface="Courier New"/>
              </a:rPr>
              <a:t>int</a:t>
            </a:r>
            <a:r>
              <a:rPr lang="en-US" sz="7200" b="1" dirty="0">
                <a:latin typeface="Courier New"/>
                <a:cs typeface="Courier New"/>
              </a:rPr>
              <a:t> int1, </a:t>
            </a:r>
            <a:r>
              <a:rPr lang="en-US" sz="7200" b="1" dirty="0" err="1">
                <a:latin typeface="Courier New"/>
                <a:cs typeface="Courier New"/>
              </a:rPr>
              <a:t>int</a:t>
            </a:r>
            <a:r>
              <a:rPr lang="en-US" sz="7200" b="1" dirty="0">
                <a:latin typeface="Courier New"/>
                <a:cs typeface="Courier New"/>
              </a:rPr>
              <a:t> int2){</a:t>
            </a:r>
          </a:p>
          <a:p>
            <a:pPr marL="0" indent="0">
              <a:buNone/>
            </a:pPr>
            <a:r>
              <a:rPr lang="en-US" sz="7200" b="1" dirty="0">
                <a:latin typeface="Courier New"/>
                <a:cs typeface="Courier New"/>
              </a:rPr>
              <a:t>		return int1 * int2;</a:t>
            </a:r>
          </a:p>
          <a:p>
            <a:pPr marL="0" indent="0">
              <a:buNone/>
            </a:pPr>
            <a:r>
              <a:rPr lang="en-US" sz="7200" b="1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</a:pPr>
            <a:r>
              <a:rPr lang="en-US" sz="7200" b="1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</a:pPr>
            <a:r>
              <a:rPr lang="en-US" sz="7200" b="1" dirty="0">
                <a:latin typeface="Courier New"/>
                <a:cs typeface="Courier New"/>
              </a:rPr>
              <a:t>	public static final void main(String[] </a:t>
            </a:r>
            <a:r>
              <a:rPr lang="en-US" sz="7200" b="1" dirty="0" err="1">
                <a:latin typeface="Courier New"/>
                <a:cs typeface="Courier New"/>
              </a:rPr>
              <a:t>str</a:t>
            </a:r>
            <a:r>
              <a:rPr lang="en-US" sz="7200" b="1" dirty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</a:pPr>
            <a:r>
              <a:rPr lang="en-US" sz="7200" b="1" dirty="0">
                <a:latin typeface="Courier New"/>
                <a:cs typeface="Courier New"/>
              </a:rPr>
              <a:t>		</a:t>
            </a:r>
            <a:r>
              <a:rPr lang="en-US" sz="7200" b="1" dirty="0" err="1">
                <a:latin typeface="Courier New"/>
                <a:cs typeface="Courier New"/>
              </a:rPr>
              <a:t>System.out.println</a:t>
            </a:r>
            <a:r>
              <a:rPr lang="en-US" sz="7200" b="1" dirty="0">
                <a:latin typeface="Courier New"/>
                <a:cs typeface="Courier New"/>
              </a:rPr>
              <a:t>("</a:t>
            </a:r>
            <a:r>
              <a:rPr lang="en-US" sz="7200" b="1" dirty="0" err="1">
                <a:latin typeface="Courier New"/>
                <a:cs typeface="Courier New"/>
              </a:rPr>
              <a:t>MiniCalc</a:t>
            </a:r>
            <a:r>
              <a:rPr lang="en-US" sz="7200" b="1" dirty="0">
                <a:latin typeface="Courier New"/>
                <a:cs typeface="Courier New"/>
              </a:rPr>
              <a:t>");</a:t>
            </a:r>
          </a:p>
          <a:p>
            <a:pPr marL="0" indent="0">
              <a:buNone/>
            </a:pPr>
            <a:r>
              <a:rPr lang="en-US" sz="7200" b="1" dirty="0">
                <a:latin typeface="Courier New"/>
                <a:cs typeface="Courier New"/>
              </a:rPr>
              <a:t>		</a:t>
            </a:r>
            <a:r>
              <a:rPr lang="en-US" sz="7200" b="1" dirty="0" err="1">
                <a:latin typeface="Courier New"/>
                <a:cs typeface="Courier New"/>
              </a:rPr>
              <a:t>MiniCalc</a:t>
            </a:r>
            <a:r>
              <a:rPr lang="en-US" sz="7200" b="1" dirty="0">
                <a:latin typeface="Courier New"/>
                <a:cs typeface="Courier New"/>
              </a:rPr>
              <a:t> mc = new </a:t>
            </a:r>
            <a:r>
              <a:rPr lang="en-US" sz="7200" b="1" dirty="0" err="1">
                <a:latin typeface="Courier New"/>
                <a:cs typeface="Courier New"/>
              </a:rPr>
              <a:t>MiniCalc</a:t>
            </a:r>
            <a:r>
              <a:rPr lang="en-US" sz="7200" b="1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sz="7200" b="1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</a:pPr>
            <a:r>
              <a:rPr lang="en-US" sz="7200" b="1" dirty="0">
                <a:latin typeface="Courier New"/>
                <a:cs typeface="Courier New"/>
              </a:rPr>
              <a:t>}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8CAAF8-60E8-4D87-8A46-DF8EFC63B1BB}" type="datetime1">
              <a:rPr lang="en-GB" smtClean="0"/>
              <a:pPr>
                <a:defRPr/>
              </a:pPr>
              <a:t>31/01/2020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31AD7-BDA2-4AEC-B0E7-F17D45E8A4DB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676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Bugs, bugs, bugs!!!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F54784-297F-4E29-8741-C1C9EC365A1F}" type="datetime1">
              <a:rPr lang="en-GB" smtClean="0"/>
              <a:pPr>
                <a:defRPr/>
              </a:pPr>
              <a:t>31/01/2020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FA7B02-DD2F-4A21-839D-6DEA4716D86A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pic>
        <p:nvPicPr>
          <p:cNvPr id="8" name="Picture 7" descr="b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2348880"/>
            <a:ext cx="2425363" cy="28343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C3CF47-2BAC-447D-B9B2-15CC0C63FF54}" type="datetime1">
              <a:rPr lang="en-GB" smtClean="0"/>
              <a:pPr/>
              <a:t>31/01/2020</a:t>
            </a:fld>
            <a:endParaRPr lang="en-GB"/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6ECA62C-9408-4289-9B1B-0F97CC45E7BD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75" y="1125538"/>
            <a:ext cx="7272338" cy="5111750"/>
          </a:xfrm>
        </p:spPr>
        <p:txBody>
          <a:bodyPr/>
          <a:lstStyle/>
          <a:p>
            <a:pPr eaLnBrk="1" hangingPunct="1"/>
            <a:endParaRPr lang="en-GB" sz="1200" dirty="0"/>
          </a:p>
          <a:p>
            <a:pPr eaLnBrk="1" hangingPunct="1"/>
            <a:r>
              <a:rPr lang="en-GB" sz="2400" dirty="0"/>
              <a:t>Edit-Compile-Execute</a:t>
            </a:r>
            <a:br>
              <a:rPr lang="en-GB" sz="2400" dirty="0"/>
            </a:br>
            <a:endParaRPr lang="en-GB" sz="2400" dirty="0"/>
          </a:p>
          <a:p>
            <a:pPr eaLnBrk="1" hangingPunct="1"/>
            <a:r>
              <a:rPr lang="en-GB" sz="2400" dirty="0"/>
              <a:t>Bugs, bugs </a:t>
            </a:r>
            <a:r>
              <a:rPr lang="en-GB" sz="2400" dirty="0" err="1"/>
              <a:t>bugs</a:t>
            </a:r>
            <a:r>
              <a:rPr lang="en-GB" sz="2400" dirty="0"/>
              <a:t>!</a:t>
            </a:r>
            <a:br>
              <a:rPr lang="en-GB" sz="2400" dirty="0"/>
            </a:br>
            <a:endParaRPr lang="en-GB" sz="2400" dirty="0"/>
          </a:p>
          <a:p>
            <a:pPr eaLnBrk="1" hangingPunct="1"/>
            <a:r>
              <a:rPr lang="en-GB" sz="2400" dirty="0"/>
              <a:t>Naming things – variables, constants, literals, data types and objects</a:t>
            </a:r>
            <a:br>
              <a:rPr lang="en-GB" sz="2400" dirty="0"/>
            </a:br>
            <a:endParaRPr lang="en-GB" sz="2400" dirty="0"/>
          </a:p>
          <a:p>
            <a:pPr eaLnBrk="1" hangingPunct="1"/>
            <a:r>
              <a:rPr lang="en-GB" sz="2400" dirty="0"/>
              <a:t>Practical exercises</a:t>
            </a:r>
            <a:endParaRPr lang="en-GB" sz="2400" dirty="0">
              <a:hlinkClick r:id="rId3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476375" y="188913"/>
            <a:ext cx="6477000" cy="720725"/>
          </a:xfrm>
        </p:spPr>
        <p:txBody>
          <a:bodyPr/>
          <a:lstStyle/>
          <a:p>
            <a:pPr eaLnBrk="1" hangingPunct="1"/>
            <a:r>
              <a:rPr lang="en-GB" sz="4000"/>
              <a:t>Agenda</a:t>
            </a:r>
          </a:p>
        </p:txBody>
      </p:sp>
    </p:spTree>
  </p:cSld>
  <p:clrMapOvr>
    <a:masterClrMapping/>
  </p:clrMapOvr>
  <p:transition>
    <p:blinds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Bugs!!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A mistake in a program is called a </a:t>
            </a:r>
            <a:r>
              <a:rPr lang="de-DE" sz="2300" b="1" dirty="0"/>
              <a:t>bug</a:t>
            </a:r>
          </a:p>
          <a:p>
            <a:r>
              <a:rPr lang="de-DE" sz="2300" dirty="0"/>
              <a:t>Like real bugs they usually hide and are not easily detected</a:t>
            </a:r>
          </a:p>
          <a:p>
            <a:r>
              <a:rPr lang="de-DE" sz="2300" dirty="0"/>
              <a:t>We neither want bugs at home nor in our programs</a:t>
            </a:r>
          </a:p>
          <a:p>
            <a:r>
              <a:rPr lang="de-DE" sz="2300" dirty="0"/>
              <a:t>The process of eliminating mistakes (bugs) in our program is called </a:t>
            </a:r>
            <a:r>
              <a:rPr lang="de-DE" sz="2300" b="1" dirty="0"/>
              <a:t>debugging</a:t>
            </a:r>
          </a:p>
          <a:p>
            <a:r>
              <a:rPr lang="de-DE" sz="2300" dirty="0"/>
              <a:t>Many IDEs offer a useful tool called a </a:t>
            </a:r>
            <a:r>
              <a:rPr lang="de-DE" sz="2300" b="1" dirty="0"/>
              <a:t>debugger</a:t>
            </a:r>
          </a:p>
          <a:p>
            <a:r>
              <a:rPr lang="de-DE" sz="2300" dirty="0"/>
              <a:t>3 types of bugs (or </a:t>
            </a:r>
            <a:r>
              <a:rPr lang="de-DE" sz="2300" b="1" dirty="0"/>
              <a:t>errors</a:t>
            </a:r>
            <a:r>
              <a:rPr lang="de-DE" sz="2300" dirty="0"/>
              <a:t>):</a:t>
            </a:r>
          </a:p>
          <a:p>
            <a:pPr lvl="1"/>
            <a:r>
              <a:rPr lang="de-DE" sz="2300" dirty="0"/>
              <a:t>Syntax error</a:t>
            </a:r>
          </a:p>
          <a:p>
            <a:pPr lvl="1"/>
            <a:r>
              <a:rPr lang="de-DE" sz="2300" dirty="0"/>
              <a:t>Run-time error</a:t>
            </a:r>
          </a:p>
          <a:p>
            <a:pPr lvl="1"/>
            <a:r>
              <a:rPr lang="de-DE" sz="2300" dirty="0"/>
              <a:t>Logic error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8CAAF8-60E8-4D87-8A46-DF8EFC63B1BB}" type="datetime1">
              <a:rPr lang="en-GB" smtClean="0"/>
              <a:pPr>
                <a:defRPr/>
              </a:pPr>
              <a:t>31/01/2020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31AD7-BDA2-4AEC-B0E7-F17D45E8A4DB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Syntax and Semantics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8CAAF8-60E8-4D87-8A46-DF8EFC63B1BB}" type="datetime1">
              <a:rPr lang="en-GB" smtClean="0"/>
              <a:pPr>
                <a:defRPr/>
              </a:pPr>
              <a:t>31/01/2020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31AD7-BDA2-4AEC-B0E7-F17D45E8A4DB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476375" y="1574800"/>
            <a:ext cx="7343775" cy="19764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74997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AU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</a:t>
            </a:r>
            <a:endParaRPr kumimoji="0" lang="en-AU" sz="3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¢"/>
              <a:tabLst/>
              <a:defRPr/>
            </a:pPr>
            <a:r>
              <a:rPr lang="en-AU" sz="2600" kern="0" noProof="0" dirty="0">
                <a:solidFill>
                  <a:schemeClr val="tx2"/>
                </a:solidFill>
                <a:latin typeface="+mn-lt"/>
                <a:ea typeface="+mn-ea"/>
              </a:rPr>
              <a:t>Legal arrangement of words and punctuation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¢"/>
              <a:tabLst/>
              <a:defRPr/>
            </a:pPr>
            <a:r>
              <a:rPr kumimoji="0" lang="en-AU" sz="2600" i="0" u="none" strike="noStrike" kern="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Grammar</a:t>
            </a:r>
            <a:r>
              <a:rPr kumimoji="0" lang="en-AU" sz="2600" i="0" u="none" strike="noStrike" kern="0" cap="none" spc="0" normalizeH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rules of a language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¢"/>
              <a:tabLst/>
              <a:defRPr/>
            </a:pPr>
            <a:r>
              <a:rPr lang="en-AU" sz="2600" kern="0" baseline="0" noProof="0" dirty="0">
                <a:solidFill>
                  <a:schemeClr val="tx2"/>
                </a:solidFill>
                <a:latin typeface="+mn-lt"/>
                <a:ea typeface="+mn-ea"/>
              </a:rPr>
              <a:t>Symbols,</a:t>
            </a:r>
            <a:r>
              <a:rPr lang="en-AU" sz="2600" kern="0" noProof="0" dirty="0">
                <a:solidFill>
                  <a:schemeClr val="tx2"/>
                </a:solidFill>
                <a:latin typeface="+mn-lt"/>
                <a:ea typeface="+mn-ea"/>
              </a:rPr>
              <a:t> words, etc</a:t>
            </a:r>
            <a:endParaRPr kumimoji="0" lang="en-AU" sz="30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475656" y="4005064"/>
            <a:ext cx="7343775" cy="19764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74997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AU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Semantics</a:t>
            </a:r>
            <a:endParaRPr kumimoji="0" lang="en-AU" sz="3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¢"/>
              <a:tabLst/>
              <a:defRPr/>
            </a:pPr>
            <a:r>
              <a:rPr kumimoji="0" lang="en-AU" sz="2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Meaning</a:t>
            </a:r>
            <a:r>
              <a:rPr kumimoji="0" lang="en-AU" sz="26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a program (adhering</a:t>
            </a:r>
            <a:r>
              <a:rPr kumimoji="0" lang="en-AU" sz="2600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the given syntax)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¢"/>
              <a:tabLst/>
              <a:defRPr/>
            </a:pPr>
            <a:r>
              <a:rPr lang="en-AU" sz="2600" b="0" kern="0" baseline="0" dirty="0">
                <a:solidFill>
                  <a:schemeClr val="tx2"/>
                </a:solidFill>
                <a:latin typeface="+mn-lt"/>
                <a:ea typeface="+mn-ea"/>
              </a:rPr>
              <a:t>What</a:t>
            </a:r>
            <a:r>
              <a:rPr lang="en-AU" sz="2600" b="0" kern="0" dirty="0">
                <a:solidFill>
                  <a:schemeClr val="tx2"/>
                </a:solidFill>
                <a:latin typeface="+mn-lt"/>
                <a:ea typeface="+mn-ea"/>
              </a:rPr>
              <a:t> happens when you run the program</a:t>
            </a:r>
            <a:endParaRPr kumimoji="0" lang="en-AU" sz="3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Syntax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Grammatical mistake in your program, for instance</a:t>
            </a:r>
          </a:p>
          <a:p>
            <a:pPr lvl="1"/>
            <a:r>
              <a:rPr lang="de-DE" sz="2400" dirty="0"/>
              <a:t>Misspelled keyword (e.g., </a:t>
            </a:r>
            <a:r>
              <a:rPr lang="de-DE" sz="2400" b="1" dirty="0">
                <a:latin typeface="Courier New" pitchFamily="49" charset="0"/>
                <a:cs typeface="Courier New" pitchFamily="49" charset="0"/>
              </a:rPr>
              <a:t>calss</a:t>
            </a:r>
            <a:r>
              <a:rPr lang="de-DE" sz="2400" dirty="0"/>
              <a:t>)</a:t>
            </a:r>
          </a:p>
          <a:p>
            <a:pPr lvl="1"/>
            <a:endParaRPr lang="de-DE" sz="1000" dirty="0"/>
          </a:p>
          <a:p>
            <a:pPr lvl="1"/>
            <a:r>
              <a:rPr lang="de-DE" sz="2400" dirty="0"/>
              <a:t>Missing punctuation</a:t>
            </a:r>
          </a:p>
          <a:p>
            <a:pPr lvl="1"/>
            <a:endParaRPr lang="de-DE" sz="1000" dirty="0"/>
          </a:p>
          <a:p>
            <a:pPr lvl="1"/>
            <a:r>
              <a:rPr lang="de-DE" sz="2400" dirty="0"/>
              <a:t>Misspelled (or unknown) variable</a:t>
            </a:r>
          </a:p>
          <a:p>
            <a:pPr lvl="1"/>
            <a:endParaRPr lang="de-DE" sz="1000" dirty="0"/>
          </a:p>
          <a:p>
            <a:r>
              <a:rPr lang="de-DE" sz="2400" dirty="0"/>
              <a:t>Compiler catches syntax errors</a:t>
            </a:r>
          </a:p>
          <a:p>
            <a:endParaRPr lang="de-DE" sz="1000" dirty="0"/>
          </a:p>
          <a:p>
            <a:r>
              <a:rPr lang="de-DE" sz="2400" dirty="0"/>
              <a:t>You can‘t argue with the compiler!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8CAAF8-60E8-4D87-8A46-DF8EFC63B1BB}" type="datetime1">
              <a:rPr lang="en-GB" smtClean="0"/>
              <a:pPr>
                <a:defRPr/>
              </a:pPr>
              <a:t>31/01/2020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31AD7-BDA2-4AEC-B0E7-F17D45E8A4DB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Run-time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Not detected by the compiler, only when executing the code</a:t>
            </a:r>
          </a:p>
          <a:p>
            <a:endParaRPr lang="de-DE" sz="1400" dirty="0"/>
          </a:p>
          <a:p>
            <a:r>
              <a:rPr lang="de-DE" sz="2400" dirty="0"/>
              <a:t>Very common in Java: the notorious </a:t>
            </a:r>
            <a:r>
              <a:rPr lang="de-DE" b="1" dirty="0">
                <a:solidFill>
                  <a:srgbClr val="0070C0"/>
                </a:solidFill>
                <a:latin typeface="Courier New"/>
                <a:cs typeface="Courier New"/>
              </a:rPr>
              <a:t>NullPointerException</a:t>
            </a:r>
          </a:p>
          <a:p>
            <a:endParaRPr lang="de-DE" sz="14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de-DE" sz="2400" dirty="0"/>
              <a:t>Run-time errors may also be caused by failing communiction links, insufficient memory, etc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8CAAF8-60E8-4D87-8A46-DF8EFC63B1BB}" type="datetime1">
              <a:rPr lang="en-GB" smtClean="0"/>
              <a:pPr>
                <a:defRPr/>
              </a:pPr>
              <a:t>31/01/2020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31AD7-BDA2-4AEC-B0E7-F17D45E8A4DB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Logic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Mistake in the underlying algorithm</a:t>
            </a:r>
          </a:p>
          <a:p>
            <a:endParaRPr lang="de-DE" sz="1600" dirty="0"/>
          </a:p>
          <a:p>
            <a:r>
              <a:rPr lang="de-DE" sz="2400" dirty="0"/>
              <a:t>Not detected by the compiler – there may even not be an error message!</a:t>
            </a:r>
          </a:p>
          <a:p>
            <a:endParaRPr lang="de-DE" sz="1600" dirty="0"/>
          </a:p>
          <a:p>
            <a:r>
              <a:rPr lang="de-DE" sz="2400" dirty="0"/>
              <a:t>Program doesn‘t do what you want it to do </a:t>
            </a:r>
            <a:r>
              <a:rPr lang="de-DE" sz="2400" dirty="0">
                <a:sym typeface="Wingdings" pitchFamily="2" charset="2"/>
              </a:rPr>
              <a:t>-</a:t>
            </a:r>
            <a:r>
              <a:rPr lang="de-DE" sz="2400" dirty="0"/>
              <a:t> your intended semantics are different from the program‘s actual ones</a:t>
            </a:r>
          </a:p>
          <a:p>
            <a:endParaRPr lang="de-DE" sz="1600" dirty="0"/>
          </a:p>
          <a:p>
            <a:r>
              <a:rPr lang="de-DE" sz="2400" dirty="0"/>
              <a:t>Example: if you want to print 1+1 but write</a:t>
            </a:r>
            <a:br>
              <a:rPr lang="de-DE" sz="2400" dirty="0"/>
            </a:br>
            <a:r>
              <a:rPr lang="de-DE" dirty="0"/>
              <a:t>	</a:t>
            </a:r>
            <a:br>
              <a:rPr lang="de-DE" dirty="0"/>
            </a:br>
            <a:r>
              <a:rPr lang="de-DE" dirty="0"/>
              <a:t>	</a:t>
            </a:r>
            <a:r>
              <a:rPr lang="de-D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System.out.println(1 – 1);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8CAAF8-60E8-4D87-8A46-DF8EFC63B1BB}" type="datetime1">
              <a:rPr lang="en-GB" smtClean="0"/>
              <a:pPr>
                <a:defRPr/>
              </a:pPr>
              <a:t>31/01/2020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31AD7-BDA2-4AEC-B0E7-F17D45E8A4DB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your 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Debugging and testing is an essential part in the software development process!</a:t>
            </a:r>
          </a:p>
          <a:p>
            <a:endParaRPr lang="de-DE" sz="1800" dirty="0"/>
          </a:p>
          <a:p>
            <a:r>
              <a:rPr lang="de-DE" sz="2400" dirty="0"/>
              <a:t>Especially test your code with respect to logic errors</a:t>
            </a:r>
          </a:p>
          <a:p>
            <a:endParaRPr lang="de-DE" sz="1800" dirty="0"/>
          </a:p>
          <a:p>
            <a:r>
              <a:rPr lang="de-DE" sz="2400" dirty="0"/>
              <a:t>Learn to read and understand error messages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8CAAF8-60E8-4D87-8A46-DF8EFC63B1BB}" type="datetime1">
              <a:rPr lang="en-GB" smtClean="0"/>
              <a:pPr>
                <a:defRPr/>
              </a:pPr>
              <a:t>31/01/2020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31AD7-BDA2-4AEC-B0E7-F17D45E8A4DB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Don‘t panic!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Don‘t be put off by error messages or logic errors – even experienced programmers make mistakes!</a:t>
            </a:r>
          </a:p>
          <a:p>
            <a:endParaRPr lang="de-DE" sz="2400" dirty="0"/>
          </a:p>
          <a:p>
            <a:r>
              <a:rPr lang="de-DE" sz="2400" dirty="0"/>
              <a:t>Own painful experience: the more stupid the bug, the harder it is to detect...</a:t>
            </a:r>
          </a:p>
          <a:p>
            <a:endParaRPr lang="de-DE" sz="2400" dirty="0"/>
          </a:p>
          <a:p>
            <a:r>
              <a:rPr lang="de-DE" sz="2400" dirty="0"/>
              <a:t>Own joyful experience: it is fantastic if your code finally does what you want! </a:t>
            </a:r>
            <a:r>
              <a:rPr lang="de-DE" sz="2400" dirty="0">
                <a:sym typeface="Wingdings" pitchFamily="2" charset="2"/>
              </a:rPr>
              <a:t></a:t>
            </a:r>
            <a:endParaRPr lang="de-DE" dirty="0">
              <a:sym typeface="Wingdings" pitchFamily="2" charset="2"/>
            </a:endParaRPr>
          </a:p>
          <a:p>
            <a:pPr>
              <a:buNone/>
            </a:pPr>
            <a:r>
              <a:rPr lang="de-DE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8CAAF8-60E8-4D87-8A46-DF8EFC63B1BB}" type="datetime1">
              <a:rPr lang="en-GB" smtClean="0"/>
              <a:pPr>
                <a:defRPr/>
              </a:pPr>
              <a:t>31/01/2020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31AD7-BDA2-4AEC-B0E7-F17D45E8A4DB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54772"/>
            <a:ext cx="7772400" cy="1362075"/>
          </a:xfrm>
        </p:spPr>
        <p:txBody>
          <a:bodyPr/>
          <a:lstStyle/>
          <a:p>
            <a:pPr eaLnBrk="1" hangingPunct="1"/>
            <a:r>
              <a:rPr lang="en-GB" sz="3200" dirty="0"/>
              <a:t>Naming things – variables, constants, literals, data types and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568" y="1556792"/>
            <a:ext cx="7772400" cy="1500187"/>
          </a:xfrm>
        </p:spPr>
        <p:txBody>
          <a:bodyPr>
            <a:normAutofit fontScale="92500"/>
          </a:bodyPr>
          <a:lstStyle/>
          <a:p>
            <a:r>
              <a:rPr lang="de-DE" i="1" dirty="0"/>
              <a:t>Once a person has understood the way variables are used in programming, (s)he has understood the quintessence of programming</a:t>
            </a:r>
            <a:r>
              <a:rPr lang="de-DE" dirty="0"/>
              <a:t> </a:t>
            </a:r>
          </a:p>
          <a:p>
            <a:pPr algn="r"/>
            <a:br>
              <a:rPr lang="de-DE" dirty="0"/>
            </a:br>
            <a:r>
              <a:rPr lang="de-DE" dirty="0"/>
              <a:t>E.W. DIJKSTRA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F54784-297F-4E29-8741-C1C9EC365A1F}" type="datetime1">
              <a:rPr lang="en-GB" smtClean="0"/>
              <a:pPr>
                <a:defRPr/>
              </a:pPr>
              <a:t>31/01/2020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FA7B02-DD2F-4A21-839D-6DEA4716D86A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783BB0B-C562-4F59-B425-4C4CD6B8A79B}" type="datetime1">
              <a:rPr lang="en-GB" smtClean="0"/>
              <a:pPr/>
              <a:t>31/01/2020</a:t>
            </a:fld>
            <a:endParaRPr lang="en-GB"/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D3E3A53-F0C7-4C42-9A2C-23CE228641F2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75" y="1341438"/>
            <a:ext cx="6629400" cy="4800600"/>
          </a:xfrm>
        </p:spPr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endParaRPr lang="en-GB" dirty="0"/>
          </a:p>
          <a:p>
            <a:pPr eaLnBrk="1" hangingPunct="1">
              <a:spcBef>
                <a:spcPts val="500"/>
              </a:spcBef>
              <a:spcAft>
                <a:spcPts val="500"/>
              </a:spcAft>
              <a:buNone/>
            </a:pPr>
            <a:r>
              <a:rPr lang="en-GB" dirty="0"/>
              <a:t>How do we store temporary data in a program?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1403350" y="188913"/>
            <a:ext cx="6477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4000">
                <a:solidFill>
                  <a:schemeClr val="tx2"/>
                </a:solidFill>
              </a:rPr>
              <a:t>Naming things</a:t>
            </a:r>
          </a:p>
        </p:txBody>
      </p:sp>
    </p:spTree>
  </p:cSld>
  <p:clrMapOvr>
    <a:masterClrMapping/>
  </p:clrMapOvr>
  <p:transition>
    <p:blinds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C209C68-9987-4DCE-80F0-863EE56243D5}" type="datetime1">
              <a:rPr lang="en-GB" smtClean="0"/>
              <a:pPr/>
              <a:t>31/01/2020</a:t>
            </a:fld>
            <a:endParaRPr lang="en-GB"/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DB84FAC-08D1-425F-A106-7AD4443BBE6E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15616" y="1268413"/>
            <a:ext cx="6990159" cy="49530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endParaRPr lang="en-GB" sz="1200" dirty="0"/>
          </a:p>
          <a:p>
            <a:pPr eaLnBrk="1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To do this we need to </a:t>
            </a:r>
          </a:p>
          <a:p>
            <a:pPr lvl="1" eaLnBrk="1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identify the</a:t>
            </a:r>
            <a:r>
              <a:rPr lang="en-GB" b="1" dirty="0"/>
              <a:t> type</a:t>
            </a:r>
            <a:r>
              <a:rPr lang="en-GB" dirty="0"/>
              <a:t> of data we will be using and then </a:t>
            </a:r>
          </a:p>
          <a:p>
            <a:pPr lvl="1" eaLnBrk="1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b="1" dirty="0"/>
              <a:t>declare</a:t>
            </a:r>
            <a:r>
              <a:rPr lang="en-GB" dirty="0"/>
              <a:t> a memory location in which to hold the data.</a:t>
            </a:r>
          </a:p>
          <a:p>
            <a:pPr eaLnBrk="1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We ask the Java interpreter (when executing) to supply a memory location in RAM to hold the data simply by giving the data a name. </a:t>
            </a:r>
          </a:p>
          <a:p>
            <a:pPr eaLnBrk="1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This is known as </a:t>
            </a:r>
            <a:r>
              <a:rPr lang="en-GB" b="1" dirty="0"/>
              <a:t>symbolic addressing</a:t>
            </a:r>
            <a:endParaRPr lang="en-GB" dirty="0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476375" y="188913"/>
            <a:ext cx="6477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4000" dirty="0">
                <a:solidFill>
                  <a:schemeClr val="tx2"/>
                </a:solidFill>
              </a:rPr>
              <a:t>Symbolic Addressing</a:t>
            </a:r>
          </a:p>
        </p:txBody>
      </p:sp>
    </p:spTree>
  </p:cSld>
  <p:clrMapOvr>
    <a:masterClrMapping/>
  </p:clrMapOvr>
  <p:transition>
    <p:blind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Edit – compile – execute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How to get things running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F54784-297F-4E29-8741-C1C9EC365A1F}" type="datetime1">
              <a:rPr lang="en-GB" smtClean="0"/>
              <a:pPr>
                <a:defRPr/>
              </a:pPr>
              <a:t>31/01/2020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FA7B02-DD2F-4A21-839D-6DEA4716D86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13800AC-B0CC-46FA-A9C0-B686131713D4}" type="datetime1">
              <a:rPr lang="en-GB" smtClean="0"/>
              <a:pPr/>
              <a:t>31/01/2020</a:t>
            </a:fld>
            <a:endParaRPr lang="en-GB"/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28A6DE1-BCFA-4865-9BAD-57838527FBBE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7624" y="1268413"/>
            <a:ext cx="7561089" cy="5029200"/>
          </a:xfrm>
        </p:spPr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endParaRPr lang="en-GB" sz="1200" dirty="0"/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sz="2400" dirty="0"/>
              <a:t>For example if were dealing with temperature we might declare two symbolic addresses - known commonly as </a:t>
            </a:r>
            <a:r>
              <a:rPr lang="en-GB" sz="2400" b="1" i="1" dirty="0"/>
              <a:t>variable identifiers</a:t>
            </a:r>
            <a:r>
              <a:rPr lang="en-GB" sz="2400" dirty="0"/>
              <a:t> or </a:t>
            </a:r>
            <a:r>
              <a:rPr lang="en-GB" sz="2400" b="1" i="1" dirty="0"/>
              <a:t>variables</a:t>
            </a:r>
            <a:r>
              <a:rPr lang="en-GB" sz="2400" dirty="0"/>
              <a:t>.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endParaRPr lang="en-GB" sz="2400" b="1" dirty="0"/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sz="2400" dirty="0"/>
              <a:t>To store the Celsius temperature we use</a:t>
            </a:r>
            <a:endParaRPr lang="en-GB" sz="2400" b="1" dirty="0"/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celsiusDegrees</a:t>
            </a:r>
            <a:endParaRPr lang="en-GB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endParaRPr lang="en-GB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sz="2400" dirty="0"/>
              <a:t>To store the Kelvin temperature we use</a:t>
            </a:r>
            <a:endParaRPr lang="en-GB" sz="2400" b="1" dirty="0"/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kelvinDegrees</a:t>
            </a:r>
            <a:endParaRPr lang="en-GB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1476375" y="188913"/>
            <a:ext cx="6477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4000" dirty="0">
                <a:solidFill>
                  <a:schemeClr val="tx2"/>
                </a:solidFill>
              </a:rPr>
              <a:t>Variables</a:t>
            </a:r>
          </a:p>
        </p:txBody>
      </p:sp>
    </p:spTree>
  </p:cSld>
  <p:clrMapOvr>
    <a:masterClrMapping/>
  </p:clrMapOvr>
  <p:transition>
    <p:blinds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08A0E26-AEB3-4E63-A038-89E7C8602606}" type="datetime1">
              <a:rPr lang="en-GB" smtClean="0"/>
              <a:pPr/>
              <a:t>31/01/2020</a:t>
            </a:fld>
            <a:endParaRPr lang="en-GB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21B6BEA-3E4E-41C8-B318-9624A918264C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7624" y="1295400"/>
            <a:ext cx="7270576" cy="4724400"/>
          </a:xfrm>
        </p:spPr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endParaRPr lang="en-GB" dirty="0"/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sz="2800" dirty="0"/>
              <a:t>Why not capital C and K for our variable identifiers as in </a:t>
            </a:r>
            <a:r>
              <a:rPr lang="en-GB" sz="2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CelsiusDegrees</a:t>
            </a:r>
            <a:r>
              <a:rPr lang="en-GB" sz="2800" dirty="0"/>
              <a:t>?</a:t>
            </a:r>
            <a:endParaRPr lang="en-GB" sz="3200" dirty="0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476375" y="188913"/>
            <a:ext cx="6477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4000">
                <a:solidFill>
                  <a:schemeClr val="tx2"/>
                </a:solidFill>
              </a:rPr>
              <a:t>Naming things</a:t>
            </a:r>
          </a:p>
        </p:txBody>
      </p:sp>
    </p:spTree>
  </p:cSld>
  <p:clrMapOvr>
    <a:masterClrMapping/>
  </p:clrMapOvr>
  <p:transition>
    <p:blinds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B86B526-1155-476F-9053-ABDF80CBA608}" type="datetime1">
              <a:rPr lang="en-GB" smtClean="0"/>
              <a:pPr/>
              <a:t>31/01/2020</a:t>
            </a:fld>
            <a:endParaRPr lang="en-GB"/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63216FA-1E67-4F77-9139-DBB76FE22FBD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8800" y="1219200"/>
            <a:ext cx="6629400" cy="4876800"/>
          </a:xfrm>
        </p:spPr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endParaRPr lang="en-GB" dirty="0"/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endParaRPr lang="en-GB" dirty="0"/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endParaRPr lang="en-GB" dirty="0"/>
          </a:p>
          <a:p>
            <a:pPr algn="ctr" eaLnBrk="1" hangingPunct="1">
              <a:spcBef>
                <a:spcPts val="500"/>
              </a:spcBef>
              <a:spcAft>
                <a:spcPts val="500"/>
              </a:spcAft>
              <a:buNone/>
            </a:pPr>
            <a:r>
              <a:rPr lang="en-GB" u="sng" dirty="0"/>
              <a:t>Because they are not classes</a:t>
            </a:r>
            <a:r>
              <a:rPr lang="en-GB" dirty="0"/>
              <a:t>!</a:t>
            </a:r>
            <a:endParaRPr lang="en-GB" sz="3400" dirty="0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1476375" y="188913"/>
            <a:ext cx="6477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4000">
                <a:solidFill>
                  <a:schemeClr val="tx2"/>
                </a:solidFill>
              </a:rPr>
              <a:t>Naming things</a:t>
            </a:r>
          </a:p>
        </p:txBody>
      </p:sp>
    </p:spTree>
  </p:cSld>
  <p:clrMapOvr>
    <a:masterClrMapping/>
  </p:clrMapOvr>
  <p:transition>
    <p:blinds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1D74C15-CE8C-484A-91F0-E616C95B7E6A}" type="datetime1">
              <a:rPr lang="en-GB" smtClean="0"/>
              <a:pPr/>
              <a:t>31/01/2020</a:t>
            </a:fld>
            <a:endParaRPr lang="en-GB"/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B560671-8333-403A-B6DA-72E21B0377C3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592" y="1219200"/>
            <a:ext cx="7206183" cy="5029200"/>
          </a:xfrm>
        </p:spPr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Declare the data type and variable identifier.</a:t>
            </a:r>
            <a:endParaRPr lang="en-GB" b="1" dirty="0"/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endParaRPr lang="en-GB" sz="1200" b="1" dirty="0"/>
          </a:p>
          <a:p>
            <a:pPr lvl="2" eaLnBrk="1" hangingPunct="1"/>
            <a:r>
              <a:rPr lang="en-GB" sz="3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3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3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celsiusDegrees</a:t>
            </a:r>
            <a:r>
              <a:rPr lang="en-GB" sz="3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 eaLnBrk="1" hangingPunct="1"/>
            <a:endParaRPr lang="en-GB" sz="1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2" eaLnBrk="1" hangingPunct="1"/>
            <a:r>
              <a:rPr lang="en-GB" sz="3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3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3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kelvinDegrees</a:t>
            </a:r>
            <a:r>
              <a:rPr lang="en-GB" sz="3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 eaLnBrk="1" hangingPunct="1"/>
            <a:endParaRPr lang="en-GB" sz="1200" b="1" dirty="0"/>
          </a:p>
          <a:p>
            <a:pPr lvl="2" eaLnBrk="1" hangingPunct="1"/>
            <a:r>
              <a:rPr lang="en-GB" sz="3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3000" b="1" dirty="0"/>
              <a:t> </a:t>
            </a:r>
            <a:r>
              <a:rPr lang="en-GB" sz="3000" dirty="0"/>
              <a:t>means the data is integer (</a:t>
            </a:r>
            <a:r>
              <a:rPr lang="en-GB" sz="3000" i="1" dirty="0"/>
              <a:t>whole number</a:t>
            </a:r>
            <a:r>
              <a:rPr lang="en-GB" sz="3000" dirty="0"/>
              <a:t> such as 1, 23, 45, -127 etc)</a:t>
            </a:r>
            <a:endParaRPr lang="en-GB" sz="3000" b="1" dirty="0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1476375" y="188913"/>
            <a:ext cx="6477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4000" dirty="0">
                <a:solidFill>
                  <a:schemeClr val="tx2"/>
                </a:solidFill>
              </a:rPr>
              <a:t>Variable Declaration</a:t>
            </a:r>
          </a:p>
        </p:txBody>
      </p:sp>
    </p:spTree>
  </p:cSld>
  <p:clrMapOvr>
    <a:masterClrMapping/>
  </p:clrMapOvr>
  <p:transition>
    <p:blinds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FEC304D-1A21-40DD-BFFE-82AC3460F966}" type="datetime1">
              <a:rPr lang="en-GB" smtClean="0"/>
              <a:pPr/>
              <a:t>31/01/2020</a:t>
            </a:fld>
            <a:endParaRPr lang="en-GB"/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7F006E6-A499-42B1-B456-920A7DF4A53E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219200"/>
            <a:ext cx="7062167" cy="5105400"/>
          </a:xfrm>
        </p:spPr>
        <p:txBody>
          <a:bodyPr/>
          <a:lstStyle/>
          <a:p>
            <a:pPr eaLnBrk="1" hangingPunct="1"/>
            <a:r>
              <a:rPr lang="en-GB" dirty="0"/>
              <a:t>Variable declaration and </a:t>
            </a:r>
            <a:r>
              <a:rPr lang="en-GB" i="1" dirty="0">
                <a:solidFill>
                  <a:srgbClr val="0070C0"/>
                </a:solidFill>
              </a:rPr>
              <a:t>initialisation</a:t>
            </a:r>
          </a:p>
          <a:p>
            <a:pPr lvl="3" eaLnBrk="1" hangingPunct="1">
              <a:buClr>
                <a:schemeClr val="tx2"/>
              </a:buClr>
              <a:buSzPct val="70000"/>
              <a:buNone/>
            </a:pPr>
            <a:r>
              <a:rPr lang="en-GB" sz="2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celsiusDegrees</a:t>
            </a:r>
            <a:r>
              <a:rPr lang="en-GB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lvl="3" eaLnBrk="1" hangingPunct="1">
              <a:buClr>
                <a:schemeClr val="tx2"/>
              </a:buClr>
              <a:buSzPct val="70000"/>
              <a:buNone/>
            </a:pPr>
            <a:r>
              <a:rPr lang="en-GB" sz="2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kelvinDegrees</a:t>
            </a:r>
            <a:r>
              <a:rPr lang="en-GB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32;</a:t>
            </a:r>
          </a:p>
          <a:p>
            <a:pPr lvl="2" eaLnBrk="1" hangingPunct="1">
              <a:buClr>
                <a:schemeClr val="tx2"/>
              </a:buClr>
              <a:buSzPct val="70000"/>
            </a:pPr>
            <a:endParaRPr lang="en-GB" sz="1200" b="1" dirty="0"/>
          </a:p>
          <a:p>
            <a:pPr eaLnBrk="1" hangingPunct="1"/>
            <a:r>
              <a:rPr lang="en-GB" sz="2800" dirty="0"/>
              <a:t>It is good practice to initialise data when possible, however number types are default initialised to zero in Java. This is not true for most languages. (</a:t>
            </a:r>
            <a:r>
              <a:rPr lang="en-GB" sz="2800" dirty="0">
                <a:solidFill>
                  <a:srgbClr val="0070C0"/>
                </a:solidFill>
              </a:rPr>
              <a:t>String</a:t>
            </a:r>
            <a:r>
              <a:rPr lang="en-GB" sz="2800" dirty="0"/>
              <a:t> default initialisation is to </a:t>
            </a:r>
            <a:r>
              <a:rPr lang="en-GB" sz="2800" dirty="0">
                <a:solidFill>
                  <a:srgbClr val="0070C0"/>
                </a:solidFill>
              </a:rPr>
              <a:t>null</a:t>
            </a:r>
            <a:r>
              <a:rPr lang="en-GB" sz="2800" dirty="0"/>
              <a:t>)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1476375" y="188913"/>
            <a:ext cx="6477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4000" dirty="0">
                <a:solidFill>
                  <a:schemeClr val="tx2"/>
                </a:solidFill>
              </a:rPr>
              <a:t>Variable Initialisation</a:t>
            </a:r>
          </a:p>
        </p:txBody>
      </p:sp>
    </p:spTree>
  </p:cSld>
  <p:clrMapOvr>
    <a:masterClrMapping/>
  </p:clrMapOvr>
  <p:transition>
    <p:blinds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671437C-7F78-4408-99CC-71029B6E5735}" type="datetime1">
              <a:rPr lang="en-GB" smtClean="0"/>
              <a:pPr/>
              <a:t>31/01/2020</a:t>
            </a:fld>
            <a:endParaRPr lang="en-GB"/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B8AD0F0-27FB-43F5-900A-F9873CD52F74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4" y="1219200"/>
            <a:ext cx="7705229" cy="5105400"/>
          </a:xfrm>
        </p:spPr>
        <p:txBody>
          <a:bodyPr/>
          <a:lstStyle/>
          <a:p>
            <a:pPr eaLnBrk="1" hangingPunct="1"/>
            <a:r>
              <a:rPr lang="en-GB" sz="2800" dirty="0"/>
              <a:t>Always choose a name that says what data represents, we choose </a:t>
            </a:r>
            <a:r>
              <a:rPr lang="en-GB" sz="2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celsiusDegrees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/>
              <a:t>to suggest the type of temperature that was being used.</a:t>
            </a:r>
          </a:p>
          <a:p>
            <a:pPr eaLnBrk="1" hangingPunct="1"/>
            <a:endParaRPr lang="en-GB" sz="1100" dirty="0"/>
          </a:p>
          <a:p>
            <a:pPr eaLnBrk="1" hangingPunct="1"/>
            <a:r>
              <a:rPr lang="en-GB" sz="2800" dirty="0"/>
              <a:t>The identifier must start with a letter, a lower case letter </a:t>
            </a:r>
            <a:r>
              <a:rPr lang="en-GB" sz="2800" dirty="0">
                <a:solidFill>
                  <a:srgbClr val="0070C0"/>
                </a:solidFill>
              </a:rPr>
              <a:t>a-z</a:t>
            </a:r>
            <a:r>
              <a:rPr lang="en-GB" sz="2800" dirty="0"/>
              <a:t> for a variable.</a:t>
            </a:r>
          </a:p>
          <a:p>
            <a:pPr eaLnBrk="1" hangingPunct="1"/>
            <a:endParaRPr lang="en-GB" sz="1100" dirty="0"/>
          </a:p>
          <a:p>
            <a:pPr eaLnBrk="1" hangingPunct="1"/>
            <a:r>
              <a:rPr lang="en-GB" sz="2800" dirty="0"/>
              <a:t>It can contain any number of letters (a-z, A-Z) or digits (0-9).</a:t>
            </a:r>
          </a:p>
          <a:p>
            <a:pPr eaLnBrk="1" hangingPunct="1"/>
            <a:endParaRPr lang="en-GB" sz="1100" dirty="0"/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1476375" y="188913"/>
            <a:ext cx="6477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4000" dirty="0">
                <a:solidFill>
                  <a:schemeClr val="tx2"/>
                </a:solidFill>
              </a:rPr>
              <a:t>Variable Names</a:t>
            </a:r>
          </a:p>
        </p:txBody>
      </p:sp>
    </p:spTree>
  </p:cSld>
  <p:clrMapOvr>
    <a:masterClrMapping/>
  </p:clrMapOvr>
  <p:transition>
    <p:blinds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9D5A5F3-22D7-4468-830A-962F23373E08}" type="datetime1">
              <a:rPr lang="en-GB" smtClean="0"/>
              <a:pPr/>
              <a:t>31/01/2020</a:t>
            </a:fld>
            <a:endParaRPr lang="en-GB"/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1AC15F1-3501-49BA-9B38-74C2EBF47E35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593" y="1219200"/>
            <a:ext cx="7920558" cy="5029200"/>
          </a:xfrm>
        </p:spPr>
        <p:txBody>
          <a:bodyPr/>
          <a:lstStyle/>
          <a:p>
            <a:pPr lvl="2" eaLnBrk="1" hangingPunct="1"/>
            <a:endParaRPr lang="en-GB" sz="1200" b="1" dirty="0"/>
          </a:p>
          <a:p>
            <a:pPr eaLnBrk="1" hangingPunct="1"/>
            <a:r>
              <a:rPr lang="en-GB" sz="2800" dirty="0"/>
              <a:t>It can contain an underscore </a:t>
            </a:r>
            <a:r>
              <a:rPr lang="en-GB" sz="2800" b="1" dirty="0">
                <a:solidFill>
                  <a:srgbClr val="FF0000"/>
                </a:solidFill>
                <a:latin typeface="Courier New"/>
                <a:cs typeface="Courier New"/>
              </a:rPr>
              <a:t>_</a:t>
            </a:r>
            <a:r>
              <a:rPr lang="en-GB" sz="2800" b="1" dirty="0"/>
              <a:t> </a:t>
            </a:r>
            <a:r>
              <a:rPr lang="en-GB" sz="2800" dirty="0"/>
              <a:t>or a </a:t>
            </a:r>
            <a:r>
              <a:rPr lang="en-GB" sz="2800" b="1" dirty="0">
                <a:solidFill>
                  <a:srgbClr val="FF0000"/>
                </a:solidFill>
                <a:latin typeface="Courier New"/>
                <a:cs typeface="Courier New"/>
              </a:rPr>
              <a:t>$</a:t>
            </a:r>
            <a:r>
              <a:rPr lang="en-GB" sz="2800" dirty="0"/>
              <a:t> but its not good practice so don</a:t>
            </a:r>
            <a:r>
              <a:rPr lang="ja-JP" altLang="en-GB" sz="2800" dirty="0"/>
              <a:t>’</a:t>
            </a:r>
            <a:r>
              <a:rPr lang="en-GB" altLang="ja-JP" sz="2800" dirty="0"/>
              <a:t>t use either .</a:t>
            </a:r>
          </a:p>
          <a:p>
            <a:pPr eaLnBrk="1" hangingPunct="1"/>
            <a:endParaRPr lang="en-GB" sz="1100" b="1" dirty="0"/>
          </a:p>
          <a:p>
            <a:pPr eaLnBrk="1" hangingPunct="1"/>
            <a:r>
              <a:rPr lang="en-GB" sz="2800" dirty="0"/>
              <a:t>It MUST NOT have any spaces.</a:t>
            </a:r>
          </a:p>
          <a:p>
            <a:pPr eaLnBrk="1" hangingPunct="1"/>
            <a:endParaRPr lang="en-GB" sz="1100" b="1" dirty="0"/>
          </a:p>
          <a:p>
            <a:pPr eaLnBrk="1" hangingPunct="1"/>
            <a:r>
              <a:rPr lang="en-GB" sz="2800" dirty="0"/>
              <a:t>It MUST NOT be the same as an existing word such as main.</a:t>
            </a:r>
          </a:p>
          <a:p>
            <a:pPr eaLnBrk="1" hangingPunct="1"/>
            <a:endParaRPr lang="en-GB" sz="1100" b="1" dirty="0"/>
          </a:p>
          <a:p>
            <a:pPr eaLnBrk="1" hangingPunct="1"/>
            <a:r>
              <a:rPr lang="en-GB" sz="2800" dirty="0"/>
              <a:t>It MUST NOT begin with a capital – classes only.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1476375" y="188913"/>
            <a:ext cx="6477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4000" dirty="0">
                <a:solidFill>
                  <a:schemeClr val="tx2"/>
                </a:solidFill>
              </a:rPr>
              <a:t>Variable Names/2</a:t>
            </a:r>
          </a:p>
        </p:txBody>
      </p:sp>
    </p:spTree>
  </p:cSld>
  <p:clrMapOvr>
    <a:masterClrMapping/>
  </p:clrMapOvr>
  <p:transition>
    <p:blinds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8A1096B-2364-4A3F-8B9F-F7A9E0BFFFDF}" type="datetime1">
              <a:rPr lang="en-GB" smtClean="0"/>
              <a:pPr/>
              <a:t>31/01/2020</a:t>
            </a:fld>
            <a:endParaRPr lang="en-GB"/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BD78E86-1FD5-4AF4-90E3-9790DEB424C4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7" y="1219200"/>
            <a:ext cx="7848674" cy="4953000"/>
          </a:xfrm>
        </p:spPr>
        <p:txBody>
          <a:bodyPr/>
          <a:lstStyle/>
          <a:p>
            <a:pPr lvl="2" eaLnBrk="1" hangingPunct="1"/>
            <a:endParaRPr lang="en-GB" sz="1200" b="1" dirty="0"/>
          </a:p>
          <a:p>
            <a:pPr eaLnBrk="1" hangingPunct="1"/>
            <a:r>
              <a:rPr lang="en-GB" dirty="0"/>
              <a:t>The </a:t>
            </a:r>
            <a:r>
              <a:rPr lang="en-GB" b="1" dirty="0"/>
              <a:t>naming convention </a:t>
            </a:r>
            <a:r>
              <a:rPr lang="en-GB" dirty="0"/>
              <a:t>in Java uses identifiers which are combined words with the second word starting with a capital. </a:t>
            </a:r>
          </a:p>
          <a:p>
            <a:pPr lvl="1" eaLnBrk="1" hangingPunct="1"/>
            <a:r>
              <a:rPr lang="en-GB" dirty="0"/>
              <a:t>Use of underscore, </a:t>
            </a:r>
            <a:r>
              <a:rPr lang="en-GB" b="1" dirty="0">
                <a:solidFill>
                  <a:srgbClr val="FF0000"/>
                </a:solidFill>
                <a:latin typeface="Courier New"/>
                <a:cs typeface="Courier New"/>
              </a:rPr>
              <a:t>_</a:t>
            </a:r>
            <a:r>
              <a:rPr lang="en-GB" dirty="0"/>
              <a:t>, is discouraged.</a:t>
            </a:r>
          </a:p>
          <a:p>
            <a:pPr eaLnBrk="1" hangingPunct="1"/>
            <a:endParaRPr lang="en-GB" sz="1200" dirty="0"/>
          </a:p>
          <a:p>
            <a:pPr eaLnBrk="1" hangingPunct="1"/>
            <a:r>
              <a:rPr lang="en-GB" dirty="0"/>
              <a:t>So we have </a:t>
            </a:r>
            <a:r>
              <a:rPr lang="en-GB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celsiusDegrees</a:t>
            </a:r>
            <a:r>
              <a:rPr lang="en-GB" dirty="0"/>
              <a:t> not </a:t>
            </a:r>
            <a:r>
              <a:rPr lang="en-GB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celsius_degrees</a:t>
            </a:r>
            <a:r>
              <a:rPr lang="en-GB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/>
              <a:t> </a:t>
            </a:r>
          </a:p>
          <a:p>
            <a:pPr lvl="1" eaLnBrk="1" hangingPunct="1"/>
            <a:r>
              <a:rPr lang="en-GB" dirty="0"/>
              <a:t>Bad practice in Java (but not in C)</a:t>
            </a:r>
          </a:p>
          <a:p>
            <a:pPr lvl="1" eaLnBrk="1" hangingPunct="1"/>
            <a:r>
              <a:rPr lang="en-GB" dirty="0"/>
              <a:t>Not really wrong, just by convention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1476375" y="188913"/>
            <a:ext cx="6477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4000" dirty="0">
                <a:solidFill>
                  <a:schemeClr val="tx2"/>
                </a:solidFill>
              </a:rPr>
              <a:t>Naming Convention</a:t>
            </a:r>
          </a:p>
        </p:txBody>
      </p:sp>
    </p:spTree>
  </p:cSld>
  <p:clrMapOvr>
    <a:masterClrMapping/>
  </p:clrMapOvr>
  <p:transition>
    <p:blinds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64F4897-FCD8-4999-8629-15BB7D90AEAC}" type="datetime1">
              <a:rPr lang="en-GB" smtClean="0"/>
              <a:pPr/>
              <a:t>31/01/2020</a:t>
            </a:fld>
            <a:endParaRPr lang="en-GB"/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287839C-BCC8-4DA1-BE87-CA176D743DF1}" type="slidenum">
              <a:rPr lang="en-GB" smtClean="0"/>
              <a:pPr/>
              <a:t>38</a:t>
            </a:fld>
            <a:endParaRPr lang="en-GB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4" y="1143000"/>
            <a:ext cx="8065591" cy="4876800"/>
          </a:xfrm>
        </p:spPr>
        <p:txBody>
          <a:bodyPr/>
          <a:lstStyle/>
          <a:p>
            <a:pPr eaLnBrk="1" hangingPunct="1">
              <a:buNone/>
            </a:pPr>
            <a:r>
              <a:rPr lang="en-GB" dirty="0"/>
              <a:t>Examples are:</a:t>
            </a:r>
            <a:endParaRPr lang="en-GB" b="1" dirty="0"/>
          </a:p>
          <a:p>
            <a:pPr eaLnBrk="1" hangingPunct="1"/>
            <a:endParaRPr lang="en-GB" sz="1700" b="1" dirty="0"/>
          </a:p>
          <a:p>
            <a:pPr eaLnBrk="1" hangingPunct="1"/>
            <a:r>
              <a:rPr lang="en-GB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latin typeface="+mj-lt"/>
                <a:cs typeface="Courier New" pitchFamily="49" charset="0"/>
              </a:rPr>
              <a:t>and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float scale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GB" sz="2400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 correct, valid;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GB" sz="2400" b="1" dirty="0">
                <a:latin typeface="Courier New" pitchFamily="49" charset="0"/>
                <a:cs typeface="Courier New" pitchFamily="49" charset="0"/>
              </a:rPr>
              <a:t>double diamond, </a:t>
            </a:r>
            <a:r>
              <a:rPr lang="en-GB" sz="2400" b="1" dirty="0" err="1">
                <a:latin typeface="Courier New" pitchFamily="49" charset="0"/>
                <a:cs typeface="Courier New" pitchFamily="49" charset="0"/>
              </a:rPr>
              <a:t>yourMoney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;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GB" sz="2400" b="1" dirty="0">
                <a:latin typeface="Courier New" pitchFamily="49" charset="0"/>
                <a:cs typeface="Courier New" pitchFamily="49" charset="0"/>
              </a:rPr>
              <a:t>char signature = 'X';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GB" sz="2400" b="1" dirty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GB" sz="2400" b="1" dirty="0" err="1">
                <a:latin typeface="Courier New" pitchFamily="49" charset="0"/>
                <a:cs typeface="Courier New" pitchFamily="49" charset="0"/>
              </a:rPr>
              <a:t>startValue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 = 123456789L;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GB" sz="2400" b="1" dirty="0">
                <a:latin typeface="Courier New" pitchFamily="49" charset="0"/>
                <a:cs typeface="Courier New" pitchFamily="49" charset="0"/>
              </a:rPr>
              <a:t>byte </a:t>
            </a:r>
            <a:r>
              <a:rPr lang="en-GB" sz="2400" b="1" dirty="0" err="1">
                <a:latin typeface="Courier New" pitchFamily="49" charset="0"/>
                <a:cs typeface="Courier New" pitchFamily="49" charset="0"/>
              </a:rPr>
              <a:t>myByte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 = 0x12F, </a:t>
            </a:r>
            <a:r>
              <a:rPr lang="en-GB" sz="2400" b="1" dirty="0" err="1">
                <a:latin typeface="Courier New" pitchFamily="49" charset="0"/>
                <a:cs typeface="Courier New" pitchFamily="49" charset="0"/>
              </a:rPr>
              <a:t>yourByte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 = 0x4F;</a:t>
            </a:r>
            <a:endParaRPr lang="en-GB" sz="26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GB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GB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aName</a:t>
            </a:r>
            <a:r>
              <a:rPr lang="en-GB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ja-JP" altLang="en-GB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GB" altLang="ja-JP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Mehmet</a:t>
            </a:r>
            <a:r>
              <a:rPr lang="ja-JP" altLang="en-GB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GB" altLang="ja-JP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GB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Animal </a:t>
            </a:r>
            <a:r>
              <a:rPr lang="en-GB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myDeadSheep</a:t>
            </a:r>
            <a:r>
              <a:rPr lang="en-GB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new       </a:t>
            </a:r>
            <a:br>
              <a:rPr lang="en-GB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Animal(</a:t>
            </a:r>
            <a:r>
              <a:rPr lang="ja-JP" altLang="en-GB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GB" altLang="ja-JP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Larry the Lamb</a:t>
            </a:r>
            <a:r>
              <a:rPr lang="ja-JP" altLang="en-GB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GB" altLang="ja-JP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GB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1476375" y="188913"/>
            <a:ext cx="6477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4000" dirty="0">
                <a:solidFill>
                  <a:schemeClr val="tx2"/>
                </a:solidFill>
              </a:rPr>
              <a:t>Naming Things: Examples</a:t>
            </a:r>
          </a:p>
        </p:txBody>
      </p:sp>
    </p:spTree>
  </p:cSld>
  <p:clrMapOvr>
    <a:masterClrMapping/>
  </p:clrMapOvr>
  <p:transition>
    <p:blinds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718D30F-1F55-4CE0-9C3F-FB723C40D3E9}" type="datetime1">
              <a:rPr lang="en-GB" smtClean="0"/>
              <a:pPr/>
              <a:t>31/01/2020</a:t>
            </a:fld>
            <a:endParaRPr lang="en-GB"/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772EBC0-997C-4309-885B-E368A6DA4EA2}" type="slidenum">
              <a:rPr lang="en-GB" smtClean="0"/>
              <a:pPr/>
              <a:t>39</a:t>
            </a:fld>
            <a:endParaRPr lang="en-GB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088" y="1293019"/>
            <a:ext cx="7993583" cy="4572000"/>
          </a:xfrm>
        </p:spPr>
        <p:txBody>
          <a:bodyPr/>
          <a:lstStyle/>
          <a:p>
            <a:pPr eaLnBrk="1" hangingPunct="1"/>
            <a:r>
              <a:rPr lang="en-GB" dirty="0"/>
              <a:t>What is wrong with these declarations?</a:t>
            </a:r>
          </a:p>
          <a:p>
            <a:pPr lvl="2" eaLnBrk="1" hangingPunct="1"/>
            <a:endParaRPr lang="en-GB" sz="1200" b="1" dirty="0"/>
          </a:p>
          <a:p>
            <a:pPr lvl="2" eaLnBrk="1" hangingPunct="1"/>
            <a:r>
              <a:rPr lang="en-GB" sz="2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x = 2.5;</a:t>
            </a:r>
          </a:p>
          <a:p>
            <a:pPr lvl="2" eaLnBrk="1" hangingPunct="1"/>
            <a:endParaRPr lang="en-GB" sz="11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2" eaLnBrk="1" hangingPunct="1"/>
            <a:r>
              <a:rPr lang="en-GB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GB" sz="2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MyInitial</a:t>
            </a:r>
            <a:r>
              <a:rPr lang="en-GB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ja-JP" altLang="en-GB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GB" altLang="ja-JP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ja-JP" altLang="en-GB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GB" altLang="ja-JP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 eaLnBrk="1" hangingPunct="1"/>
            <a:endParaRPr lang="en-GB" sz="11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2" eaLnBrk="1" hangingPunct="1"/>
            <a:r>
              <a:rPr lang="en-GB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GB" sz="2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myFirstnmae</a:t>
            </a:r>
            <a:r>
              <a:rPr lang="en-GB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ja-JP" altLang="en-GB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GB" altLang="ja-JP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</a:t>
            </a:r>
            <a:r>
              <a:rPr lang="ja-JP" altLang="en-GB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GB" altLang="ja-JP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 eaLnBrk="1" hangingPunct="1"/>
            <a:endParaRPr lang="en-GB" sz="11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2" eaLnBrk="1" hangingPunct="1"/>
            <a:r>
              <a:rPr lang="en-GB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float temperature;</a:t>
            </a:r>
          </a:p>
          <a:p>
            <a:pPr lvl="3" eaLnBrk="1" hangingPunct="1"/>
            <a:endParaRPr lang="en-GB" sz="3000" b="1" dirty="0"/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1476375" y="188913"/>
            <a:ext cx="6477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4000" dirty="0">
                <a:solidFill>
                  <a:schemeClr val="tx2"/>
                </a:solidFill>
              </a:rPr>
              <a:t>Naming Things</a:t>
            </a:r>
          </a:p>
        </p:txBody>
      </p:sp>
    </p:spTree>
  </p:cSld>
  <p:clrMapOvr>
    <a:masterClrMapping/>
  </p:clrMapOvr>
  <p:transition>
    <p:blind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E2223C7-A868-4E28-AF10-77E7EB76DD46}" type="datetime1">
              <a:rPr lang="en-GB" smtClean="0"/>
              <a:pPr/>
              <a:t>31/01/2020</a:t>
            </a:fld>
            <a:endParaRPr lang="en-GB"/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F019123-C9F5-44C1-BC5E-6FC6FA0845B9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7963" y="1412875"/>
            <a:ext cx="7054850" cy="4683125"/>
          </a:xfrm>
        </p:spPr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sz="2400" dirty="0"/>
              <a:t>Start new </a:t>
            </a:r>
            <a:r>
              <a:rPr lang="en-GB" sz="2400" dirty="0" err="1"/>
              <a:t>BlueJ</a:t>
            </a:r>
            <a:r>
              <a:rPr lang="en-GB" sz="2400" dirty="0"/>
              <a:t> project – </a:t>
            </a:r>
            <a:r>
              <a:rPr lang="en-GB" sz="2400" b="1" dirty="0" err="1"/>
              <a:t>MyAddress</a:t>
            </a:r>
            <a:r>
              <a:rPr lang="en-GB" sz="2400" b="1" dirty="0"/>
              <a:t>-</a:t>
            </a:r>
            <a:r>
              <a:rPr lang="en-GB" sz="2400" dirty="0"/>
              <a:t> best to save to your USB drive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endParaRPr lang="en-GB" sz="1000" dirty="0"/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sz="2400" dirty="0"/>
              <a:t>Create a new class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endParaRPr lang="en-GB" sz="1000" dirty="0"/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sz="2400" dirty="0"/>
              <a:t>Modify the skeleton program to output your name and address on separate lines – Compile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endParaRPr lang="en-GB" sz="1000" dirty="0"/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sz="2400" dirty="0"/>
              <a:t>Execute using RH (Right Hand) button/context menu and main method.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476375" y="188913"/>
            <a:ext cx="64770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4000">
                <a:solidFill>
                  <a:schemeClr val="tx2"/>
                </a:solidFill>
              </a:rPr>
              <a:t>Using BlueJ</a:t>
            </a:r>
          </a:p>
        </p:txBody>
      </p:sp>
    </p:spTree>
  </p:cSld>
  <p:clrMapOvr>
    <a:masterClrMapping/>
  </p:clrMapOvr>
  <p:transition>
    <p:blinds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B650D9B-35FB-4AC6-B2C4-711694CE3445}" type="datetime1">
              <a:rPr lang="en-GB" smtClean="0"/>
              <a:pPr/>
              <a:t>31/01/2020</a:t>
            </a:fld>
            <a:endParaRPr lang="en-GB"/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9DDCC03-7CA5-44CD-8784-1B3536CE9809}" type="slidenum">
              <a:rPr lang="en-GB" smtClean="0"/>
              <a:pPr/>
              <a:t>40</a:t>
            </a:fld>
            <a:endParaRPr lang="en-GB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990600"/>
            <a:ext cx="7702624" cy="5105400"/>
          </a:xfrm>
        </p:spPr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endParaRPr lang="en-GB" sz="3400" dirty="0"/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endParaRPr lang="en-GB" sz="3400" dirty="0"/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How is the data actually stored in the computer</a:t>
            </a:r>
            <a:r>
              <a:rPr lang="ja-JP" altLang="en-GB" dirty="0"/>
              <a:t>’</a:t>
            </a:r>
            <a:r>
              <a:rPr lang="en-GB" altLang="ja-JP" dirty="0"/>
              <a:t>s memory?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Example:</a:t>
            </a:r>
            <a:br>
              <a:rPr lang="en-GB" dirty="0"/>
            </a:br>
            <a:br>
              <a:rPr lang="en-GB" dirty="0"/>
            </a:br>
            <a:r>
              <a:rPr lang="en-GB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celsiusDegrees</a:t>
            </a:r>
            <a:r>
              <a:rPr lang="en-GB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35;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1476375" y="188913"/>
            <a:ext cx="6477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4000" dirty="0">
                <a:solidFill>
                  <a:schemeClr val="tx2"/>
                </a:solidFill>
              </a:rPr>
              <a:t>Storing Data in Memory</a:t>
            </a:r>
          </a:p>
        </p:txBody>
      </p:sp>
    </p:spTree>
  </p:cSld>
  <p:clrMapOvr>
    <a:masterClrMapping/>
  </p:clrMapOvr>
  <p:transition>
    <p:blinds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3B70D63-5FBB-40DE-9C8D-5485DDB6BE56}" type="datetime1">
              <a:rPr lang="en-GB" smtClean="0"/>
              <a:pPr/>
              <a:t>31/01/2020</a:t>
            </a:fld>
            <a:endParaRPr lang="en-GB"/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2AADF8E-CABA-4EC0-88FD-BC5664F10750}" type="slidenum">
              <a:rPr lang="en-GB" smtClean="0"/>
              <a:pPr/>
              <a:t>41</a:t>
            </a:fld>
            <a:endParaRPr lang="en-GB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pPr eaLnBrk="1" hangingPunct="1"/>
            <a:r>
              <a:rPr lang="en-GB"/>
              <a:t>Data - variables</a:t>
            </a:r>
          </a:p>
        </p:txBody>
      </p:sp>
      <p:pic>
        <p:nvPicPr>
          <p:cNvPr id="2560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8CAAF8-60E8-4D87-8A46-DF8EFC63B1BB}" type="datetime1">
              <a:rPr lang="en-GB" smtClean="0"/>
              <a:pPr>
                <a:defRPr/>
              </a:pPr>
              <a:t>31/01/2020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31AD7-BDA2-4AEC-B0E7-F17D45E8A4DB}" type="slidenum">
              <a:rPr lang="en-GB" smtClean="0"/>
              <a:pPr>
                <a:defRPr/>
              </a:pPr>
              <a:t>42</a:t>
            </a:fld>
            <a:endParaRPr lang="en-GB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011134"/>
              </p:ext>
            </p:extLst>
          </p:nvPr>
        </p:nvGraphicFramePr>
        <p:xfrm>
          <a:off x="1043608" y="1340768"/>
          <a:ext cx="2952328" cy="50851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06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112">
                <a:tc>
                  <a:txBody>
                    <a:bodyPr/>
                    <a:lstStyle/>
                    <a:p>
                      <a:r>
                        <a:rPr lang="en-US" sz="1400" dirty="0"/>
                        <a:t>Decimal</a:t>
                      </a:r>
                      <a:r>
                        <a:rPr lang="en-US" sz="1400" baseline="0" dirty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Hexadecimal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3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83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83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83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83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83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83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830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83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830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1830"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1830"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1830"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1830"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1830"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283968" y="1916832"/>
            <a:ext cx="4536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11FF(hex) = 15 x 1 +</a:t>
            </a:r>
          </a:p>
          <a:p>
            <a:r>
              <a:rPr lang="en-US" dirty="0">
                <a:solidFill>
                  <a:srgbClr val="0070C0"/>
                </a:solidFill>
              </a:rPr>
              <a:t>	      15 x 16 +</a:t>
            </a:r>
          </a:p>
          <a:p>
            <a:r>
              <a:rPr lang="en-US" dirty="0">
                <a:solidFill>
                  <a:srgbClr val="0070C0"/>
                </a:solidFill>
              </a:rPr>
              <a:t>	        1 x 256 +</a:t>
            </a:r>
          </a:p>
          <a:p>
            <a:r>
              <a:rPr lang="en-US" dirty="0">
                <a:solidFill>
                  <a:srgbClr val="0070C0"/>
                </a:solidFill>
              </a:rPr>
              <a:t> 	        1 x 4096 = 4607(</a:t>
            </a:r>
            <a:r>
              <a:rPr lang="en-US" dirty="0" err="1">
                <a:solidFill>
                  <a:srgbClr val="0070C0"/>
                </a:solidFill>
              </a:rPr>
              <a:t>dec</a:t>
            </a:r>
            <a:r>
              <a:rPr lang="en-US" dirty="0">
                <a:solidFill>
                  <a:srgbClr val="0070C0"/>
                </a:solidFill>
              </a:rPr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349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41E8EF-1FE9-43EE-8DF1-4F52EDB6F5DF}" type="datetime1">
              <a:rPr lang="en-GB" smtClean="0"/>
              <a:pPr/>
              <a:t>31/01/2020</a:t>
            </a:fld>
            <a:endParaRPr lang="en-GB"/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4D47EB9-85A5-492A-9D05-5F869B93F547}" type="slidenum">
              <a:rPr lang="en-GB" smtClean="0"/>
              <a:pPr/>
              <a:t>43</a:t>
            </a:fld>
            <a:endParaRPr lang="en-GB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1196975"/>
            <a:ext cx="7992120" cy="4648200"/>
          </a:xfrm>
        </p:spPr>
        <p:txBody>
          <a:bodyPr/>
          <a:lstStyle/>
          <a:p>
            <a:pPr eaLnBrk="1" hangingPunct="1"/>
            <a:r>
              <a:rPr lang="en-GB" sz="2800" b="1" dirty="0"/>
              <a:t>Constants</a:t>
            </a:r>
            <a:r>
              <a:rPr lang="en-GB" sz="2800" dirty="0"/>
              <a:t> give meaning to mathematical expressions </a:t>
            </a:r>
          </a:p>
          <a:p>
            <a:pPr eaLnBrk="1" hangingPunct="1"/>
            <a:r>
              <a:rPr lang="en-GB" sz="2800" dirty="0"/>
              <a:t>Allow values to be changed consistently throughout a program.</a:t>
            </a:r>
            <a:endParaRPr lang="en-GB" sz="2800" b="1" dirty="0"/>
          </a:p>
          <a:p>
            <a:pPr eaLnBrk="1" hangingPunct="1"/>
            <a:r>
              <a:rPr lang="en-GB" sz="2800" dirty="0"/>
              <a:t>Example: a double constant, value fixed</a:t>
            </a:r>
          </a:p>
          <a:p>
            <a:pPr eaLnBrk="1" hangingPunct="1">
              <a:buNone/>
            </a:pPr>
            <a:r>
              <a:rPr lang="en-GB" sz="2800" dirty="0"/>
              <a:t>	</a:t>
            </a:r>
            <a:r>
              <a:rPr lang="en-GB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final double PI = 3.14159;</a:t>
            </a:r>
            <a:endParaRPr lang="en-GB" sz="18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1476375" y="188913"/>
            <a:ext cx="6477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4000">
                <a:solidFill>
                  <a:schemeClr val="tx2"/>
                </a:solidFill>
              </a:rPr>
              <a:t>Constants</a:t>
            </a:r>
          </a:p>
        </p:txBody>
      </p:sp>
    </p:spTree>
  </p:cSld>
  <p:clrMapOvr>
    <a:masterClrMapping/>
  </p:clrMapOvr>
  <p:transition>
    <p:blinds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4B3F832-3424-4918-8AF2-79BCEAA0C837}" type="datetime1">
              <a:rPr lang="en-GB" smtClean="0"/>
              <a:pPr/>
              <a:t>31/01/2020</a:t>
            </a:fld>
            <a:endParaRPr lang="en-GB"/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8F4A752-EFF9-4615-9158-2EF5B85643C0}" type="slidenum">
              <a:rPr lang="en-GB" smtClean="0"/>
              <a:pPr/>
              <a:t>44</a:t>
            </a:fld>
            <a:endParaRPr lang="en-GB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592" y="1196975"/>
            <a:ext cx="7776096" cy="4648200"/>
          </a:xfrm>
        </p:spPr>
        <p:txBody>
          <a:bodyPr/>
          <a:lstStyle/>
          <a:p>
            <a:pPr eaLnBrk="1" hangingPunct="1"/>
            <a:endParaRPr lang="en-GB" sz="1200" b="1" dirty="0"/>
          </a:p>
          <a:p>
            <a:pPr eaLnBrk="1" hangingPunct="1">
              <a:buNone/>
            </a:pPr>
            <a:r>
              <a:rPr lang="en-GB" b="1" dirty="0"/>
              <a:t>Example: </a:t>
            </a:r>
            <a:endParaRPr lang="en-GB" dirty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en-GB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final double PI = 3.14159;</a:t>
            </a:r>
            <a:endParaRPr lang="en-GB" sz="2800" b="1" dirty="0">
              <a:solidFill>
                <a:srgbClr val="0070C0"/>
              </a:solidFill>
            </a:endParaRPr>
          </a:p>
          <a:p>
            <a:pPr eaLnBrk="1" hangingPunct="1">
              <a:buNone/>
            </a:pPr>
            <a:r>
              <a:rPr lang="en-GB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diameter = 4.0;</a:t>
            </a:r>
          </a:p>
          <a:p>
            <a:pPr eaLnBrk="1" hangingPunct="1">
              <a:buNone/>
            </a:pPr>
            <a:r>
              <a:rPr lang="en-GB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circumference = diameter * PI;</a:t>
            </a:r>
          </a:p>
          <a:p>
            <a:pPr eaLnBrk="1" hangingPunct="1">
              <a:buNone/>
            </a:pPr>
            <a:r>
              <a:rPr lang="en-GB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diameter = 2.0;</a:t>
            </a:r>
          </a:p>
          <a:p>
            <a:pPr eaLnBrk="1" hangingPunct="1">
              <a:buNone/>
            </a:pPr>
            <a:r>
              <a:rPr lang="en-GB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circumference = diameter * PI;</a:t>
            </a:r>
          </a:p>
          <a:p>
            <a:pPr eaLnBrk="1" hangingPunct="1">
              <a:buNone/>
            </a:pP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1476375" y="188913"/>
            <a:ext cx="6477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4000" dirty="0">
                <a:solidFill>
                  <a:schemeClr val="tx2"/>
                </a:solidFill>
              </a:rPr>
              <a:t>Constants</a:t>
            </a:r>
          </a:p>
        </p:txBody>
      </p:sp>
    </p:spTree>
  </p:cSld>
  <p:clrMapOvr>
    <a:masterClrMapping/>
  </p:clrMapOvr>
  <p:transition>
    <p:blinds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C67E578-14F7-4E11-90B4-80634F601172}" type="datetime1">
              <a:rPr lang="en-GB" smtClean="0"/>
              <a:pPr/>
              <a:t>31/01/2020</a:t>
            </a:fld>
            <a:endParaRPr lang="en-GB"/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D28FA8A-7459-4F03-A081-86F0D1602086}" type="slidenum">
              <a:rPr lang="en-GB" smtClean="0"/>
              <a:pPr/>
              <a:t>45</a:t>
            </a:fld>
            <a:endParaRPr lang="en-GB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583573"/>
            <a:ext cx="7704088" cy="4648200"/>
          </a:xfrm>
        </p:spPr>
        <p:txBody>
          <a:bodyPr/>
          <a:lstStyle/>
          <a:p>
            <a:pPr eaLnBrk="1" hangingPunct="1"/>
            <a:r>
              <a:rPr lang="en-GB" sz="2800" dirty="0"/>
              <a:t>The line </a:t>
            </a:r>
            <a:br>
              <a:rPr lang="en-GB" sz="2800" dirty="0"/>
            </a:br>
            <a:r>
              <a:rPr lang="en-GB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final double PI  </a:t>
            </a:r>
            <a:br>
              <a:rPr lang="en-GB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= 3.14159;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800" dirty="0"/>
              <a:t>	means that the value of </a:t>
            </a:r>
            <a:r>
              <a:rPr lang="en-GB" sz="2800" b="1" dirty="0">
                <a:latin typeface="Courier New" pitchFamily="49" charset="0"/>
                <a:cs typeface="Courier New" pitchFamily="49" charset="0"/>
              </a:rPr>
              <a:t>PI</a:t>
            </a:r>
            <a:r>
              <a:rPr lang="en-GB" sz="2800" dirty="0"/>
              <a:t> can never be changed</a:t>
            </a:r>
          </a:p>
          <a:p>
            <a:pPr eaLnBrk="1" hangingPunct="1"/>
            <a:r>
              <a:rPr lang="en-GB" sz="2800" dirty="0"/>
              <a:t>This is indicated by the keyword </a:t>
            </a:r>
            <a:r>
              <a:rPr lang="en-GB" sz="2800" b="1" dirty="0">
                <a:latin typeface="Courier New" pitchFamily="49" charset="0"/>
                <a:cs typeface="Courier New" pitchFamily="49" charset="0"/>
              </a:rPr>
              <a:t>final</a:t>
            </a:r>
            <a:endParaRPr lang="en-GB" sz="2800" dirty="0"/>
          </a:p>
          <a:p>
            <a:pPr eaLnBrk="1" hangingPunct="1">
              <a:buFont typeface="Wingdings" pitchFamily="2" charset="2"/>
              <a:buNone/>
            </a:pPr>
            <a:endParaRPr lang="en-GB" sz="1200" dirty="0"/>
          </a:p>
          <a:p>
            <a:pPr eaLnBrk="1" hangingPunct="1">
              <a:buFont typeface="Wingdings" pitchFamily="2" charset="2"/>
              <a:buNone/>
            </a:pPr>
            <a:r>
              <a:rPr lang="en-GB" dirty="0"/>
              <a:t>	</a:t>
            </a: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1476375" y="188913"/>
            <a:ext cx="6477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4000">
                <a:solidFill>
                  <a:schemeClr val="tx2"/>
                </a:solidFill>
              </a:rPr>
              <a:t>Constants</a:t>
            </a:r>
          </a:p>
        </p:txBody>
      </p:sp>
    </p:spTree>
  </p:cSld>
  <p:clrMapOvr>
    <a:masterClrMapping/>
  </p:clrMapOvr>
  <p:transition>
    <p:blinds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F06E56A-CAE7-4F29-BDC2-CD102C81A8AF}" type="datetime1">
              <a:rPr lang="en-GB" smtClean="0"/>
              <a:pPr/>
              <a:t>31/01/2020</a:t>
            </a:fld>
            <a:endParaRPr lang="en-GB"/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EEAE3B7-5109-455D-96BB-FBA0C19F333A}" type="slidenum">
              <a:rPr lang="en-GB" smtClean="0"/>
              <a:pPr/>
              <a:t>46</a:t>
            </a:fld>
            <a:endParaRPr lang="en-GB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593" y="1268413"/>
            <a:ext cx="7776096" cy="4648200"/>
          </a:xfrm>
        </p:spPr>
        <p:txBody>
          <a:bodyPr/>
          <a:lstStyle/>
          <a:p>
            <a:pPr eaLnBrk="1" hangingPunct="1"/>
            <a:endParaRPr lang="en-GB" sz="1300" dirty="0"/>
          </a:p>
          <a:p>
            <a:pPr eaLnBrk="1" hangingPunct="1"/>
            <a:r>
              <a:rPr lang="en-GB" sz="2800" dirty="0"/>
              <a:t>The use of capitals for constants is a way of alerting us to the constant</a:t>
            </a:r>
          </a:p>
          <a:p>
            <a:pPr eaLnBrk="1" hangingPunct="1"/>
            <a:r>
              <a:rPr lang="en-GB" sz="2800" dirty="0"/>
              <a:t>Note that </a:t>
            </a:r>
            <a:r>
              <a:rPr lang="en-GB" sz="2800" b="1" dirty="0"/>
              <a:t>keywords</a:t>
            </a:r>
            <a:r>
              <a:rPr lang="en-GB" sz="2800" dirty="0"/>
              <a:t> are </a:t>
            </a:r>
            <a:r>
              <a:rPr lang="en-GB" sz="2800" b="1" dirty="0"/>
              <a:t>reserved identifiers</a:t>
            </a:r>
            <a:r>
              <a:rPr lang="en-GB" sz="2800" dirty="0"/>
              <a:t>, that is, fixed parts of the language</a:t>
            </a:r>
          </a:p>
          <a:p>
            <a:pPr eaLnBrk="1" hangingPunct="1"/>
            <a:endParaRPr lang="en-GB" sz="2800" dirty="0"/>
          </a:p>
          <a:p>
            <a:pPr lvl="1" eaLnBrk="1" hangingPunct="1"/>
            <a:r>
              <a:rPr lang="en-GB" sz="2400" dirty="0"/>
              <a:t>How many </a:t>
            </a:r>
            <a:r>
              <a:rPr lang="en-GB" sz="2400" i="1" dirty="0"/>
              <a:t>keywords</a:t>
            </a:r>
            <a:r>
              <a:rPr lang="en-GB" sz="2400" dirty="0"/>
              <a:t> are there in the constant declaration on the previous slide?</a:t>
            </a:r>
          </a:p>
        </p:txBody>
      </p:sp>
      <p:sp>
        <p:nvSpPr>
          <p:cNvPr id="36869" name="Rectangle 3"/>
          <p:cNvSpPr>
            <a:spLocks noChangeArrowheads="1"/>
          </p:cNvSpPr>
          <p:nvPr/>
        </p:nvSpPr>
        <p:spPr bwMode="auto">
          <a:xfrm>
            <a:off x="1476375" y="188913"/>
            <a:ext cx="6477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4000" dirty="0">
                <a:solidFill>
                  <a:schemeClr val="tx2"/>
                </a:solidFill>
              </a:rPr>
              <a:t>Keywords</a:t>
            </a:r>
          </a:p>
        </p:txBody>
      </p:sp>
    </p:spTree>
  </p:cSld>
  <p:clrMapOvr>
    <a:masterClrMapping/>
  </p:clrMapOvr>
  <p:transition>
    <p:blinds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3C35957-764A-46AB-B52E-F0BE375CA508}" type="datetime1">
              <a:rPr lang="en-GB" smtClean="0"/>
              <a:pPr/>
              <a:t>31/01/2020</a:t>
            </a:fld>
            <a:endParaRPr lang="en-GB"/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DE12289-5DB7-4B4A-9233-4B3BA1CAEA1E}" type="slidenum">
              <a:rPr lang="en-GB" smtClean="0"/>
              <a:pPr/>
              <a:t>47</a:t>
            </a:fld>
            <a:endParaRPr lang="en-GB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1219200"/>
            <a:ext cx="8065145" cy="4800600"/>
          </a:xfrm>
        </p:spPr>
        <p:txBody>
          <a:bodyPr/>
          <a:lstStyle/>
          <a:p>
            <a:pPr eaLnBrk="1" hangingPunct="1"/>
            <a:r>
              <a:rPr lang="en-GB" sz="2800" dirty="0"/>
              <a:t>The words </a:t>
            </a:r>
            <a:r>
              <a:rPr lang="en-GB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GB" sz="2800" b="1" dirty="0"/>
              <a:t> </a:t>
            </a:r>
            <a:r>
              <a:rPr lang="en-GB" sz="2800" dirty="0"/>
              <a:t>and </a:t>
            </a:r>
            <a:r>
              <a:rPr lang="en-GB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GB" sz="2800" b="1" dirty="0"/>
              <a:t> </a:t>
            </a:r>
            <a:r>
              <a:rPr lang="en-GB" sz="2800" dirty="0"/>
              <a:t>have meanings which we will investigate in another lecture</a:t>
            </a:r>
            <a:r>
              <a:rPr lang="en-GB" sz="2800" b="1" dirty="0"/>
              <a:t>.</a:t>
            </a:r>
          </a:p>
          <a:p>
            <a:pPr eaLnBrk="1" hangingPunct="1"/>
            <a:endParaRPr lang="en-GB" sz="1100" b="1" dirty="0"/>
          </a:p>
          <a:p>
            <a:pPr eaLnBrk="1" hangingPunct="1"/>
            <a:r>
              <a:rPr lang="en-GB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GB" sz="2800" b="1" dirty="0"/>
              <a:t> </a:t>
            </a:r>
            <a:r>
              <a:rPr lang="en-GB" sz="2800" dirty="0"/>
              <a:t>is the default data type for decimal numbers</a:t>
            </a:r>
            <a:endParaRPr lang="en-GB" sz="2800" b="1" dirty="0"/>
          </a:p>
          <a:p>
            <a:pPr eaLnBrk="1" hangingPunct="1"/>
            <a:endParaRPr lang="en-GB" sz="1200" b="1" dirty="0"/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1476375" y="188913"/>
            <a:ext cx="6477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4000">
                <a:solidFill>
                  <a:schemeClr val="tx2"/>
                </a:solidFill>
              </a:rPr>
              <a:t>Data types</a:t>
            </a:r>
          </a:p>
        </p:txBody>
      </p:sp>
    </p:spTree>
  </p:cSld>
  <p:clrMapOvr>
    <a:masterClrMapping/>
  </p:clrMapOvr>
  <p:transition>
    <p:blinds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385D678-5C8D-42B3-BD16-6730CEB05F61}" type="datetime1">
              <a:rPr lang="en-GB" smtClean="0"/>
              <a:pPr/>
              <a:t>31/01/2020</a:t>
            </a:fld>
            <a:endParaRPr lang="en-GB"/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7BA1C22-246D-4C0E-9AB5-F6EE189F6743}" type="slidenum">
              <a:rPr lang="en-GB" smtClean="0"/>
              <a:pPr/>
              <a:t>48</a:t>
            </a:fld>
            <a:endParaRPr lang="en-GB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2240" y="1436688"/>
            <a:ext cx="7777113" cy="4800600"/>
          </a:xfrm>
        </p:spPr>
        <p:txBody>
          <a:bodyPr/>
          <a:lstStyle/>
          <a:p>
            <a:pPr eaLnBrk="1" hangingPunct="1"/>
            <a:r>
              <a:rPr lang="en-GB" sz="2800" dirty="0"/>
              <a:t>The </a:t>
            </a:r>
            <a:r>
              <a:rPr lang="en-GB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GB" sz="2800" b="1" dirty="0"/>
              <a:t> </a:t>
            </a:r>
            <a:r>
              <a:rPr lang="en-GB" sz="2800" dirty="0"/>
              <a:t>sign is an </a:t>
            </a:r>
            <a:r>
              <a:rPr lang="en-GB" sz="2800" dirty="0">
                <a:solidFill>
                  <a:srgbClr val="0070C0"/>
                </a:solidFill>
              </a:rPr>
              <a:t>assignment</a:t>
            </a:r>
          </a:p>
          <a:p>
            <a:pPr eaLnBrk="1" hangingPunct="1"/>
            <a:r>
              <a:rPr lang="en-GB" sz="2800" dirty="0"/>
              <a:t>This means that the left hand side takes the value of the right hand side. So </a:t>
            </a:r>
            <a:r>
              <a:rPr lang="en-GB" sz="2800" b="1" dirty="0">
                <a:latin typeface="Courier New" pitchFamily="49" charset="0"/>
                <a:cs typeface="Courier New" pitchFamily="49" charset="0"/>
              </a:rPr>
              <a:t>PI</a:t>
            </a:r>
            <a:r>
              <a:rPr lang="en-GB" sz="2800" dirty="0"/>
              <a:t> becomes 3.14159. </a:t>
            </a:r>
          </a:p>
          <a:p>
            <a:pPr eaLnBrk="1" hangingPunct="1"/>
            <a:r>
              <a:rPr lang="en-GB" sz="2800" dirty="0"/>
              <a:t>Every time we use </a:t>
            </a:r>
            <a:r>
              <a:rPr lang="en-GB" sz="2800" b="1" dirty="0">
                <a:latin typeface="Courier New" pitchFamily="49" charset="0"/>
                <a:cs typeface="Courier New" pitchFamily="49" charset="0"/>
              </a:rPr>
              <a:t>PI</a:t>
            </a:r>
            <a:r>
              <a:rPr lang="en-GB" sz="2800" dirty="0"/>
              <a:t> in a formula 3.14159 is used.</a:t>
            </a:r>
            <a:endParaRPr lang="en-GB" sz="3600" b="1" dirty="0"/>
          </a:p>
          <a:p>
            <a:pPr eaLnBrk="1" hangingPunct="1">
              <a:buFont typeface="Wingdings" pitchFamily="2" charset="2"/>
              <a:buNone/>
            </a:pPr>
            <a:r>
              <a:rPr lang="en-GB" dirty="0"/>
              <a:t>	</a:t>
            </a:r>
          </a:p>
        </p:txBody>
      </p:sp>
      <p:sp>
        <p:nvSpPr>
          <p:cNvPr id="38917" name="Rectangle 3"/>
          <p:cNvSpPr>
            <a:spLocks noChangeArrowheads="1"/>
          </p:cNvSpPr>
          <p:nvPr/>
        </p:nvSpPr>
        <p:spPr bwMode="auto">
          <a:xfrm>
            <a:off x="1476375" y="188913"/>
            <a:ext cx="6477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4000" dirty="0">
                <a:solidFill>
                  <a:schemeClr val="tx2"/>
                </a:solidFill>
              </a:rPr>
              <a:t>Assignment</a:t>
            </a:r>
          </a:p>
        </p:txBody>
      </p:sp>
    </p:spTree>
  </p:cSld>
  <p:clrMapOvr>
    <a:masterClrMapping/>
  </p:clrMapOvr>
  <p:transition>
    <p:blinds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5488D86-6616-4D83-B78B-C74ACEB13A44}" type="datetime1">
              <a:rPr lang="en-GB" smtClean="0"/>
              <a:pPr/>
              <a:t>31/01/2020</a:t>
            </a:fld>
            <a:endParaRPr lang="en-GB"/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934AB86-CD72-4522-A8F3-44080E725B2C}" type="slidenum">
              <a:rPr lang="en-GB" smtClean="0"/>
              <a:pPr/>
              <a:t>49</a:t>
            </a:fld>
            <a:endParaRPr lang="en-GB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4819" y="1589088"/>
            <a:ext cx="7920112" cy="4648200"/>
          </a:xfrm>
        </p:spPr>
        <p:txBody>
          <a:bodyPr/>
          <a:lstStyle/>
          <a:p>
            <a:pPr eaLnBrk="1" hangingPunct="1"/>
            <a:r>
              <a:rPr lang="en-GB" dirty="0"/>
              <a:t>If the type is a </a:t>
            </a:r>
            <a:r>
              <a:rPr lang="en-GB" b="1" dirty="0"/>
              <a:t>class</a:t>
            </a:r>
            <a:r>
              <a:rPr lang="en-GB" dirty="0"/>
              <a:t> then the variable </a:t>
            </a:r>
            <a:r>
              <a:rPr lang="en-GB" b="1" dirty="0"/>
              <a:t>instantiates</a:t>
            </a:r>
            <a:r>
              <a:rPr lang="en-GB" dirty="0"/>
              <a:t> as an </a:t>
            </a:r>
            <a:r>
              <a:rPr lang="en-GB" b="1" dirty="0"/>
              <a:t>object</a:t>
            </a:r>
            <a:r>
              <a:rPr lang="en-GB" dirty="0"/>
              <a:t>.</a:t>
            </a:r>
          </a:p>
          <a:p>
            <a:pPr eaLnBrk="1" hangingPunct="1"/>
            <a:endParaRPr lang="en-GB" sz="1200" b="1" u="sng" dirty="0"/>
          </a:p>
          <a:p>
            <a:pPr eaLnBrk="1" hangingPunct="1"/>
            <a:r>
              <a:rPr lang="en-GB" u="sng" dirty="0"/>
              <a:t>Practical task</a:t>
            </a:r>
          </a:p>
          <a:p>
            <a:pPr eaLnBrk="1" hangingPunct="1"/>
            <a:endParaRPr lang="en-GB" sz="1200" dirty="0"/>
          </a:p>
          <a:p>
            <a:pPr lvl="1" eaLnBrk="1" hangingPunct="1"/>
            <a:r>
              <a:rPr lang="en-GB" sz="3000" dirty="0"/>
              <a:t>Which variables on </a:t>
            </a:r>
            <a:r>
              <a:rPr lang="en-GB" sz="3000" dirty="0">
                <a:hlinkClick r:id="rId3" action="ppaction://hlinksldjump"/>
              </a:rPr>
              <a:t>slide 38 </a:t>
            </a:r>
            <a:r>
              <a:rPr lang="en-GB" sz="3000" dirty="0"/>
              <a:t>are objects?</a:t>
            </a:r>
          </a:p>
          <a:p>
            <a:pPr lvl="1" eaLnBrk="1" hangingPunct="1"/>
            <a:endParaRPr lang="en-GB" sz="1200" dirty="0"/>
          </a:p>
          <a:p>
            <a:pPr lvl="1" eaLnBrk="1" hangingPunct="1"/>
            <a:r>
              <a:rPr lang="en-GB" sz="3000" dirty="0"/>
              <a:t>What does </a:t>
            </a:r>
            <a:r>
              <a:rPr lang="ja-JP" altLang="en-GB" sz="3000" dirty="0"/>
              <a:t>“</a:t>
            </a:r>
            <a:r>
              <a:rPr lang="en-GB" altLang="ja-JP" sz="3000" dirty="0">
                <a:solidFill>
                  <a:srgbClr val="0070C0"/>
                </a:solidFill>
              </a:rPr>
              <a:t>instantiate</a:t>
            </a:r>
            <a:r>
              <a:rPr lang="ja-JP" altLang="en-GB" sz="3000" dirty="0"/>
              <a:t>”</a:t>
            </a:r>
            <a:r>
              <a:rPr lang="en-GB" altLang="ja-JP" sz="3000" dirty="0"/>
              <a:t> mean?</a:t>
            </a:r>
            <a:endParaRPr lang="en-GB" sz="3000" b="1" dirty="0"/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1476375" y="188913"/>
            <a:ext cx="6477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4000" dirty="0">
                <a:solidFill>
                  <a:schemeClr val="tx2"/>
                </a:solidFill>
              </a:rPr>
              <a:t>Instantiation</a:t>
            </a:r>
          </a:p>
        </p:txBody>
      </p:sp>
    </p:spTree>
  </p:cSld>
  <p:clrMapOvr>
    <a:masterClrMapping/>
  </p:clrMapOvr>
  <p:transition>
    <p:blind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2DBFAA3-256C-4333-92EE-E0792D81BDD1}" type="datetime1">
              <a:rPr lang="en-GB" smtClean="0"/>
              <a:pPr/>
              <a:t>31/01/2020</a:t>
            </a:fld>
            <a:endParaRPr lang="en-GB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2AA9566-5F5B-4863-89B5-8026C1F8006A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Printing your Address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84313"/>
            <a:ext cx="8208962" cy="48244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GB" sz="2400" b="1" dirty="0" err="1">
                <a:latin typeface="Courier New" pitchFamily="49" charset="0"/>
                <a:cs typeface="Courier New" pitchFamily="49" charset="0"/>
              </a:rPr>
              <a:t>MyAddress</a:t>
            </a:r>
            <a:endParaRPr lang="en-GB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public static void main(String[] </a:t>
            </a:r>
            <a:r>
              <a:rPr lang="en-GB" sz="24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4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("Ingo </a:t>
            </a:r>
            <a:r>
              <a:rPr lang="en-GB" sz="2400" b="1" dirty="0" err="1">
                <a:latin typeface="Courier New" pitchFamily="49" charset="0"/>
                <a:cs typeface="Courier New" pitchFamily="49" charset="0"/>
              </a:rPr>
              <a:t>Frommholz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GB" sz="24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("Park Square");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4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("Luton LU1 3JU");	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}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GB" sz="22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938E51C-F603-4E2A-8D94-D5C880087A8B}" type="datetime1">
              <a:rPr lang="en-GB" smtClean="0"/>
              <a:pPr/>
              <a:t>31/01/2020</a:t>
            </a:fld>
            <a:endParaRPr lang="en-GB"/>
          </a:p>
        </p:txBody>
      </p:sp>
      <p:sp>
        <p:nvSpPr>
          <p:cNvPr id="4096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65F81CF-1CC0-4826-B39E-C19397B00130}" type="slidenum">
              <a:rPr lang="en-GB" smtClean="0"/>
              <a:pPr/>
              <a:t>50</a:t>
            </a:fld>
            <a:endParaRPr lang="en-GB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268413"/>
            <a:ext cx="8353177" cy="6477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GB" sz="2600" dirty="0"/>
              <a:t>The standard primitive data types (and their value ranges) are:</a:t>
            </a:r>
          </a:p>
          <a:p>
            <a:pPr eaLnBrk="1" hangingPunct="1"/>
            <a:endParaRPr lang="en-GB" sz="1000" dirty="0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1476375" y="188913"/>
            <a:ext cx="6477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4000" dirty="0">
                <a:solidFill>
                  <a:schemeClr val="tx2"/>
                </a:solidFill>
              </a:rPr>
              <a:t>Java Primitive Data Types</a:t>
            </a:r>
          </a:p>
        </p:txBody>
      </p:sp>
      <p:graphicFrame>
        <p:nvGraphicFramePr>
          <p:cNvPr id="246845" name="Group 6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77895725"/>
              </p:ext>
            </p:extLst>
          </p:nvPr>
        </p:nvGraphicFramePr>
        <p:xfrm>
          <a:off x="1115616" y="2132856"/>
          <a:ext cx="7704137" cy="3810636"/>
        </p:xfrm>
        <a:graphic>
          <a:graphicData uri="http://schemas.openxmlformats.org/drawingml/2006/table">
            <a:tbl>
              <a:tblPr/>
              <a:tblGrid>
                <a:gridCol w="119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3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5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1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GB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/>
                          <a:ea typeface="ＭＳ Ｐゴシック" charset="0"/>
                          <a:cs typeface="Courier New"/>
                        </a:rPr>
                        <a:t>byte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 bit integer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-128 (-2^7)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+127 (2^7)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4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GB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/>
                          <a:ea typeface="ＭＳ Ｐゴシック" charset="0"/>
                          <a:cs typeface="Courier New"/>
                        </a:rPr>
                        <a:t>char</a:t>
                      </a:r>
                      <a:r>
                        <a:rPr kumimoji="0" lang="en-GB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/>
                          <a:ea typeface="ＭＳ Ｐゴシック" charset="0"/>
                          <a:cs typeface="Courier New"/>
                        </a:rPr>
                        <a:t>	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16 bit character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Unicode character set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GB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/>
                          <a:ea typeface="ＭＳ Ｐゴシック" charset="0"/>
                          <a:cs typeface="Courier New"/>
                        </a:rPr>
                        <a:t>short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16 bit integer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</a:t>
                      </a: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32768  </a:t>
                      </a:r>
                      <a:b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(-2^15)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+32767</a:t>
                      </a:r>
                      <a:b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(2^15)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1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GB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/>
                          <a:ea typeface="ＭＳ Ｐゴシック" charset="0"/>
                          <a:cs typeface="Courier New"/>
                        </a:rPr>
                        <a:t>int</a:t>
                      </a:r>
                      <a:endParaRPr kumimoji="0" lang="en-GB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ourier New"/>
                        <a:ea typeface="ＭＳ Ｐゴシック" charset="0"/>
                        <a:cs typeface="Courier New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GB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32 bit integer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</a:t>
                      </a: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2,147,438,648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(-2^31)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+2,147,438,647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(2^31)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blinds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8004953-E759-4677-9980-360C0776926B}" type="datetime1">
              <a:rPr lang="en-GB" smtClean="0"/>
              <a:pPr/>
              <a:t>31/01/2020</a:t>
            </a:fld>
            <a:endParaRPr lang="en-GB"/>
          </a:p>
        </p:txBody>
      </p:sp>
      <p:sp>
        <p:nvSpPr>
          <p:cNvPr id="4198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C0159EF-8375-4511-9EDE-AB570ECA8BE8}" type="slidenum">
              <a:rPr lang="en-GB" smtClean="0"/>
              <a:pPr/>
              <a:t>51</a:t>
            </a:fld>
            <a:endParaRPr lang="en-GB"/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1476375" y="188913"/>
            <a:ext cx="6477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4000" dirty="0">
                <a:solidFill>
                  <a:schemeClr val="tx2"/>
                </a:solidFill>
              </a:rPr>
              <a:t>Java Primitive Data Types</a:t>
            </a:r>
          </a:p>
        </p:txBody>
      </p:sp>
      <p:graphicFrame>
        <p:nvGraphicFramePr>
          <p:cNvPr id="248917" name="Group 8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47120973"/>
              </p:ext>
            </p:extLst>
          </p:nvPr>
        </p:nvGraphicFramePr>
        <p:xfrm>
          <a:off x="1331913" y="1844675"/>
          <a:ext cx="7488237" cy="4203701"/>
        </p:xfrm>
        <a:graphic>
          <a:graphicData uri="http://schemas.openxmlformats.org/drawingml/2006/table">
            <a:tbl>
              <a:tblPr/>
              <a:tblGrid>
                <a:gridCol w="249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7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23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GB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/>
                          <a:ea typeface="ＭＳ Ｐゴシック" charset="0"/>
                          <a:cs typeface="Courier New"/>
                        </a:rPr>
                        <a:t>long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64 bit integer </a:t>
                      </a:r>
                      <a:br>
                        <a:rPr kumimoji="0" lang="en-GB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endParaRPr kumimoji="0" lang="en-GB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big integer</a:t>
                      </a:r>
                      <a:br>
                        <a:rPr kumimoji="0" lang="en-GB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en-GB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(-2^63 to 2^63)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2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GB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/>
                          <a:ea typeface="ＭＳ Ｐゴシック" charset="0"/>
                          <a:cs typeface="Courier New"/>
                        </a:rPr>
                        <a:t>float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32 bit floating point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GB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big with decimal point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GB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/>
                          <a:ea typeface="ＭＳ Ｐゴシック" charset="0"/>
                          <a:cs typeface="Courier New"/>
                        </a:rPr>
                        <a:t>double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64 bit floating point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GB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very big floating point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7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GB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/>
                          <a:ea typeface="ＭＳ Ｐゴシック" charset="0"/>
                          <a:cs typeface="Courier New"/>
                        </a:rPr>
                        <a:t>boolean</a:t>
                      </a:r>
                      <a:endParaRPr kumimoji="0" lang="en-GB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ourier New"/>
                        <a:ea typeface="ＭＳ Ｐゴシック" charset="0"/>
                        <a:cs typeface="Courier New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true or 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(Note </a:t>
                      </a:r>
                      <a:r>
                        <a:rPr kumimoji="0" lang="en-GB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not</a:t>
                      </a:r>
                      <a:r>
                        <a:rPr kumimoji="0" lang="en-GB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non zero and zero)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blinds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79512" y="1484784"/>
            <a:ext cx="8784976" cy="2664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32 bit Single Precision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FB0A65-7285-4684-B398-3F3093D79B89}" type="datetime1">
              <a:rPr lang="en-GB" smtClean="0"/>
              <a:pPr>
                <a:defRPr/>
              </a:pPr>
              <a:t>31/01/2020</a:t>
            </a:fld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4A2CBE-FF9D-4D8C-A512-BB7BA5CFCD7A}" type="slidenum">
              <a:rPr lang="en-GB" smtClean="0"/>
              <a:pPr>
                <a:defRPr/>
              </a:pPr>
              <a:t>52</a:t>
            </a:fld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5580112" y="5949280"/>
            <a:ext cx="34804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hlinkClick r:id="rId3"/>
              </a:rPr>
              <a:t>http://en.wikipedia.org/wiki/Single_precision</a:t>
            </a:r>
            <a:r>
              <a:rPr lang="en-US" sz="800" dirty="0"/>
              <a:t> (last accessed 14/10/2013)</a:t>
            </a:r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8186857" cy="1040702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595746"/>
            <a:ext cx="979837" cy="2357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67544" y="4149080"/>
            <a:ext cx="749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Here</a:t>
            </a:r>
            <a:r>
              <a:rPr lang="en-US" dirty="0"/>
              <a:t>:</a:t>
            </a:r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869160"/>
            <a:ext cx="2952328" cy="259805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708920"/>
            <a:ext cx="8388424" cy="127168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581128"/>
            <a:ext cx="4247456" cy="54924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290030"/>
            <a:ext cx="8391476" cy="396164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BF496D6-CD27-4378-B645-2ACC90CBA94F}" type="datetime1">
              <a:rPr lang="en-GB" smtClean="0"/>
              <a:pPr/>
              <a:t>31/01/2020</a:t>
            </a:fld>
            <a:endParaRPr lang="en-GB"/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83398E1-28DC-4BC7-A20F-6F0AC35DC63B}" type="slidenum">
              <a:rPr lang="en-GB" smtClean="0"/>
              <a:pPr/>
              <a:t>53</a:t>
            </a:fld>
            <a:endParaRPr lang="en-GB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219200"/>
            <a:ext cx="7731199" cy="4800600"/>
          </a:xfrm>
        </p:spPr>
        <p:txBody>
          <a:bodyPr/>
          <a:lstStyle/>
          <a:p>
            <a:pPr eaLnBrk="1" hangingPunct="1"/>
            <a:r>
              <a:rPr lang="en-GB" sz="2800" dirty="0"/>
              <a:t>These allow values of primitive or </a:t>
            </a:r>
            <a:r>
              <a:rPr lang="en-GB" sz="2800" dirty="0">
                <a:solidFill>
                  <a:srgbClr val="0070C0"/>
                </a:solidFill>
              </a:rPr>
              <a:t>String</a:t>
            </a:r>
            <a:r>
              <a:rPr lang="en-GB" sz="2800" dirty="0"/>
              <a:t> types to be written as part of the program text.</a:t>
            </a:r>
          </a:p>
          <a:p>
            <a:pPr eaLnBrk="1" hangingPunct="1"/>
            <a:endParaRPr lang="en-GB" sz="1100" dirty="0"/>
          </a:p>
          <a:p>
            <a:pPr eaLnBrk="1" hangingPunct="1"/>
            <a:r>
              <a:rPr lang="en-GB" sz="2800" dirty="0"/>
              <a:t>These are one of the following types:</a:t>
            </a:r>
          </a:p>
          <a:p>
            <a:pPr eaLnBrk="1" hangingPunct="1"/>
            <a:endParaRPr lang="en-GB" sz="1100" dirty="0"/>
          </a:p>
          <a:p>
            <a:pPr lvl="1" eaLnBrk="1" hangingPunct="1"/>
            <a:r>
              <a:rPr lang="en-GB" dirty="0" err="1">
                <a:solidFill>
                  <a:srgbClr val="0070C0"/>
                </a:solidFill>
              </a:rPr>
              <a:t>int</a:t>
            </a:r>
            <a:r>
              <a:rPr lang="en-GB" dirty="0"/>
              <a:t> and </a:t>
            </a:r>
            <a:r>
              <a:rPr lang="en-GB" dirty="0">
                <a:solidFill>
                  <a:srgbClr val="0070C0"/>
                </a:solidFill>
              </a:rPr>
              <a:t>long</a:t>
            </a:r>
            <a:r>
              <a:rPr lang="en-GB" dirty="0"/>
              <a:t> (integers)</a:t>
            </a:r>
          </a:p>
          <a:p>
            <a:pPr lvl="1" eaLnBrk="1" hangingPunct="1"/>
            <a:endParaRPr lang="en-GB" sz="1100" dirty="0"/>
          </a:p>
          <a:p>
            <a:pPr lvl="1" eaLnBrk="1" hangingPunct="1"/>
            <a:r>
              <a:rPr lang="en-GB" dirty="0">
                <a:solidFill>
                  <a:srgbClr val="0070C0"/>
                </a:solidFill>
              </a:rPr>
              <a:t>float</a:t>
            </a:r>
            <a:r>
              <a:rPr lang="en-GB" dirty="0"/>
              <a:t> and </a:t>
            </a:r>
            <a:r>
              <a:rPr lang="en-GB" dirty="0">
                <a:solidFill>
                  <a:srgbClr val="0070C0"/>
                </a:solidFill>
              </a:rPr>
              <a:t>double</a:t>
            </a:r>
            <a:r>
              <a:rPr lang="en-GB" dirty="0"/>
              <a:t> (floating point numbers)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1476375" y="188913"/>
            <a:ext cx="6477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4000">
                <a:solidFill>
                  <a:schemeClr val="tx2"/>
                </a:solidFill>
              </a:rPr>
              <a:t>Literals</a:t>
            </a:r>
          </a:p>
        </p:txBody>
      </p:sp>
    </p:spTree>
  </p:cSld>
  <p:clrMapOvr>
    <a:masterClrMapping/>
  </p:clrMapOvr>
  <p:transition>
    <p:blinds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238E228-ED5C-434B-B10A-06B8890C3888}" type="datetime1">
              <a:rPr lang="en-GB" smtClean="0"/>
              <a:pPr/>
              <a:t>31/01/2020</a:t>
            </a:fld>
            <a:endParaRPr lang="en-GB"/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167C8B6-9547-44D1-A7D6-6236103150BA}" type="slidenum">
              <a:rPr lang="en-GB" smtClean="0"/>
              <a:pPr/>
              <a:t>54</a:t>
            </a:fld>
            <a:endParaRPr lang="en-GB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15616" y="1341438"/>
            <a:ext cx="7344172" cy="4648200"/>
          </a:xfrm>
        </p:spPr>
        <p:txBody>
          <a:bodyPr/>
          <a:lstStyle/>
          <a:p>
            <a:pPr eaLnBrk="1" hangingPunct="1"/>
            <a:r>
              <a:rPr lang="en-GB" sz="2800" dirty="0" err="1">
                <a:solidFill>
                  <a:srgbClr val="0070C0"/>
                </a:solidFill>
              </a:rPr>
              <a:t>boolean</a:t>
            </a:r>
            <a:r>
              <a:rPr lang="en-GB" b="1" dirty="0"/>
              <a:t> </a:t>
            </a:r>
            <a:r>
              <a:rPr lang="en-GB" dirty="0"/>
              <a:t>(true/false)</a:t>
            </a:r>
          </a:p>
          <a:p>
            <a:pPr eaLnBrk="1" hangingPunct="1"/>
            <a:endParaRPr lang="en-GB" sz="1200" b="1" dirty="0"/>
          </a:p>
          <a:p>
            <a:pPr eaLnBrk="1" hangingPunct="1"/>
            <a:r>
              <a:rPr lang="en-GB" sz="2800" dirty="0">
                <a:solidFill>
                  <a:srgbClr val="0070C0"/>
                </a:solidFill>
              </a:rPr>
              <a:t>char</a:t>
            </a:r>
            <a:r>
              <a:rPr lang="en-GB" dirty="0"/>
              <a:t> (character)</a:t>
            </a:r>
          </a:p>
          <a:p>
            <a:pPr eaLnBrk="1" hangingPunct="1"/>
            <a:endParaRPr lang="en-GB" sz="1200" b="1" dirty="0"/>
          </a:p>
          <a:p>
            <a:pPr eaLnBrk="1" hangingPunct="1"/>
            <a:r>
              <a:rPr lang="en-GB" sz="2800" dirty="0">
                <a:solidFill>
                  <a:srgbClr val="0070C0"/>
                </a:solidFill>
              </a:rPr>
              <a:t>String</a:t>
            </a:r>
          </a:p>
          <a:p>
            <a:pPr eaLnBrk="1" hangingPunct="1"/>
            <a:endParaRPr lang="en-GB" sz="1200" b="1" dirty="0"/>
          </a:p>
          <a:p>
            <a:pPr eaLnBrk="1" hangingPunct="1"/>
            <a:r>
              <a:rPr lang="en-GB" sz="2800" dirty="0">
                <a:solidFill>
                  <a:srgbClr val="0070C0"/>
                </a:solidFill>
              </a:rPr>
              <a:t>null</a:t>
            </a:r>
            <a:r>
              <a:rPr lang="en-GB" dirty="0"/>
              <a:t> (the null reference)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1476375" y="188913"/>
            <a:ext cx="6477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4000">
                <a:solidFill>
                  <a:schemeClr val="tx2"/>
                </a:solidFill>
              </a:rPr>
              <a:t>Literals</a:t>
            </a:r>
          </a:p>
        </p:txBody>
      </p:sp>
    </p:spTree>
  </p:cSld>
  <p:clrMapOvr>
    <a:masterClrMapping/>
  </p:clrMapOvr>
  <p:transition>
    <p:blinds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772F232-60FB-45F6-9257-C6933040FFCB}" type="datetime1">
              <a:rPr lang="en-GB" smtClean="0"/>
              <a:pPr/>
              <a:t>31/01/2020</a:t>
            </a:fld>
            <a:endParaRPr lang="en-GB"/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F0529E3-C8D1-4CCD-92C7-CAF21ADECF0D}" type="slidenum">
              <a:rPr lang="en-GB" smtClean="0"/>
              <a:pPr/>
              <a:t>55</a:t>
            </a:fld>
            <a:endParaRPr lang="en-GB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76375" y="1125538"/>
            <a:ext cx="6934200" cy="4724400"/>
          </a:xfrm>
        </p:spPr>
        <p:txBody>
          <a:bodyPr/>
          <a:lstStyle/>
          <a:p>
            <a:pPr eaLnBrk="1" hangingPunct="1"/>
            <a:r>
              <a:rPr lang="en-GB" dirty="0"/>
              <a:t>Some examples of literals:</a:t>
            </a:r>
            <a:endParaRPr lang="en-GB" sz="3900" dirty="0"/>
          </a:p>
          <a:p>
            <a:pPr eaLnBrk="1" hangingPunct="1">
              <a:buFont typeface="Wingdings" pitchFamily="2" charset="2"/>
              <a:buNone/>
            </a:pPr>
            <a:r>
              <a:rPr lang="en-GB" sz="3900" b="1" dirty="0"/>
              <a:t>	</a:t>
            </a:r>
            <a:r>
              <a:rPr lang="en-GB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inches = </a:t>
            </a:r>
            <a:r>
              <a:rPr lang="en-GB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centimeters</a:t>
            </a:r>
            <a:r>
              <a:rPr lang="en-GB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 2.54;</a:t>
            </a:r>
          </a:p>
          <a:p>
            <a:pPr eaLnBrk="1" hangingPunct="1">
              <a:buFont typeface="Wingdings" pitchFamily="2" charset="2"/>
              <a:buNone/>
            </a:pPr>
            <a:endParaRPr lang="en-GB" sz="1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GB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(</a:t>
            </a:r>
            <a:r>
              <a:rPr lang="en-GB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GB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ja-JP" altLang="en-GB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GB" altLang="ja-JP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ja-JP" altLang="en-GB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GB" altLang="ja-JP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altLang="ja-JP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secondName</a:t>
            </a:r>
            <a:r>
              <a:rPr lang="en-GB" altLang="ja-JP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endParaRPr lang="en-GB" sz="1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GB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hexaDecimal</a:t>
            </a:r>
            <a:r>
              <a:rPr lang="en-GB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0xADB4;</a:t>
            </a:r>
          </a:p>
          <a:p>
            <a:pPr eaLnBrk="1" hangingPunct="1">
              <a:buFont typeface="Wingdings" pitchFamily="2" charset="2"/>
              <a:buNone/>
            </a:pPr>
            <a:endParaRPr lang="en-GB" sz="1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GB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myDouble</a:t>
            </a:r>
            <a:r>
              <a:rPr lang="en-GB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2.345;</a:t>
            </a:r>
          </a:p>
          <a:p>
            <a:pPr eaLnBrk="1" hangingPunct="1">
              <a:buFont typeface="Wingdings" pitchFamily="2" charset="2"/>
              <a:buNone/>
            </a:pPr>
            <a:endParaRPr lang="en-GB" sz="1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GB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myFirstName</a:t>
            </a:r>
            <a:r>
              <a:rPr lang="en-GB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ja-JP" altLang="en-GB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GB" altLang="ja-JP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</a:t>
            </a:r>
            <a:r>
              <a:rPr lang="ja-JP" altLang="en-GB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GB" altLang="ja-JP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eaLnBrk="1" hangingPunct="1"/>
            <a:endParaRPr lang="en-GB" sz="1200" dirty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1476375" y="188913"/>
            <a:ext cx="6477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4000">
                <a:solidFill>
                  <a:schemeClr val="tx2"/>
                </a:solidFill>
              </a:rPr>
              <a:t>Literals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7020272" y="3212976"/>
            <a:ext cx="2016224" cy="1512168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6300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6300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Literals</a:t>
            </a:r>
          </a:p>
        </p:txBody>
      </p:sp>
      <p:cxnSp>
        <p:nvCxnSpPr>
          <p:cNvPr id="4" name="Straight Arrow Connector 3"/>
          <p:cNvCxnSpPr>
            <a:stCxn id="2" idx="0"/>
          </p:cNvCxnSpPr>
          <p:nvPr/>
        </p:nvCxnSpPr>
        <p:spPr>
          <a:xfrm flipH="1" flipV="1">
            <a:off x="7668344" y="2348880"/>
            <a:ext cx="360040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5436096" y="2924944"/>
            <a:ext cx="180020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1"/>
          </p:cNvCxnSpPr>
          <p:nvPr/>
        </p:nvCxnSpPr>
        <p:spPr>
          <a:xfrm flipH="1">
            <a:off x="6516216" y="3969060"/>
            <a:ext cx="504056" cy="36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796136" y="4509120"/>
            <a:ext cx="1224136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" idx="2"/>
          </p:cNvCxnSpPr>
          <p:nvPr/>
        </p:nvCxnSpPr>
        <p:spPr>
          <a:xfrm flipH="1">
            <a:off x="5868144" y="4725144"/>
            <a:ext cx="2160240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976BD36-A4D7-4020-B483-BEF097D15F87}" type="datetime1">
              <a:rPr lang="en-GB" smtClean="0"/>
              <a:pPr/>
              <a:t>31/01/2020</a:t>
            </a:fld>
            <a:endParaRPr lang="en-GB"/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19AC729-488C-49FE-9FF8-8401AFA3D77D}" type="slidenum">
              <a:rPr lang="en-GB" smtClean="0"/>
              <a:pPr/>
              <a:t>56</a:t>
            </a:fld>
            <a:endParaRPr lang="en-GB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76375" y="1295400"/>
            <a:ext cx="6934200" cy="4724400"/>
          </a:xfrm>
        </p:spPr>
        <p:txBody>
          <a:bodyPr/>
          <a:lstStyle/>
          <a:p>
            <a:pPr eaLnBrk="1" hangingPunct="1"/>
            <a:r>
              <a:rPr lang="en-GB" dirty="0"/>
              <a:t>So a literal simply means that the value is written directly into the program</a:t>
            </a:r>
            <a:endParaRPr lang="en-GB" b="1" dirty="0"/>
          </a:p>
          <a:p>
            <a:pPr lvl="1" eaLnBrk="1" hangingPunct="1"/>
            <a:endParaRPr lang="en-GB" dirty="0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1476375" y="188913"/>
            <a:ext cx="6477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4000">
                <a:solidFill>
                  <a:schemeClr val="tx2"/>
                </a:solidFill>
              </a:rPr>
              <a:t>Literals</a:t>
            </a:r>
          </a:p>
        </p:txBody>
      </p:sp>
    </p:spTree>
  </p:cSld>
  <p:clrMapOvr>
    <a:masterClrMapping/>
  </p:clrMapOvr>
  <p:transition>
    <p:blinds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Exercises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F54784-297F-4E29-8741-C1C9EC365A1F}" type="datetime1">
              <a:rPr lang="en-GB" smtClean="0"/>
              <a:pPr>
                <a:defRPr/>
              </a:pPr>
              <a:t>31/01/2020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FA7B02-DD2F-4A21-839D-6DEA4716D86A}" type="slidenum">
              <a:rPr lang="en-GB" smtClean="0"/>
              <a:pPr>
                <a:defRPr/>
              </a:pPr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7575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– what we take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1" y="1484313"/>
            <a:ext cx="7848550" cy="4824412"/>
          </a:xfrm>
        </p:spPr>
        <p:txBody>
          <a:bodyPr>
            <a:normAutofit/>
          </a:bodyPr>
          <a:lstStyle/>
          <a:p>
            <a:r>
              <a:rPr lang="en-US" dirty="0"/>
              <a:t>Edit-compile-execute cycles (</a:t>
            </a:r>
            <a:r>
              <a:rPr lang="en-US" dirty="0">
                <a:latin typeface="Courier New"/>
                <a:cs typeface="Courier New"/>
              </a:rPr>
              <a:t>.class </a:t>
            </a:r>
            <a:r>
              <a:rPr lang="en-US" dirty="0"/>
              <a:t>and </a:t>
            </a:r>
            <a:r>
              <a:rPr lang="en-US" dirty="0">
                <a:latin typeface="Courier New"/>
                <a:cs typeface="Courier New"/>
              </a:rPr>
              <a:t>.java</a:t>
            </a:r>
            <a:r>
              <a:rPr lang="en-US" dirty="0"/>
              <a:t> files, command line invocation)</a:t>
            </a:r>
          </a:p>
          <a:p>
            <a:r>
              <a:rPr lang="en-US" dirty="0"/>
              <a:t>Strings and concatenation</a:t>
            </a:r>
          </a:p>
          <a:p>
            <a:r>
              <a:rPr lang="en-US" dirty="0"/>
              <a:t>Error messages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main()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method (calculator example)</a:t>
            </a:r>
          </a:p>
          <a:p>
            <a:r>
              <a:rPr lang="en-US" dirty="0"/>
              <a:t>Bugs, bugs bugs! (Syntax, run-time and logic error)</a:t>
            </a:r>
          </a:p>
          <a:p>
            <a:r>
              <a:rPr lang="en-US" dirty="0"/>
              <a:t>Naming things (variables, constants, literals, (primitive) data types and objects)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8CAAF8-60E8-4D87-8A46-DF8EFC63B1BB}" type="datetime1">
              <a:rPr lang="en-GB" smtClean="0"/>
              <a:pPr>
                <a:defRPr/>
              </a:pPr>
              <a:t>31/01/2020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31AD7-BDA2-4AEC-B0E7-F17D45E8A4DB}" type="slidenum">
              <a:rPr lang="en-GB" smtClean="0"/>
              <a:pPr>
                <a:defRPr/>
              </a:pPr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2637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F6C8DC6-42FF-48DD-BA51-FF6DD36D5F96}" type="datetime1">
              <a:rPr lang="en-GB" smtClean="0"/>
              <a:pPr/>
              <a:t>31/01/2020</a:t>
            </a:fld>
            <a:endParaRPr lang="en-GB"/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4880F01-C63D-4E80-A6D5-D05E289D101B}" type="slidenum">
              <a:rPr lang="en-GB" smtClean="0"/>
              <a:pPr/>
              <a:t>59</a:t>
            </a:fld>
            <a:endParaRPr lang="en-GB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295400"/>
            <a:ext cx="7430591" cy="4724400"/>
          </a:xfrm>
        </p:spPr>
        <p:txBody>
          <a:bodyPr/>
          <a:lstStyle/>
          <a:p>
            <a:pPr eaLnBrk="1" hangingPunct="1"/>
            <a:r>
              <a:rPr lang="en-GB" sz="2800" dirty="0"/>
              <a:t>Exercises for Week 1 on BREO</a:t>
            </a:r>
            <a:endParaRPr lang="en-GB" sz="1100" dirty="0"/>
          </a:p>
          <a:p>
            <a:pPr eaLnBrk="1" hangingPunct="1"/>
            <a:r>
              <a:rPr lang="en-GB" sz="2800" dirty="0"/>
              <a:t>Please attempt all these in the </a:t>
            </a:r>
            <a:r>
              <a:rPr lang="en-GB" sz="2800" dirty="0" err="1"/>
              <a:t>practicals</a:t>
            </a:r>
            <a:r>
              <a:rPr lang="en-GB" sz="2800" dirty="0"/>
              <a:t> – the technical assistants should view your work before you leave.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1476375" y="188913"/>
            <a:ext cx="6477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4000">
                <a:solidFill>
                  <a:schemeClr val="tx2"/>
                </a:solidFill>
              </a:rPr>
              <a:t>Exercises</a:t>
            </a:r>
          </a:p>
        </p:txBody>
      </p:sp>
    </p:spTree>
  </p:cSld>
  <p:clrMapOvr>
    <a:masterClrMapping/>
  </p:clrMapOvr>
  <p:transition>
    <p:blind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Strings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Concatenation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8CAAF8-60E8-4D87-8A46-DF8EFC63B1BB}" type="datetime1">
              <a:rPr lang="en-GB" smtClean="0"/>
              <a:pPr>
                <a:defRPr/>
              </a:pPr>
              <a:t>31/01/2020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31AD7-BDA2-4AEC-B0E7-F17D45E8A4DB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03362" y="1623468"/>
            <a:ext cx="8640638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GB" sz="2400" b="1" kern="0" dirty="0">
                <a:solidFill>
                  <a:schemeClr val="tx2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class </a:t>
            </a:r>
            <a:r>
              <a:rPr lang="en-GB" sz="2400" b="1" kern="0" dirty="0" err="1">
                <a:solidFill>
                  <a:schemeClr val="tx2"/>
                </a:solidFill>
                <a:latin typeface="Courier New" pitchFamily="49" charset="0"/>
                <a:ea typeface="+mn-ea"/>
                <a:cs typeface="Courier New" pitchFamily="49" charset="0"/>
              </a:rPr>
              <a:t>MyName</a:t>
            </a:r>
            <a:endParaRPr lang="en-GB" sz="2400" b="1" kern="0" dirty="0">
              <a:solidFill>
                <a:schemeClr val="tx2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GB" sz="2400" b="1" kern="0" dirty="0">
                <a:solidFill>
                  <a:schemeClr val="tx2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GB" sz="2400" b="1" kern="0" dirty="0">
                <a:solidFill>
                  <a:schemeClr val="tx2"/>
                </a:solidFill>
                <a:latin typeface="Courier New" pitchFamily="49" charset="0"/>
                <a:ea typeface="+mn-ea"/>
                <a:cs typeface="Courier New" pitchFamily="49" charset="0"/>
              </a:rPr>
              <a:t>    public static void main(String </a:t>
            </a:r>
            <a:r>
              <a:rPr lang="en-GB" sz="2400" b="1" kern="0" dirty="0" err="1">
                <a:solidFill>
                  <a:schemeClr val="tx2"/>
                </a:solidFill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GB" sz="2400" b="1" kern="0" dirty="0">
                <a:solidFill>
                  <a:schemeClr val="tx2"/>
                </a:solidFill>
                <a:latin typeface="Courier New" pitchFamily="49" charset="0"/>
                <a:ea typeface="+mn-ea"/>
                <a:cs typeface="Courier New" pitchFamily="49" charset="0"/>
              </a:rPr>
              <a:t>[])</a:t>
            </a: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GB" sz="2400" b="1" kern="0" dirty="0">
                <a:solidFill>
                  <a:schemeClr val="tx2"/>
                </a:solidFill>
                <a:latin typeface="Courier New" pitchFamily="49" charset="0"/>
                <a:ea typeface="+mn-ea"/>
                <a:cs typeface="Courier New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GB" sz="2400" b="1" kern="0" dirty="0">
                <a:solidFill>
                  <a:schemeClr val="tx2"/>
                </a:solidFill>
                <a:latin typeface="Courier New" pitchFamily="49" charset="0"/>
                <a:ea typeface="+mn-ea"/>
                <a:cs typeface="Courier New" pitchFamily="49" charset="0"/>
              </a:rPr>
              <a:t>		String </a:t>
            </a:r>
            <a:r>
              <a:rPr lang="en-GB" sz="2400" b="1" kern="0" dirty="0" err="1">
                <a:solidFill>
                  <a:schemeClr val="tx2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</a:t>
            </a:r>
            <a:r>
              <a:rPr lang="en-GB" sz="2400" b="1" kern="0" dirty="0">
                <a:solidFill>
                  <a:schemeClr val="tx2"/>
                </a:solidFill>
                <a:latin typeface="Courier New" pitchFamily="49" charset="0"/>
                <a:ea typeface="+mn-ea"/>
                <a:cs typeface="Courier New" pitchFamily="49" charset="0"/>
              </a:rPr>
              <a:t> = "Ingo”;</a:t>
            </a: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GB" sz="2400" b="1" kern="0" dirty="0">
                <a:solidFill>
                  <a:schemeClr val="tx2"/>
                </a:solidFill>
                <a:latin typeface="Courier New" pitchFamily="49" charset="0"/>
                <a:ea typeface="+mn-ea"/>
                <a:cs typeface="Courier New" pitchFamily="49" charset="0"/>
              </a:rPr>
              <a:t>		String </a:t>
            </a:r>
            <a:r>
              <a:rPr lang="en-GB" sz="2400" b="1" kern="0" dirty="0" err="1">
                <a:solidFill>
                  <a:schemeClr val="tx2"/>
                </a:solidFill>
                <a:latin typeface="Courier New" pitchFamily="49" charset="0"/>
                <a:ea typeface="+mn-ea"/>
                <a:cs typeface="Courier New" pitchFamily="49" charset="0"/>
              </a:rPr>
              <a:t>secondName</a:t>
            </a:r>
            <a:r>
              <a:rPr lang="en-GB" sz="2400" b="1" kern="0" dirty="0">
                <a:solidFill>
                  <a:schemeClr val="tx2"/>
                </a:solidFill>
                <a:latin typeface="Courier New" pitchFamily="49" charset="0"/>
                <a:ea typeface="+mn-ea"/>
                <a:cs typeface="Courier New" pitchFamily="49" charset="0"/>
              </a:rPr>
              <a:t> = "Frommholz”;</a:t>
            </a: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GB" sz="2400" b="1" kern="0" dirty="0">
                <a:solidFill>
                  <a:schemeClr val="tx2"/>
                </a:solidFill>
                <a:latin typeface="Courier New" pitchFamily="49" charset="0"/>
                <a:ea typeface="+mn-ea"/>
                <a:cs typeface="Courier New" pitchFamily="49" charset="0"/>
              </a:rPr>
              <a:t>		String space = " ”;</a:t>
            </a: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GB" sz="2400" b="1" kern="0" dirty="0">
                <a:solidFill>
                  <a:schemeClr val="tx2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GB" sz="2400" b="1" kern="0" dirty="0" err="1">
                <a:solidFill>
                  <a:schemeClr val="tx2"/>
                </a:solidFill>
                <a:latin typeface="Courier New" pitchFamily="49" charset="0"/>
                <a:ea typeface="+mn-ea"/>
                <a:cs typeface="Courier New" pitchFamily="49" charset="0"/>
              </a:rPr>
              <a:t>System.out.println</a:t>
            </a:r>
            <a:r>
              <a:rPr lang="en-GB" sz="2400" b="1" kern="0" dirty="0">
                <a:solidFill>
                  <a:schemeClr val="tx2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GB" sz="2400" b="1" kern="0" dirty="0" err="1">
                <a:solidFill>
                  <a:schemeClr val="tx2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</a:t>
            </a:r>
            <a:r>
              <a:rPr lang="en-GB" sz="2400" b="1" kern="0" dirty="0">
                <a:solidFill>
                  <a:schemeClr val="tx2"/>
                </a:solidFill>
                <a:latin typeface="Courier New" pitchFamily="49" charset="0"/>
                <a:ea typeface="+mn-ea"/>
                <a:cs typeface="Courier New" pitchFamily="49" charset="0"/>
              </a:rPr>
              <a:t> + space + </a:t>
            </a:r>
            <a:r>
              <a:rPr lang="en-GB" sz="2400" b="1" kern="0" dirty="0" err="1">
                <a:solidFill>
                  <a:schemeClr val="tx2"/>
                </a:solidFill>
                <a:latin typeface="Courier New" pitchFamily="49" charset="0"/>
                <a:ea typeface="+mn-ea"/>
                <a:cs typeface="Courier New" pitchFamily="49" charset="0"/>
              </a:rPr>
              <a:t>secondName</a:t>
            </a:r>
            <a:r>
              <a:rPr lang="en-GB" sz="2400" b="1" kern="0" dirty="0">
                <a:solidFill>
                  <a:schemeClr val="tx2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GB" sz="2400" b="1" kern="0" dirty="0">
                <a:solidFill>
                  <a:schemeClr val="tx2"/>
                </a:solidFill>
                <a:latin typeface="Courier New" pitchFamily="49" charset="0"/>
                <a:ea typeface="+mn-ea"/>
                <a:cs typeface="Courier New" pitchFamily="49" charset="0"/>
              </a:rPr>
              <a:t>    }       </a:t>
            </a: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GB" sz="2400" b="1" kern="0" dirty="0">
                <a:solidFill>
                  <a:schemeClr val="tx2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E522A5E-3913-4E4B-8125-34901E043997}" type="datetime1">
              <a:rPr lang="en-GB" smtClean="0"/>
              <a:pPr/>
              <a:t>31/01/2020</a:t>
            </a:fld>
            <a:endParaRPr lang="en-GB"/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FE9C344-9F01-4DD9-BE0C-6FFFC2B0F786}" type="slidenum">
              <a:rPr lang="en-GB" smtClean="0"/>
              <a:pPr/>
              <a:t>60</a:t>
            </a:fld>
            <a:endParaRPr lang="en-GB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pPr eaLnBrk="1" hangingPunct="1"/>
            <a:r>
              <a:rPr lang="en-GB" dirty="0"/>
              <a:t>Directed Learning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1" y="1484313"/>
            <a:ext cx="7416823" cy="4824412"/>
          </a:xfrm>
        </p:spPr>
        <p:txBody>
          <a:bodyPr/>
          <a:lstStyle/>
          <a:p>
            <a:pPr eaLnBrk="1" hangingPunct="1"/>
            <a:r>
              <a:rPr lang="en-GB" sz="2800" dirty="0"/>
              <a:t>In the 12 hours that you should be attempting outside of these scheduled sessions, please read </a:t>
            </a:r>
            <a:r>
              <a:rPr lang="en-GB" sz="2800" b="1" dirty="0"/>
              <a:t>Chapter 1</a:t>
            </a:r>
            <a:r>
              <a:rPr lang="en-GB" sz="2800" dirty="0"/>
              <a:t> of </a:t>
            </a:r>
            <a:r>
              <a:rPr lang="en-GB" sz="2800" b="1" dirty="0" err="1"/>
              <a:t>Savitch</a:t>
            </a:r>
            <a:r>
              <a:rPr lang="en-GB" sz="2800" dirty="0"/>
              <a:t> and attempt the exercises.</a:t>
            </a:r>
          </a:p>
          <a:p>
            <a:pPr lvl="2" eaLnBrk="1" hangingPunct="1"/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4561C68-0D35-4E8E-AFD0-2C035F63DAC4}" type="datetime1">
              <a:rPr lang="en-GB" smtClean="0"/>
              <a:pPr/>
              <a:t>31/01/2020</a:t>
            </a:fld>
            <a:endParaRPr lang="en-GB"/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8DA0A03-3A1E-4AE5-B11C-C5220E7B7A8B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/>
              <a:t>Standard Java files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76375" y="1574800"/>
            <a:ext cx="7343775" cy="1976438"/>
          </a:xfr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  <a:effectLst>
            <a:outerShdw dist="35921" dir="2700000" algn="ctr" rotWithShape="0">
              <a:schemeClr val="bg2">
                <a:alpha val="74997"/>
              </a:schemeClr>
            </a:outerShdw>
          </a:effectLst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AU" sz="3200" b="1" dirty="0"/>
              <a:t>Source files:</a:t>
            </a:r>
            <a:r>
              <a:rPr lang="en-AU" sz="3200" dirty="0"/>
              <a:t> </a:t>
            </a:r>
            <a:r>
              <a:rPr lang="en-AU" sz="3200" dirty="0">
                <a:latin typeface="Courier New" charset="0"/>
              </a:rPr>
              <a:t>*.java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AU" sz="2600" b="1" dirty="0"/>
              <a:t>Source code </a:t>
            </a:r>
            <a:r>
              <a:rPr lang="en-AU" sz="2600" dirty="0"/>
              <a:t>in readable form, as typed in by the programmer.</a:t>
            </a:r>
            <a:endParaRPr lang="en-A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00188" y="3714750"/>
            <a:ext cx="7343775" cy="2500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74997"/>
              </a:schemeClr>
            </a:outerShdw>
          </a:effec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AU" sz="3200" b="1" kern="0" dirty="0">
                <a:solidFill>
                  <a:schemeClr val="tx2"/>
                </a:solidFill>
                <a:latin typeface="+mn-lt"/>
                <a:ea typeface="+mn-ea"/>
              </a:rPr>
              <a:t>Class files:</a:t>
            </a:r>
            <a:r>
              <a:rPr lang="en-AU" sz="3200" kern="0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lang="en-AU" sz="3200" kern="0" dirty="0">
                <a:solidFill>
                  <a:schemeClr val="tx2"/>
                </a:solidFill>
                <a:latin typeface="Courier New" charset="0"/>
                <a:ea typeface="+mn-ea"/>
              </a:rPr>
              <a:t>*.class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/>
            </a:pPr>
            <a:r>
              <a:rPr lang="en-AU" sz="2600" b="1" kern="0" dirty="0">
                <a:solidFill>
                  <a:schemeClr val="tx2"/>
                </a:solidFill>
                <a:latin typeface="+mn-lt"/>
                <a:ea typeface="+mn-ea"/>
              </a:rPr>
              <a:t>Byte code </a:t>
            </a:r>
            <a:r>
              <a:rPr lang="en-AU" sz="2600" kern="0" dirty="0">
                <a:solidFill>
                  <a:schemeClr val="tx2"/>
                </a:solidFill>
                <a:latin typeface="+mn-lt"/>
                <a:ea typeface="+mn-ea"/>
              </a:rPr>
              <a:t>generated by the compiler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/>
            </a:pPr>
            <a:r>
              <a:rPr lang="en-AU" sz="2600" b="1" kern="0" dirty="0">
                <a:solidFill>
                  <a:schemeClr val="tx2"/>
                </a:solidFill>
                <a:latin typeface="+mn-lt"/>
                <a:ea typeface="+mn-ea"/>
              </a:rPr>
              <a:t>Interpreted</a:t>
            </a:r>
            <a:r>
              <a:rPr lang="en-AU" sz="2600" kern="0" dirty="0">
                <a:solidFill>
                  <a:schemeClr val="tx2"/>
                </a:solidFill>
                <a:latin typeface="+mn-lt"/>
                <a:ea typeface="+mn-ea"/>
              </a:rPr>
              <a:t> by the virtual machine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/>
            </a:pPr>
            <a:r>
              <a:rPr lang="en-AU" sz="2600" b="1" kern="0" dirty="0">
                <a:solidFill>
                  <a:schemeClr val="tx2"/>
                </a:solidFill>
                <a:latin typeface="+mn-lt"/>
                <a:ea typeface="+mn-ea"/>
              </a:rPr>
              <a:t>Executed</a:t>
            </a:r>
            <a:r>
              <a:rPr lang="en-AU" sz="2600" kern="0" dirty="0">
                <a:solidFill>
                  <a:schemeClr val="tx2"/>
                </a:solidFill>
                <a:latin typeface="+mn-lt"/>
                <a:ea typeface="+mn-ea"/>
              </a:rPr>
              <a:t> by the machine</a:t>
            </a:r>
            <a:br>
              <a:rPr lang="en-AU" sz="2600" kern="0" dirty="0">
                <a:solidFill>
                  <a:schemeClr val="tx2"/>
                </a:solidFill>
                <a:latin typeface="+mn-lt"/>
                <a:ea typeface="+mn-ea"/>
              </a:rPr>
            </a:br>
            <a:endParaRPr lang="en-AU" sz="3000" kern="0" dirty="0">
              <a:solidFill>
                <a:schemeClr val="tx2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4358973-5BE4-4D67-A9E1-E805A8613EC3}" type="datetime1">
              <a:rPr lang="en-GB" smtClean="0"/>
              <a:pPr/>
              <a:t>31/01/2020</a:t>
            </a:fld>
            <a:endParaRPr lang="en-GB"/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193CEF3-80BD-4BD1-B38B-0420DDF89EC2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6553200" y="1570038"/>
            <a:ext cx="1828800" cy="3387725"/>
          </a:xfrm>
          <a:prstGeom prst="rect">
            <a:avLst/>
          </a:prstGeom>
          <a:solidFill>
            <a:srgbClr val="DDB58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0487" tIns="44450" rIns="90487" bIns="44450" anchor="ctr">
            <a:spAutoFit/>
          </a:bodyPr>
          <a:lstStyle/>
          <a:p>
            <a:pPr algn="ctr" eaLnBrk="0" hangingPunct="0"/>
            <a:endParaRPr lang="en-US" sz="2400" b="1">
              <a:latin typeface="Times" pitchFamily="1" charset="0"/>
            </a:endParaRPr>
          </a:p>
          <a:p>
            <a:pPr algn="ctr" eaLnBrk="0" hangingPunct="0"/>
            <a:endParaRPr lang="en-US" sz="2400" b="1">
              <a:latin typeface="Times" pitchFamily="1" charset="0"/>
            </a:endParaRPr>
          </a:p>
          <a:p>
            <a:pPr algn="ctr" eaLnBrk="0" hangingPunct="0"/>
            <a:endParaRPr lang="en-US" sz="2400" b="1">
              <a:latin typeface="Times" pitchFamily="1" charset="0"/>
            </a:endParaRPr>
          </a:p>
          <a:p>
            <a:pPr algn="ctr" eaLnBrk="0" hangingPunct="0"/>
            <a:endParaRPr lang="en-US" sz="2400" b="1">
              <a:latin typeface="Times" pitchFamily="1" charset="0"/>
            </a:endParaRPr>
          </a:p>
          <a:p>
            <a:pPr algn="ctr" eaLnBrk="0" hangingPunct="0"/>
            <a:endParaRPr lang="en-US" sz="2400" b="1">
              <a:latin typeface="Times" pitchFamily="1" charset="0"/>
            </a:endParaRPr>
          </a:p>
          <a:p>
            <a:pPr algn="ctr" eaLnBrk="0" hangingPunct="0"/>
            <a:endParaRPr lang="en-US" sz="2400" b="1">
              <a:latin typeface="Times" pitchFamily="1" charset="0"/>
            </a:endParaRPr>
          </a:p>
          <a:p>
            <a:pPr algn="ctr" eaLnBrk="0" hangingPunct="0"/>
            <a:endParaRPr lang="en-US" sz="2400" b="1">
              <a:latin typeface="Times" pitchFamily="1" charset="0"/>
            </a:endParaRPr>
          </a:p>
          <a:p>
            <a:pPr algn="ctr" eaLnBrk="0" hangingPunct="0"/>
            <a:endParaRPr lang="en-US" sz="2400" b="1">
              <a:latin typeface="Times" pitchFamily="1" charset="0"/>
            </a:endParaRPr>
          </a:p>
          <a:p>
            <a:pPr algn="ctr" eaLnBrk="0" hangingPunct="0"/>
            <a:endParaRPr lang="en-US" sz="2400" b="1">
              <a:latin typeface="Times" pitchFamily="1" charset="0"/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1698625" y="2274888"/>
            <a:ext cx="1636665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None/>
            </a:pPr>
            <a:r>
              <a:rPr lang="en-AU" sz="2400" dirty="0">
                <a:solidFill>
                  <a:srgbClr val="FF0000"/>
                </a:solidFill>
                <a:latin typeface="Trebuchet MS" pitchFamily="34" charset="0"/>
              </a:rPr>
              <a:t>source file</a:t>
            </a:r>
          </a:p>
        </p:txBody>
      </p:sp>
      <p:grpSp>
        <p:nvGrpSpPr>
          <p:cNvPr id="8198" name="Group 4"/>
          <p:cNvGrpSpPr>
            <a:grpSpLocks/>
          </p:cNvGrpSpPr>
          <p:nvPr/>
        </p:nvGrpSpPr>
        <p:grpSpPr bwMode="auto">
          <a:xfrm>
            <a:off x="1981200" y="2895600"/>
            <a:ext cx="1066800" cy="1219200"/>
            <a:chOff x="672" y="1872"/>
            <a:chExt cx="672" cy="768"/>
          </a:xfrm>
        </p:grpSpPr>
        <p:sp>
          <p:nvSpPr>
            <p:cNvPr id="8214" name="Rectangle 5"/>
            <p:cNvSpPr>
              <a:spLocks noChangeArrowheads="1"/>
            </p:cNvSpPr>
            <p:nvPr/>
          </p:nvSpPr>
          <p:spPr bwMode="auto">
            <a:xfrm>
              <a:off x="672" y="1872"/>
              <a:ext cx="672" cy="76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spAutoFit/>
            </a:bodyPr>
            <a:lstStyle/>
            <a:p>
              <a:endParaRPr lang="en-US"/>
            </a:p>
          </p:txBody>
        </p:sp>
        <p:sp>
          <p:nvSpPr>
            <p:cNvPr id="8215" name="Line 6"/>
            <p:cNvSpPr>
              <a:spLocks noChangeShapeType="1"/>
            </p:cNvSpPr>
            <p:nvPr/>
          </p:nvSpPr>
          <p:spPr bwMode="auto">
            <a:xfrm>
              <a:off x="768" y="2016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7" tIns="44450" rIns="90487" bIns="44450" anchor="ctr">
              <a:spAutoFit/>
            </a:bodyPr>
            <a:lstStyle/>
            <a:p>
              <a:endParaRPr lang="en-US"/>
            </a:p>
          </p:txBody>
        </p:sp>
        <p:sp>
          <p:nvSpPr>
            <p:cNvPr id="8216" name="Line 7"/>
            <p:cNvSpPr>
              <a:spLocks noChangeShapeType="1"/>
            </p:cNvSpPr>
            <p:nvPr/>
          </p:nvSpPr>
          <p:spPr bwMode="auto">
            <a:xfrm>
              <a:off x="768" y="2112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7" tIns="44450" rIns="90487" bIns="44450" anchor="ctr">
              <a:spAutoFit/>
            </a:bodyPr>
            <a:lstStyle/>
            <a:p>
              <a:endParaRPr lang="en-US"/>
            </a:p>
          </p:txBody>
        </p:sp>
        <p:sp>
          <p:nvSpPr>
            <p:cNvPr id="8217" name="Line 8"/>
            <p:cNvSpPr>
              <a:spLocks noChangeShapeType="1"/>
            </p:cNvSpPr>
            <p:nvPr/>
          </p:nvSpPr>
          <p:spPr bwMode="auto">
            <a:xfrm>
              <a:off x="768" y="2208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7" tIns="44450" rIns="90487" bIns="44450" anchor="ctr">
              <a:spAutoFit/>
            </a:bodyPr>
            <a:lstStyle/>
            <a:p>
              <a:endParaRPr lang="en-US"/>
            </a:p>
          </p:txBody>
        </p:sp>
        <p:sp>
          <p:nvSpPr>
            <p:cNvPr id="8218" name="Line 9"/>
            <p:cNvSpPr>
              <a:spLocks noChangeShapeType="1"/>
            </p:cNvSpPr>
            <p:nvPr/>
          </p:nvSpPr>
          <p:spPr bwMode="auto">
            <a:xfrm>
              <a:off x="768" y="2304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7" tIns="44450" rIns="90487" bIns="44450" anchor="ctr">
              <a:spAutoFit/>
            </a:bodyPr>
            <a:lstStyle/>
            <a:p>
              <a:endParaRPr lang="en-US"/>
            </a:p>
          </p:txBody>
        </p:sp>
        <p:sp>
          <p:nvSpPr>
            <p:cNvPr id="8219" name="Line 10"/>
            <p:cNvSpPr>
              <a:spLocks noChangeShapeType="1"/>
            </p:cNvSpPr>
            <p:nvPr/>
          </p:nvSpPr>
          <p:spPr bwMode="auto">
            <a:xfrm>
              <a:off x="768" y="2400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7" tIns="44450" rIns="90487" bIns="44450" anchor="ctr">
              <a:spAutoFit/>
            </a:bodyPr>
            <a:lstStyle/>
            <a:p>
              <a:endParaRPr lang="en-US"/>
            </a:p>
          </p:txBody>
        </p:sp>
        <p:sp>
          <p:nvSpPr>
            <p:cNvPr id="8220" name="Line 11"/>
            <p:cNvSpPr>
              <a:spLocks noChangeShapeType="1"/>
            </p:cNvSpPr>
            <p:nvPr/>
          </p:nvSpPr>
          <p:spPr bwMode="auto">
            <a:xfrm>
              <a:off x="768" y="2496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7" tIns="44450" rIns="90487" bIns="4445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199" name="Rectangle 12"/>
          <p:cNvSpPr>
            <a:spLocks noChangeArrowheads="1"/>
          </p:cNvSpPr>
          <p:nvPr/>
        </p:nvSpPr>
        <p:spPr bwMode="auto">
          <a:xfrm>
            <a:off x="4419600" y="2895600"/>
            <a:ext cx="957263" cy="10366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None/>
            </a:pPr>
            <a:r>
              <a:rPr lang="en-AU">
                <a:solidFill>
                  <a:srgbClr val="000000"/>
                </a:solidFill>
                <a:latin typeface="Helvetica" pitchFamily="1" charset="0"/>
              </a:rPr>
              <a:t>011010</a:t>
            </a:r>
          </a:p>
          <a:p>
            <a:pPr algn="ctr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None/>
            </a:pPr>
            <a:r>
              <a:rPr lang="en-AU">
                <a:solidFill>
                  <a:srgbClr val="000000"/>
                </a:solidFill>
                <a:latin typeface="Helvetica" pitchFamily="1" charset="0"/>
              </a:rPr>
              <a:t>110101</a:t>
            </a:r>
          </a:p>
          <a:p>
            <a:pPr algn="ctr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None/>
            </a:pPr>
            <a:r>
              <a:rPr lang="en-AU">
                <a:solidFill>
                  <a:srgbClr val="000000"/>
                </a:solidFill>
                <a:latin typeface="Helvetica" pitchFamily="1" charset="0"/>
              </a:rPr>
              <a:t>010001</a:t>
            </a:r>
          </a:p>
        </p:txBody>
      </p:sp>
      <p:sp>
        <p:nvSpPr>
          <p:cNvPr id="8200" name="Text Box 13"/>
          <p:cNvSpPr txBox="1">
            <a:spLocks noChangeArrowheads="1"/>
          </p:cNvSpPr>
          <p:nvPr/>
        </p:nvSpPr>
        <p:spPr bwMode="auto">
          <a:xfrm>
            <a:off x="4213225" y="2274888"/>
            <a:ext cx="1393009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None/>
            </a:pPr>
            <a:r>
              <a:rPr lang="en-AU" sz="2400" dirty="0">
                <a:solidFill>
                  <a:srgbClr val="FF0000"/>
                </a:solidFill>
                <a:latin typeface="Trebuchet MS" pitchFamily="34" charset="0"/>
              </a:rPr>
              <a:t>class file</a:t>
            </a:r>
          </a:p>
        </p:txBody>
      </p:sp>
      <p:sp>
        <p:nvSpPr>
          <p:cNvPr id="8201" name="Rectangle 14"/>
          <p:cNvSpPr>
            <a:spLocks noChangeArrowheads="1"/>
          </p:cNvSpPr>
          <p:nvPr/>
        </p:nvSpPr>
        <p:spPr bwMode="auto">
          <a:xfrm>
            <a:off x="6972300" y="1905000"/>
            <a:ext cx="957263" cy="13668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None/>
            </a:pPr>
            <a:r>
              <a:rPr lang="en-AU">
                <a:solidFill>
                  <a:srgbClr val="000000"/>
                </a:solidFill>
                <a:latin typeface="Helvetica" pitchFamily="1" charset="0"/>
              </a:rPr>
              <a:t>011010</a:t>
            </a:r>
          </a:p>
          <a:p>
            <a:pPr algn="ctr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None/>
            </a:pPr>
            <a:r>
              <a:rPr lang="en-AU">
                <a:solidFill>
                  <a:srgbClr val="000000"/>
                </a:solidFill>
                <a:latin typeface="Helvetica" pitchFamily="1" charset="0"/>
              </a:rPr>
              <a:t>110101</a:t>
            </a:r>
          </a:p>
          <a:p>
            <a:pPr algn="ctr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None/>
            </a:pPr>
            <a:r>
              <a:rPr lang="en-AU">
                <a:solidFill>
                  <a:srgbClr val="000000"/>
                </a:solidFill>
                <a:latin typeface="Helvetica" pitchFamily="1" charset="0"/>
              </a:rPr>
              <a:t>1001</a:t>
            </a:r>
          </a:p>
          <a:p>
            <a:pPr algn="ctr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None/>
            </a:pPr>
            <a:r>
              <a:rPr lang="en-AU">
                <a:solidFill>
                  <a:srgbClr val="000000"/>
                </a:solidFill>
                <a:latin typeface="Helvetica" pitchFamily="1" charset="0"/>
              </a:rPr>
              <a:t>10</a:t>
            </a:r>
          </a:p>
        </p:txBody>
      </p:sp>
      <p:sp>
        <p:nvSpPr>
          <p:cNvPr id="8202" name="AutoShape 15"/>
          <p:cNvSpPr>
            <a:spLocks noChangeArrowheads="1"/>
          </p:cNvSpPr>
          <p:nvPr/>
        </p:nvSpPr>
        <p:spPr bwMode="auto">
          <a:xfrm>
            <a:off x="7048500" y="3352800"/>
            <a:ext cx="838200" cy="381000"/>
          </a:xfrm>
          <a:prstGeom prst="flowChartManualOperation">
            <a:avLst/>
          </a:prstGeom>
          <a:solidFill>
            <a:srgbClr val="A5713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0487" tIns="44450" rIns="90487" bIns="44450" anchor="ctr">
            <a:spAutoFit/>
          </a:bodyPr>
          <a:lstStyle/>
          <a:p>
            <a:endParaRPr lang="en-US"/>
          </a:p>
        </p:txBody>
      </p:sp>
      <p:sp>
        <p:nvSpPr>
          <p:cNvPr id="8203" name="Rectangle 16"/>
          <p:cNvSpPr>
            <a:spLocks noChangeArrowheads="1"/>
          </p:cNvSpPr>
          <p:nvPr/>
        </p:nvSpPr>
        <p:spPr bwMode="auto">
          <a:xfrm>
            <a:off x="6915150" y="3905250"/>
            <a:ext cx="1071563" cy="102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7" tIns="44450" rIns="90487" bIns="44450" anchor="ctr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None/>
            </a:pPr>
            <a:r>
              <a:rPr lang="en-AU">
                <a:solidFill>
                  <a:srgbClr val="000000"/>
                </a:solidFill>
                <a:latin typeface="Helvetica" pitchFamily="1" charset="0"/>
              </a:rPr>
              <a:t>1</a:t>
            </a:r>
          </a:p>
          <a:p>
            <a:pPr algn="ctr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None/>
            </a:pPr>
            <a:r>
              <a:rPr lang="en-AU">
                <a:solidFill>
                  <a:srgbClr val="000000"/>
                </a:solidFill>
                <a:latin typeface="Helvetica" pitchFamily="1" charset="0"/>
              </a:rPr>
              <a:t>0111</a:t>
            </a:r>
          </a:p>
          <a:p>
            <a:pPr algn="ctr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None/>
            </a:pPr>
            <a:r>
              <a:rPr lang="en-AU">
                <a:solidFill>
                  <a:srgbClr val="000000"/>
                </a:solidFill>
                <a:latin typeface="Helvetica" pitchFamily="1" charset="0"/>
              </a:rPr>
              <a:t>0110110</a:t>
            </a:r>
          </a:p>
        </p:txBody>
      </p:sp>
      <p:sp>
        <p:nvSpPr>
          <p:cNvPr id="8204" name="Rectangle 17"/>
          <p:cNvSpPr>
            <a:spLocks noChangeArrowheads="1"/>
          </p:cNvSpPr>
          <p:nvPr/>
        </p:nvSpPr>
        <p:spPr bwMode="auto">
          <a:xfrm rot="1325674">
            <a:off x="7277100" y="3657600"/>
            <a:ext cx="3079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7" tIns="44450" rIns="90487" bIns="44450" anchor="ctr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None/>
            </a:pPr>
            <a:r>
              <a:rPr lang="en-AU">
                <a:solidFill>
                  <a:srgbClr val="000000"/>
                </a:solidFill>
                <a:latin typeface="Helvetica" pitchFamily="1" charset="0"/>
              </a:rPr>
              <a:t>1</a:t>
            </a:r>
          </a:p>
        </p:txBody>
      </p:sp>
      <p:sp>
        <p:nvSpPr>
          <p:cNvPr id="8205" name="Rectangle 18"/>
          <p:cNvSpPr>
            <a:spLocks noChangeArrowheads="1"/>
          </p:cNvSpPr>
          <p:nvPr/>
        </p:nvSpPr>
        <p:spPr bwMode="auto">
          <a:xfrm rot="-833150">
            <a:off x="7353300" y="3124200"/>
            <a:ext cx="3079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7" tIns="44450" rIns="90487" bIns="44450" anchor="ctr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None/>
            </a:pPr>
            <a:r>
              <a:rPr lang="en-AU">
                <a:solidFill>
                  <a:srgbClr val="000000"/>
                </a:solidFill>
                <a:latin typeface="Helvetica" pitchFamily="1" charset="0"/>
              </a:rPr>
              <a:t>1</a:t>
            </a:r>
          </a:p>
        </p:txBody>
      </p:sp>
      <p:sp>
        <p:nvSpPr>
          <p:cNvPr id="8206" name="AutoShape 19"/>
          <p:cNvSpPr>
            <a:spLocks noChangeArrowheads="1"/>
          </p:cNvSpPr>
          <p:nvPr/>
        </p:nvSpPr>
        <p:spPr bwMode="auto">
          <a:xfrm>
            <a:off x="1212850" y="5153025"/>
            <a:ext cx="1050925" cy="498475"/>
          </a:xfrm>
          <a:prstGeom prst="flowChartAlternateProcess">
            <a:avLst/>
          </a:prstGeom>
          <a:solidFill>
            <a:srgbClr val="497C8B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None/>
            </a:pPr>
            <a:r>
              <a:rPr lang="en-AU" sz="2400">
                <a:solidFill>
                  <a:schemeClr val="bg1"/>
                </a:solidFill>
                <a:latin typeface="Trebuchet MS" pitchFamily="34" charset="0"/>
              </a:rPr>
              <a:t>editor</a:t>
            </a:r>
          </a:p>
        </p:txBody>
      </p:sp>
      <p:sp>
        <p:nvSpPr>
          <p:cNvPr id="8207" name="AutoShape 20"/>
          <p:cNvSpPr>
            <a:spLocks noChangeArrowheads="1"/>
          </p:cNvSpPr>
          <p:nvPr/>
        </p:nvSpPr>
        <p:spPr bwMode="auto">
          <a:xfrm>
            <a:off x="3051175" y="4946650"/>
            <a:ext cx="1455738" cy="968375"/>
          </a:xfrm>
          <a:prstGeom prst="flowChartAlternateProcess">
            <a:avLst/>
          </a:prstGeom>
          <a:solidFill>
            <a:srgbClr val="497C8B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None/>
            </a:pPr>
            <a:r>
              <a:rPr lang="en-AU" sz="2400">
                <a:solidFill>
                  <a:schemeClr val="bg1"/>
                </a:solidFill>
                <a:latin typeface="Trebuchet MS" pitchFamily="34" charset="0"/>
              </a:rPr>
              <a:t>compiler</a:t>
            </a:r>
          </a:p>
          <a:p>
            <a:pPr algn="ctr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None/>
            </a:pPr>
            <a:r>
              <a:rPr lang="en-AU" sz="2400">
                <a:solidFill>
                  <a:schemeClr val="bg1"/>
                </a:solidFill>
                <a:latin typeface="Trebuchet MS" pitchFamily="34" charset="0"/>
              </a:rPr>
              <a:t>(javac)</a:t>
            </a:r>
          </a:p>
        </p:txBody>
      </p:sp>
      <p:sp>
        <p:nvSpPr>
          <p:cNvPr id="8208" name="AutoShape 21"/>
          <p:cNvSpPr>
            <a:spLocks noChangeArrowheads="1"/>
          </p:cNvSpPr>
          <p:nvPr/>
        </p:nvSpPr>
        <p:spPr bwMode="auto">
          <a:xfrm>
            <a:off x="6037263" y="5105400"/>
            <a:ext cx="2387600" cy="892175"/>
          </a:xfrm>
          <a:prstGeom prst="flowChartAlternateProcess">
            <a:avLst/>
          </a:prstGeom>
          <a:solidFill>
            <a:srgbClr val="497C8B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None/>
            </a:pPr>
            <a:r>
              <a:rPr lang="en-AU" sz="2400">
                <a:solidFill>
                  <a:schemeClr val="bg1"/>
                </a:solidFill>
                <a:latin typeface="Trebuchet MS" pitchFamily="34" charset="0"/>
              </a:rPr>
              <a:t>virtual machine</a:t>
            </a:r>
            <a:br>
              <a:rPr lang="en-AU" sz="2400">
                <a:solidFill>
                  <a:schemeClr val="bg1"/>
                </a:solidFill>
                <a:latin typeface="Trebuchet MS" pitchFamily="34" charset="0"/>
              </a:rPr>
            </a:br>
            <a:r>
              <a:rPr lang="en-AU" sz="2400">
                <a:solidFill>
                  <a:schemeClr val="bg1"/>
                </a:solidFill>
                <a:latin typeface="Trebuchet MS" pitchFamily="34" charset="0"/>
              </a:rPr>
              <a:t>(java)</a:t>
            </a:r>
          </a:p>
        </p:txBody>
      </p:sp>
      <p:sp>
        <p:nvSpPr>
          <p:cNvPr id="8209" name="Line 22"/>
          <p:cNvSpPr>
            <a:spLocks noChangeShapeType="1"/>
          </p:cNvSpPr>
          <p:nvPr/>
        </p:nvSpPr>
        <p:spPr bwMode="auto">
          <a:xfrm flipV="1">
            <a:off x="1701800" y="4114800"/>
            <a:ext cx="512763" cy="1038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90487" tIns="44450" rIns="90487" bIns="44450" anchor="ctr">
            <a:spAutoFit/>
          </a:bodyPr>
          <a:lstStyle/>
          <a:p>
            <a:endParaRPr lang="en-US"/>
          </a:p>
        </p:txBody>
      </p:sp>
      <p:sp>
        <p:nvSpPr>
          <p:cNvPr id="8210" name="Line 23"/>
          <p:cNvSpPr>
            <a:spLocks noChangeShapeType="1"/>
          </p:cNvSpPr>
          <p:nvPr/>
        </p:nvSpPr>
        <p:spPr bwMode="auto">
          <a:xfrm>
            <a:off x="2671763" y="4114800"/>
            <a:ext cx="762000" cy="838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lIns="90487" tIns="44450" rIns="90487" bIns="44450" anchor="ctr">
            <a:spAutoFit/>
          </a:bodyPr>
          <a:lstStyle/>
          <a:p>
            <a:endParaRPr lang="en-US"/>
          </a:p>
        </p:txBody>
      </p:sp>
      <p:sp>
        <p:nvSpPr>
          <p:cNvPr id="8211" name="Line 24"/>
          <p:cNvSpPr>
            <a:spLocks noChangeShapeType="1"/>
          </p:cNvSpPr>
          <p:nvPr/>
        </p:nvSpPr>
        <p:spPr bwMode="auto">
          <a:xfrm flipV="1">
            <a:off x="3967163" y="3962400"/>
            <a:ext cx="681037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90487" tIns="44450" rIns="90487" bIns="44450" anchor="ctr">
            <a:spAutoFit/>
          </a:bodyPr>
          <a:lstStyle/>
          <a:p>
            <a:endParaRPr lang="en-US"/>
          </a:p>
        </p:txBody>
      </p:sp>
      <p:sp>
        <p:nvSpPr>
          <p:cNvPr id="8212" name="Line 25"/>
          <p:cNvSpPr>
            <a:spLocks noChangeShapeType="1"/>
          </p:cNvSpPr>
          <p:nvPr/>
        </p:nvSpPr>
        <p:spPr bwMode="auto">
          <a:xfrm flipV="1">
            <a:off x="5392738" y="3505200"/>
            <a:ext cx="112236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90487" tIns="44450" rIns="90487" bIns="44450" anchor="ctr">
            <a:spAutoFit/>
          </a:bodyPr>
          <a:lstStyle/>
          <a:p>
            <a:endParaRPr lang="en-US"/>
          </a:p>
        </p:txBody>
      </p:sp>
      <p:sp>
        <p:nvSpPr>
          <p:cNvPr id="8213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/>
              <a:t>The edit-compile-execute cycle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16A7D8C-1725-4858-BA42-D86339CDB730}" type="datetime1">
              <a:rPr lang="en-GB" smtClean="0"/>
              <a:pPr/>
              <a:t>31/01/2020</a:t>
            </a:fld>
            <a:endParaRPr lang="en-GB"/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BF77628-8963-4859-9E2A-E1AE64EBE664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/>
              <a:t>Editing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76375" y="1995488"/>
            <a:ext cx="7343775" cy="35766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sz="2400" dirty="0"/>
              <a:t>A file can be edited in any text editor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400" dirty="0"/>
              <a:t>Notepad, </a:t>
            </a:r>
            <a:r>
              <a:rPr lang="en-AU" sz="2400" dirty="0" err="1"/>
              <a:t>emacs</a:t>
            </a:r>
            <a:r>
              <a:rPr lang="en-AU" sz="2400" dirty="0"/>
              <a:t>, </a:t>
            </a:r>
            <a:r>
              <a:rPr lang="en-AU" sz="2400" dirty="0" err="1"/>
              <a:t>jEdit</a:t>
            </a:r>
            <a:r>
              <a:rPr lang="en-AU" sz="2400" dirty="0"/>
              <a:t>, PFE, vi, ...</a:t>
            </a:r>
          </a:p>
          <a:p>
            <a:pPr lvl="1" eaLnBrk="1" hangingPunct="1">
              <a:lnSpc>
                <a:spcPct val="90000"/>
              </a:lnSpc>
            </a:pPr>
            <a:endParaRPr lang="en-AU" sz="1800" dirty="0"/>
          </a:p>
          <a:p>
            <a:pPr eaLnBrk="1" hangingPunct="1">
              <a:lnSpc>
                <a:spcPct val="90000"/>
              </a:lnSpc>
            </a:pPr>
            <a:r>
              <a:rPr lang="en-AU" sz="2400" b="1" dirty="0"/>
              <a:t>Don't use Word</a:t>
            </a:r>
            <a:r>
              <a:rPr lang="en-AU" sz="2400" dirty="0"/>
              <a:t>: By default, Word does not save in text format</a:t>
            </a:r>
          </a:p>
          <a:p>
            <a:pPr eaLnBrk="1" hangingPunct="1">
              <a:lnSpc>
                <a:spcPct val="90000"/>
              </a:lnSpc>
            </a:pPr>
            <a:endParaRPr lang="en-AU" sz="1800" dirty="0"/>
          </a:p>
          <a:p>
            <a:pPr eaLnBrk="1" hangingPunct="1">
              <a:lnSpc>
                <a:spcPct val="90000"/>
              </a:lnSpc>
            </a:pPr>
            <a:r>
              <a:rPr lang="en-AU" sz="2400" dirty="0"/>
              <a:t>Make sure to save with a 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.java </a:t>
            </a:r>
            <a:r>
              <a:rPr lang="en-AU" sz="2400" dirty="0"/>
              <a:t>filename before compiling!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Echo</Template>
  <TotalTime>3165</TotalTime>
  <Words>2814</Words>
  <Application>Microsoft Office PowerPoint</Application>
  <PresentationFormat>On-screen Show (4:3)</PresentationFormat>
  <Paragraphs>655</Paragraphs>
  <Slides>60</Slides>
  <Notes>44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Arial</vt:lpstr>
      <vt:lpstr>Arial Narrow</vt:lpstr>
      <vt:lpstr>Courier New</vt:lpstr>
      <vt:lpstr>Helvetica</vt:lpstr>
      <vt:lpstr>Monotype Sorts</vt:lpstr>
      <vt:lpstr>Times</vt:lpstr>
      <vt:lpstr>Trebuchet MS</vt:lpstr>
      <vt:lpstr>Wingdings</vt:lpstr>
      <vt:lpstr>Echo</vt:lpstr>
      <vt:lpstr>1_Echo</vt:lpstr>
      <vt:lpstr>CIS016-1 – Principles of Programming / CIS096-1 – Principles of Programming and Data Structures / PAT001-1 – Principles of Programming</vt:lpstr>
      <vt:lpstr>Agenda</vt:lpstr>
      <vt:lpstr>Edit – compile – execute </vt:lpstr>
      <vt:lpstr>PowerPoint Presentation</vt:lpstr>
      <vt:lpstr>Printing your Address</vt:lpstr>
      <vt:lpstr>Strings and Concatenation</vt:lpstr>
      <vt:lpstr>Standard Java files</vt:lpstr>
      <vt:lpstr>The edit-compile-execute cycle</vt:lpstr>
      <vt:lpstr>Editing</vt:lpstr>
      <vt:lpstr>Command line invocation</vt:lpstr>
      <vt:lpstr>Compiling</vt:lpstr>
      <vt:lpstr>Error messages</vt:lpstr>
      <vt:lpstr>Execution</vt:lpstr>
      <vt:lpstr>Problem: Execute what?</vt:lpstr>
      <vt:lpstr>The main method</vt:lpstr>
      <vt:lpstr>The main method (2)</vt:lpstr>
      <vt:lpstr>Main method - example</vt:lpstr>
      <vt:lpstr>A Simple Calculator</vt:lpstr>
      <vt:lpstr>Bugs, bugs, bugs!!!</vt:lpstr>
      <vt:lpstr>Bugs!!</vt:lpstr>
      <vt:lpstr>Syntax and Semantics</vt:lpstr>
      <vt:lpstr>Syntax Error</vt:lpstr>
      <vt:lpstr>Run-time Error</vt:lpstr>
      <vt:lpstr>Logic Error</vt:lpstr>
      <vt:lpstr>Test your code!</vt:lpstr>
      <vt:lpstr>Don‘t panic!</vt:lpstr>
      <vt:lpstr>Naming things – variables, constants, literals, data types and 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- variables</vt:lpstr>
      <vt:lpstr>Hexadecimal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32 bit Single Precision</vt:lpstr>
      <vt:lpstr>PowerPoint Presentation</vt:lpstr>
      <vt:lpstr>PowerPoint Presentation</vt:lpstr>
      <vt:lpstr>PowerPoint Presentation</vt:lpstr>
      <vt:lpstr>PowerPoint Presentation</vt:lpstr>
      <vt:lpstr>Summary and Exercises</vt:lpstr>
      <vt:lpstr>Summary – what we take home</vt:lpstr>
      <vt:lpstr>PowerPoint Presentation</vt:lpstr>
      <vt:lpstr>Directed Learning</vt:lpstr>
    </vt:vector>
  </TitlesOfParts>
  <Company>University of Luton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cstest</dc:creator>
  <cp:lastModifiedBy>Sue Brandreth</cp:lastModifiedBy>
  <cp:revision>160</cp:revision>
  <dcterms:created xsi:type="dcterms:W3CDTF">2006-09-27T11:46:09Z</dcterms:created>
  <dcterms:modified xsi:type="dcterms:W3CDTF">2020-01-31T09:16:37Z</dcterms:modified>
</cp:coreProperties>
</file>