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2" r:id="rId1"/>
    <p:sldMasterId id="2147483985" r:id="rId2"/>
  </p:sldMasterIdLst>
  <p:notesMasterIdLst>
    <p:notesMasterId r:id="rId51"/>
  </p:notesMasterIdLst>
  <p:handoutMasterIdLst>
    <p:handoutMasterId r:id="rId52"/>
  </p:handoutMasterIdLst>
  <p:sldIdLst>
    <p:sldId id="350" r:id="rId3"/>
    <p:sldId id="351" r:id="rId4"/>
    <p:sldId id="372" r:id="rId5"/>
    <p:sldId id="330" r:id="rId6"/>
    <p:sldId id="385" r:id="rId7"/>
    <p:sldId id="376" r:id="rId8"/>
    <p:sldId id="377" r:id="rId9"/>
    <p:sldId id="380" r:id="rId10"/>
    <p:sldId id="382" r:id="rId11"/>
    <p:sldId id="379" r:id="rId12"/>
    <p:sldId id="383" r:id="rId13"/>
    <p:sldId id="378" r:id="rId14"/>
    <p:sldId id="384" r:id="rId15"/>
    <p:sldId id="374" r:id="rId16"/>
    <p:sldId id="333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421" r:id="rId29"/>
    <p:sldId id="398" r:id="rId30"/>
    <p:sldId id="399" r:id="rId31"/>
    <p:sldId id="400" r:id="rId32"/>
    <p:sldId id="401" r:id="rId33"/>
    <p:sldId id="402" r:id="rId34"/>
    <p:sldId id="418" r:id="rId35"/>
    <p:sldId id="405" r:id="rId36"/>
    <p:sldId id="406" r:id="rId37"/>
    <p:sldId id="407" r:id="rId38"/>
    <p:sldId id="408" r:id="rId39"/>
    <p:sldId id="409" r:id="rId40"/>
    <p:sldId id="410" r:id="rId41"/>
    <p:sldId id="411" r:id="rId42"/>
    <p:sldId id="412" r:id="rId43"/>
    <p:sldId id="415" r:id="rId44"/>
    <p:sldId id="417" r:id="rId45"/>
    <p:sldId id="413" r:id="rId46"/>
    <p:sldId id="420" r:id="rId47"/>
    <p:sldId id="419" r:id="rId48"/>
    <p:sldId id="386" r:id="rId49"/>
    <p:sldId id="371" r:id="rId5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58">
          <p15:clr>
            <a:srgbClr val="A4A3A4"/>
          </p15:clr>
        </p15:guide>
        <p15:guide id="6" pos="38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" initials="K" lastIdx="2" clrIdx="0">
    <p:extLst>
      <p:ext uri="{19B8F6BF-5375-455C-9EA6-DF929625EA0E}">
        <p15:presenceInfo xmlns:p15="http://schemas.microsoft.com/office/powerpoint/2012/main" userId="K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FFFF"/>
    <a:srgbClr val="DDDDDD"/>
    <a:srgbClr val="FFF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2A87C-AAB4-4837-A6B3-D4D781BEB7A7}" v="33" dt="2019-12-28T09:22:40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3" autoAdjust="0"/>
    <p:restoredTop sz="92384" autoAdjust="0"/>
  </p:normalViewPr>
  <p:slideViewPr>
    <p:cSldViewPr snapToObjects="1">
      <p:cViewPr>
        <p:scale>
          <a:sx n="66" d="100"/>
          <a:sy n="66" d="100"/>
        </p:scale>
        <p:origin x="906" y="816"/>
      </p:cViewPr>
      <p:guideLst>
        <p:guide orient="horz" pos="2158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11" d="100"/>
          <a:sy n="111" d="100"/>
        </p:scale>
        <p:origin x="5184" y="102"/>
      </p:cViewPr>
      <p:guideLst>
        <p:guide orient="horz" pos="3127"/>
        <p:guide pos="2141"/>
        <p:guide orient="horz" pos="2159"/>
        <p:guide pos="3839"/>
        <p:guide orient="horz" pos="2158"/>
        <p:guide pos="38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ommentAuthors" Target="commentAuthors.xml"/><Relationship Id="rId58" Type="http://schemas.microsoft.com/office/2015/10/relationships/revisionInfo" Target="revisionInfo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</c:spPr>
          <c:dPt>
            <c:idx val="0"/>
            <c:bubble3D val="0"/>
            <c:spPr>
              <a:solidFill>
                <a:srgbClr val="8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5D5-455E-BB5A-06BC3D81189F}"/>
              </c:ext>
            </c:extLst>
          </c:dPt>
          <c:dPt>
            <c:idx val="1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D5-455E-BB5A-06BC3D81189F}"/>
              </c:ext>
            </c:extLst>
          </c:dPt>
          <c:dPt>
            <c:idx val="2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A58-4F8B-ACB7-BC3F47E521E1}"/>
              </c:ext>
            </c:extLst>
          </c:dPt>
          <c:dPt>
            <c:idx val="3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A58-4F8B-ACB7-BC3F47E521E1}"/>
              </c:ext>
            </c:extLst>
          </c:dPt>
          <c:dLbls>
            <c:dLbl>
              <c:idx val="2"/>
              <c:layout>
                <c:manualLayout>
                  <c:x val="0.14562855308275155"/>
                  <c:y val="0.157346363811983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21633167651366"/>
                      <c:h val="0.1618697599467307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9A58-4F8B-ACB7-BC3F47E521E1}"/>
                </c:ext>
              </c:extLst>
            </c:dLbl>
            <c:dLbl>
              <c:idx val="3"/>
              <c:layout>
                <c:manualLayout>
                  <c:x val="0.11873299547205572"/>
                  <c:y val="0.1199899715260637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732331427046064"/>
                      <c:h val="0.1618697599467307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A58-4F8B-ACB7-BC3F47E521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사용안함</c:v>
                </c:pt>
                <c:pt idx="1">
                  <c:v>사내시스템</c:v>
                </c:pt>
                <c:pt idx="2">
                  <c:v>구글캘린더</c:v>
                </c:pt>
                <c:pt idx="3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D5-455E-BB5A-06BC3D8118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응답인원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96-4E7B-BE5D-9CA1C6CCCD48}"/>
              </c:ext>
            </c:extLst>
          </c:dPt>
          <c:dPt>
            <c:idx val="1"/>
            <c:bubble3D val="0"/>
            <c:spPr>
              <a:solidFill>
                <a:schemeClr val="accent2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96-4E7B-BE5D-9CA1C6CCCD48}"/>
              </c:ext>
            </c:extLst>
          </c:dPt>
          <c:dPt>
            <c:idx val="2"/>
            <c:bubble3D val="0"/>
            <c:spPr>
              <a:solidFill>
                <a:schemeClr val="accent2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496-4E7B-BE5D-9CA1C6CCCD48}"/>
              </c:ext>
            </c:extLst>
          </c:dPt>
          <c:dPt>
            <c:idx val="3"/>
            <c:bubble3D val="0"/>
            <c:spPr>
              <a:solidFill>
                <a:schemeClr val="accent2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496-4E7B-BE5D-9CA1C6CCCD48}"/>
              </c:ext>
            </c:extLst>
          </c:dPt>
          <c:dPt>
            <c:idx val="4"/>
            <c:bubble3D val="0"/>
            <c:spPr>
              <a:solidFill>
                <a:schemeClr val="accent2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496-4E7B-BE5D-9CA1C6CCCD48}"/>
              </c:ext>
            </c:extLst>
          </c:dPt>
          <c:dPt>
            <c:idx val="5"/>
            <c:bubble3D val="0"/>
            <c:spPr>
              <a:solidFill>
                <a:schemeClr val="accent2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7EA7-4C7F-B56F-59193E736DA0}"/>
              </c:ext>
            </c:extLst>
          </c:dPt>
          <c:dLbls>
            <c:dLbl>
              <c:idx val="0"/>
              <c:layout>
                <c:manualLayout>
                  <c:x val="-2.924891157480991E-2"/>
                  <c:y val="6.642082523096053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759182580941676"/>
                      <c:h val="0.3813309298564361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496-4E7B-BE5D-9CA1C6CCCD48}"/>
                </c:ext>
              </c:extLst>
            </c:dLbl>
            <c:dLbl>
              <c:idx val="1"/>
              <c:layout>
                <c:manualLayout>
                  <c:x val="-2.5772317759164311E-2"/>
                  <c:y val="-1.245387408642988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057490224606361"/>
                      <c:h val="0.2606593770551661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496-4E7B-BE5D-9CA1C6CCCD48}"/>
                </c:ext>
              </c:extLst>
            </c:dLbl>
            <c:dLbl>
              <c:idx val="2"/>
              <c:layout>
                <c:manualLayout>
                  <c:x val="1.092679278269562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59578858653953"/>
                      <c:h val="0.1920377577927420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8496-4E7B-BE5D-9CA1C6CCCD48}"/>
                </c:ext>
              </c:extLst>
            </c:dLbl>
            <c:dLbl>
              <c:idx val="3"/>
              <c:layout>
                <c:manualLayout>
                  <c:x val="-7.3776302611048006E-2"/>
                  <c:y val="-1.644676847936838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756845114672052"/>
                      <c:h val="0.2098307809428922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496-4E7B-BE5D-9CA1C6CCCD48}"/>
                </c:ext>
              </c:extLst>
            </c:dLbl>
            <c:dLbl>
              <c:idx val="4"/>
              <c:layout>
                <c:manualLayout>
                  <c:x val="2.6709937913255988E-2"/>
                  <c:y val="3.736162225928965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070531634833661"/>
                      <c:h val="0.226120840495945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8496-4E7B-BE5D-9CA1C6CCCD48}"/>
                </c:ext>
              </c:extLst>
            </c:dLbl>
            <c:dLbl>
              <c:idx val="5"/>
              <c:layout>
                <c:manualLayout>
                  <c:x val="-4.4516048935563969E-17"/>
                  <c:y val="1.245387408642988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7EA7-4C7F-B56F-59193E736D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사용하기 복잡함</c:v>
                </c:pt>
                <c:pt idx="1">
                  <c:v>사용하기 번거로움</c:v>
                </c:pt>
                <c:pt idx="2">
                  <c:v>대체할 수 있는 프로그램 사용</c:v>
                </c:pt>
                <c:pt idx="3">
                  <c:v>관리직에서 사용안함</c:v>
                </c:pt>
                <c:pt idx="4">
                  <c:v>기능이 너무 많음</c:v>
                </c:pt>
                <c:pt idx="5">
                  <c:v>비용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D5-455E-BB5A-06BC3D8118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6E0AB-72DB-4914-B63B-4064A28DAA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969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BB39A-9110-43FD-8DF2-684D1523A0BC}" type="datetime1">
              <a:rPr lang="ko-KR" altLang="en-US" smtClean="0"/>
              <a:pPr/>
              <a:t>2024-12-15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http://enjoyworks.co.kr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86328-D4B1-4A1C-AA9B-B5511E95EE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2084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890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22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03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604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04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75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707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473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85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36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74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499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994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240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369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355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417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0993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000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799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1525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35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2951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237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8592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925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88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8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821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00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37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1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112268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>
              <a:buFontTx/>
              <a:buNone/>
              <a:defRPr lang="en-GB" altLang="en-US" sz="6000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 sz="2400"/>
            </a:lvl1pPr>
            <a:lvl2pPr marL="457200" lvl="1" indent="0" algn="ctr">
              <a:buFontTx/>
              <a:buNone/>
              <a:defRPr lang="en-GB" altLang="en-US" sz="2000"/>
            </a:lvl2pPr>
            <a:lvl3pPr marL="914400" lvl="2" indent="0" algn="ctr">
              <a:buFontTx/>
              <a:buNone/>
              <a:defRPr lang="en-GB" altLang="en-US" sz="1800"/>
            </a:lvl3pPr>
            <a:lvl4pPr marL="1371600" lvl="3" indent="0" algn="ctr">
              <a:buFontTx/>
              <a:buNone/>
              <a:defRPr lang="en-GB" altLang="en-US" sz="1600"/>
            </a:lvl4pPr>
            <a:lvl5pPr marL="1828800" lvl="4" indent="0" algn="ctr">
              <a:buFontTx/>
              <a:buNone/>
              <a:defRPr lang="en-GB" altLang="en-US" sz="1600"/>
            </a:lvl5pPr>
            <a:lvl6pPr marL="2286000" lvl="5" indent="0" algn="ctr">
              <a:buFontTx/>
              <a:buNone/>
              <a:defRPr lang="en-GB" altLang="en-US" sz="1600"/>
            </a:lvl6pPr>
            <a:lvl7pPr marL="2743200" lvl="6" indent="0" algn="ctr">
              <a:buFontTx/>
              <a:buNone/>
              <a:defRPr lang="en-GB" altLang="en-US" sz="1600"/>
            </a:lvl7pPr>
            <a:lvl8pPr marL="3200400" lvl="7" indent="0" algn="ctr">
              <a:buFontTx/>
              <a:buNone/>
              <a:defRPr lang="en-GB" altLang="en-US" sz="1600"/>
            </a:lvl8pPr>
            <a:lvl9pPr marL="3657600" lvl="8" indent="0" algn="ctr">
              <a:buFontTx/>
              <a:buNone/>
              <a:defRPr lang="en-GB" altLang="en-US" sz="1600"/>
            </a:lvl9pPr>
          </a:lstStyle>
          <a:p>
            <a:pPr marL="0" indent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F6EE1B00-5FEB-48B8-9032-7F66D7274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0336" y="62268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4DA364A9-1D61-454E-A9F8-9DE8081036C8}" type="slidenum">
              <a:rPr lang="ko-KR" smtClean="0"/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EE230-7F98-4E42-97D9-45E55F77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4104D5-48D7-4201-935E-0E1E33251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D42832-69A4-4CA2-AFFE-27C9F3F65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849CE0-1038-4210-BA8E-FE6DF2071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944D2B-0152-4B83-8F90-59E4D5C01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AE3689-FABA-4B68-92D9-F9D34A50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05206D-45B6-4AEE-8ED4-5BCCEFF2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0246F4-B453-4CA2-B583-F603FB9C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64A9-1D61-454E-A9F8-9DE8081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9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B6B4-B259-4F5D-A441-18228DB6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47B6A2-C24E-4C2F-BCAD-BF265D88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AC6611-90D9-4A66-858F-94F9CED0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0BF6F2-0694-471D-B216-BB4013EA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64A9-1D61-454E-A9F8-9DE8081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360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04963C-35B7-4CA3-8A02-2CA81ACF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4E4EEA-C28B-45D9-9951-8CC5F0E9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B38F3A-240A-42A8-82B6-2062A5CA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64A9-1D61-454E-A9F8-9DE8081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9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7F9F0-B42C-4765-B432-CCDE6892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A1E64C-3C3C-454B-9471-A36C02888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AB3B35-8B93-432A-AB9B-580E4079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D8FBFD-743C-49EA-A3A8-70722100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AF55DB-8DA4-4223-873D-400E76FB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8BBED-415D-4167-8101-135BC9B3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64A9-1D61-454E-A9F8-9DE8081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92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60ACB-E63A-481C-BA9F-352EDF451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9AEAC6-9623-44F5-AD2E-5FD9977E6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3F9FC1-4C25-4795-BC01-4A71596DF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A2E559-8391-47D4-9DEB-60F7AD98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4A5C92-CE78-4DDE-9200-E72714E6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7F1F47-8CF0-46A8-9416-BCB553A0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64A9-1D61-454E-A9F8-9DE8081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48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1D252-08FE-4478-BF2D-8F79E830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08E715-7F0C-46A8-871A-5AC9ABAC5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E39CCC-52C4-4703-96EA-8A65E40D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1951A-CEDE-4151-8737-407A8F6C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FE90D-815C-4092-B54C-EFAFCEA2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64A9-1D61-454E-A9F8-9DE8081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907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149417-89A3-4872-BFA1-D0EF79035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D700FB-0C86-4353-9A28-90B1D612E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29763-E087-49EB-A739-9E55C774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8A034-6E85-47E0-87B8-45CB3B65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0BCDA-0F83-46FF-9D62-FA2E79D8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64A9-1D61-454E-A9F8-9DE8081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6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17718-4A7C-4715-9649-9C9A03DA0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0336" y="62268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4DA364A9-1D61-454E-A9F8-9DE8081036C8}" type="slidenum">
              <a:rPr lang="ko-KR" smtClean="0"/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18"/>
          <p:cNvSpPr txBox="1">
            <a:spLocks noGrp="1"/>
          </p:cNvSpPr>
          <p:nvPr>
            <p:ph type="body" idx="10" hasCustomPrompt="1"/>
          </p:nvPr>
        </p:nvSpPr>
        <p:spPr>
          <a:xfrm>
            <a:off x="1199515" y="110490"/>
            <a:ext cx="7273290" cy="2216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페이지 명 작성</a:t>
            </a:r>
          </a:p>
        </p:txBody>
      </p:sp>
      <p:graphicFrame>
        <p:nvGraphicFramePr>
          <p:cNvPr id="5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71065197"/>
              </p:ext>
            </p:extLst>
          </p:nvPr>
        </p:nvGraphicFramePr>
        <p:xfrm>
          <a:off x="47625" y="60325"/>
          <a:ext cx="12095480" cy="6401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0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705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Page Title.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Group Title.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Description.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730"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3C5748AD-BC2F-470F-AC0D-1D8300B9A065}"/>
              </a:ext>
            </a:extLst>
          </p:cNvPr>
          <p:cNvSpPr txBox="1">
            <a:spLocks noGrp="1"/>
          </p:cNvSpPr>
          <p:nvPr>
            <p:ph type="dt" sz="half" idx="11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5D70E70-A657-409D-AB3B-56CED776B964}"/>
              </a:ext>
            </a:extLst>
          </p:cNvPr>
          <p:cNvSpPr txBox="1">
            <a:spLocks noGrp="1"/>
          </p:cNvSpPr>
          <p:nvPr>
            <p:ph type="ftr" sz="quarter" idx="12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34" name="슬라이드 번호 개체 틀 5">
            <a:extLst>
              <a:ext uri="{FF2B5EF4-FFF2-40B4-BE49-F238E27FC236}">
                <a16:creationId xmlns:a16="http://schemas.microsoft.com/office/drawing/2014/main" id="{39BB5A17-D790-4269-B872-34713AF16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0336" y="62268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4DA364A9-1D61-454E-A9F8-9DE8081036C8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2649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1165" y="495300"/>
          <a:ext cx="10570845" cy="490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085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2400" kern="120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>
                    <a:lnL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제목 개체 틀 9"/>
          <p:cNvSpPr txBox="1">
            <a:spLocks noGrp="1"/>
          </p:cNvSpPr>
          <p:nvPr>
            <p:ph type="title" hasCustomPrompt="1"/>
          </p:nvPr>
        </p:nvSpPr>
        <p:spPr>
          <a:xfrm>
            <a:off x="452755" y="371475"/>
            <a:ext cx="11426190" cy="6121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 sz="2800">
                <a:solidFill>
                  <a:schemeClr val="tx1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자유양식 페이지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B1BE48B-8643-4016-8C46-8DC464E97FCD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8985112-0C04-4180-B16A-58A13612FB30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F8E01DB-4DD7-4D34-A05A-7E136BFFC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0336" y="62268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4DA364A9-1D61-454E-A9F8-9DE8081036C8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0473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en-US"/>
              <a:t>날짜</a:t>
            </a: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en-US"/>
              <a:t>바닥글</a:t>
            </a: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en-US"/>
              <a:t>slide number</a:t>
            </a:r>
          </a:p>
        </p:txBody>
      </p:sp>
    </p:spTree>
    <p:extLst>
      <p:ext uri="{BB962C8B-B14F-4D97-AF65-F5344CB8AC3E}">
        <p14:creationId xmlns:p14="http://schemas.microsoft.com/office/powerpoint/2010/main" val="136105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576D4-6E82-4237-A975-1708787DD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DA942F-1B58-409F-8555-3D0011575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EB785-2061-45C9-A9F0-12412D20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6D311-7715-44AB-A411-BF1BB6CC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F7E45-1AC3-49BD-9C4F-7FB147BD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64A9-1D61-454E-A9F8-9DE8081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74E49-F00A-4601-997E-7965B6D5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612D0-9FAC-4E5E-BEEF-054575BE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6E56C-4AEA-4C4C-9B6F-D2DA63F7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0AEF0-6773-4DB7-9EBE-05A7D455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29B27-0A3F-47C6-B3C0-BC4ACCDD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64A9-1D61-454E-A9F8-9DE8081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42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61A21-50DB-48B6-A0FF-79486435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20AD51-7CBB-4BC1-BBE2-5893288E7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440D7-9580-4A23-B6E5-996BE73C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89E4C-3514-4299-B1E5-F672615E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36129-B078-4E97-8478-910E4ED2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64A9-1D61-454E-A9F8-9DE8081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2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C8A71-CAC3-44A1-AD15-6C586564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09532-EE4E-4EF5-B558-E747000CA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309394-6354-42C2-8A74-91622F1E9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F596F4-8896-452A-9482-A9670F87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94E376-A266-421B-8868-F23E38FB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3E39BC-15F7-465D-8630-FA057A5D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64A9-1D61-454E-A9F8-9DE8081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99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en-US" altLang="ko-KR" dirty="0"/>
              <a:t>&lt;#&gt;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72" r:id="rId2"/>
    <p:sldLayoutId id="2147483983" r:id="rId3"/>
    <p:sldLayoutId id="2147483984" r:id="rId4"/>
    <p:sldLayoutId id="2147483997" r:id="rId5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240D99-627B-4930-98B5-A1BF0511D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CDD5D-2024-463E-ACEB-6F5D8B8B5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773AB-0AB0-4D3A-AEF4-7AEDC91F5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66522-415E-408E-B56B-AC56180A7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0F4A0-1F69-440A-92DB-0C20A4D32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364A9-1D61-454E-A9F8-9DE808103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47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4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2AB44-E9A5-4E33-9DEA-A7CE1D954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060848"/>
            <a:ext cx="10363835" cy="1324429"/>
          </a:xfrm>
        </p:spPr>
        <p:txBody>
          <a:bodyPr anchor="ctr"/>
          <a:lstStyle/>
          <a:p>
            <a:r>
              <a:rPr lang="ko-KR" altLang="en-US" dirty="0"/>
              <a:t>만능일조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7B944A-C559-4B71-B2E5-6F3398604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4312" y="4288970"/>
            <a:ext cx="2880320" cy="2236374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70000"/>
              </a:lnSpc>
            </a:pPr>
            <a:r>
              <a:rPr lang="ko-KR" altLang="en-US" b="1" dirty="0"/>
              <a:t>조장 </a:t>
            </a:r>
            <a:r>
              <a:rPr lang="en-US" altLang="ko-KR" b="1" dirty="0"/>
              <a:t>     </a:t>
            </a:r>
            <a:r>
              <a:rPr lang="ko-KR" altLang="en-US" b="1" dirty="0"/>
              <a:t>김혜민</a:t>
            </a:r>
            <a:endParaRPr lang="en-US" altLang="ko-KR" b="1" dirty="0"/>
          </a:p>
          <a:p>
            <a:pPr algn="l">
              <a:lnSpc>
                <a:spcPct val="170000"/>
              </a:lnSpc>
            </a:pPr>
            <a:r>
              <a:rPr lang="ko-KR" altLang="en-US" dirty="0"/>
              <a:t>조원      </a:t>
            </a:r>
            <a:r>
              <a:rPr lang="ko-KR" altLang="en-US" dirty="0" err="1"/>
              <a:t>강순구</a:t>
            </a:r>
            <a:endParaRPr lang="en-US" altLang="ko-KR" dirty="0"/>
          </a:p>
          <a:p>
            <a:pPr algn="l">
              <a:lnSpc>
                <a:spcPct val="170000"/>
              </a:lnSpc>
            </a:pPr>
            <a:r>
              <a:rPr lang="en-US" altLang="ko-KR" dirty="0"/>
              <a:t>               </a:t>
            </a:r>
            <a:r>
              <a:rPr lang="ko-KR" altLang="en-US" dirty="0"/>
              <a:t>이정규</a:t>
            </a:r>
            <a:endParaRPr lang="en-US" altLang="ko-KR" dirty="0"/>
          </a:p>
          <a:p>
            <a:pPr algn="l">
              <a:lnSpc>
                <a:spcPct val="170000"/>
              </a:lnSpc>
            </a:pPr>
            <a:r>
              <a:rPr lang="en-US" altLang="ko-KR" dirty="0"/>
              <a:t>               </a:t>
            </a:r>
            <a:r>
              <a:rPr lang="ko-KR" altLang="en-US" dirty="0"/>
              <a:t>이태웅</a:t>
            </a:r>
            <a:endParaRPr lang="en-US" altLang="ko-KR" dirty="0"/>
          </a:p>
          <a:p>
            <a:pPr algn="l">
              <a:lnSpc>
                <a:spcPct val="170000"/>
              </a:lnSpc>
            </a:pPr>
            <a:r>
              <a:rPr lang="en-US" altLang="ko-KR" dirty="0"/>
              <a:t>               </a:t>
            </a:r>
            <a:r>
              <a:rPr lang="ko-KR" altLang="en-US" dirty="0"/>
              <a:t>전지훈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3C1D56E-784B-4266-B8C0-1A2FC3CA8640}"/>
              </a:ext>
            </a:extLst>
          </p:cNvPr>
          <p:cNvCxnSpPr/>
          <p:nvPr/>
        </p:nvCxnSpPr>
        <p:spPr>
          <a:xfrm>
            <a:off x="1559496" y="2060848"/>
            <a:ext cx="936104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D8DBCA-90C8-43B8-AD0C-F23E52FBFF7D}"/>
              </a:ext>
            </a:extLst>
          </p:cNvPr>
          <p:cNvCxnSpPr/>
          <p:nvPr/>
        </p:nvCxnSpPr>
        <p:spPr>
          <a:xfrm>
            <a:off x="1559496" y="3385277"/>
            <a:ext cx="936104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772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9"/>
          <p:cNvSpPr txBox="1">
            <a:spLocks noGrp="1"/>
          </p:cNvSpPr>
          <p:nvPr>
            <p:ph type="title"/>
          </p:nvPr>
        </p:nvSpPr>
        <p:spPr>
          <a:xfrm>
            <a:off x="382905" y="3122930"/>
            <a:ext cx="11426190" cy="6121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altLang="ko-KR" sz="4000" b="1" dirty="0"/>
              <a:t>3. ERD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506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CF1005-2C5F-4704-A021-CADDC4706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11</a:t>
            </a:fld>
            <a:endParaRPr lang="ko-KR"/>
          </a:p>
        </p:txBody>
      </p:sp>
      <p:sp>
        <p:nvSpPr>
          <p:cNvPr id="6" name="제목 개체 틀 9">
            <a:extLst>
              <a:ext uri="{FF2B5EF4-FFF2-40B4-BE49-F238E27FC236}">
                <a16:creationId xmlns:a16="http://schemas.microsoft.com/office/drawing/2014/main" id="{327D8E3C-1AC5-402D-A59D-6A51BE07FB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755" y="226041"/>
            <a:ext cx="11426190" cy="6121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 sz="2800">
                <a:solidFill>
                  <a:schemeClr val="tx1"/>
                </a:solidFill>
              </a:defRPr>
            </a:lvl1pPr>
          </a:lstStyle>
          <a:p>
            <a:pPr marL="0" indent="0" algn="l" rtl="0"/>
            <a:r>
              <a:rPr lang="en-US" altLang="ko-KR" sz="4000" b="1" dirty="0"/>
              <a:t>3. ERD</a:t>
            </a:r>
            <a:endParaRPr lang="ko-KR" altLang="en-US" sz="4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0"/>
          <a:stretch/>
        </p:blipFill>
        <p:spPr>
          <a:xfrm>
            <a:off x="3242976" y="260648"/>
            <a:ext cx="5706047" cy="659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02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9"/>
          <p:cNvSpPr txBox="1">
            <a:spLocks noGrp="1"/>
          </p:cNvSpPr>
          <p:nvPr>
            <p:ph type="title"/>
          </p:nvPr>
        </p:nvSpPr>
        <p:spPr>
          <a:xfrm>
            <a:off x="382905" y="3122930"/>
            <a:ext cx="11426190" cy="6121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altLang="ko-KR" sz="4000" b="1" dirty="0"/>
              <a:t>4. WBS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39005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4345248-02A9-45A0-A167-7D0EC0F7F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13</a:t>
            </a:fld>
            <a:endParaRPr lang="ko-KR"/>
          </a:p>
        </p:txBody>
      </p:sp>
      <p:sp>
        <p:nvSpPr>
          <p:cNvPr id="6" name="제목 개체 틀 9">
            <a:extLst>
              <a:ext uri="{FF2B5EF4-FFF2-40B4-BE49-F238E27FC236}">
                <a16:creationId xmlns:a16="http://schemas.microsoft.com/office/drawing/2014/main" id="{4832A150-F43C-4767-82C4-D42F5020C0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755" y="226041"/>
            <a:ext cx="11426190" cy="6121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 sz="2800">
                <a:solidFill>
                  <a:schemeClr val="tx1"/>
                </a:solidFill>
              </a:defRPr>
            </a:lvl1pPr>
          </a:lstStyle>
          <a:p>
            <a:pPr marL="0" indent="0" algn="l" rtl="0"/>
            <a:r>
              <a:rPr lang="en-US" altLang="ko-KR" sz="4000" b="1" dirty="0"/>
              <a:t>4. WBS</a:t>
            </a:r>
            <a:endParaRPr lang="ko-KR" altLang="en-US" sz="4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172" y="788373"/>
            <a:ext cx="7200800" cy="585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9"/>
          <p:cNvSpPr txBox="1">
            <a:spLocks noGrp="1"/>
          </p:cNvSpPr>
          <p:nvPr>
            <p:ph type="title"/>
          </p:nvPr>
        </p:nvSpPr>
        <p:spPr>
          <a:xfrm>
            <a:off x="382905" y="3122930"/>
            <a:ext cx="11426190" cy="6121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altLang="ko-KR" sz="4000" b="1" dirty="0"/>
              <a:t>5. </a:t>
            </a:r>
            <a:r>
              <a:rPr lang="ko-KR" altLang="en-US" sz="4000" b="1" dirty="0"/>
              <a:t>개발화면</a:t>
            </a:r>
          </a:p>
        </p:txBody>
      </p:sp>
    </p:spTree>
    <p:extLst>
      <p:ext uri="{BB962C8B-B14F-4D97-AF65-F5344CB8AC3E}">
        <p14:creationId xmlns:p14="http://schemas.microsoft.com/office/powerpoint/2010/main" val="4196884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924306"/>
              </p:ext>
            </p:extLst>
          </p:nvPr>
        </p:nvGraphicFramePr>
        <p:xfrm>
          <a:off x="8622665" y="476885"/>
          <a:ext cx="3450590" cy="164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아이디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비밀번호 입력 후 로그인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아이디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비밀번호 불일치 시 알림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아이디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비밀번호 일치 시 메인페이지로 이동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회원가입 페이지로 이동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845448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1" hangingPunct="1">
                        <a:buFontTx/>
                        <a:buNone/>
                      </a:pPr>
                      <a:r>
                        <a:rPr lang="ko-KR" altLang="en-US" sz="85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</a:t>
                      </a:r>
                      <a:r>
                        <a:rPr lang="en-US" altLang="ko-KR" sz="85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비밀번호 찾기 페이지로 이동</a:t>
                      </a:r>
                      <a:endParaRPr lang="ko-KR" altLang="en-US" sz="85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616082"/>
                  </a:ext>
                </a:extLst>
              </a:tr>
            </a:tbl>
          </a:graphicData>
        </a:graphic>
      </p:graphicFrame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616F73F0-D75B-48F7-9691-78D7DD4B8DCD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FA8568-3A0D-46F8-9CD8-44B5C790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15</a:t>
            </a:fld>
            <a:endParaRPr lang="ko-KR"/>
          </a:p>
        </p:txBody>
      </p:sp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8C426F11-3501-4172-B3FE-563C04A80BB5}"/>
              </a:ext>
            </a:extLst>
          </p:cNvPr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회원가입</a:t>
            </a:r>
            <a:endParaRPr lang="ko-KR" altLang="en-US" sz="1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797934"/>
            <a:ext cx="7920880" cy="54309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341" y="3034762"/>
            <a:ext cx="3313545" cy="10902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2804" y="4562414"/>
            <a:ext cx="3312081" cy="1065908"/>
          </a:xfrm>
          <a:prstGeom prst="rect">
            <a:avLst/>
          </a:prstGeom>
        </p:spPr>
      </p:pic>
      <p:sp>
        <p:nvSpPr>
          <p:cNvPr id="137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4555728" y="380943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8112224" y="3030411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8160897" y="425096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4555728" y="4162243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6240016" y="4234627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-683807" y="242334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-701532" y="303476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-676390" y="355269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-710769" y="403947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-761923" y="452581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4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375180"/>
              </p:ext>
            </p:extLst>
          </p:nvPr>
        </p:nvGraphicFramePr>
        <p:xfrm>
          <a:off x="8622665" y="476885"/>
          <a:ext cx="3450590" cy="197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아이디 </a:t>
                      </a:r>
                      <a:r>
                        <a:rPr lang="ko-KR" altLang="en-US" sz="850" b="0" i="0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중복확인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기능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사용가능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사용불가 내용을 </a:t>
                      </a:r>
                      <a:r>
                        <a:rPr lang="ko-KR" altLang="en-US" sz="850" b="0" i="0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알림창으로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표시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비밀번호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비밀번호 확인</a:t>
                      </a:r>
                      <a:r>
                        <a:rPr lang="ko-KR" altLang="en-US" sz="850" b="0" i="0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값  일치</a:t>
                      </a:r>
                      <a:r>
                        <a:rPr lang="en-US" altLang="ko-KR" sz="850" b="0" i="0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altLang="en-US" sz="850" b="0" i="0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불일치 확인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개인정보활용동의 클릭 시 </a:t>
                      </a:r>
                      <a:r>
                        <a:rPr lang="ko-KR" altLang="en-US" sz="850" b="0" i="0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팝업창으로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안내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845448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개인정보활용동의</a:t>
                      </a:r>
                      <a:r>
                        <a:rPr lang="ko-KR" altLang="en-US" sz="850" b="0" i="0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팝업</a:t>
                      </a:r>
                      <a:endParaRPr lang="ko-KR" altLang="en-US" sz="850" b="0" i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616082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회원가입 시 회원정보 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DB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저장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616F73F0-D75B-48F7-9691-78D7DD4B8DCD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FA8568-3A0D-46F8-9CD8-44B5C790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3440" y="6226810"/>
            <a:ext cx="2743200" cy="365125"/>
          </a:xfrm>
        </p:spPr>
        <p:txBody>
          <a:bodyPr/>
          <a:lstStyle/>
          <a:p>
            <a:fld id="{4DA364A9-1D61-454E-A9F8-9DE8081036C8}" type="slidenum">
              <a:rPr lang="en-US" altLang="ko-KR" smtClean="0"/>
              <a:pPr/>
              <a:t>16</a:t>
            </a:fld>
            <a:endParaRPr lang="ko-KR"/>
          </a:p>
        </p:txBody>
      </p:sp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8C426F11-3501-4172-B3FE-563C04A80BB5}"/>
              </a:ext>
            </a:extLst>
          </p:cNvPr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회원가입</a:t>
            </a:r>
            <a:endParaRPr lang="ko-KR" altLang="en-US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985" y="2844336"/>
            <a:ext cx="3266374" cy="10615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49" y="764562"/>
            <a:ext cx="8064896" cy="5488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7985" y="4076088"/>
            <a:ext cx="3266374" cy="1979482"/>
          </a:xfrm>
          <a:prstGeom prst="rect">
            <a:avLst/>
          </a:prstGeom>
        </p:spPr>
      </p:pic>
      <p:sp>
        <p:nvSpPr>
          <p:cNvPr id="137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4409440" y="1314366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8207445" y="2593789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4439816" y="2763707"/>
            <a:ext cx="355169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4439816" y="551723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8203361" y="407081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4445227" y="585286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-701532" y="303476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-676390" y="355269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-710769" y="403947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-761923" y="452581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28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6" y="905742"/>
            <a:ext cx="7972012" cy="5340537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31281"/>
              </p:ext>
            </p:extLst>
          </p:nvPr>
        </p:nvGraphicFramePr>
        <p:xfrm>
          <a:off x="8622665" y="476885"/>
          <a:ext cx="3450590" cy="1315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정보 입력 시 아이디 찾기 기능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아이디 불일치 시 </a:t>
                      </a:r>
                      <a:r>
                        <a:rPr lang="ko-KR" altLang="en-US" sz="850" b="0" i="0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알림창</a:t>
                      </a:r>
                      <a:r>
                        <a:rPr lang="ko-KR" altLang="en-US" sz="850" b="0" i="0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표시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일치 시 </a:t>
                      </a:r>
                      <a:r>
                        <a:rPr lang="ko-KR" altLang="en-US" sz="850" b="0" i="0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알림창으로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표시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비밀번호 찾기 페이지로 이동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845448"/>
                  </a:ext>
                </a:extLst>
              </a:tr>
            </a:tbl>
          </a:graphicData>
        </a:graphic>
      </p:graphicFrame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616F73F0-D75B-48F7-9691-78D7DD4B8DCD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아이디 찾기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FA8568-3A0D-46F8-9CD8-44B5C790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17</a:t>
            </a:fld>
            <a:endParaRPr 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390" y="2993411"/>
            <a:ext cx="3421178" cy="1115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7598" y="4379834"/>
            <a:ext cx="3463058" cy="1174966"/>
          </a:xfrm>
          <a:prstGeom prst="rect">
            <a:avLst/>
          </a:prstGeom>
        </p:spPr>
      </p:pic>
      <p:sp>
        <p:nvSpPr>
          <p:cNvPr id="137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4622800" y="386929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8231098" y="2852373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8231098" y="4274911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4622800" y="4274911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-676390" y="193656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-683807" y="242334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-701532" y="303476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-676390" y="355269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-710769" y="403947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-761923" y="452581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8C426F11-3501-4172-B3FE-563C04A80BB5}"/>
              </a:ext>
            </a:extLst>
          </p:cNvPr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회원가입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22607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FA8568-3A0D-46F8-9CD8-44B5C790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18</a:t>
            </a:fld>
            <a:endParaRPr 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707054"/>
            <a:ext cx="8229355" cy="56742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381" y="2939582"/>
            <a:ext cx="3285158" cy="1270072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983112"/>
              </p:ext>
            </p:extLst>
          </p:nvPr>
        </p:nvGraphicFramePr>
        <p:xfrm>
          <a:off x="8622665" y="476885"/>
          <a:ext cx="3450590" cy="7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정보</a:t>
                      </a:r>
                      <a:r>
                        <a:rPr lang="ko-KR" altLang="en-US" sz="850" b="0" i="0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입력 후 비밀번호 초기화 기능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비밀번호</a:t>
                      </a:r>
                      <a:r>
                        <a:rPr lang="ko-KR" altLang="en-US" sz="850" b="0" i="0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초기화 하여 임시비밀번호로 </a:t>
                      </a:r>
                      <a:r>
                        <a:rPr lang="en-US" altLang="ko-KR" sz="850" b="0" i="0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DB</a:t>
                      </a:r>
                      <a:r>
                        <a:rPr lang="ko-KR" altLang="en-US" sz="850" b="0" i="0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수정 및 </a:t>
                      </a:r>
                      <a:endParaRPr lang="en-US" altLang="ko-KR" sz="850" b="0" i="0" kern="1200" baseline="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회원정보에 등록한 이메일로 발송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616F73F0-D75B-48F7-9691-78D7DD4B8DCD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비밀번호 초기화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7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4622800" y="369911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8399461" y="2599745"/>
            <a:ext cx="467981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-888644" y="114758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-686003" y="1469306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-676390" y="193656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-683807" y="242334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-701532" y="303476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-676390" y="355269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-710769" y="403947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-761923" y="452581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8C426F11-3501-4172-B3FE-563C04A80BB5}"/>
              </a:ext>
            </a:extLst>
          </p:cNvPr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회원가입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552925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764514"/>
            <a:ext cx="7863698" cy="5544574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294677"/>
              </p:ext>
            </p:extLst>
          </p:nvPr>
        </p:nvGraphicFramePr>
        <p:xfrm>
          <a:off x="8622665" y="476885"/>
          <a:ext cx="3450590" cy="328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리셋한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비밀번호 안내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616F73F0-D75B-48F7-9691-78D7DD4B8DCD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임시 비밀번호 이메일 발송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FA8568-3A0D-46F8-9CD8-44B5C790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19</a:t>
            </a:fld>
            <a:endParaRPr lang="ko-KR"/>
          </a:p>
        </p:txBody>
      </p:sp>
      <p:sp>
        <p:nvSpPr>
          <p:cNvPr id="137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2495600" y="436510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-924129" y="607884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-710769" y="98296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-686003" y="1469306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-676390" y="193656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-683807" y="242334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-701532" y="303476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-676390" y="355269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-710769" y="403947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-761923" y="452581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5640" y="4525815"/>
            <a:ext cx="936104" cy="340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8C426F11-3501-4172-B3FE-563C04A80BB5}"/>
              </a:ext>
            </a:extLst>
          </p:cNvPr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회원가입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90041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9"/>
          <p:cNvSpPr txBox="1">
            <a:spLocks noGrp="1"/>
          </p:cNvSpPr>
          <p:nvPr>
            <p:ph type="title"/>
          </p:nvPr>
        </p:nvSpPr>
        <p:spPr>
          <a:xfrm>
            <a:off x="384175" y="381000"/>
            <a:ext cx="11426190" cy="6121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 sz="2800">
                <a:solidFill>
                  <a:schemeClr val="tx1"/>
                </a:solidFill>
              </a:defRPr>
            </a:lvl1pPr>
          </a:lstStyle>
          <a:p>
            <a:pPr marL="0" indent="0" rtl="0"/>
            <a:r>
              <a:rPr lang="ko-KR" altLang="en-US" sz="4000" b="1" dirty="0"/>
              <a:t>목 차</a:t>
            </a:r>
          </a:p>
        </p:txBody>
      </p:sp>
      <p:sp>
        <p:nvSpPr>
          <p:cNvPr id="3" name="텍스트 상자 12485"/>
          <p:cNvSpPr txBox="1">
            <a:spLocks/>
          </p:cNvSpPr>
          <p:nvPr/>
        </p:nvSpPr>
        <p:spPr>
          <a:xfrm>
            <a:off x="1055440" y="1268760"/>
            <a:ext cx="6336704" cy="516910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lnSpc>
                <a:spcPct val="150000"/>
              </a:lnSpc>
              <a:buFontTx/>
              <a:buNone/>
            </a:pPr>
            <a:r>
              <a:rPr sz="3200" dirty="0">
                <a:latin typeface="맑은 고딕" charset="0"/>
                <a:ea typeface="맑은 고딕" charset="0"/>
              </a:rPr>
              <a:t>1. </a:t>
            </a:r>
            <a:r>
              <a:rPr lang="ko-KR" altLang="en-US" sz="3200" dirty="0">
                <a:latin typeface="맑은 고딕" charset="0"/>
                <a:ea typeface="맑은 고딕" charset="0"/>
              </a:rPr>
              <a:t>프로젝트 개요</a:t>
            </a:r>
            <a:endParaRPr lang="en-US" altLang="ko-KR" sz="3200" dirty="0">
              <a:latin typeface="맑은 고딕" charset="0"/>
              <a:ea typeface="맑은 고딕" charset="0"/>
            </a:endParaRPr>
          </a:p>
          <a:p>
            <a:pPr marL="0" indent="0" algn="l" hangingPunct="1">
              <a:lnSpc>
                <a:spcPct val="150000"/>
              </a:lnSpc>
              <a:buFontTx/>
              <a:buNone/>
            </a:pPr>
            <a:r>
              <a:rPr lang="en-US" altLang="ko-KR" sz="3200" dirty="0">
                <a:latin typeface="맑은 고딕" charset="0"/>
                <a:ea typeface="맑은 고딕" charset="0"/>
              </a:rPr>
              <a:t>2. </a:t>
            </a:r>
            <a:r>
              <a:rPr lang="ko-KR" altLang="en-US" sz="3200" dirty="0" err="1">
                <a:latin typeface="맑은 고딕" charset="0"/>
                <a:ea typeface="맑은 고딕" charset="0"/>
              </a:rPr>
              <a:t>상태다이어그램</a:t>
            </a:r>
            <a:endParaRPr lang="en-US" altLang="ko-KR" sz="3200" dirty="0">
              <a:latin typeface="맑은 고딕" charset="0"/>
              <a:ea typeface="맑은 고딕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맑은 고딕" charset="0"/>
                <a:ea typeface="맑은 고딕" charset="0"/>
              </a:rPr>
              <a:t>3</a:t>
            </a:r>
            <a:r>
              <a:rPr lang="ko-KR" altLang="ko-KR" sz="3200" dirty="0">
                <a:latin typeface="맑은 고딕" charset="0"/>
                <a:ea typeface="맑은 고딕" charset="0"/>
              </a:rPr>
              <a:t>. </a:t>
            </a:r>
            <a:r>
              <a:rPr lang="en-US" altLang="ko-KR" sz="3200" dirty="0">
                <a:latin typeface="맑은 고딕" charset="0"/>
                <a:ea typeface="맑은 고딕" charset="0"/>
              </a:rPr>
              <a:t>ERD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맑은 고딕" charset="0"/>
                <a:ea typeface="맑은 고딕" charset="0"/>
              </a:rPr>
              <a:t>4</a:t>
            </a:r>
            <a:r>
              <a:rPr lang="ko-KR" sz="3200" dirty="0">
                <a:latin typeface="맑은 고딕" charset="0"/>
                <a:ea typeface="맑은 고딕" charset="0"/>
              </a:rPr>
              <a:t>. </a:t>
            </a:r>
            <a:r>
              <a:rPr lang="en-US" altLang="ko-KR" sz="3200" dirty="0">
                <a:latin typeface="맑은 고딕" charset="0"/>
                <a:ea typeface="맑은 고딕" charset="0"/>
              </a:rPr>
              <a:t>WBS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맑은 고딕" charset="0"/>
                <a:ea typeface="맑은 고딕" charset="0"/>
              </a:rPr>
              <a:t>5. </a:t>
            </a:r>
            <a:r>
              <a:rPr lang="ko-KR" altLang="en-US" sz="3200" dirty="0">
                <a:latin typeface="맑은 고딕" charset="0"/>
                <a:ea typeface="맑은 고딕" charset="0"/>
              </a:rPr>
              <a:t>개발화면</a:t>
            </a:r>
            <a:endParaRPr lang="en-US" altLang="ko-KR" sz="3200" dirty="0">
              <a:latin typeface="맑은 고딕" charset="0"/>
              <a:ea typeface="맑은 고딕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맑은 고딕" charset="0"/>
                <a:ea typeface="맑은 고딕" charset="0"/>
              </a:rPr>
              <a:t>6. </a:t>
            </a:r>
            <a:r>
              <a:rPr lang="ko-KR" altLang="en-US" sz="3200" dirty="0">
                <a:latin typeface="맑은 고딕" charset="0"/>
                <a:ea typeface="맑은 고딕" charset="0"/>
              </a:rPr>
              <a:t>소감</a:t>
            </a:r>
            <a:endParaRPr lang="en-US" altLang="ko-KR" sz="3200" dirty="0">
              <a:latin typeface="맑은 고딕" charset="0"/>
              <a:ea typeface="맑은 고딕" charset="0"/>
            </a:endParaRPr>
          </a:p>
          <a:p>
            <a:pPr marL="0" indent="0" algn="l" hangingPunct="1">
              <a:lnSpc>
                <a:spcPct val="150000"/>
              </a:lnSpc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2644C3-3CD4-4E2C-AD64-293CDE2CB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2</a:t>
            </a:fld>
            <a:endParaRPr 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83" y="685804"/>
            <a:ext cx="8332750" cy="566627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581511"/>
              </p:ext>
            </p:extLst>
          </p:nvPr>
        </p:nvGraphicFramePr>
        <p:xfrm>
          <a:off x="8622665" y="476885"/>
          <a:ext cx="3450590" cy="300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로그인한 아이디의 정보를 출력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현재 등록된 일정의 진행상황을 차트로 표시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현재 등록된 일정의 진행상황을 건수로 표시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할일 등록 버튼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845448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1" hangingPunct="1">
                        <a:buFontTx/>
                        <a:buNone/>
                      </a:pPr>
                      <a:r>
                        <a:rPr lang="ko-KR" altLang="en-US" sz="85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선택된 항목들을 삭제</a:t>
                      </a:r>
                      <a:r>
                        <a:rPr lang="en-US" altLang="ko-KR" sz="85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숨기기</a:t>
                      </a:r>
                      <a:r>
                        <a:rPr lang="en-US" altLang="ko-KR" sz="85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</a:p>
                    <a:p>
                      <a:pPr marL="0" lvl="1" indent="0" algn="l" defTabSz="914400" rtl="0" eaLnBrk="1" latinLnBrk="1" hangingPunct="1">
                        <a:buFontTx/>
                        <a:buNone/>
                      </a:pPr>
                      <a:r>
                        <a:rPr lang="ko-KR" altLang="en-US" sz="85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숨기기 취소는 모든 </a:t>
                      </a:r>
                      <a:r>
                        <a:rPr lang="ko-KR" altLang="en-US" sz="85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숨긴일정이</a:t>
                      </a:r>
                      <a:r>
                        <a:rPr lang="ko-KR" altLang="en-US" sz="85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일괄 복귀</a:t>
                      </a:r>
                      <a:endParaRPr lang="ko-KR" altLang="en-US" sz="85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616082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조건에 따라 정렬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로그인한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 등록된 항목들을 출력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700102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진행상황을 버튼클릭으로 간편하게 수정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(DB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연동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009235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해당 업무만 수정 및 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삭제</a:t>
                      </a:r>
                      <a:endParaRPr lang="en-US" altLang="ko-KR" sz="850" b="0" i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i="0" kern="120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850" b="1" i="0" kern="120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수정 기능 오류</a:t>
                      </a:r>
                      <a:r>
                        <a:rPr lang="en-US" altLang="ko-KR" sz="850" b="1" i="0" kern="120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850" b="1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531733"/>
                  </a:ext>
                </a:extLst>
              </a:tr>
            </a:tbl>
          </a:graphicData>
        </a:graphic>
      </p:graphicFrame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616F73F0-D75B-48F7-9691-78D7DD4B8DCD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나의 할일 메인 페이지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FA8568-3A0D-46F8-9CD8-44B5C790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20</a:t>
            </a:fld>
            <a:endParaRPr lang="ko-KR"/>
          </a:p>
        </p:txBody>
      </p:sp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8C426F11-3501-4172-B3FE-563C04A80BB5}"/>
              </a:ext>
            </a:extLst>
          </p:cNvPr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나의 할일</a:t>
            </a:r>
            <a:endParaRPr lang="ko-KR" altLang="en-US" sz="1000" b="1" dirty="0"/>
          </a:p>
        </p:txBody>
      </p:sp>
      <p:sp>
        <p:nvSpPr>
          <p:cNvPr id="137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3816082" y="685169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2039834" y="2290855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3783265" y="2466571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4961439" y="2466571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6510458" y="2392059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3071664" y="386929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2253194" y="443867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5231765" y="443867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6937178" y="442120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-761923" y="452581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7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31" y="801820"/>
            <a:ext cx="8206721" cy="5579508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889884"/>
              </p:ext>
            </p:extLst>
          </p:nvPr>
        </p:nvGraphicFramePr>
        <p:xfrm>
          <a:off x="8622665" y="476885"/>
          <a:ext cx="3450590" cy="65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일시는 월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시간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분을 선택하여 등록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등록버튼으로 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DB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저장 및 프론트 출력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616F73F0-D75B-48F7-9691-78D7DD4B8DCD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할일 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FA8568-3A0D-46F8-9CD8-44B5C790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21</a:t>
            </a:fld>
            <a:endParaRPr lang="ko-KR"/>
          </a:p>
        </p:txBody>
      </p:sp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8C426F11-3501-4172-B3FE-563C04A80BB5}"/>
              </a:ext>
            </a:extLst>
          </p:cNvPr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/>
              <a:t>나의 할일</a:t>
            </a:r>
          </a:p>
        </p:txBody>
      </p:sp>
      <p:sp>
        <p:nvSpPr>
          <p:cNvPr id="137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2972644" y="259352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2972644" y="5373216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-710769" y="98296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-686003" y="1469306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-676390" y="193656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-683807" y="242334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-701532" y="303476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-676390" y="355269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-710769" y="403947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-761923" y="452581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04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48" y="694822"/>
            <a:ext cx="8303325" cy="557625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277160"/>
              </p:ext>
            </p:extLst>
          </p:nvPr>
        </p:nvGraphicFramePr>
        <p:xfrm>
          <a:off x="8622665" y="476885"/>
          <a:ext cx="3450590" cy="65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선택 후 숨기기 버튼 클릭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숨기기 알림 후 숨겨지게</a:t>
                      </a:r>
                      <a:r>
                        <a:rPr lang="ko-KR" altLang="en-US" sz="850" b="0" i="0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설정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616F73F0-D75B-48F7-9691-78D7DD4B8DCD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일정 숨기기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FA8568-3A0D-46F8-9CD8-44B5C790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22</a:t>
            </a:fld>
            <a:endParaRPr lang="ko-KR"/>
          </a:p>
        </p:txBody>
      </p:sp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8C426F11-3501-4172-B3FE-563C04A80BB5}"/>
              </a:ext>
            </a:extLst>
          </p:cNvPr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/>
              <a:t>나의 할일</a:t>
            </a:r>
          </a:p>
        </p:txBody>
      </p:sp>
      <p:sp>
        <p:nvSpPr>
          <p:cNvPr id="137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6470332" y="2629723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2423592" y="1084400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-710769" y="98296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-686003" y="1469306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-676390" y="193656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-683807" y="242334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-701532" y="303476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-676390" y="355269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-710769" y="403947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-761923" y="452581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39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71" y="575129"/>
            <a:ext cx="8221322" cy="570337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98052"/>
              </p:ext>
            </p:extLst>
          </p:nvPr>
        </p:nvGraphicFramePr>
        <p:xfrm>
          <a:off x="8622665" y="476885"/>
          <a:ext cx="3450590" cy="65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숨기기 취소 버튼 클릭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숨김 복귀 알림 후 리스트에 일괄 복귀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616F73F0-D75B-48F7-9691-78D7DD4B8DCD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일정 숨기기 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FA8568-3A0D-46F8-9CD8-44B5C790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23</a:t>
            </a:fld>
            <a:endParaRPr lang="ko-KR"/>
          </a:p>
        </p:txBody>
      </p:sp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8C426F11-3501-4172-B3FE-563C04A80BB5}"/>
              </a:ext>
            </a:extLst>
          </p:cNvPr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/>
              <a:t>나의 할일</a:t>
            </a:r>
          </a:p>
        </p:txBody>
      </p:sp>
      <p:sp>
        <p:nvSpPr>
          <p:cNvPr id="137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6312024" y="320494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2423592" y="888574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-710769" y="98296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-686003" y="1469306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-676390" y="193656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-683807" y="242334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-701532" y="303476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-676390" y="355269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-710769" y="403947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-761923" y="452581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307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96" y="757629"/>
            <a:ext cx="8370253" cy="560063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560471"/>
              </p:ext>
            </p:extLst>
          </p:nvPr>
        </p:nvGraphicFramePr>
        <p:xfrm>
          <a:off x="8622665" y="476885"/>
          <a:ext cx="3450590" cy="65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진행상황 버튼 클릭하면 별도 알림 없이 바로 수정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차트</a:t>
                      </a:r>
                      <a:r>
                        <a:rPr lang="ko-KR" altLang="en-US" sz="850" b="0" i="0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연동도 별도 </a:t>
                      </a:r>
                      <a:r>
                        <a:rPr lang="ko-KR" altLang="en-US" sz="850" b="0" i="0" kern="1200" baseline="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알림창</a:t>
                      </a:r>
                      <a:r>
                        <a:rPr lang="ko-KR" altLang="en-US" sz="850" b="0" i="0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없이 바로 진행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616F73F0-D75B-48F7-9691-78D7DD4B8DCD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업무 진행상황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FA8568-3A0D-46F8-9CD8-44B5C790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24</a:t>
            </a:fld>
            <a:endParaRPr lang="ko-KR"/>
          </a:p>
        </p:txBody>
      </p:sp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8C426F11-3501-4172-B3FE-563C04A80BB5}"/>
              </a:ext>
            </a:extLst>
          </p:cNvPr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/>
              <a:t>나의 할일</a:t>
            </a:r>
          </a:p>
        </p:txBody>
      </p:sp>
      <p:sp>
        <p:nvSpPr>
          <p:cNvPr id="137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5087888" y="453280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2135560" y="2279910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-710769" y="98296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-686003" y="1469306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-676390" y="193656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-683807" y="242334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-701532" y="303476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-676390" y="355269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-710769" y="403947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-761923" y="452581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250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3" y="548736"/>
            <a:ext cx="8178735" cy="583259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14884"/>
              </p:ext>
            </p:extLst>
          </p:nvPr>
        </p:nvGraphicFramePr>
        <p:xfrm>
          <a:off x="8622665" y="476885"/>
          <a:ext cx="3450590" cy="1388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개별</a:t>
                      </a:r>
                      <a:r>
                        <a:rPr lang="ko-KR" altLang="en-US" sz="850" b="0" i="0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수정 버튼 클릭 시 </a:t>
                      </a:r>
                      <a:r>
                        <a:rPr lang="ko-KR" altLang="en-US" sz="850" b="0" i="0" kern="1200" baseline="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팝업창</a:t>
                      </a:r>
                      <a:r>
                        <a:rPr lang="ko-KR" altLang="en-US" sz="850" b="0" i="0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출력되며 데이터</a:t>
                      </a:r>
                      <a:r>
                        <a:rPr lang="en-US" altLang="ko-KR" sz="850" b="0" i="0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850" b="0" i="0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수정 가능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알림으로 </a:t>
                      </a:r>
                      <a:r>
                        <a:rPr lang="ko-KR" altLang="en-US" sz="850" b="0" i="0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완료여부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출력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개별 </a:t>
                      </a:r>
                      <a:r>
                        <a:rPr lang="ko-KR" altLang="en-US" sz="850" b="0" i="0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삭제버튼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클릭 시 </a:t>
                      </a:r>
                      <a:r>
                        <a:rPr lang="ko-KR" altLang="en-US" sz="850" b="0" i="0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삭제알림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삭제 알림 후 바로 삭제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(DB 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연동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845448"/>
                  </a:ext>
                </a:extLst>
              </a:tr>
            </a:tbl>
          </a:graphicData>
        </a:graphic>
      </p:graphicFrame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616F73F0-D75B-48F7-9691-78D7DD4B8DCD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r>
              <a:rPr lang="ko-KR" altLang="en-US" sz="1000" dirty="0" smtClean="0"/>
              <a:t>나의 할일 수정</a:t>
            </a:r>
            <a:endParaRPr lang="ko-KR" altLang="en-US" sz="1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FA8568-3A0D-46F8-9CD8-44B5C790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25</a:t>
            </a:fld>
            <a:endParaRPr lang="ko-KR"/>
          </a:p>
        </p:txBody>
      </p:sp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8C426F11-3501-4172-B3FE-563C04A80BB5}"/>
              </a:ext>
            </a:extLst>
          </p:cNvPr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/>
              <a:t>나의 할일</a:t>
            </a:r>
          </a:p>
        </p:txBody>
      </p:sp>
      <p:sp>
        <p:nvSpPr>
          <p:cNvPr id="137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6470332" y="4558511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2423592" y="718655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6966119" y="4558511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8517604" y="305372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-676390" y="193656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-683807" y="242334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-701532" y="303476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-676390" y="355269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-710769" y="403947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-761923" y="452581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025" y="3465031"/>
            <a:ext cx="3301072" cy="10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04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9" y="565603"/>
            <a:ext cx="8317347" cy="5971247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60121"/>
              </p:ext>
            </p:extLst>
          </p:nvPr>
        </p:nvGraphicFramePr>
        <p:xfrm>
          <a:off x="8622665" y="476885"/>
          <a:ext cx="3450590" cy="2959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로그인 계정 기준 부서 업무 차트 출력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진행현황에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따른 건수 출력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참여자에 선택되어 있을 시 나의 업무로 출력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참여하고 있는 </a:t>
                      </a:r>
                      <a:r>
                        <a:rPr lang="ko-KR" altLang="en-US" sz="850" b="0" i="0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진행상황별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건수 출력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845448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1" hangingPunct="1">
                        <a:buFontTx/>
                        <a:buNone/>
                      </a:pPr>
                      <a:r>
                        <a:rPr lang="ko-KR" altLang="en-US" sz="85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팀업무</a:t>
                      </a:r>
                      <a:r>
                        <a:rPr lang="ko-KR" altLang="en-US" sz="85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등록하기 </a:t>
                      </a:r>
                      <a:endParaRPr lang="ko-KR" altLang="en-US" sz="85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616082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선택된 일정 일괄 숨기기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숨기기 복원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조건별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검색 및 </a:t>
                      </a:r>
                      <a:r>
                        <a:rPr lang="ko-KR" altLang="en-US" sz="850" b="0" i="0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정렬기능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78734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DB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저장된 팀 일정 출력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18485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개별 일정 수정 및 숨기기 기능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955325"/>
                  </a:ext>
                </a:extLst>
              </a:tr>
            </a:tbl>
          </a:graphicData>
        </a:graphic>
      </p:graphicFrame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616F73F0-D75B-48F7-9691-78D7DD4B8DCD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err="1" smtClean="0">
                <a:solidFill>
                  <a:schemeClr val="tx1"/>
                </a:solidFill>
              </a:rPr>
              <a:t>팀별할일</a:t>
            </a:r>
            <a:r>
              <a:rPr lang="ko-KR" altLang="en-US" sz="1000" dirty="0" smtClean="0">
                <a:solidFill>
                  <a:schemeClr val="tx1"/>
                </a:solidFill>
              </a:rPr>
              <a:t> 기본 페이지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FA8568-3A0D-46F8-9CD8-44B5C790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26</a:t>
            </a:fld>
            <a:endParaRPr lang="ko-KR"/>
          </a:p>
        </p:txBody>
      </p:sp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8C426F11-3501-4172-B3FE-563C04A80BB5}"/>
              </a:ext>
            </a:extLst>
          </p:cNvPr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err="1" smtClean="0"/>
              <a:t>팀별</a:t>
            </a:r>
            <a:r>
              <a:rPr lang="ko-KR" altLang="en-US" sz="1000" b="1" dirty="0" smtClean="0"/>
              <a:t> 할일</a:t>
            </a:r>
            <a:endParaRPr lang="ko-KR" altLang="en-US" sz="1000" b="1" dirty="0"/>
          </a:p>
        </p:txBody>
      </p:sp>
      <p:sp>
        <p:nvSpPr>
          <p:cNvPr id="137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1919536" y="1642026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4118020" y="1596727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5375717" y="156555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7685504" y="156555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1491863" y="380982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2779702" y="3812007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4982334" y="386929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1420808" y="524888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7181448" y="532088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-761923" y="452581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35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4" y="878855"/>
            <a:ext cx="8133864" cy="5619273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01662"/>
              </p:ext>
            </p:extLst>
          </p:nvPr>
        </p:nvGraphicFramePr>
        <p:xfrm>
          <a:off x="8622665" y="476885"/>
          <a:ext cx="3450590" cy="1315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팀 업무 등록 팝업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참여자 선택</a:t>
                      </a:r>
                      <a:r>
                        <a:rPr lang="ko-KR" altLang="en-US" sz="850" b="0" i="0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시 우측 </a:t>
                      </a:r>
                      <a:r>
                        <a:rPr lang="ko-KR" altLang="en-US" sz="850" b="0" i="0" kern="1200" baseline="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참여자선택</a:t>
                      </a:r>
                      <a:r>
                        <a:rPr lang="ko-KR" altLang="en-US" sz="850" b="0" i="0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팝업 출력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DB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에 해당 부서원 출력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참여자 </a:t>
                      </a:r>
                      <a:r>
                        <a:rPr lang="ko-KR" altLang="en-US" sz="850" b="0" i="0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선택완료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시 이름 표기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845448"/>
                  </a:ext>
                </a:extLst>
              </a:tr>
            </a:tbl>
          </a:graphicData>
        </a:graphic>
      </p:graphicFrame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616F73F0-D75B-48F7-9691-78D7DD4B8DCD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업무 등록하기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FA8568-3A0D-46F8-9CD8-44B5C790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27</a:t>
            </a:fld>
            <a:endParaRPr lang="ko-KR"/>
          </a:p>
        </p:txBody>
      </p:sp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8C426F11-3501-4172-B3FE-563C04A80BB5}"/>
              </a:ext>
            </a:extLst>
          </p:cNvPr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err="1" smtClean="0"/>
              <a:t>팀별</a:t>
            </a:r>
            <a:r>
              <a:rPr lang="ko-KR" altLang="en-US" sz="1000" b="1" dirty="0" smtClean="0"/>
              <a:t> 할일</a:t>
            </a:r>
            <a:endParaRPr lang="ko-KR" altLang="en-US" sz="1000" b="1" dirty="0"/>
          </a:p>
        </p:txBody>
      </p:sp>
      <p:sp>
        <p:nvSpPr>
          <p:cNvPr id="137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1199515" y="144935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2927648" y="4249674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4140212" y="2109469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1775520" y="486617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-676390" y="193656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-683807" y="242334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-701532" y="303476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-676390" y="355269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-710769" y="403947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-761923" y="452581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93" y="888574"/>
            <a:ext cx="8265260" cy="558173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827894"/>
              </p:ext>
            </p:extLst>
          </p:nvPr>
        </p:nvGraphicFramePr>
        <p:xfrm>
          <a:off x="8622665" y="476885"/>
          <a:ext cx="3450590" cy="164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 일정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팀 일정만 표기할 수 있으며 모두 표기</a:t>
                      </a:r>
                      <a:r>
                        <a:rPr lang="ko-KR" altLang="en-US" sz="850" b="0" i="0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가능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월별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주별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일별로 일정 확인 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 &gt; 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버튼으로 날짜 조정 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오늘 날짜로 이동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845448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1" hangingPunct="1">
                        <a:buFontTx/>
                        <a:buNone/>
                      </a:pPr>
                      <a:r>
                        <a:rPr lang="ko-KR" altLang="en-US" sz="85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 시 세부 일정 확인</a:t>
                      </a:r>
                      <a:endParaRPr lang="ko-KR" altLang="en-US" sz="85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616082"/>
                  </a:ext>
                </a:extLst>
              </a:tr>
            </a:tbl>
          </a:graphicData>
        </a:graphic>
      </p:graphicFrame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616F73F0-D75B-48F7-9691-78D7DD4B8DCD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일정관리 기본 페이지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FA8568-3A0D-46F8-9CD8-44B5C790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28</a:t>
            </a:fld>
            <a:endParaRPr lang="ko-KR"/>
          </a:p>
        </p:txBody>
      </p:sp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8C426F11-3501-4172-B3FE-563C04A80BB5}"/>
              </a:ext>
            </a:extLst>
          </p:cNvPr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일정 관리</a:t>
            </a:r>
            <a:endParaRPr lang="ko-KR" altLang="en-US" sz="1000" b="1" dirty="0"/>
          </a:p>
        </p:txBody>
      </p:sp>
      <p:sp>
        <p:nvSpPr>
          <p:cNvPr id="137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1703512" y="193656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5519936" y="1948726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3431704" y="259352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6897052" y="259352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1703512" y="338251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-683807" y="242334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-701532" y="303476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-676390" y="355269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-710769" y="403947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-761923" y="452581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06" y="888573"/>
            <a:ext cx="8149350" cy="557410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64969"/>
              </p:ext>
            </p:extLst>
          </p:nvPr>
        </p:nvGraphicFramePr>
        <p:xfrm>
          <a:off x="8622665" y="476885"/>
          <a:ext cx="3450590" cy="65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 일정 보기 클릭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 일정만 출력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616F73F0-D75B-48F7-9691-78D7DD4B8DCD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내 일정만 보기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FA8568-3A0D-46F8-9CD8-44B5C790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29</a:t>
            </a:fld>
            <a:endParaRPr lang="ko-KR"/>
          </a:p>
        </p:txBody>
      </p:sp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8C426F11-3501-4172-B3FE-563C04A80BB5}"/>
              </a:ext>
            </a:extLst>
          </p:cNvPr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일정 관리</a:t>
            </a:r>
            <a:endParaRPr lang="ko-KR" altLang="en-US" sz="1000" b="1" dirty="0"/>
          </a:p>
        </p:txBody>
      </p:sp>
      <p:sp>
        <p:nvSpPr>
          <p:cNvPr id="137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1775520" y="206012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1957650" y="4405896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-710769" y="98296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-686003" y="1469306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-676390" y="193656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-683807" y="242334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-701532" y="303476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-676390" y="355269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-710769" y="403947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-761923" y="452581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9"/>
          <p:cNvSpPr txBox="1">
            <a:spLocks noGrp="1"/>
          </p:cNvSpPr>
          <p:nvPr>
            <p:ph type="title"/>
          </p:nvPr>
        </p:nvSpPr>
        <p:spPr>
          <a:xfrm>
            <a:off x="382905" y="3122930"/>
            <a:ext cx="11426190" cy="6121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altLang="ko-KR" sz="4000" b="1" dirty="0"/>
              <a:t>1. </a:t>
            </a:r>
            <a:r>
              <a:rPr lang="ko-KR" altLang="en-US" sz="4000" b="1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3082431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17" y="746480"/>
            <a:ext cx="8157528" cy="570685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976175"/>
              </p:ext>
            </p:extLst>
          </p:nvPr>
        </p:nvGraphicFramePr>
        <p:xfrm>
          <a:off x="8622665" y="476885"/>
          <a:ext cx="3450590" cy="65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팀 일정 보기 클릭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팀 일정만 출력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616F73F0-D75B-48F7-9691-78D7DD4B8DCD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팀 일정만 보기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FA8568-3A0D-46F8-9CD8-44B5C790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30</a:t>
            </a:fld>
            <a:endParaRPr lang="ko-KR"/>
          </a:p>
        </p:txBody>
      </p:sp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8C426F11-3501-4172-B3FE-563C04A80BB5}"/>
              </a:ext>
            </a:extLst>
          </p:cNvPr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/>
              <a:t>일정 관리</a:t>
            </a:r>
          </a:p>
        </p:txBody>
      </p:sp>
      <p:sp>
        <p:nvSpPr>
          <p:cNvPr id="137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2783632" y="174352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1775520" y="3035285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-710769" y="98296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-686003" y="1469306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-676390" y="193656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-683807" y="242334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-701532" y="303476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-676390" y="355269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-710769" y="403947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-761923" y="452581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908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71" y="697490"/>
            <a:ext cx="8076395" cy="582785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338671"/>
              </p:ext>
            </p:extLst>
          </p:nvPr>
        </p:nvGraphicFramePr>
        <p:xfrm>
          <a:off x="8622665" y="476885"/>
          <a:ext cx="3450590" cy="65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주별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보기 클릭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 단위로 일정 출력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616F73F0-D75B-48F7-9691-78D7DD4B8DCD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err="1" smtClean="0">
                <a:solidFill>
                  <a:schemeClr val="tx1"/>
                </a:solidFill>
              </a:rPr>
              <a:t>주별</a:t>
            </a:r>
            <a:r>
              <a:rPr lang="ko-KR" altLang="en-US" sz="1000" dirty="0" smtClean="0">
                <a:solidFill>
                  <a:schemeClr val="tx1"/>
                </a:solidFill>
              </a:rPr>
              <a:t> 보기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FA8568-3A0D-46F8-9CD8-44B5C790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31</a:t>
            </a:fld>
            <a:endParaRPr lang="ko-KR"/>
          </a:p>
        </p:txBody>
      </p:sp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8C426F11-3501-4172-B3FE-563C04A80BB5}"/>
              </a:ext>
            </a:extLst>
          </p:cNvPr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/>
              <a:t>일정 관리</a:t>
            </a:r>
          </a:p>
        </p:txBody>
      </p:sp>
      <p:sp>
        <p:nvSpPr>
          <p:cNvPr id="137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6312024" y="182008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3071664" y="2593528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-710769" y="98296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-686003" y="1469306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-676390" y="193656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-683807" y="242334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-701532" y="303476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-676390" y="355269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-710769" y="403947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-761923" y="452581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757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2" y="718655"/>
            <a:ext cx="8157986" cy="570337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76336"/>
              </p:ext>
            </p:extLst>
          </p:nvPr>
        </p:nvGraphicFramePr>
        <p:xfrm>
          <a:off x="8622665" y="476885"/>
          <a:ext cx="3450590" cy="65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일별 보기 클릭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일 단위로 일정 출력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616F73F0-D75B-48F7-9691-78D7DD4B8DCD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일별 보기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FA8568-3A0D-46F8-9CD8-44B5C790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32</a:t>
            </a:fld>
            <a:endParaRPr lang="ko-KR"/>
          </a:p>
        </p:txBody>
      </p:sp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8C426F11-3501-4172-B3FE-563C04A80BB5}"/>
              </a:ext>
            </a:extLst>
          </p:cNvPr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/>
              <a:t>일정 관리</a:t>
            </a:r>
          </a:p>
        </p:txBody>
      </p:sp>
      <p:sp>
        <p:nvSpPr>
          <p:cNvPr id="137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7176120" y="1809666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3359696" y="2593528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-710769" y="98296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-686003" y="1469306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-676390" y="193656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-683807" y="242334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-701532" y="303476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-676390" y="355269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-710769" y="403947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-761923" y="452581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01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764967"/>
            <a:ext cx="7951013" cy="5575445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741223"/>
              </p:ext>
            </p:extLst>
          </p:nvPr>
        </p:nvGraphicFramePr>
        <p:xfrm>
          <a:off x="8622665" y="476885"/>
          <a:ext cx="3450590" cy="65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제목 출력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 출력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616F73F0-D75B-48F7-9691-78D7DD4B8DCD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세부 일정 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FA8568-3A0D-46F8-9CD8-44B5C790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33</a:t>
            </a:fld>
            <a:endParaRPr lang="ko-KR"/>
          </a:p>
        </p:txBody>
      </p:sp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8C426F11-3501-4172-B3FE-563C04A80BB5}"/>
              </a:ext>
            </a:extLst>
          </p:cNvPr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/>
              <a:t>일정 관리</a:t>
            </a:r>
          </a:p>
        </p:txBody>
      </p:sp>
      <p:sp>
        <p:nvSpPr>
          <p:cNvPr id="137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3507257" y="1824906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2567608" y="2205858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-710769" y="98296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-686003" y="1469306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-676390" y="193656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-683807" y="242334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-701532" y="303476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-676390" y="355269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-710769" y="403947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-761923" y="452581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21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57" y="806212"/>
            <a:ext cx="8328248" cy="549295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722902"/>
              </p:ext>
            </p:extLst>
          </p:nvPr>
        </p:nvGraphicFramePr>
        <p:xfrm>
          <a:off x="8622665" y="476885"/>
          <a:ext cx="3450590" cy="1315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조건에 맞춰 검색할 수 있는 기능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공지사항 등록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날짜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조회수 클릭 시 정렬 기능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DB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저장된 내용 출력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448108"/>
                  </a:ext>
                </a:extLst>
              </a:tr>
            </a:tbl>
          </a:graphicData>
        </a:graphic>
      </p:graphicFrame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616F73F0-D75B-48F7-9691-78D7DD4B8DCD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공지사항 기본 페이지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FA8568-3A0D-46F8-9CD8-44B5C790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34</a:t>
            </a:fld>
            <a:endParaRPr lang="ko-KR"/>
          </a:p>
        </p:txBody>
      </p:sp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8C426F11-3501-4172-B3FE-563C04A80BB5}"/>
              </a:ext>
            </a:extLst>
          </p:cNvPr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게시판</a:t>
            </a:r>
            <a:endParaRPr lang="ko-KR" altLang="en-US" sz="1000" b="1" dirty="0"/>
          </a:p>
        </p:txBody>
      </p:sp>
      <p:sp>
        <p:nvSpPr>
          <p:cNvPr id="137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3215680" y="2109469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5844242" y="2109992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1872656" y="260823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1872656" y="319850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-676390" y="193656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-683807" y="242334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-701532" y="303476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-676390" y="355269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-710769" y="403947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-761923" y="452581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192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826408"/>
            <a:ext cx="7898159" cy="5582964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920889"/>
              </p:ext>
            </p:extLst>
          </p:nvPr>
        </p:nvGraphicFramePr>
        <p:xfrm>
          <a:off x="8622665" y="476885"/>
          <a:ext cx="3450590" cy="65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공지사항 입력 후 등록 버튼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등록 성공 알림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616F73F0-D75B-48F7-9691-78D7DD4B8DCD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공지사항 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FA8568-3A0D-46F8-9CD8-44B5C790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35</a:t>
            </a:fld>
            <a:endParaRPr lang="ko-KR"/>
          </a:p>
        </p:txBody>
      </p:sp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8C426F11-3501-4172-B3FE-563C04A80BB5}"/>
              </a:ext>
            </a:extLst>
          </p:cNvPr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게시판</a:t>
            </a:r>
            <a:endParaRPr lang="ko-KR" altLang="en-US" sz="1000" b="1" dirty="0"/>
          </a:p>
        </p:txBody>
      </p:sp>
      <p:sp>
        <p:nvSpPr>
          <p:cNvPr id="137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2063552" y="2120113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2855640" y="548737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-710769" y="98296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-686003" y="1469306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-676390" y="193656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-683807" y="242334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-701532" y="303476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-676390" y="355269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-710769" y="403947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-761923" y="452581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327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834464"/>
            <a:ext cx="8198964" cy="539234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792574"/>
              </p:ext>
            </p:extLst>
          </p:nvPr>
        </p:nvGraphicFramePr>
        <p:xfrm>
          <a:off x="8622665" y="476885"/>
          <a:ext cx="3450590" cy="7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공지 클릭 시 내용 출력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1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등록자만 수정 삭제 가능</a:t>
                      </a:r>
                      <a:r>
                        <a:rPr lang="en-US" altLang="ko-KR" sz="850" b="1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en-US" altLang="ko-KR" sz="850" b="1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</a:p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1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다른 </a:t>
                      </a:r>
                      <a:r>
                        <a:rPr lang="en-US" altLang="ko-KR" sz="850" b="1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r>
                        <a:rPr lang="ko-KR" altLang="en-US" sz="850" b="1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경우 </a:t>
                      </a:r>
                      <a:r>
                        <a:rPr lang="ko-KR" altLang="en-US" sz="850" b="1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수정삭제</a:t>
                      </a:r>
                      <a:r>
                        <a:rPr lang="ko-KR" altLang="en-US" sz="850" b="1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버튼 </a:t>
                      </a:r>
                      <a:r>
                        <a:rPr lang="ko-KR" altLang="en-US" sz="850" b="1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미출력</a:t>
                      </a:r>
                      <a:endParaRPr lang="ko-KR" altLang="en-US" sz="85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616F73F0-D75B-48F7-9691-78D7DD4B8DCD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공지사항 세부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FA8568-3A0D-46F8-9CD8-44B5C790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36</a:t>
            </a:fld>
            <a:endParaRPr lang="ko-KR"/>
          </a:p>
        </p:txBody>
      </p:sp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8C426F11-3501-4172-B3FE-563C04A80BB5}"/>
              </a:ext>
            </a:extLst>
          </p:cNvPr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게시판</a:t>
            </a:r>
            <a:endParaRPr lang="ko-KR" altLang="en-US" sz="1000" b="1" dirty="0"/>
          </a:p>
        </p:txBody>
      </p:sp>
      <p:sp>
        <p:nvSpPr>
          <p:cNvPr id="137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1919536" y="1539689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3431704" y="4355896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-710769" y="98296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-686003" y="1469306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-676390" y="193656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-683807" y="242334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-701532" y="303476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-676390" y="355269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-710769" y="403947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-761923" y="452581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38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89" y="886923"/>
            <a:ext cx="8309916" cy="525715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62809"/>
              </p:ext>
            </p:extLst>
          </p:nvPr>
        </p:nvGraphicFramePr>
        <p:xfrm>
          <a:off x="8622665" y="476885"/>
          <a:ext cx="3450590" cy="164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분류 클릭 시 해당 카테고리만 검색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조건에 맞춰 검색할 수 있는 기능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공지사항 등록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날짜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조회수 클릭 시 정렬 기능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845448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DB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저장된 내용 출력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616082"/>
                  </a:ext>
                </a:extLst>
              </a:tr>
            </a:tbl>
          </a:graphicData>
        </a:graphic>
      </p:graphicFrame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616F73F0-D75B-48F7-9691-78D7DD4B8DCD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자유게시판 기본 페이지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FA8568-3A0D-46F8-9CD8-44B5C790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0336" y="6144075"/>
            <a:ext cx="2743200" cy="365125"/>
          </a:xfrm>
        </p:spPr>
        <p:txBody>
          <a:bodyPr/>
          <a:lstStyle/>
          <a:p>
            <a:fld id="{4DA364A9-1D61-454E-A9F8-9DE8081036C8}" type="slidenum">
              <a:rPr lang="en-US" altLang="ko-KR" smtClean="0"/>
              <a:pPr/>
              <a:t>37</a:t>
            </a:fld>
            <a:endParaRPr lang="ko-KR"/>
          </a:p>
        </p:txBody>
      </p:sp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8C426F11-3501-4172-B3FE-563C04A80BB5}"/>
              </a:ext>
            </a:extLst>
          </p:cNvPr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게시판</a:t>
            </a:r>
            <a:endParaRPr lang="ko-KR" altLang="en-US" sz="1000" b="1" dirty="0"/>
          </a:p>
        </p:txBody>
      </p:sp>
      <p:sp>
        <p:nvSpPr>
          <p:cNvPr id="137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2063552" y="237939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4622800" y="2325647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7174631" y="231658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1829122" y="303476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3719736" y="369003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-683807" y="242334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-701532" y="303476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-676390" y="355269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-710769" y="403947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-761923" y="452581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30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899320"/>
            <a:ext cx="8014652" cy="5306739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230296"/>
              </p:ext>
            </p:extLst>
          </p:nvPr>
        </p:nvGraphicFramePr>
        <p:xfrm>
          <a:off x="8622665" y="476885"/>
          <a:ext cx="3450590" cy="65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 입력 후 등록 버튼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등록 성공 알림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616F73F0-D75B-48F7-9691-78D7DD4B8DCD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자유게시판 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FA8568-3A0D-46F8-9CD8-44B5C790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0336" y="6144075"/>
            <a:ext cx="2743200" cy="365125"/>
          </a:xfrm>
        </p:spPr>
        <p:txBody>
          <a:bodyPr/>
          <a:lstStyle/>
          <a:p>
            <a:fld id="{4DA364A9-1D61-454E-A9F8-9DE8081036C8}" type="slidenum">
              <a:rPr lang="en-US" altLang="ko-KR" smtClean="0"/>
              <a:pPr/>
              <a:t>38</a:t>
            </a:fld>
            <a:endParaRPr lang="ko-KR"/>
          </a:p>
        </p:txBody>
      </p:sp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8C426F11-3501-4172-B3FE-563C04A80BB5}"/>
              </a:ext>
            </a:extLst>
          </p:cNvPr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게시판</a:t>
            </a:r>
            <a:endParaRPr lang="ko-KR" altLang="en-US" sz="1000" b="1" dirty="0"/>
          </a:p>
        </p:txBody>
      </p:sp>
      <p:sp>
        <p:nvSpPr>
          <p:cNvPr id="137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1847528" y="2279649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2711624" y="590412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-710769" y="98296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-686003" y="1469306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-676390" y="193656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-683807" y="242334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-701532" y="303476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-676390" y="355269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-710769" y="403947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-761923" y="452581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63828"/>
            <a:ext cx="8320405" cy="5080247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933789"/>
              </p:ext>
            </p:extLst>
          </p:nvPr>
        </p:nvGraphicFramePr>
        <p:xfrm>
          <a:off x="8622665" y="476885"/>
          <a:ext cx="3450590" cy="7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공지 클릭 시 내용 출력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1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등록자만 수정 삭제 가능</a:t>
                      </a:r>
                      <a:r>
                        <a:rPr lang="en-US" altLang="ko-KR" sz="850" b="1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en-US" altLang="ko-KR" sz="850" b="1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</a:p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1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다른 </a:t>
                      </a:r>
                      <a:r>
                        <a:rPr lang="en-US" altLang="ko-KR" sz="850" b="1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r>
                        <a:rPr lang="ko-KR" altLang="en-US" sz="850" b="1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경우 </a:t>
                      </a:r>
                      <a:r>
                        <a:rPr lang="ko-KR" altLang="en-US" sz="850" b="1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수정삭제</a:t>
                      </a:r>
                      <a:r>
                        <a:rPr lang="ko-KR" altLang="en-US" sz="850" b="1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버튼 </a:t>
                      </a:r>
                      <a:r>
                        <a:rPr lang="ko-KR" altLang="en-US" sz="850" b="1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미출력</a:t>
                      </a:r>
                      <a:endParaRPr lang="ko-KR" altLang="en-US" sz="85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616F73F0-D75B-48F7-9691-78D7DD4B8DCD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자유게시판 세부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FA8568-3A0D-46F8-9CD8-44B5C790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0336" y="6144075"/>
            <a:ext cx="2743200" cy="365125"/>
          </a:xfrm>
        </p:spPr>
        <p:txBody>
          <a:bodyPr/>
          <a:lstStyle/>
          <a:p>
            <a:fld id="{4DA364A9-1D61-454E-A9F8-9DE8081036C8}" type="slidenum">
              <a:rPr lang="en-US" altLang="ko-KR" smtClean="0"/>
              <a:pPr/>
              <a:t>39</a:t>
            </a:fld>
            <a:endParaRPr lang="ko-KR"/>
          </a:p>
        </p:txBody>
      </p:sp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8C426F11-3501-4172-B3FE-563C04A80BB5}"/>
              </a:ext>
            </a:extLst>
          </p:cNvPr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게시판</a:t>
            </a:r>
            <a:endParaRPr lang="ko-KR" altLang="en-US" sz="1000" b="1" dirty="0"/>
          </a:p>
        </p:txBody>
      </p:sp>
      <p:sp>
        <p:nvSpPr>
          <p:cNvPr id="137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1703512" y="240048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3431704" y="4526338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-710769" y="98296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-686003" y="1469306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-676390" y="193656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-683807" y="242334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-701532" y="303476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-676390" y="355269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-710769" y="403947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-761923" y="452581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8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9"/>
          <p:cNvSpPr txBox="1">
            <a:spLocks noGrp="1"/>
          </p:cNvSpPr>
          <p:nvPr>
            <p:ph type="title"/>
          </p:nvPr>
        </p:nvSpPr>
        <p:spPr>
          <a:xfrm>
            <a:off x="452755" y="226041"/>
            <a:ext cx="11426190" cy="6121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 sz="2800">
                <a:solidFill>
                  <a:schemeClr val="tx1"/>
                </a:solidFill>
              </a:defRPr>
            </a:lvl1pPr>
          </a:lstStyle>
          <a:p>
            <a:pPr marL="0" indent="0" algn="l" rtl="0"/>
            <a:r>
              <a:rPr lang="en-US" altLang="ko-KR" sz="4000" b="1" dirty="0"/>
              <a:t>1. </a:t>
            </a:r>
            <a:r>
              <a:rPr lang="ko-KR" altLang="en-US" sz="4000" b="1" dirty="0"/>
              <a:t>프로젝트 개요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AB49193-63E1-4C38-A81A-B357F82A4D98}"/>
              </a:ext>
            </a:extLst>
          </p:cNvPr>
          <p:cNvGrpSpPr/>
          <p:nvPr/>
        </p:nvGrpSpPr>
        <p:grpSpPr>
          <a:xfrm>
            <a:off x="862109" y="980728"/>
            <a:ext cx="10467782" cy="6476132"/>
            <a:chOff x="931959" y="1145295"/>
            <a:chExt cx="10467782" cy="6476132"/>
          </a:xfrm>
        </p:grpSpPr>
        <p:sp>
          <p:nvSpPr>
            <p:cNvPr id="3" name="텍스트 상자 12487"/>
            <p:cNvSpPr txBox="1">
              <a:spLocks/>
            </p:cNvSpPr>
            <p:nvPr/>
          </p:nvSpPr>
          <p:spPr>
            <a:xfrm>
              <a:off x="931959" y="1145295"/>
              <a:ext cx="10467782" cy="6476132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>
                <a:lnSpc>
                  <a:spcPct val="150000"/>
                </a:lnSpc>
              </a:pPr>
              <a:r>
                <a:rPr sz="2000" b="1" dirty="0">
                  <a:latin typeface="맑은 고딕" charset="0"/>
                  <a:ea typeface="맑은 고딕" charset="0"/>
                </a:rPr>
                <a:t>1</a:t>
              </a:r>
              <a:r>
                <a:rPr lang="en-US" sz="2000" b="1" dirty="0">
                  <a:latin typeface="맑은 고딕" charset="0"/>
                  <a:ea typeface="맑은 고딕" charset="0"/>
                </a:rPr>
                <a:t>)</a:t>
              </a:r>
              <a:r>
                <a:rPr sz="2000" b="1" dirty="0">
                  <a:latin typeface="맑은 고딕" charset="0"/>
                  <a:ea typeface="맑은 고딕" charset="0"/>
                </a:rPr>
                <a:t> </a:t>
              </a:r>
              <a:r>
                <a:rPr sz="2000" b="1" dirty="0" err="1">
                  <a:latin typeface="맑은 고딕" charset="0"/>
                  <a:ea typeface="맑은 고딕" charset="0"/>
                </a:rPr>
                <a:t>주제</a:t>
              </a:r>
              <a:r>
                <a:rPr lang="en-US" sz="2000" b="1" dirty="0">
                  <a:latin typeface="맑은 고딕" charset="0"/>
                  <a:ea typeface="맑은 고딕" charset="0"/>
                </a:rPr>
                <a:t>  </a:t>
              </a:r>
            </a:p>
            <a:p>
              <a:pPr algn="l" fontAlgn="base"/>
              <a:r>
                <a:rPr lang="ko-KR" altLang="en-US" dirty="0"/>
                <a:t> </a:t>
              </a:r>
              <a:r>
                <a:rPr lang="en-US" altLang="ko-KR" dirty="0"/>
                <a:t>- </a:t>
              </a:r>
              <a:r>
                <a:rPr lang="ko-KR" altLang="en-US" dirty="0"/>
                <a:t>업무 생산성을 높일 수 있는 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inherit"/>
                </a:rPr>
                <a:t>기업 스케쥴 및 </a:t>
              </a:r>
              <a:r>
                <a:rPr lang="ko-KR" altLang="en-US" b="0" i="0" dirty="0" err="1">
                  <a:solidFill>
                    <a:srgbClr val="000000"/>
                  </a:solidFill>
                  <a:effectLst/>
                  <a:latin typeface="inherit"/>
                </a:rPr>
                <a:t>할일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inherit"/>
                </a:rPr>
                <a:t> 관리 프로그램 제작</a:t>
              </a:r>
              <a:endParaRPr lang="en-US" altLang="ko-KR" b="1" dirty="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lnSpc>
                  <a:spcPct val="150000"/>
                </a:lnSpc>
              </a:pPr>
              <a:endParaRPr lang="en-US" altLang="ko-KR" sz="1400" b="1" dirty="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lnSpc>
                  <a:spcPct val="150000"/>
                </a:lnSpc>
              </a:pPr>
              <a:r>
                <a:rPr lang="en-US" altLang="ko-KR" sz="2000" b="1" dirty="0">
                  <a:latin typeface="맑은 고딕" charset="0"/>
                  <a:ea typeface="맑은 고딕" charset="0"/>
                </a:rPr>
                <a:t>2) </a:t>
              </a:r>
              <a:r>
                <a:rPr lang="ko-KR" altLang="en-US" sz="2000" b="1" dirty="0">
                  <a:latin typeface="맑은 고딕" charset="0"/>
                  <a:ea typeface="맑은 고딕" charset="0"/>
                </a:rPr>
                <a:t>조원소개 </a:t>
              </a:r>
              <a:r>
                <a:rPr lang="en-US" altLang="ko-KR" sz="2000" b="1" dirty="0">
                  <a:latin typeface="맑은 고딕" charset="0"/>
                  <a:ea typeface="맑은 고딕" charset="0"/>
                </a:rPr>
                <a:t>[</a:t>
              </a:r>
              <a:r>
                <a:rPr lang="ko-KR" altLang="en-US" sz="2000" b="1" dirty="0">
                  <a:latin typeface="맑은 고딕" charset="0"/>
                  <a:ea typeface="맑은 고딕" charset="0"/>
                </a:rPr>
                <a:t>주요 역할</a:t>
              </a:r>
              <a:r>
                <a:rPr lang="en-US" altLang="ko-KR" sz="2000" b="1" dirty="0">
                  <a:latin typeface="맑은 고딕" charset="0"/>
                  <a:ea typeface="맑은 고딕" charset="0"/>
                </a:rPr>
                <a:t>]</a:t>
              </a:r>
            </a:p>
            <a:p>
              <a:pPr marL="285750" indent="-285750" algn="l" hangingPunct="1">
                <a:lnSpc>
                  <a:spcPct val="150000"/>
                </a:lnSpc>
                <a:buFontTx/>
                <a:buChar char="-"/>
              </a:pPr>
              <a:r>
                <a:rPr lang="ko-KR" altLang="en-US" dirty="0">
                  <a:latin typeface="맑은 고딕" charset="0"/>
                  <a:ea typeface="맑은 고딕" charset="0"/>
                </a:rPr>
                <a:t>팀장 </a:t>
              </a:r>
              <a:r>
                <a:rPr lang="en-US" altLang="ko-KR" dirty="0">
                  <a:latin typeface="맑은 고딕" charset="0"/>
                  <a:ea typeface="맑은 고딕" charset="0"/>
                </a:rPr>
                <a:t>: </a:t>
              </a:r>
              <a:r>
                <a:rPr lang="ko-KR" altLang="en-US" b="1" dirty="0">
                  <a:latin typeface="맑은 고딕" charset="0"/>
                  <a:ea typeface="맑은 고딕" charset="0"/>
                </a:rPr>
                <a:t>김혜민 </a:t>
              </a:r>
              <a:r>
                <a:rPr lang="en-US" altLang="ko-KR" dirty="0">
                  <a:latin typeface="맑은 고딕" charset="0"/>
                  <a:ea typeface="맑은 고딕" charset="0"/>
                </a:rPr>
                <a:t>[</a:t>
              </a:r>
              <a:r>
                <a:rPr lang="ko-KR" altLang="en-US" dirty="0">
                  <a:latin typeface="맑은 고딕" charset="0"/>
                  <a:ea typeface="맑은 고딕" charset="0"/>
                </a:rPr>
                <a:t>팀 운영 및 </a:t>
              </a:r>
              <a:r>
                <a:rPr lang="ko-KR" altLang="en-US" dirty="0" err="1">
                  <a:latin typeface="맑은 고딕" charset="0"/>
                  <a:ea typeface="맑은 고딕" charset="0"/>
                </a:rPr>
                <a:t>할일관리</a:t>
              </a:r>
              <a:r>
                <a:rPr lang="ko-KR" altLang="en-US" dirty="0">
                  <a:latin typeface="맑은 고딕" charset="0"/>
                  <a:ea typeface="맑은 고딕" charset="0"/>
                </a:rPr>
                <a:t> 페이지 개발</a:t>
              </a:r>
              <a:r>
                <a:rPr lang="en-US" altLang="ko-KR" dirty="0">
                  <a:latin typeface="맑은 고딕" charset="0"/>
                  <a:ea typeface="맑은 고딕" charset="0"/>
                </a:rPr>
                <a:t>]</a:t>
              </a:r>
            </a:p>
            <a:p>
              <a:pPr marL="285750" indent="-285750" algn="l" hangingPunct="1">
                <a:lnSpc>
                  <a:spcPct val="150000"/>
                </a:lnSpc>
                <a:buFontTx/>
                <a:buChar char="-"/>
              </a:pPr>
              <a:r>
                <a:rPr lang="ko-KR" altLang="en-US" dirty="0">
                  <a:latin typeface="맑은 고딕" charset="0"/>
                  <a:ea typeface="맑은 고딕" charset="0"/>
                </a:rPr>
                <a:t>팀원 </a:t>
              </a:r>
              <a:r>
                <a:rPr lang="en-US" altLang="ko-KR" dirty="0">
                  <a:latin typeface="맑은 고딕" charset="0"/>
                  <a:ea typeface="맑은 고딕" charset="0"/>
                </a:rPr>
                <a:t>: </a:t>
              </a:r>
              <a:r>
                <a:rPr lang="ko-KR" altLang="en-US" b="1" dirty="0" err="1">
                  <a:latin typeface="맑은 고딕" charset="0"/>
                  <a:ea typeface="맑은 고딕" charset="0"/>
                </a:rPr>
                <a:t>강순구</a:t>
              </a:r>
              <a:r>
                <a:rPr lang="ko-KR" altLang="en-US" dirty="0">
                  <a:latin typeface="맑은 고딕" charset="0"/>
                  <a:ea typeface="맑은 고딕" charset="0"/>
                </a:rPr>
                <a:t> </a:t>
              </a:r>
              <a:r>
                <a:rPr lang="en-US" altLang="ko-KR" dirty="0">
                  <a:latin typeface="맑은 고딕" charset="0"/>
                  <a:ea typeface="맑은 고딕" charset="0"/>
                </a:rPr>
                <a:t>[</a:t>
              </a:r>
              <a:r>
                <a:rPr lang="ko-KR" altLang="en-US" dirty="0">
                  <a:latin typeface="맑은 고딕" charset="0"/>
                  <a:ea typeface="맑은 고딕" charset="0"/>
                </a:rPr>
                <a:t>일정관리 페이지 제작</a:t>
              </a:r>
              <a:r>
                <a:rPr lang="en-US" altLang="ko-KR" dirty="0">
                  <a:latin typeface="맑은 고딕" charset="0"/>
                  <a:ea typeface="맑은 고딕" charset="0"/>
                </a:rPr>
                <a:t>], </a:t>
              </a:r>
              <a:r>
                <a:rPr lang="ko-KR" altLang="en-US" dirty="0">
                  <a:latin typeface="맑은 고딕" charset="0"/>
                  <a:ea typeface="맑은 고딕" charset="0"/>
                </a:rPr>
                <a:t> </a:t>
              </a:r>
              <a:r>
                <a:rPr lang="ko-KR" altLang="en-US" b="1" dirty="0">
                  <a:latin typeface="맑은 고딕" charset="0"/>
                  <a:ea typeface="맑은 고딕" charset="0"/>
                </a:rPr>
                <a:t>이정규</a:t>
              </a:r>
              <a:r>
                <a:rPr lang="ko-KR" altLang="en-US" dirty="0">
                  <a:latin typeface="맑은 고딕" charset="0"/>
                  <a:ea typeface="맑은 고딕" charset="0"/>
                </a:rPr>
                <a:t> </a:t>
              </a:r>
              <a:r>
                <a:rPr lang="en-US" altLang="ko-KR" dirty="0">
                  <a:latin typeface="맑은 고딕" charset="0"/>
                  <a:ea typeface="맑은 고딕" charset="0"/>
                </a:rPr>
                <a:t>[</a:t>
              </a:r>
              <a:r>
                <a:rPr lang="ko-KR" altLang="en-US" dirty="0">
                  <a:latin typeface="맑은 고딕" charset="0"/>
                  <a:ea typeface="맑은 고딕" charset="0"/>
                </a:rPr>
                <a:t>게시판 페이지 제작</a:t>
              </a:r>
              <a:r>
                <a:rPr lang="en-US" altLang="ko-KR" dirty="0">
                  <a:latin typeface="맑은 고딕" charset="0"/>
                  <a:ea typeface="맑은 고딕" charset="0"/>
                </a:rPr>
                <a:t>]</a:t>
              </a:r>
            </a:p>
            <a:p>
              <a:pPr algn="l" hangingPunct="1">
                <a:lnSpc>
                  <a:spcPct val="150000"/>
                </a:lnSpc>
              </a:pPr>
              <a:r>
                <a:rPr lang="en-US" altLang="ko-KR" dirty="0">
                  <a:latin typeface="맑은 고딕" charset="0"/>
                  <a:ea typeface="맑은 고딕" charset="0"/>
                </a:rPr>
                <a:t>            </a:t>
              </a:r>
              <a:r>
                <a:rPr lang="ko-KR" altLang="en-US" b="1" dirty="0">
                  <a:latin typeface="맑은 고딕" charset="0"/>
                  <a:ea typeface="맑은 고딕" charset="0"/>
                </a:rPr>
                <a:t>이태웅 </a:t>
              </a:r>
              <a:r>
                <a:rPr lang="en-US" altLang="ko-KR" dirty="0">
                  <a:latin typeface="맑은 고딕" charset="0"/>
                  <a:ea typeface="맑은 고딕" charset="0"/>
                </a:rPr>
                <a:t>[</a:t>
              </a:r>
              <a:r>
                <a:rPr lang="ko-KR" altLang="en-US" dirty="0">
                  <a:latin typeface="맑은 고딕" charset="0"/>
                  <a:ea typeface="맑은 고딕" charset="0"/>
                </a:rPr>
                <a:t>로그인</a:t>
              </a:r>
              <a:r>
                <a:rPr lang="en-US" altLang="ko-KR" dirty="0">
                  <a:latin typeface="맑은 고딕" charset="0"/>
                  <a:ea typeface="맑은 고딕" charset="0"/>
                </a:rPr>
                <a:t>/</a:t>
              </a:r>
              <a:r>
                <a:rPr lang="ko-KR" altLang="en-US" dirty="0">
                  <a:latin typeface="맑은 고딕" charset="0"/>
                  <a:ea typeface="맑은 고딕" charset="0"/>
                </a:rPr>
                <a:t>회원가입 페이지 개발</a:t>
              </a:r>
              <a:r>
                <a:rPr lang="en-US" altLang="ko-KR" dirty="0">
                  <a:latin typeface="맑은 고딕" charset="0"/>
                  <a:ea typeface="맑은 고딕" charset="0"/>
                </a:rPr>
                <a:t>], </a:t>
              </a:r>
              <a:r>
                <a:rPr lang="ko-KR" altLang="en-US" b="1" dirty="0">
                  <a:latin typeface="맑은 고딕" charset="0"/>
                  <a:ea typeface="맑은 고딕" charset="0"/>
                </a:rPr>
                <a:t>전지훈 </a:t>
              </a:r>
              <a:r>
                <a:rPr lang="en-US" altLang="ko-KR" dirty="0">
                  <a:latin typeface="맑은 고딕" charset="0"/>
                  <a:ea typeface="맑은 고딕" charset="0"/>
                </a:rPr>
                <a:t>[</a:t>
              </a:r>
              <a:r>
                <a:rPr lang="ko-KR" altLang="en-US" dirty="0">
                  <a:latin typeface="맑은 고딕" charset="0"/>
                  <a:ea typeface="맑은 고딕" charset="0"/>
                </a:rPr>
                <a:t>팝업페이지 제작</a:t>
              </a:r>
              <a:r>
                <a:rPr lang="en-US" altLang="ko-KR" dirty="0">
                  <a:latin typeface="맑은 고딕" charset="0"/>
                  <a:ea typeface="맑은 고딕" charset="0"/>
                </a:rPr>
                <a:t>]</a:t>
              </a:r>
            </a:p>
            <a:p>
              <a:pPr marL="0" indent="0" algn="l" hangingPunct="1">
                <a:lnSpc>
                  <a:spcPct val="150000"/>
                </a:lnSpc>
              </a:pPr>
              <a:endParaRPr lang="en-US" altLang="ko-KR" sz="1100" b="1" dirty="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lnSpc>
                  <a:spcPct val="150000"/>
                </a:lnSpc>
              </a:pPr>
              <a:r>
                <a:rPr lang="en-US" altLang="ko-KR" sz="2000" b="1" dirty="0">
                  <a:latin typeface="맑은 고딕" charset="0"/>
                  <a:ea typeface="맑은 고딕" charset="0"/>
                </a:rPr>
                <a:t>3)</a:t>
              </a:r>
              <a:r>
                <a:rPr sz="2000" b="1" dirty="0"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2000" b="1" dirty="0">
                  <a:latin typeface="맑은 고딕" charset="0"/>
                  <a:ea typeface="맑은 고딕" charset="0"/>
                </a:rPr>
                <a:t>사이트명 소개</a:t>
              </a:r>
              <a:endParaRPr lang="en-US" altLang="ko-KR" sz="2000" b="1" dirty="0">
                <a:latin typeface="맑은 고딕" charset="0"/>
                <a:ea typeface="맑은 고딕" charset="0"/>
              </a:endParaRPr>
            </a:p>
            <a:p>
              <a:pPr marL="0" indent="0" algn="l" hangingPunct="1">
                <a:lnSpc>
                  <a:spcPct val="150000"/>
                </a:lnSpc>
              </a:pPr>
              <a:endParaRPr lang="en-US" altLang="ko-KR" dirty="0">
                <a:latin typeface="맑은 고딕" charset="0"/>
                <a:ea typeface="맑은 고딕" charset="0"/>
              </a:endParaRPr>
            </a:p>
            <a:p>
              <a:pPr algn="l" latinLnBrk="1"/>
              <a:endParaRPr lang="en-US" altLang="ko-KR" sz="1800" dirty="0">
                <a:latin typeface="맑은 고딕" charset="0"/>
                <a:ea typeface="맑은 고딕" charset="0"/>
              </a:endParaRPr>
            </a:p>
            <a:p>
              <a:pPr algn="l" latinLnBrk="1"/>
              <a:endParaRPr lang="en-US" altLang="ko-KR" dirty="0">
                <a:latin typeface="맑은 고딕" charset="0"/>
                <a:ea typeface="맑은 고딕" charset="0"/>
              </a:endParaRPr>
            </a:p>
            <a:p>
              <a:pPr algn="l" latinLnBrk="1">
                <a:lnSpc>
                  <a:spcPct val="150000"/>
                </a:lnSpc>
              </a:pPr>
              <a:r>
                <a:rPr lang="en-US" altLang="ko-KR" sz="1800" dirty="0">
                  <a:latin typeface="맑은 고딕" charset="0"/>
                  <a:ea typeface="맑은 고딕" charset="0"/>
                </a:rPr>
                <a:t>- </a:t>
              </a:r>
              <a:r>
                <a:rPr lang="ko-KR" altLang="en-US" sz="1800" dirty="0">
                  <a:latin typeface="맑은 고딕" charset="0"/>
                  <a:ea typeface="맑은 고딕" charset="0"/>
                </a:rPr>
                <a:t>쉬운 일정 관리와 알림 기능을 통해 사용자가 </a:t>
              </a:r>
              <a:r>
                <a:rPr lang="ko-KR" altLang="en-US" dirty="0">
                  <a:latin typeface="맑은 고딕" charset="0"/>
                  <a:ea typeface="맑은 고딕" charset="0"/>
                </a:rPr>
                <a:t>업무</a:t>
              </a:r>
              <a:r>
                <a:rPr lang="ko-KR" altLang="en-US" sz="1800" dirty="0">
                  <a:latin typeface="맑은 고딕" charset="0"/>
                  <a:ea typeface="맑은 고딕" charset="0"/>
                </a:rPr>
                <a:t>에 </a:t>
              </a:r>
              <a:r>
                <a:rPr lang="en-US" altLang="ko-KR" sz="1800" b="1" dirty="0">
                  <a:latin typeface="맑은 고딕" charset="0"/>
                  <a:ea typeface="맑은 고딕" charset="0"/>
                </a:rPr>
                <a:t>'</a:t>
              </a:r>
              <a:r>
                <a:rPr lang="ko-KR" altLang="en-US" sz="1800" b="1" dirty="0">
                  <a:latin typeface="맑은 고딕" charset="0"/>
                  <a:ea typeface="맑은 고딕" charset="0"/>
                </a:rPr>
                <a:t>집중</a:t>
              </a:r>
              <a:r>
                <a:rPr lang="en-US" altLang="ko-KR" sz="1800" b="1" dirty="0">
                  <a:latin typeface="맑은 고딕" charset="0"/>
                  <a:ea typeface="맑은 고딕" charset="0"/>
                </a:rPr>
                <a:t>'</a:t>
              </a:r>
              <a:r>
                <a:rPr lang="ko-KR" altLang="en-US" sz="1800" dirty="0">
                  <a:latin typeface="맑은 고딕" charset="0"/>
                  <a:ea typeface="맑은 고딕" charset="0"/>
                </a:rPr>
                <a:t>할 수 있는 환경을 제공하고자 함</a:t>
              </a:r>
              <a:endParaRPr lang="en-US" altLang="ko-KR" sz="1800" dirty="0">
                <a:latin typeface="맑은 고딕" charset="0"/>
                <a:ea typeface="맑은 고딕" charset="0"/>
              </a:endParaRPr>
            </a:p>
            <a:p>
              <a:pPr algn="l" latinLnBrk="1">
                <a:lnSpc>
                  <a:spcPct val="150000"/>
                </a:lnSpc>
              </a:pPr>
              <a:r>
                <a:rPr lang="en-US" altLang="ko-KR" sz="1800" dirty="0">
                  <a:latin typeface="맑은 고딕" charset="0"/>
                  <a:ea typeface="맑은 고딕" charset="0"/>
                </a:rPr>
                <a:t>- </a:t>
              </a:r>
              <a:r>
                <a:rPr lang="en-US" altLang="ko-KR" sz="1800" b="1" dirty="0">
                  <a:latin typeface="맑은 고딕" charset="0"/>
                  <a:ea typeface="맑은 고딕" charset="0"/>
                </a:rPr>
                <a:t>'Attention'</a:t>
              </a:r>
              <a:r>
                <a:rPr lang="ko-KR" altLang="en-US" sz="1800" dirty="0">
                  <a:latin typeface="맑은 고딕" charset="0"/>
                  <a:ea typeface="맑은 고딕" charset="0"/>
                </a:rPr>
                <a:t>이라는 이름을 통해 프로그램의 핵심 기능을 직관적으로 전달하고자 함</a:t>
              </a:r>
              <a:endParaRPr lang="en-US" altLang="ko-KR" sz="1800" dirty="0">
                <a:latin typeface="맑은 고딕" charset="0"/>
                <a:ea typeface="맑은 고딕" charset="0"/>
              </a:endParaRPr>
            </a:p>
            <a:p>
              <a:pPr algn="l" latinLnBrk="1"/>
              <a:endParaRPr lang="en-US" altLang="ko-KR" dirty="0">
                <a:latin typeface="맑은 고딕" charset="0"/>
                <a:ea typeface="맑은 고딕" charset="0"/>
              </a:endParaRPr>
            </a:p>
            <a:p>
              <a:pPr algn="l" latinLnBrk="1"/>
              <a:endParaRPr lang="en-US" altLang="ko-KR" dirty="0">
                <a:latin typeface="맑은 고딕" charset="0"/>
                <a:ea typeface="맑은 고딕" charset="0"/>
              </a:endParaRPr>
            </a:p>
            <a:p>
              <a:pPr algn="l" latinLnBrk="1"/>
              <a:endParaRPr lang="en-US" altLang="ko-KR" sz="1800" dirty="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endParaRPr lang="ko-KR" altLang="en-US" sz="1800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BFD9986-953A-4354-8183-B2B61CAD7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660" b="43740"/>
            <a:stretch/>
          </p:blipFill>
          <p:spPr>
            <a:xfrm>
              <a:off x="1055440" y="4752420"/>
              <a:ext cx="3255076" cy="612139"/>
            </a:xfrm>
            <a:prstGeom prst="rect">
              <a:avLst/>
            </a:prstGeom>
          </p:spPr>
        </p:pic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62DB7B-CAC9-48C7-AC1A-2057399A4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4</a:t>
            </a:fld>
            <a:endParaRPr lang="ko-K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8" y="888574"/>
            <a:ext cx="8191818" cy="530019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244800"/>
              </p:ext>
            </p:extLst>
          </p:nvPr>
        </p:nvGraphicFramePr>
        <p:xfrm>
          <a:off x="8622665" y="476885"/>
          <a:ext cx="3450590" cy="1315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조건에 맞춰 검색  기능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주소록 등록 버튼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날짜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조회수 클릭 시 정렬 기능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850" b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DB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에 등록된 내용 출력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845448"/>
                  </a:ext>
                </a:extLst>
              </a:tr>
            </a:tbl>
          </a:graphicData>
        </a:graphic>
      </p:graphicFrame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616F73F0-D75B-48F7-9691-78D7DD4B8DCD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주소록 기본 페이지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FA8568-3A0D-46F8-9CD8-44B5C790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0336" y="6144075"/>
            <a:ext cx="2743200" cy="365125"/>
          </a:xfrm>
        </p:spPr>
        <p:txBody>
          <a:bodyPr/>
          <a:lstStyle/>
          <a:p>
            <a:fld id="{4DA364A9-1D61-454E-A9F8-9DE8081036C8}" type="slidenum">
              <a:rPr lang="en-US" altLang="ko-KR" smtClean="0"/>
              <a:pPr/>
              <a:t>40</a:t>
            </a:fld>
            <a:endParaRPr lang="ko-KR"/>
          </a:p>
        </p:txBody>
      </p:sp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8C426F11-3501-4172-B3FE-563C04A80BB5}"/>
              </a:ext>
            </a:extLst>
          </p:cNvPr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주소록</a:t>
            </a:r>
            <a:endParaRPr lang="ko-KR" altLang="en-US" sz="1000" b="1" dirty="0"/>
          </a:p>
        </p:txBody>
      </p:sp>
      <p:sp>
        <p:nvSpPr>
          <p:cNvPr id="137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2999656" y="227692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5781824" y="2253429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2279576" y="276370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1924864" y="337512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-676390" y="193656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-683807" y="242334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-701532" y="303476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-676390" y="355269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-710769" y="403947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-761923" y="452581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01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03" y="572052"/>
            <a:ext cx="8117345" cy="596127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648840"/>
              </p:ext>
            </p:extLst>
          </p:nvPr>
        </p:nvGraphicFramePr>
        <p:xfrm>
          <a:off x="8622665" y="476885"/>
          <a:ext cx="3450590" cy="65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주소록 등록 양식 출력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등록버튼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클릭 시 </a:t>
                      </a:r>
                      <a:r>
                        <a:rPr lang="ko-KR" altLang="en-US" sz="850" b="0" i="0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등록성공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알림 및 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DB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저장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616F73F0-D75B-48F7-9691-78D7DD4B8DCD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주소록 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FA8568-3A0D-46F8-9CD8-44B5C790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0336" y="6144075"/>
            <a:ext cx="2743200" cy="365125"/>
          </a:xfrm>
        </p:spPr>
        <p:txBody>
          <a:bodyPr/>
          <a:lstStyle/>
          <a:p>
            <a:fld id="{4DA364A9-1D61-454E-A9F8-9DE8081036C8}" type="slidenum">
              <a:rPr lang="en-US" altLang="ko-KR" smtClean="0"/>
              <a:pPr/>
              <a:t>41</a:t>
            </a:fld>
            <a:endParaRPr lang="ko-KR"/>
          </a:p>
        </p:txBody>
      </p:sp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8C426F11-3501-4172-B3FE-563C04A80BB5}"/>
              </a:ext>
            </a:extLst>
          </p:cNvPr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주소록</a:t>
            </a:r>
            <a:endParaRPr lang="ko-KR" altLang="en-US" sz="1000" b="1" dirty="0"/>
          </a:p>
        </p:txBody>
      </p:sp>
      <p:sp>
        <p:nvSpPr>
          <p:cNvPr id="137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3215680" y="1809666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2904828" y="496642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-710769" y="98296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-686003" y="1469306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-676390" y="193656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-683807" y="242334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-701532" y="303476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-676390" y="355269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-710769" y="403947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-761923" y="452581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05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3" y="577735"/>
            <a:ext cx="8190136" cy="593146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846404"/>
              </p:ext>
            </p:extLst>
          </p:nvPr>
        </p:nvGraphicFramePr>
        <p:xfrm>
          <a:off x="8622665" y="476885"/>
          <a:ext cx="3450590" cy="328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나의 할일 등록 시간 기준 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분 전에 사전 알림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616F73F0-D75B-48F7-9691-78D7DD4B8DCD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나의 할일 </a:t>
            </a:r>
            <a:r>
              <a:rPr lang="en-US" altLang="ko-KR" sz="1000" dirty="0" smtClean="0">
                <a:solidFill>
                  <a:schemeClr val="tx1"/>
                </a:solidFill>
              </a:rPr>
              <a:t>30</a:t>
            </a:r>
            <a:r>
              <a:rPr lang="ko-KR" altLang="en-US" sz="1000" dirty="0" smtClean="0">
                <a:solidFill>
                  <a:schemeClr val="tx1"/>
                </a:solidFill>
              </a:rPr>
              <a:t>분전 알림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FA8568-3A0D-46F8-9CD8-44B5C790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0336" y="6144075"/>
            <a:ext cx="2743200" cy="365125"/>
          </a:xfrm>
        </p:spPr>
        <p:txBody>
          <a:bodyPr/>
          <a:lstStyle/>
          <a:p>
            <a:fld id="{4DA364A9-1D61-454E-A9F8-9DE8081036C8}" type="slidenum">
              <a:rPr lang="en-US" altLang="ko-KR" smtClean="0"/>
              <a:pPr/>
              <a:t>42</a:t>
            </a:fld>
            <a:endParaRPr lang="ko-KR"/>
          </a:p>
        </p:txBody>
      </p:sp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8C426F11-3501-4172-B3FE-563C04A80BB5}"/>
              </a:ext>
            </a:extLst>
          </p:cNvPr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알림</a:t>
            </a:r>
            <a:endParaRPr lang="ko-KR" altLang="en-US" sz="1000" b="1" dirty="0"/>
          </a:p>
        </p:txBody>
      </p:sp>
      <p:sp>
        <p:nvSpPr>
          <p:cNvPr id="137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2351584" y="89899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-717651" y="548737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-710769" y="98296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-686003" y="1469306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-676390" y="193656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-683807" y="242334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-701532" y="303476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-676390" y="355269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-710769" y="403947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-761923" y="452581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2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00" y="735860"/>
            <a:ext cx="8015663" cy="577333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05632"/>
              </p:ext>
            </p:extLst>
          </p:nvPr>
        </p:nvGraphicFramePr>
        <p:xfrm>
          <a:off x="8622665" y="476885"/>
          <a:ext cx="3450590" cy="328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나의 할일 등록 시간 기준 정각에 알림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616F73F0-D75B-48F7-9691-78D7DD4B8DCD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rtl="0"/>
            <a:r>
              <a:rPr lang="ko-KR" altLang="en-US" sz="1000" dirty="0">
                <a:solidFill>
                  <a:schemeClr val="tx1"/>
                </a:solidFill>
              </a:rPr>
              <a:t>나의 </a:t>
            </a:r>
            <a:r>
              <a:rPr lang="ko-KR" altLang="en-US" sz="1000" dirty="0" smtClean="0">
                <a:solidFill>
                  <a:schemeClr val="tx1"/>
                </a:solidFill>
              </a:rPr>
              <a:t>할일 정각 </a:t>
            </a:r>
            <a:r>
              <a:rPr lang="ko-KR" altLang="en-US" sz="1000" dirty="0">
                <a:solidFill>
                  <a:schemeClr val="tx1"/>
                </a:solidFill>
              </a:rPr>
              <a:t>알림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FA8568-3A0D-46F8-9CD8-44B5C790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0336" y="6144075"/>
            <a:ext cx="2743200" cy="365125"/>
          </a:xfrm>
        </p:spPr>
        <p:txBody>
          <a:bodyPr/>
          <a:lstStyle/>
          <a:p>
            <a:fld id="{4DA364A9-1D61-454E-A9F8-9DE8081036C8}" type="slidenum">
              <a:rPr lang="en-US" altLang="ko-KR" smtClean="0"/>
              <a:pPr/>
              <a:t>43</a:t>
            </a:fld>
            <a:endParaRPr lang="ko-KR"/>
          </a:p>
        </p:txBody>
      </p:sp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8C426F11-3501-4172-B3FE-563C04A80BB5}"/>
              </a:ext>
            </a:extLst>
          </p:cNvPr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알림</a:t>
            </a:r>
            <a:endParaRPr lang="ko-KR" altLang="en-US" sz="1000" b="1" dirty="0"/>
          </a:p>
        </p:txBody>
      </p:sp>
      <p:sp>
        <p:nvSpPr>
          <p:cNvPr id="137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2567608" y="114058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-717651" y="548737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-710769" y="98296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-686003" y="1469306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-676390" y="193656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-683807" y="242334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-701532" y="303476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-676390" y="355269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-710769" y="403947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-761923" y="452581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4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1" y="722415"/>
            <a:ext cx="8243104" cy="5604222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29140"/>
              </p:ext>
            </p:extLst>
          </p:nvPr>
        </p:nvGraphicFramePr>
        <p:xfrm>
          <a:off x="8622665" y="476885"/>
          <a:ext cx="3450590" cy="986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남은 일정에 대한 알림 상황 출력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예정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알림 상황으로 표기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1" i="0" kern="120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삭제 기능 </a:t>
                      </a:r>
                      <a:r>
                        <a:rPr lang="ko-KR" altLang="en-US" sz="850" b="1" i="0" kern="1200" dirty="0" err="1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미구현</a:t>
                      </a:r>
                      <a:endParaRPr lang="ko-KR" altLang="en-US" sz="850" b="1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616F73F0-D75B-48F7-9691-78D7DD4B8DCD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알림 기록 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FA8568-3A0D-46F8-9CD8-44B5C790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0336" y="6144075"/>
            <a:ext cx="2743200" cy="365125"/>
          </a:xfrm>
        </p:spPr>
        <p:txBody>
          <a:bodyPr/>
          <a:lstStyle/>
          <a:p>
            <a:fld id="{4DA364A9-1D61-454E-A9F8-9DE8081036C8}" type="slidenum">
              <a:rPr lang="en-US" altLang="ko-KR" smtClean="0"/>
              <a:pPr/>
              <a:t>44</a:t>
            </a:fld>
            <a:endParaRPr lang="ko-KR"/>
          </a:p>
        </p:txBody>
      </p:sp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8C426F11-3501-4172-B3FE-563C04A80BB5}"/>
              </a:ext>
            </a:extLst>
          </p:cNvPr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알림</a:t>
            </a:r>
            <a:endParaRPr lang="ko-KR" altLang="en-US" sz="1000" b="1" dirty="0"/>
          </a:p>
        </p:txBody>
      </p:sp>
      <p:sp>
        <p:nvSpPr>
          <p:cNvPr id="137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-702279" y="11455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-717651" y="548737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-710769" y="98296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-686003" y="1469306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-676390" y="193656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-683807" y="242334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-701532" y="303476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-676390" y="355269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-710769" y="403947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-761923" y="452581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2495600" y="159874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3465612" y="2357978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5018405" y="244056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692696"/>
            <a:ext cx="8292751" cy="5635519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854326"/>
              </p:ext>
            </p:extLst>
          </p:nvPr>
        </p:nvGraphicFramePr>
        <p:xfrm>
          <a:off x="8622665" y="476885"/>
          <a:ext cx="3450590" cy="986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남은 일정에 대한 알림 상황 출력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예정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알림 상황으로 표기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1" i="0" kern="120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삭제 기능 </a:t>
                      </a:r>
                      <a:r>
                        <a:rPr lang="ko-KR" altLang="en-US" sz="850" b="1" i="0" kern="1200" dirty="0" err="1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미구현</a:t>
                      </a:r>
                      <a:endParaRPr lang="ko-KR" altLang="en-US" sz="850" b="1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616F73F0-D75B-48F7-9691-78D7DD4B8DCD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알림 기록 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FA8568-3A0D-46F8-9CD8-44B5C790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0336" y="6144075"/>
            <a:ext cx="2743200" cy="365125"/>
          </a:xfrm>
        </p:spPr>
        <p:txBody>
          <a:bodyPr/>
          <a:lstStyle/>
          <a:p>
            <a:fld id="{4DA364A9-1D61-454E-A9F8-9DE8081036C8}" type="slidenum">
              <a:rPr lang="en-US" altLang="ko-KR" smtClean="0"/>
              <a:pPr/>
              <a:t>45</a:t>
            </a:fld>
            <a:endParaRPr lang="ko-KR"/>
          </a:p>
        </p:txBody>
      </p:sp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8C426F11-3501-4172-B3FE-563C04A80BB5}"/>
              </a:ext>
            </a:extLst>
          </p:cNvPr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알림</a:t>
            </a:r>
            <a:endParaRPr lang="ko-KR" altLang="en-US" sz="1000" b="1" dirty="0"/>
          </a:p>
        </p:txBody>
      </p:sp>
      <p:sp>
        <p:nvSpPr>
          <p:cNvPr id="137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2495600" y="159874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3465612" y="2357978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5018405" y="244056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-686003" y="1469306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-676390" y="193656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-683807" y="242334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-701532" y="303476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-676390" y="355269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-710769" y="403947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-761923" y="452581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08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82" y="990074"/>
            <a:ext cx="8175042" cy="5519125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08220"/>
              </p:ext>
            </p:extLst>
          </p:nvPr>
        </p:nvGraphicFramePr>
        <p:xfrm>
          <a:off x="8622665" y="476885"/>
          <a:ext cx="3450590" cy="65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850" b="0" kern="1200" dirty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전화번호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이메일</a:t>
                      </a:r>
                      <a:r>
                        <a:rPr lang="en-US" altLang="ko-KR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en-US" altLang="ko-KR" sz="850" b="0" i="0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850" b="0" i="0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비밀번호만 수정 가능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kern="1200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2 </a:t>
                      </a:r>
                      <a:endParaRPr lang="ko-KR" altLang="en-US" sz="850" b="0" kern="1200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수정 완료 시 완료  알림</a:t>
                      </a:r>
                      <a:endParaRPr lang="ko-KR" altLang="en-US" sz="85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텍스트 상자 12491"/>
          <p:cNvSpPr txBox="1">
            <a:spLocks/>
          </p:cNvSpPr>
          <p:nvPr/>
        </p:nvSpPr>
        <p:spPr>
          <a:xfrm>
            <a:off x="9476740" y="19050"/>
            <a:ext cx="318770" cy="38989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개체 틀 18">
            <a:extLst>
              <a:ext uri="{FF2B5EF4-FFF2-40B4-BE49-F238E27FC236}">
                <a16:creationId xmlns:a16="http://schemas.microsoft.com/office/drawing/2014/main" id="{616F73F0-D75B-48F7-9691-78D7DD4B8DCD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marL="0" indent="0" rtl="0">
              <a:buFontTx/>
              <a:buNone/>
            </a:pPr>
            <a:r>
              <a:rPr lang="ko-KR" altLang="en-US" sz="1000" dirty="0" smtClean="0">
                <a:solidFill>
                  <a:schemeClr val="tx1"/>
                </a:solidFill>
              </a:rPr>
              <a:t>회원정보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FA8568-3A0D-46F8-9CD8-44B5C790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0336" y="6144075"/>
            <a:ext cx="2743200" cy="365125"/>
          </a:xfrm>
        </p:spPr>
        <p:txBody>
          <a:bodyPr/>
          <a:lstStyle/>
          <a:p>
            <a:fld id="{4DA364A9-1D61-454E-A9F8-9DE8081036C8}" type="slidenum">
              <a:rPr lang="en-US" altLang="ko-KR" smtClean="0"/>
              <a:pPr/>
              <a:t>46</a:t>
            </a:fld>
            <a:endParaRPr lang="ko-KR"/>
          </a:p>
        </p:txBody>
      </p:sp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8C426F11-3501-4172-B3FE-563C04A80BB5}"/>
              </a:ext>
            </a:extLst>
          </p:cNvPr>
          <p:cNvSpPr txBox="1">
            <a:spLocks/>
          </p:cNvSpPr>
          <p:nvPr/>
        </p:nvSpPr>
        <p:spPr>
          <a:xfrm>
            <a:off x="5231765" y="110490"/>
            <a:ext cx="3330575" cy="222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en-US" sz="1000" b="1" dirty="0" smtClean="0"/>
              <a:t>회원정보 수정</a:t>
            </a:r>
            <a:endParaRPr lang="ko-KR" altLang="en-US" sz="1000" b="1" dirty="0"/>
          </a:p>
        </p:txBody>
      </p:sp>
      <p:sp>
        <p:nvSpPr>
          <p:cNvPr id="137" name="텍스트 상자 32">
            <a:extLst>
              <a:ext uri="{FF2B5EF4-FFF2-40B4-BE49-F238E27FC236}">
                <a16:creationId xmlns:a16="http://schemas.microsoft.com/office/drawing/2014/main" id="{A5C1CA51-C964-47F0-BB2E-4CCA697C07EC}"/>
              </a:ext>
            </a:extLst>
          </p:cNvPr>
          <p:cNvSpPr txBox="1">
            <a:spLocks/>
          </p:cNvSpPr>
          <p:nvPr/>
        </p:nvSpPr>
        <p:spPr>
          <a:xfrm>
            <a:off x="3328641" y="2279649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32">
            <a:extLst>
              <a:ext uri="{FF2B5EF4-FFF2-40B4-BE49-F238E27FC236}">
                <a16:creationId xmlns:a16="http://schemas.microsoft.com/office/drawing/2014/main" id="{96746D60-4E8A-499C-8C13-BE4884ED423B}"/>
              </a:ext>
            </a:extLst>
          </p:cNvPr>
          <p:cNvSpPr txBox="1">
            <a:spLocks/>
          </p:cNvSpPr>
          <p:nvPr/>
        </p:nvSpPr>
        <p:spPr>
          <a:xfrm>
            <a:off x="2901921" y="668002"/>
            <a:ext cx="426720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32">
            <a:extLst>
              <a:ext uri="{FF2B5EF4-FFF2-40B4-BE49-F238E27FC236}">
                <a16:creationId xmlns:a16="http://schemas.microsoft.com/office/drawing/2014/main" id="{5BF34266-CB6D-4B62-9AEE-19202D70908B}"/>
              </a:ext>
            </a:extLst>
          </p:cNvPr>
          <p:cNvSpPr txBox="1">
            <a:spLocks/>
          </p:cNvSpPr>
          <p:nvPr/>
        </p:nvSpPr>
        <p:spPr>
          <a:xfrm>
            <a:off x="-710769" y="98296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③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32">
            <a:extLst>
              <a:ext uri="{FF2B5EF4-FFF2-40B4-BE49-F238E27FC236}">
                <a16:creationId xmlns:a16="http://schemas.microsoft.com/office/drawing/2014/main" id="{6AA3DAC0-3C6E-411E-8346-9FFCFD984EC9}"/>
              </a:ext>
            </a:extLst>
          </p:cNvPr>
          <p:cNvSpPr txBox="1">
            <a:spLocks/>
          </p:cNvSpPr>
          <p:nvPr/>
        </p:nvSpPr>
        <p:spPr>
          <a:xfrm>
            <a:off x="-686003" y="1469306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④</a:t>
            </a: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32">
            <a:extLst>
              <a:ext uri="{FF2B5EF4-FFF2-40B4-BE49-F238E27FC236}">
                <a16:creationId xmlns:a16="http://schemas.microsoft.com/office/drawing/2014/main" id="{740D2C35-B289-4B7E-B2C7-2FB14B4EE999}"/>
              </a:ext>
            </a:extLst>
          </p:cNvPr>
          <p:cNvSpPr txBox="1">
            <a:spLocks/>
          </p:cNvSpPr>
          <p:nvPr/>
        </p:nvSpPr>
        <p:spPr>
          <a:xfrm>
            <a:off x="-676390" y="193656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⑤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32">
            <a:extLst>
              <a:ext uri="{FF2B5EF4-FFF2-40B4-BE49-F238E27FC236}">
                <a16:creationId xmlns:a16="http://schemas.microsoft.com/office/drawing/2014/main" id="{D29B1209-0DC8-4CFA-8511-2B5408C26AAB}"/>
              </a:ext>
            </a:extLst>
          </p:cNvPr>
          <p:cNvSpPr txBox="1">
            <a:spLocks/>
          </p:cNvSpPr>
          <p:nvPr/>
        </p:nvSpPr>
        <p:spPr>
          <a:xfrm>
            <a:off x="-683807" y="2423348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⑥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32">
            <a:extLst>
              <a:ext uri="{FF2B5EF4-FFF2-40B4-BE49-F238E27FC236}">
                <a16:creationId xmlns:a16="http://schemas.microsoft.com/office/drawing/2014/main" id="{6578770A-FCF9-42B2-9584-6036EDAB1E66}"/>
              </a:ext>
            </a:extLst>
          </p:cNvPr>
          <p:cNvSpPr txBox="1">
            <a:spLocks/>
          </p:cNvSpPr>
          <p:nvPr/>
        </p:nvSpPr>
        <p:spPr>
          <a:xfrm>
            <a:off x="-701532" y="3034762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⑦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32">
            <a:extLst>
              <a:ext uri="{FF2B5EF4-FFF2-40B4-BE49-F238E27FC236}">
                <a16:creationId xmlns:a16="http://schemas.microsoft.com/office/drawing/2014/main" id="{B234D693-1BC9-4CD6-96B9-5DD0DBC09946}"/>
              </a:ext>
            </a:extLst>
          </p:cNvPr>
          <p:cNvSpPr txBox="1">
            <a:spLocks/>
          </p:cNvSpPr>
          <p:nvPr/>
        </p:nvSpPr>
        <p:spPr>
          <a:xfrm>
            <a:off x="-676390" y="3552690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⑧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32">
            <a:extLst>
              <a:ext uri="{FF2B5EF4-FFF2-40B4-BE49-F238E27FC236}">
                <a16:creationId xmlns:a16="http://schemas.microsoft.com/office/drawing/2014/main" id="{335081EF-2393-48DA-B565-5ABA884014BA}"/>
              </a:ext>
            </a:extLst>
          </p:cNvPr>
          <p:cNvSpPr txBox="1">
            <a:spLocks/>
          </p:cNvSpPr>
          <p:nvPr/>
        </p:nvSpPr>
        <p:spPr>
          <a:xfrm>
            <a:off x="-710769" y="4039474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⑨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32">
            <a:extLst>
              <a:ext uri="{FF2B5EF4-FFF2-40B4-BE49-F238E27FC236}">
                <a16:creationId xmlns:a16="http://schemas.microsoft.com/office/drawing/2014/main" id="{496EB383-B7F3-4E8D-AA51-82E3F39469B0}"/>
              </a:ext>
            </a:extLst>
          </p:cNvPr>
          <p:cNvSpPr txBox="1">
            <a:spLocks/>
          </p:cNvSpPr>
          <p:nvPr/>
        </p:nvSpPr>
        <p:spPr>
          <a:xfrm>
            <a:off x="-761923" y="4525815"/>
            <a:ext cx="426720" cy="3403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⑩</a:t>
            </a:r>
            <a:r>
              <a:rPr sz="14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12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9"/>
          <p:cNvSpPr txBox="1">
            <a:spLocks noGrp="1"/>
          </p:cNvSpPr>
          <p:nvPr>
            <p:ph type="title"/>
          </p:nvPr>
        </p:nvSpPr>
        <p:spPr>
          <a:xfrm>
            <a:off x="382905" y="3122930"/>
            <a:ext cx="11426190" cy="6121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altLang="ko-KR" sz="4000" b="1" dirty="0"/>
              <a:t>6. </a:t>
            </a:r>
            <a:r>
              <a:rPr lang="ko-KR" altLang="en-US" sz="4000" b="1" dirty="0"/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60162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26530A3-5343-4963-8324-16F402FCC6C7}"/>
              </a:ext>
            </a:extLst>
          </p:cNvPr>
          <p:cNvGrpSpPr/>
          <p:nvPr/>
        </p:nvGrpSpPr>
        <p:grpSpPr>
          <a:xfrm>
            <a:off x="108553" y="1425749"/>
            <a:ext cx="3936608" cy="2285446"/>
            <a:chOff x="170721" y="1071546"/>
            <a:chExt cx="3936608" cy="22854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C4EE852-C268-4E30-842D-283827A3E16E}"/>
                </a:ext>
              </a:extLst>
            </p:cNvPr>
            <p:cNvSpPr/>
            <p:nvPr/>
          </p:nvSpPr>
          <p:spPr>
            <a:xfrm>
              <a:off x="170721" y="1071546"/>
              <a:ext cx="3936608" cy="22854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6759D5-A7B6-4357-AAB4-A696A5FCAFFB}"/>
                </a:ext>
              </a:extLst>
            </p:cNvPr>
            <p:cNvSpPr txBox="1"/>
            <p:nvPr/>
          </p:nvSpPr>
          <p:spPr>
            <a:xfrm>
              <a:off x="983432" y="1241509"/>
              <a:ext cx="2752409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조장</a:t>
              </a:r>
              <a:r>
                <a:rPr lang="ko-KR" altLang="en-US" sz="2800" b="1" dirty="0"/>
                <a:t> 김혜민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99D886-F081-4171-921B-7A358C1CED7D}"/>
                </a:ext>
              </a:extLst>
            </p:cNvPr>
            <p:cNvSpPr txBox="1"/>
            <p:nvPr/>
          </p:nvSpPr>
          <p:spPr>
            <a:xfrm>
              <a:off x="367026" y="1930139"/>
              <a:ext cx="3633643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/>
                <a:t>“</a:t>
              </a:r>
              <a:r>
                <a:rPr lang="ko-KR" altLang="en-US" sz="1600" b="0" i="0" dirty="0">
                  <a:effectLst/>
                  <a:latin typeface="gg sans"/>
                </a:rPr>
                <a:t>여러 기능을 구현 해 보고 싶었는데 </a:t>
              </a:r>
              <a:endParaRPr lang="en-US" altLang="ko-KR" sz="1600" b="0" i="0" dirty="0">
                <a:effectLst/>
                <a:latin typeface="gg sans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b="0" i="0" dirty="0" smtClean="0">
                  <a:effectLst/>
                  <a:latin typeface="gg sans"/>
                </a:rPr>
                <a:t> 마음처럼 </a:t>
              </a:r>
              <a:r>
                <a:rPr lang="ko-KR" altLang="en-US" sz="1600" b="0" i="0" dirty="0">
                  <a:effectLst/>
                  <a:latin typeface="gg sans"/>
                </a:rPr>
                <a:t>안 돼서 답답했다</a:t>
              </a:r>
              <a:r>
                <a:rPr lang="en-US" altLang="ko-KR" sz="1600" b="0" i="0" dirty="0">
                  <a:effectLst/>
                  <a:latin typeface="gg sans"/>
                </a:rPr>
                <a:t>. </a:t>
              </a:r>
              <a:r>
                <a:rPr lang="ko-KR" altLang="en-US" sz="1600" b="0" i="0" dirty="0">
                  <a:effectLst/>
                  <a:latin typeface="gg sans"/>
                </a:rPr>
                <a:t>추후 </a:t>
              </a:r>
              <a:endParaRPr lang="en-US" altLang="ko-KR" sz="1600" b="0" i="0" dirty="0" smtClean="0">
                <a:effectLst/>
                <a:latin typeface="gg sans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b="0" i="0" dirty="0" smtClean="0">
                  <a:effectLst/>
                  <a:latin typeface="gg sans"/>
                </a:rPr>
                <a:t> 많은 </a:t>
              </a:r>
              <a:r>
                <a:rPr lang="ko-KR" altLang="en-US" sz="1600" b="0" i="0" dirty="0">
                  <a:effectLst/>
                  <a:latin typeface="gg sans"/>
                </a:rPr>
                <a:t>공부가 필요하다고 느꼈다</a:t>
              </a:r>
              <a:r>
                <a:rPr lang="en-US" altLang="ko-KR" sz="1600" b="0" i="0" dirty="0">
                  <a:effectLst/>
                  <a:latin typeface="gg sans"/>
                </a:rPr>
                <a:t>.”</a:t>
              </a:r>
              <a:endParaRPr lang="ko-KR" altLang="en-US" sz="1600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23836" y="21090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6. </a:t>
            </a:r>
            <a:r>
              <a:rPr lang="ko-KR" altLang="en-US" sz="3600" b="1" dirty="0"/>
              <a:t>소감</a:t>
            </a:r>
            <a:endParaRPr lang="en-US" altLang="ko-KR" sz="3600" b="1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AF60DDA-4FD0-446B-BF6E-99A04B18624E}"/>
              </a:ext>
            </a:extLst>
          </p:cNvPr>
          <p:cNvGrpSpPr/>
          <p:nvPr/>
        </p:nvGrpSpPr>
        <p:grpSpPr>
          <a:xfrm>
            <a:off x="2076857" y="3984818"/>
            <a:ext cx="3936608" cy="2285446"/>
            <a:chOff x="170721" y="1071546"/>
            <a:chExt cx="3936608" cy="228544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17ADB8-561D-43B8-B462-BA8116408B9C}"/>
                </a:ext>
              </a:extLst>
            </p:cNvPr>
            <p:cNvSpPr/>
            <p:nvPr/>
          </p:nvSpPr>
          <p:spPr>
            <a:xfrm>
              <a:off x="170721" y="1071546"/>
              <a:ext cx="3936608" cy="22854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65CE41-47A8-4FA5-8549-786197E6F81A}"/>
                </a:ext>
              </a:extLst>
            </p:cNvPr>
            <p:cNvSpPr txBox="1"/>
            <p:nvPr/>
          </p:nvSpPr>
          <p:spPr>
            <a:xfrm>
              <a:off x="983432" y="1241509"/>
              <a:ext cx="2752409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조원</a:t>
              </a:r>
              <a:r>
                <a:rPr lang="ko-KR" altLang="en-US" sz="2800" b="1" dirty="0"/>
                <a:t> 이태웅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C1C6FC-5F50-49BA-B982-0C15F059E888}"/>
                </a:ext>
              </a:extLst>
            </p:cNvPr>
            <p:cNvSpPr txBox="1"/>
            <p:nvPr/>
          </p:nvSpPr>
          <p:spPr>
            <a:xfrm>
              <a:off x="367027" y="1934692"/>
              <a:ext cx="3567712" cy="1160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/>
                <a:t>“</a:t>
              </a:r>
              <a:r>
                <a:rPr lang="ko-KR" altLang="en-US" sz="1600" b="0" i="0" dirty="0" err="1">
                  <a:effectLst/>
                  <a:latin typeface="gg sans"/>
                </a:rPr>
                <a:t>생각했던것보다</a:t>
              </a:r>
              <a:r>
                <a:rPr lang="ko-KR" altLang="en-US" sz="1600" b="0" i="0" dirty="0">
                  <a:effectLst/>
                  <a:latin typeface="gg sans"/>
                </a:rPr>
                <a:t> </a:t>
              </a:r>
              <a:r>
                <a:rPr lang="ko-KR" altLang="en-US" sz="1600" b="0" i="0" dirty="0" err="1">
                  <a:effectLst/>
                  <a:latin typeface="gg sans"/>
                </a:rPr>
                <a:t>많이어려웠고</a:t>
              </a:r>
              <a:r>
                <a:rPr lang="ko-KR" altLang="en-US" sz="1600" b="0" i="0" dirty="0">
                  <a:effectLst/>
                  <a:latin typeface="gg sans"/>
                </a:rPr>
                <a:t> 다음 프로젝트를 </a:t>
              </a:r>
              <a:r>
                <a:rPr lang="ko-KR" altLang="en-US" sz="1600" b="0" i="0" dirty="0" err="1">
                  <a:effectLst/>
                  <a:latin typeface="gg sans"/>
                </a:rPr>
                <a:t>할때는</a:t>
              </a:r>
              <a:r>
                <a:rPr lang="ko-KR" altLang="en-US" sz="1600" b="0" i="0" dirty="0">
                  <a:effectLst/>
                  <a:latin typeface="gg sans"/>
                </a:rPr>
                <a:t> </a:t>
              </a:r>
              <a:r>
                <a:rPr lang="ko-KR" altLang="en-US" sz="1600" b="0" i="0" dirty="0" err="1">
                  <a:effectLst/>
                  <a:latin typeface="gg sans"/>
                </a:rPr>
                <a:t>더많은</a:t>
              </a:r>
              <a:r>
                <a:rPr lang="ko-KR" altLang="en-US" sz="1600" b="0" i="0" dirty="0">
                  <a:effectLst/>
                  <a:latin typeface="gg sans"/>
                </a:rPr>
                <a:t> 기능을 </a:t>
              </a:r>
              <a:endParaRPr lang="en-US" altLang="ko-KR" sz="1600" b="0" i="0" dirty="0" smtClean="0">
                <a:effectLst/>
                <a:latin typeface="gg sans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b="0" i="0" dirty="0" err="1" smtClean="0">
                  <a:effectLst/>
                  <a:latin typeface="gg sans"/>
                </a:rPr>
                <a:t>구현해보고싶습니다</a:t>
              </a:r>
              <a:r>
                <a:rPr lang="en-US" altLang="ko-KR" sz="1600" b="0" i="0" dirty="0">
                  <a:effectLst/>
                  <a:latin typeface="gg sans"/>
                </a:rPr>
                <a:t>.</a:t>
              </a:r>
              <a:r>
                <a:rPr lang="en-US" altLang="ko-KR" sz="1600" dirty="0"/>
                <a:t>”</a:t>
              </a:r>
              <a:endParaRPr lang="ko-KR" altLang="en-US" sz="16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7FD4365-0A2A-4711-904B-C0D5662258E6}"/>
              </a:ext>
            </a:extLst>
          </p:cNvPr>
          <p:cNvGrpSpPr/>
          <p:nvPr/>
        </p:nvGrpSpPr>
        <p:grpSpPr>
          <a:xfrm>
            <a:off x="6083175" y="3980690"/>
            <a:ext cx="3936608" cy="2285446"/>
            <a:chOff x="170721" y="1071546"/>
            <a:chExt cx="3936608" cy="228544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439AE8D-8953-48F7-8AE7-CD8801747CCA}"/>
                </a:ext>
              </a:extLst>
            </p:cNvPr>
            <p:cNvSpPr/>
            <p:nvPr/>
          </p:nvSpPr>
          <p:spPr>
            <a:xfrm>
              <a:off x="170721" y="1071546"/>
              <a:ext cx="3936608" cy="22854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BC609-6548-4400-9CD5-277180AA19FD}"/>
                </a:ext>
              </a:extLst>
            </p:cNvPr>
            <p:cNvSpPr txBox="1"/>
            <p:nvPr/>
          </p:nvSpPr>
          <p:spPr>
            <a:xfrm>
              <a:off x="983432" y="1241509"/>
              <a:ext cx="2752409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조원</a:t>
              </a:r>
              <a:r>
                <a:rPr lang="ko-KR" altLang="en-US" sz="2800" b="1" dirty="0"/>
                <a:t> 전지훈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82124D-6B51-4398-8722-2DFA8823EFB0}"/>
                </a:ext>
              </a:extLst>
            </p:cNvPr>
            <p:cNvSpPr txBox="1"/>
            <p:nvPr/>
          </p:nvSpPr>
          <p:spPr>
            <a:xfrm>
              <a:off x="367027" y="1934692"/>
              <a:ext cx="3567712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smtClean="0"/>
                <a:t>“ </a:t>
              </a:r>
              <a:r>
                <a:rPr lang="ko-KR" altLang="en-US" sz="1600" dirty="0" err="1" smtClean="0"/>
                <a:t>백엔드</a:t>
              </a:r>
              <a:r>
                <a:rPr lang="ko-KR" altLang="en-US" sz="1600" dirty="0" smtClean="0"/>
                <a:t> 연결이 너무 어려웠다</a:t>
              </a:r>
              <a:r>
                <a:rPr lang="en-US" altLang="ko-KR" sz="1600" dirty="0" smtClean="0"/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</a:t>
              </a:r>
              <a:r>
                <a:rPr lang="en-US" altLang="ko-KR" sz="1600" dirty="0" smtClean="0"/>
                <a:t>  </a:t>
              </a:r>
              <a:r>
                <a:rPr lang="ko-KR" altLang="en-US" sz="1600" dirty="0" smtClean="0"/>
                <a:t>좀 더 공부해서 </a:t>
              </a:r>
              <a:r>
                <a:rPr lang="en-US" altLang="ko-KR" sz="1600" dirty="0" smtClean="0"/>
                <a:t>3</a:t>
              </a:r>
              <a:r>
                <a:rPr lang="ko-KR" altLang="en-US" sz="1600" dirty="0" smtClean="0"/>
                <a:t>차 때는 더 많은 </a:t>
              </a:r>
              <a:endParaRPr lang="en-US" altLang="ko-KR" sz="16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</a:t>
              </a:r>
              <a:r>
                <a:rPr lang="en-US" altLang="ko-KR" sz="1600" dirty="0" smtClean="0"/>
                <a:t>  </a:t>
              </a:r>
              <a:r>
                <a:rPr lang="ko-KR" altLang="en-US" sz="1600" dirty="0" smtClean="0"/>
                <a:t>페이지를 구현해보고 싶다</a:t>
              </a:r>
              <a:r>
                <a:rPr lang="en-US" altLang="ko-KR" sz="1600" dirty="0" smtClean="0"/>
                <a:t> ”</a:t>
              </a:r>
              <a:endParaRPr lang="ko-KR" altLang="en-US" sz="16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4D5173F-8074-423D-9789-647A3924E35D}"/>
              </a:ext>
            </a:extLst>
          </p:cNvPr>
          <p:cNvGrpSpPr/>
          <p:nvPr/>
        </p:nvGrpSpPr>
        <p:grpSpPr>
          <a:xfrm>
            <a:off x="8119951" y="1425958"/>
            <a:ext cx="3936608" cy="2285447"/>
            <a:chOff x="170721" y="1071545"/>
            <a:chExt cx="3936608" cy="228544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BFE3A0A-7AC1-4D94-8446-C8445A53E5EC}"/>
                </a:ext>
              </a:extLst>
            </p:cNvPr>
            <p:cNvSpPr/>
            <p:nvPr/>
          </p:nvSpPr>
          <p:spPr>
            <a:xfrm>
              <a:off x="170721" y="1071545"/>
              <a:ext cx="3936608" cy="22854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5AFB47-3B8D-47A3-93A7-559715223990}"/>
                </a:ext>
              </a:extLst>
            </p:cNvPr>
            <p:cNvSpPr txBox="1"/>
            <p:nvPr/>
          </p:nvSpPr>
          <p:spPr>
            <a:xfrm>
              <a:off x="983432" y="1241509"/>
              <a:ext cx="2752409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조원</a:t>
              </a:r>
              <a:r>
                <a:rPr lang="ko-KR" altLang="en-US" sz="2800" b="1" dirty="0"/>
                <a:t> 이정규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EA7338-6008-4213-B783-671C116F22AE}"/>
                </a:ext>
              </a:extLst>
            </p:cNvPr>
            <p:cNvSpPr txBox="1"/>
            <p:nvPr/>
          </p:nvSpPr>
          <p:spPr>
            <a:xfrm>
              <a:off x="367027" y="1934692"/>
              <a:ext cx="3567712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smtClean="0"/>
                <a:t>“ </a:t>
              </a:r>
              <a:r>
                <a:rPr lang="en-US" altLang="ko-KR" sz="1600" dirty="0" smtClean="0"/>
                <a:t>3</a:t>
              </a:r>
              <a:r>
                <a:rPr lang="ko-KR" altLang="en-US" sz="1600" dirty="0" smtClean="0"/>
                <a:t>차 프로젝트 때에는 더욱 열심히 </a:t>
              </a:r>
              <a:endParaRPr lang="en-US" altLang="ko-KR" sz="16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600" dirty="0" smtClean="0"/>
                <a:t>해서 완성도를 높여 보겠습니다</a:t>
              </a:r>
              <a:r>
                <a:rPr lang="en-US" altLang="ko-KR" sz="1600" dirty="0" smtClean="0"/>
                <a:t>.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”</a:t>
              </a:r>
              <a:endParaRPr lang="ko-KR" altLang="en-US" sz="16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85CBD18-0084-447B-954E-4771FFBFFF6A}"/>
              </a:ext>
            </a:extLst>
          </p:cNvPr>
          <p:cNvGrpSpPr/>
          <p:nvPr/>
        </p:nvGrpSpPr>
        <p:grpSpPr>
          <a:xfrm>
            <a:off x="4113684" y="1425959"/>
            <a:ext cx="3936608" cy="2285446"/>
            <a:chOff x="170721" y="1071546"/>
            <a:chExt cx="3936608" cy="228544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6FC003-49EE-4EC1-9198-E982F2158CCB}"/>
                </a:ext>
              </a:extLst>
            </p:cNvPr>
            <p:cNvSpPr/>
            <p:nvPr/>
          </p:nvSpPr>
          <p:spPr>
            <a:xfrm>
              <a:off x="170721" y="1071546"/>
              <a:ext cx="3936608" cy="22854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FB52BC-03D9-40B1-B216-7B136AF903FE}"/>
                </a:ext>
              </a:extLst>
            </p:cNvPr>
            <p:cNvSpPr txBox="1"/>
            <p:nvPr/>
          </p:nvSpPr>
          <p:spPr>
            <a:xfrm>
              <a:off x="983432" y="1241509"/>
              <a:ext cx="2752409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조원</a:t>
              </a:r>
              <a:r>
                <a:rPr lang="ko-KR" altLang="en-US" sz="2800" b="1" dirty="0"/>
                <a:t> </a:t>
              </a:r>
              <a:r>
                <a:rPr lang="ko-KR" altLang="en-US" sz="2800" b="1" dirty="0" err="1"/>
                <a:t>강순구</a:t>
              </a:r>
              <a:endParaRPr lang="ko-KR" altLang="en-US" sz="28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BC6AFCF-DB30-4B72-AF9F-4DA91F1D0FEB}"/>
                </a:ext>
              </a:extLst>
            </p:cNvPr>
            <p:cNvSpPr txBox="1"/>
            <p:nvPr/>
          </p:nvSpPr>
          <p:spPr>
            <a:xfrm>
              <a:off x="297368" y="1917229"/>
              <a:ext cx="3707030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/>
                <a:t>“ </a:t>
              </a:r>
              <a:r>
                <a:rPr lang="ko-KR" altLang="en-US" sz="1600" dirty="0"/>
                <a:t>너무 쉽게 생각했다</a:t>
              </a:r>
              <a:r>
                <a:rPr lang="en-US" altLang="ko-KR" sz="1600" dirty="0"/>
                <a:t>.</a:t>
              </a:r>
              <a:r>
                <a:rPr lang="en-US" altLang="ko-KR" sz="1600" b="0" i="0" dirty="0">
                  <a:effectLst/>
                  <a:latin typeface="gg sans"/>
                </a:rPr>
                <a:t>. </a:t>
              </a:r>
              <a:r>
                <a:rPr lang="ko-KR" altLang="en-US" sz="1600" b="0" i="0" dirty="0">
                  <a:effectLst/>
                  <a:latin typeface="gg sans"/>
                </a:rPr>
                <a:t>아이디어 보다</a:t>
              </a:r>
              <a:endParaRPr lang="en-US" altLang="ko-KR" sz="1600" b="0" i="0" dirty="0">
                <a:effectLst/>
                <a:latin typeface="gg sans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gg sans"/>
                </a:rPr>
                <a:t>  </a:t>
              </a:r>
              <a:r>
                <a:rPr lang="ko-KR" altLang="en-US" sz="1600" b="0" i="0" dirty="0">
                  <a:effectLst/>
                  <a:latin typeface="gg sans"/>
                </a:rPr>
                <a:t>완성도에 집중하려 했으나 완성도가</a:t>
              </a:r>
              <a:endParaRPr lang="en-US" altLang="ko-KR" sz="1600" b="0" i="0" dirty="0">
                <a:effectLst/>
                <a:latin typeface="gg sans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gg sans"/>
                </a:rPr>
                <a:t>  생각보다  많이 떨어진 게 아쉽다</a:t>
              </a:r>
              <a:r>
                <a:rPr lang="en-US" altLang="ko-KR" sz="1600" dirty="0"/>
                <a:t>”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897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9"/>
          <p:cNvSpPr txBox="1">
            <a:spLocks noGrp="1"/>
          </p:cNvSpPr>
          <p:nvPr>
            <p:ph type="title"/>
          </p:nvPr>
        </p:nvSpPr>
        <p:spPr>
          <a:xfrm>
            <a:off x="452755" y="226041"/>
            <a:ext cx="11426190" cy="6121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 sz="2800">
                <a:solidFill>
                  <a:schemeClr val="tx1"/>
                </a:solidFill>
              </a:defRPr>
            </a:lvl1pPr>
          </a:lstStyle>
          <a:p>
            <a:pPr marL="0" indent="0" algn="l" rtl="0"/>
            <a:r>
              <a:rPr lang="en-US" altLang="ko-KR" sz="4000" b="1" dirty="0"/>
              <a:t>1. </a:t>
            </a:r>
            <a:r>
              <a:rPr lang="ko-KR" altLang="en-US" sz="4000" b="1" dirty="0"/>
              <a:t>프로젝트 개요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1631A1-ECA5-4B78-B159-443D70EE5EF8}"/>
              </a:ext>
            </a:extLst>
          </p:cNvPr>
          <p:cNvSpPr txBox="1"/>
          <p:nvPr/>
        </p:nvSpPr>
        <p:spPr>
          <a:xfrm>
            <a:off x="501482" y="1062259"/>
            <a:ext cx="609600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hangingPunct="1">
              <a:lnSpc>
                <a:spcPct val="150000"/>
              </a:lnSpc>
            </a:pPr>
            <a:r>
              <a:rPr lang="en-US" altLang="ko-KR" sz="2000" b="1" dirty="0">
                <a:latin typeface="맑은 고딕" charset="0"/>
                <a:ea typeface="맑은 고딕" charset="0"/>
              </a:rPr>
              <a:t>4) </a:t>
            </a:r>
            <a:r>
              <a:rPr lang="ko-KR" altLang="en-US" sz="2000" b="1" dirty="0">
                <a:latin typeface="맑은 고딕" charset="0"/>
                <a:ea typeface="맑은 고딕" charset="0"/>
              </a:rPr>
              <a:t>개발환경</a:t>
            </a:r>
            <a:endParaRPr lang="en-US" altLang="ko-KR" sz="2000" b="1" dirty="0">
              <a:latin typeface="맑은 고딕" charset="0"/>
              <a:ea typeface="맑은 고딕" charset="0"/>
            </a:endParaRPr>
          </a:p>
        </p:txBody>
      </p:sp>
      <p:sp>
        <p:nvSpPr>
          <p:cNvPr id="34" name="슬라이드 번호 개체 틀 33">
            <a:extLst>
              <a:ext uri="{FF2B5EF4-FFF2-40B4-BE49-F238E27FC236}">
                <a16:creationId xmlns:a16="http://schemas.microsoft.com/office/drawing/2014/main" id="{20F076FF-E770-4A7C-86DB-05CBF4058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5</a:t>
            </a:fld>
            <a:endParaRPr lang="ko-KR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DFC8B75-C5ED-4C76-8F9A-2998AFE53FF6}"/>
              </a:ext>
            </a:extLst>
          </p:cNvPr>
          <p:cNvGrpSpPr/>
          <p:nvPr/>
        </p:nvGrpSpPr>
        <p:grpSpPr>
          <a:xfrm>
            <a:off x="9120336" y="1771434"/>
            <a:ext cx="2743200" cy="4403473"/>
            <a:chOff x="9104602" y="1977855"/>
            <a:chExt cx="2743200" cy="4403473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27CEE4E2-AE16-499E-BD90-96DA987FE7B9}"/>
                </a:ext>
              </a:extLst>
            </p:cNvPr>
            <p:cNvSpPr/>
            <p:nvPr/>
          </p:nvSpPr>
          <p:spPr>
            <a:xfrm>
              <a:off x="9104602" y="2443132"/>
              <a:ext cx="2743200" cy="393819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32A72A-7500-44B8-B661-F52B68616A9F}"/>
                </a:ext>
              </a:extLst>
            </p:cNvPr>
            <p:cNvSpPr txBox="1"/>
            <p:nvPr/>
          </p:nvSpPr>
          <p:spPr>
            <a:xfrm>
              <a:off x="9500213" y="1977855"/>
              <a:ext cx="1924379" cy="454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l" hangingPunct="1">
                <a:lnSpc>
                  <a:spcPct val="150000"/>
                </a:lnSpc>
              </a:pPr>
              <a:r>
                <a:rPr lang="ko-KR" altLang="en-US" b="1" dirty="0">
                  <a:latin typeface="맑은 고딕" charset="0"/>
                  <a:ea typeface="맑은 고딕" charset="0"/>
                </a:rPr>
                <a:t>디자인</a:t>
              </a:r>
              <a:r>
                <a:rPr lang="en-US" altLang="ko-KR" b="1" dirty="0">
                  <a:latin typeface="맑은 고딕" charset="0"/>
                  <a:ea typeface="맑은 고딕" charset="0"/>
                </a:rPr>
                <a:t>/</a:t>
              </a:r>
              <a:r>
                <a:rPr lang="ko-KR" altLang="en-US" b="1" dirty="0">
                  <a:latin typeface="맑은 고딕" charset="0"/>
                  <a:ea typeface="맑은 고딕" charset="0"/>
                </a:rPr>
                <a:t>형상관리</a:t>
              </a:r>
              <a:endParaRPr lang="en-US" altLang="ko-KR" b="1" dirty="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D056BF0-FBF4-4D59-8192-0EDCB665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5200245"/>
            <a:ext cx="2176206" cy="4702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343296-CD29-46E4-B33B-60257A4DA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71" y="2529366"/>
            <a:ext cx="2191338" cy="6425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DDA687-B5A1-4C81-8480-FCC86D578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57" y="4442897"/>
            <a:ext cx="2176206" cy="4446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136CD0-1982-4750-A70D-7CF0F604F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45" y="3484635"/>
            <a:ext cx="2219635" cy="60015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11987CB-FEBC-40C4-A364-7B37F82860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2477" y="4420708"/>
            <a:ext cx="800212" cy="93358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74D15B2-B4B6-4A82-9056-AC77F9F078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4819" y="2604014"/>
            <a:ext cx="1095528" cy="143847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1F0E13A-27AC-4799-9A8E-438F25666B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4032" y="3501890"/>
            <a:ext cx="2375116" cy="116580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F9CFDE1-6C7A-4464-9845-57A46F9A8F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65885" y="2528126"/>
            <a:ext cx="1228896" cy="1066949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87A4A164-F5C5-4867-BE0C-130124FEE7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56887" y="3873421"/>
            <a:ext cx="846892" cy="92583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CC3923C-1DEA-431E-BF10-7A30715AA4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14862" y="5034906"/>
            <a:ext cx="730942" cy="9335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F711798A-9102-475D-93BA-C690A01EFF85}"/>
              </a:ext>
            </a:extLst>
          </p:cNvPr>
          <p:cNvGrpSpPr/>
          <p:nvPr/>
        </p:nvGrpSpPr>
        <p:grpSpPr>
          <a:xfrm>
            <a:off x="6170660" y="1771434"/>
            <a:ext cx="2743200" cy="4403473"/>
            <a:chOff x="9104602" y="1977855"/>
            <a:chExt cx="2743200" cy="4403473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7040F9B9-652E-41C7-BD17-D2CBC8AA4B9F}"/>
                </a:ext>
              </a:extLst>
            </p:cNvPr>
            <p:cNvSpPr/>
            <p:nvPr/>
          </p:nvSpPr>
          <p:spPr>
            <a:xfrm>
              <a:off x="9104602" y="2443132"/>
              <a:ext cx="2743200" cy="393819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ADABF51-2A2D-442E-BA75-19B8A8B2BF40}"/>
                </a:ext>
              </a:extLst>
            </p:cNvPr>
            <p:cNvSpPr txBox="1"/>
            <p:nvPr/>
          </p:nvSpPr>
          <p:spPr>
            <a:xfrm>
              <a:off x="9500213" y="1977855"/>
              <a:ext cx="1924379" cy="454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hangingPunct="1">
                <a:lnSpc>
                  <a:spcPct val="150000"/>
                </a:lnSpc>
              </a:pPr>
              <a:r>
                <a:rPr lang="en-US" altLang="ko-KR" b="1" dirty="0">
                  <a:latin typeface="맑은 고딕" charset="0"/>
                  <a:ea typeface="맑은 고딕" charset="0"/>
                </a:rPr>
                <a:t>&lt;</a:t>
              </a:r>
              <a:r>
                <a:rPr lang="ko-KR" altLang="en-US" b="1" dirty="0">
                  <a:latin typeface="맑은 고딕" charset="0"/>
                  <a:ea typeface="맑은 고딕" charset="0"/>
                </a:rPr>
                <a:t>서버</a:t>
              </a:r>
              <a:r>
                <a:rPr lang="en-US" altLang="ko-KR" b="1" dirty="0">
                  <a:latin typeface="맑은 고딕" charset="0"/>
                  <a:ea typeface="맑은 고딕" charset="0"/>
                </a:rPr>
                <a:t>&gt;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C77020B-B5B3-49E2-9BE5-2D92220BD0F4}"/>
              </a:ext>
            </a:extLst>
          </p:cNvPr>
          <p:cNvGrpSpPr/>
          <p:nvPr/>
        </p:nvGrpSpPr>
        <p:grpSpPr>
          <a:xfrm>
            <a:off x="3220983" y="1771434"/>
            <a:ext cx="2743200" cy="4403473"/>
            <a:chOff x="9104602" y="1977855"/>
            <a:chExt cx="2743200" cy="4403473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B6F96B0F-3B09-422E-A4CB-D79CA7B0ACBF}"/>
                </a:ext>
              </a:extLst>
            </p:cNvPr>
            <p:cNvSpPr/>
            <p:nvPr/>
          </p:nvSpPr>
          <p:spPr>
            <a:xfrm>
              <a:off x="9104602" y="2443132"/>
              <a:ext cx="2743200" cy="393819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ED628F4-F260-4DD6-AF5F-92FFE7C255BC}"/>
                </a:ext>
              </a:extLst>
            </p:cNvPr>
            <p:cNvSpPr txBox="1"/>
            <p:nvPr/>
          </p:nvSpPr>
          <p:spPr>
            <a:xfrm>
              <a:off x="9500213" y="1977855"/>
              <a:ext cx="1924379" cy="454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hangingPunct="1">
                <a:lnSpc>
                  <a:spcPct val="150000"/>
                </a:lnSpc>
              </a:pPr>
              <a:r>
                <a:rPr lang="en-US" altLang="ko-KR" b="1" dirty="0">
                  <a:latin typeface="맑은 고딕" charset="0"/>
                  <a:ea typeface="맑은 고딕" charset="0"/>
                </a:rPr>
                <a:t>&lt;</a:t>
              </a:r>
              <a:r>
                <a:rPr lang="ko-KR" altLang="en-US" b="1" dirty="0">
                  <a:latin typeface="맑은 고딕" charset="0"/>
                  <a:ea typeface="맑은 고딕" charset="0"/>
                </a:rPr>
                <a:t>사용언어</a:t>
              </a:r>
              <a:r>
                <a:rPr lang="en-US" altLang="ko-KR" b="1" dirty="0">
                  <a:latin typeface="맑은 고딕" charset="0"/>
                  <a:ea typeface="맑은 고딕" charset="0"/>
                </a:rPr>
                <a:t>&gt;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F207065-AD46-4E3F-8BA5-0072C213C0CB}"/>
              </a:ext>
            </a:extLst>
          </p:cNvPr>
          <p:cNvGrpSpPr/>
          <p:nvPr/>
        </p:nvGrpSpPr>
        <p:grpSpPr>
          <a:xfrm>
            <a:off x="271306" y="1771434"/>
            <a:ext cx="2743200" cy="4403473"/>
            <a:chOff x="9104602" y="1977855"/>
            <a:chExt cx="2743200" cy="4403473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DAB2C020-B011-487B-8B66-CFE1EFF684BD}"/>
                </a:ext>
              </a:extLst>
            </p:cNvPr>
            <p:cNvSpPr/>
            <p:nvPr/>
          </p:nvSpPr>
          <p:spPr>
            <a:xfrm>
              <a:off x="9104602" y="2443132"/>
              <a:ext cx="2743200" cy="393819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123FF0-5EB3-494F-BE00-F781BD8DE60E}"/>
                </a:ext>
              </a:extLst>
            </p:cNvPr>
            <p:cNvSpPr txBox="1"/>
            <p:nvPr/>
          </p:nvSpPr>
          <p:spPr>
            <a:xfrm>
              <a:off x="9500213" y="1977855"/>
              <a:ext cx="1924379" cy="454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hangingPunct="1">
                <a:lnSpc>
                  <a:spcPct val="150000"/>
                </a:lnSpc>
              </a:pPr>
              <a:r>
                <a:rPr lang="en-US" altLang="ko-KR" b="1" dirty="0">
                  <a:latin typeface="맑은 고딕" charset="0"/>
                  <a:ea typeface="맑은 고딕" charset="0"/>
                </a:rPr>
                <a:t>&lt;</a:t>
              </a:r>
              <a:r>
                <a:rPr lang="ko-KR" altLang="en-US" b="1" dirty="0">
                  <a:latin typeface="맑은 고딕" charset="0"/>
                  <a:ea typeface="맑은 고딕" charset="0"/>
                </a:rPr>
                <a:t>개발환경</a:t>
              </a:r>
              <a:r>
                <a:rPr lang="en-US" altLang="ko-KR" b="1" dirty="0">
                  <a:latin typeface="맑은 고딕" charset="0"/>
                  <a:ea typeface="맑은 고딕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83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9"/>
          <p:cNvSpPr txBox="1">
            <a:spLocks noGrp="1"/>
          </p:cNvSpPr>
          <p:nvPr>
            <p:ph type="title"/>
          </p:nvPr>
        </p:nvSpPr>
        <p:spPr>
          <a:xfrm>
            <a:off x="452755" y="226041"/>
            <a:ext cx="11426190" cy="6121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 sz="2800">
                <a:solidFill>
                  <a:schemeClr val="tx1"/>
                </a:solidFill>
              </a:defRPr>
            </a:lvl1pPr>
          </a:lstStyle>
          <a:p>
            <a:pPr marL="0" indent="0" algn="l" rtl="0"/>
            <a:r>
              <a:rPr lang="en-US" altLang="ko-KR" sz="4000" b="1" dirty="0"/>
              <a:t>1. </a:t>
            </a:r>
            <a:r>
              <a:rPr lang="ko-KR" altLang="en-US" sz="4000" b="1" dirty="0"/>
              <a:t>프로젝트 개요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1631A1-ECA5-4B78-B159-443D70EE5EF8}"/>
              </a:ext>
            </a:extLst>
          </p:cNvPr>
          <p:cNvSpPr txBox="1"/>
          <p:nvPr/>
        </p:nvSpPr>
        <p:spPr>
          <a:xfrm>
            <a:off x="501482" y="1062259"/>
            <a:ext cx="609600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hangingPunct="1">
              <a:lnSpc>
                <a:spcPct val="150000"/>
              </a:lnSpc>
            </a:pPr>
            <a:r>
              <a:rPr lang="en-US" altLang="ko-KR" sz="2000" b="1" dirty="0">
                <a:latin typeface="맑은 고딕" charset="0"/>
                <a:ea typeface="맑은 고딕" charset="0"/>
              </a:rPr>
              <a:t>5) </a:t>
            </a:r>
            <a:r>
              <a:rPr lang="ko-KR" altLang="en-US" sz="2000" b="1" dirty="0">
                <a:latin typeface="맑은 고딕" charset="0"/>
                <a:ea typeface="맑은 고딕" charset="0"/>
              </a:rPr>
              <a:t>주요 개발 방향</a:t>
            </a:r>
            <a:endParaRPr lang="en-US" altLang="ko-KR" sz="2000" b="1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99E930E2-51E1-4F13-9A38-69C4B37958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4378879"/>
              </p:ext>
            </p:extLst>
          </p:nvPr>
        </p:nvGraphicFramePr>
        <p:xfrm>
          <a:off x="436478" y="3354226"/>
          <a:ext cx="5659522" cy="3059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2E56DF98-9547-4F6B-BB6B-C25B19EF0A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0773621"/>
              </p:ext>
            </p:extLst>
          </p:nvPr>
        </p:nvGraphicFramePr>
        <p:xfrm>
          <a:off x="6561547" y="3250030"/>
          <a:ext cx="5230263" cy="3059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4D21462-56A6-4EEC-832C-EF5E72DB77BF}"/>
              </a:ext>
            </a:extLst>
          </p:cNvPr>
          <p:cNvSpPr txBox="1"/>
          <p:nvPr/>
        </p:nvSpPr>
        <p:spPr>
          <a:xfrm>
            <a:off x="804997" y="2751141"/>
            <a:ext cx="49224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Q1.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당신은 어떤 업무 관리 프로그램을 사용하시나요</a:t>
            </a:r>
            <a:r>
              <a:rPr lang="en-US" altLang="ko-KR" sz="1600" b="1" dirty="0"/>
              <a:t>?</a:t>
            </a:r>
            <a:endParaRPr lang="ko-KR" altLang="en-US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EDEC72-3207-48B8-B0D9-E68E5144CAD6}"/>
              </a:ext>
            </a:extLst>
          </p:cNvPr>
          <p:cNvSpPr txBox="1"/>
          <p:nvPr/>
        </p:nvSpPr>
        <p:spPr>
          <a:xfrm>
            <a:off x="8006933" y="2780928"/>
            <a:ext cx="22988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Q2. </a:t>
            </a:r>
            <a:r>
              <a:rPr lang="ko-KR" altLang="en-US" sz="1600" b="1" dirty="0"/>
              <a:t>왜 사용하지 않는지</a:t>
            </a:r>
            <a:r>
              <a:rPr lang="en-US" altLang="ko-KR" sz="1600" b="1" dirty="0"/>
              <a:t>?</a:t>
            </a:r>
            <a:endParaRPr lang="ko-KR" altLang="en-US" sz="16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781CE2A-122B-4AE2-AEC8-9EC75CFFCC33}"/>
              </a:ext>
            </a:extLst>
          </p:cNvPr>
          <p:cNvGrpSpPr/>
          <p:nvPr/>
        </p:nvGrpSpPr>
        <p:grpSpPr>
          <a:xfrm>
            <a:off x="3328748" y="1933095"/>
            <a:ext cx="6367651" cy="657711"/>
            <a:chOff x="3374078" y="1866310"/>
            <a:chExt cx="5749086" cy="65771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5B677A-D7D8-4DA0-904F-ED5088347C4D}"/>
                </a:ext>
              </a:extLst>
            </p:cNvPr>
            <p:cNvSpPr txBox="1"/>
            <p:nvPr/>
          </p:nvSpPr>
          <p:spPr>
            <a:xfrm>
              <a:off x="3676723" y="1877690"/>
              <a:ext cx="544644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/>
                <a:t>다양한 </a:t>
              </a:r>
              <a:r>
                <a:rPr lang="ko-KR" altLang="en-US" b="1" dirty="0" err="1"/>
                <a:t>직군의</a:t>
              </a:r>
              <a:r>
                <a:rPr lang="ko-KR" altLang="en-US" b="1" dirty="0"/>
                <a:t> </a:t>
              </a:r>
              <a:r>
                <a:rPr lang="en-US" altLang="ko-KR" b="1" dirty="0"/>
                <a:t>5</a:t>
              </a:r>
              <a:r>
                <a:rPr lang="ko-KR" altLang="en-US" b="1" dirty="0" err="1"/>
                <a:t>년이상</a:t>
              </a:r>
              <a:r>
                <a:rPr lang="ko-KR" altLang="en-US" b="1" dirty="0"/>
                <a:t> 업무경력자 </a:t>
              </a:r>
              <a:r>
                <a:rPr lang="en-US" altLang="ko-KR" b="1" dirty="0"/>
                <a:t>2</a:t>
              </a:r>
              <a:r>
                <a:rPr lang="ko-KR" altLang="en-US" b="1" dirty="0"/>
                <a:t>0명에게 물었습니다.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C8585EE-4F7F-4A22-B64B-BA279DE8E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4078" y="1866310"/>
              <a:ext cx="273650" cy="338554"/>
            </a:xfrm>
            <a:prstGeom prst="rect">
              <a:avLst/>
            </a:prstGeom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15BB09-5924-4529-B503-84F6FB4A8D04}"/>
              </a:ext>
            </a:extLst>
          </p:cNvPr>
          <p:cNvSpPr/>
          <p:nvPr/>
        </p:nvSpPr>
        <p:spPr>
          <a:xfrm>
            <a:off x="539890" y="1821285"/>
            <a:ext cx="11251920" cy="577934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2146562-A7E8-46F3-9621-C0A4027C8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5653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9"/>
          <p:cNvSpPr txBox="1">
            <a:spLocks noGrp="1"/>
          </p:cNvSpPr>
          <p:nvPr>
            <p:ph type="title"/>
          </p:nvPr>
        </p:nvSpPr>
        <p:spPr>
          <a:xfrm>
            <a:off x="452755" y="226041"/>
            <a:ext cx="11426190" cy="6121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 sz="2800">
                <a:solidFill>
                  <a:schemeClr val="tx1"/>
                </a:solidFill>
              </a:defRPr>
            </a:lvl1pPr>
          </a:lstStyle>
          <a:p>
            <a:pPr marL="0" indent="0" algn="l" rtl="0"/>
            <a:r>
              <a:rPr lang="en-US" altLang="ko-KR" sz="4000" b="1" dirty="0"/>
              <a:t>1. </a:t>
            </a:r>
            <a:r>
              <a:rPr lang="ko-KR" altLang="en-US" sz="4000" b="1" dirty="0"/>
              <a:t>프로젝트 개요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1631A1-ECA5-4B78-B159-443D70EE5EF8}"/>
              </a:ext>
            </a:extLst>
          </p:cNvPr>
          <p:cNvSpPr txBox="1"/>
          <p:nvPr/>
        </p:nvSpPr>
        <p:spPr>
          <a:xfrm>
            <a:off x="501482" y="1062259"/>
            <a:ext cx="609600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hangingPunct="1">
              <a:lnSpc>
                <a:spcPct val="150000"/>
              </a:lnSpc>
            </a:pPr>
            <a:r>
              <a:rPr lang="en-US" altLang="ko-KR" sz="2000" b="1" dirty="0">
                <a:latin typeface="맑은 고딕" charset="0"/>
                <a:ea typeface="맑은 고딕" charset="0"/>
              </a:rPr>
              <a:t>5) </a:t>
            </a:r>
            <a:r>
              <a:rPr lang="ko-KR" altLang="en-US" sz="2000" b="1" dirty="0">
                <a:latin typeface="맑은 고딕" charset="0"/>
                <a:ea typeface="맑은 고딕" charset="0"/>
              </a:rPr>
              <a:t>주요 개발 방향</a:t>
            </a:r>
            <a:endParaRPr lang="en-US" altLang="ko-KR" sz="2000" b="1" dirty="0">
              <a:latin typeface="맑은 고딕" charset="0"/>
              <a:ea typeface="맑은 고딕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DAD240-20AD-41A8-B903-8E1BFDE95E39}"/>
              </a:ext>
            </a:extLst>
          </p:cNvPr>
          <p:cNvSpPr txBox="1"/>
          <p:nvPr/>
        </p:nvSpPr>
        <p:spPr>
          <a:xfrm>
            <a:off x="2088232" y="3709464"/>
            <a:ext cx="1744568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hangingPunct="1">
              <a:lnSpc>
                <a:spcPct val="150000"/>
              </a:lnSpc>
            </a:pPr>
            <a:r>
              <a:rPr lang="en-US" altLang="ko-KR" sz="3200" b="1" dirty="0">
                <a:solidFill>
                  <a:srgbClr val="C00000"/>
                </a:solidFill>
                <a:latin typeface="맑은 고딕" charset="0"/>
                <a:ea typeface="맑은 고딕" charset="0"/>
              </a:rPr>
              <a:t>A</a:t>
            </a:r>
            <a:r>
              <a:rPr lang="en-US" altLang="ko-KR" sz="3200" b="1" dirty="0">
                <a:latin typeface="맑은 고딕" charset="0"/>
                <a:ea typeface="맑은 고딕" charset="0"/>
              </a:rPr>
              <a:t>larm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4865A69-4BA8-4896-B90A-E0DF38004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850" y="2128044"/>
            <a:ext cx="2152950" cy="171473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2B1C57F-3B8B-42C1-A078-2815655DC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104" y="2266175"/>
            <a:ext cx="1224134" cy="157660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20AE6EB-F993-4553-92FC-25B8E4D74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3364" y="2128044"/>
            <a:ext cx="1584176" cy="16515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397EF99-40C4-4A97-863A-B449B323025A}"/>
              </a:ext>
            </a:extLst>
          </p:cNvPr>
          <p:cNvSpPr txBox="1"/>
          <p:nvPr/>
        </p:nvSpPr>
        <p:spPr>
          <a:xfrm>
            <a:off x="5280248" y="3709464"/>
            <a:ext cx="2448272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hangingPunct="1">
              <a:lnSpc>
                <a:spcPct val="150000"/>
              </a:lnSpc>
            </a:pPr>
            <a:r>
              <a:rPr lang="en-US" altLang="ko-KR" sz="3200" b="1" dirty="0">
                <a:solidFill>
                  <a:srgbClr val="C00000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3200" b="1" dirty="0">
                <a:latin typeface="맑은 고딕" charset="0"/>
                <a:ea typeface="맑은 고딕" charset="0"/>
              </a:rPr>
              <a:t>o-work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E2B142-DE10-45EC-9766-AC3165AA597E}"/>
              </a:ext>
            </a:extLst>
          </p:cNvPr>
          <p:cNvSpPr txBox="1"/>
          <p:nvPr/>
        </p:nvSpPr>
        <p:spPr>
          <a:xfrm>
            <a:off x="8023840" y="3709464"/>
            <a:ext cx="2784648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hangingPunct="1">
              <a:lnSpc>
                <a:spcPct val="150000"/>
              </a:lnSpc>
            </a:pPr>
            <a:r>
              <a:rPr lang="en-US" altLang="ko-KR" sz="3200" b="1" dirty="0">
                <a:solidFill>
                  <a:srgbClr val="C00000"/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3200" b="1" dirty="0">
                <a:latin typeface="맑은 고딕" charset="0"/>
                <a:ea typeface="맑은 고딕" charset="0"/>
              </a:rPr>
              <a:t>asy to 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B76D3E-0880-472F-A405-5AA107A634F4}"/>
              </a:ext>
            </a:extLst>
          </p:cNvPr>
          <p:cNvSpPr txBox="1"/>
          <p:nvPr/>
        </p:nvSpPr>
        <p:spPr>
          <a:xfrm>
            <a:off x="5559048" y="5146332"/>
            <a:ext cx="2448272" cy="129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hangingPunct="1">
              <a:lnSpc>
                <a:spcPct val="150000"/>
              </a:lnSpc>
            </a:pPr>
            <a:r>
              <a:rPr lang="en-US" altLang="ko-KR" sz="6000" b="1" dirty="0">
                <a:solidFill>
                  <a:srgbClr val="C00000"/>
                </a:solidFill>
                <a:latin typeface="맑은 고딕" charset="0"/>
                <a:ea typeface="맑은 고딕" charset="0"/>
              </a:rPr>
              <a:t>“ACE”</a:t>
            </a:r>
            <a:endParaRPr lang="en-US" altLang="ko-KR" sz="6000" b="1" dirty="0">
              <a:latin typeface="맑은 고딕" charset="0"/>
              <a:ea typeface="맑은 고딕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A254763-32E1-494E-A08D-5D2E1490EE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7818" y="4746717"/>
            <a:ext cx="576064" cy="446098"/>
          </a:xfrm>
          <a:prstGeom prst="rect">
            <a:avLst/>
          </a:prstGeom>
        </p:spPr>
      </p:pic>
      <p:graphicFrame>
        <p:nvGraphicFramePr>
          <p:cNvPr id="32" name="개체 31">
            <a:extLst>
              <a:ext uri="{FF2B5EF4-FFF2-40B4-BE49-F238E27FC236}">
                <a16:creationId xmlns:a16="http://schemas.microsoft.com/office/drawing/2014/main" id="{4BFBAB08-7CDC-4AC2-9274-B0805ACBEA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478946"/>
              </p:ext>
            </p:extLst>
          </p:nvPr>
        </p:nvGraphicFramePr>
        <p:xfrm>
          <a:off x="4367808" y="5445650"/>
          <a:ext cx="1013504" cy="1003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r:id="rId7" imgW="3265290" imgH="3233407" progId="">
                  <p:embed/>
                </p:oleObj>
              </mc:Choice>
              <mc:Fallback>
                <p:oleObj r:id="rId7" imgW="3265290" imgH="3233407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67808" y="5445650"/>
                        <a:ext cx="1013504" cy="1003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슬라이드 번호 개체 틀 33">
            <a:extLst>
              <a:ext uri="{FF2B5EF4-FFF2-40B4-BE49-F238E27FC236}">
                <a16:creationId xmlns:a16="http://schemas.microsoft.com/office/drawing/2014/main" id="{20F076FF-E770-4A7C-86DB-05CBF4058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4012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9"/>
          <p:cNvSpPr txBox="1">
            <a:spLocks noGrp="1"/>
          </p:cNvSpPr>
          <p:nvPr>
            <p:ph type="title"/>
          </p:nvPr>
        </p:nvSpPr>
        <p:spPr>
          <a:xfrm>
            <a:off x="382905" y="3122930"/>
            <a:ext cx="11426190" cy="6121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altLang="ko-KR" sz="4000" b="1" dirty="0"/>
              <a:t>2. </a:t>
            </a:r>
            <a:r>
              <a:rPr lang="ko-KR" altLang="en-US" sz="4000" b="1" dirty="0" err="1"/>
              <a:t>상태다이어그램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3222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D30365-E177-4745-A463-EB472381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A364A9-1D61-454E-A9F8-9DE8081036C8}" type="slidenum">
              <a:rPr lang="en-US" altLang="ko-KR" smtClean="0"/>
              <a:pPr/>
              <a:t>9</a:t>
            </a:fld>
            <a:endParaRPr 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CA353C-FC93-4244-8B9F-80418C795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927" y="941927"/>
            <a:ext cx="8296146" cy="5782430"/>
          </a:xfrm>
          <a:prstGeom prst="rect">
            <a:avLst/>
          </a:prstGeom>
        </p:spPr>
      </p:pic>
      <p:sp>
        <p:nvSpPr>
          <p:cNvPr id="10" name="제목 개체 틀 9">
            <a:extLst>
              <a:ext uri="{FF2B5EF4-FFF2-40B4-BE49-F238E27FC236}">
                <a16:creationId xmlns:a16="http://schemas.microsoft.com/office/drawing/2014/main" id="{64B30B85-0FD0-49AB-BECB-A0F749EB3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755" y="226041"/>
            <a:ext cx="11426190" cy="6121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 sz="2800">
                <a:solidFill>
                  <a:schemeClr val="tx1"/>
                </a:solidFill>
              </a:defRPr>
            </a:lvl1pPr>
          </a:lstStyle>
          <a:p>
            <a:pPr marL="0" indent="0" algn="l" rtl="0"/>
            <a:r>
              <a:rPr lang="en-US" altLang="ko-KR" sz="4000" b="1" dirty="0"/>
              <a:t>2. </a:t>
            </a:r>
            <a:r>
              <a:rPr lang="ko-KR" altLang="en-US" sz="4000" b="1" dirty="0" err="1"/>
              <a:t>상태다이어그램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1430435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Pages>44</Pages>
  <Words>1504</Words>
  <Characters>0</Characters>
  <Application>Microsoft Office PowerPoint</Application>
  <DocSecurity>0</DocSecurity>
  <PresentationFormat>와이드스크린</PresentationFormat>
  <Lines>0</Lines>
  <Paragraphs>715</Paragraphs>
  <Slides>48</Slides>
  <Notes>32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gg sans</vt:lpstr>
      <vt:lpstr>inherit</vt:lpstr>
      <vt:lpstr>맑은 고딕</vt:lpstr>
      <vt:lpstr>Arial</vt:lpstr>
      <vt:lpstr>Calibri</vt:lpstr>
      <vt:lpstr>theme default</vt:lpstr>
      <vt:lpstr>디자인 사용자 지정</vt:lpstr>
      <vt:lpstr>만능일조</vt:lpstr>
      <vt:lpstr>목 차</vt:lpstr>
      <vt:lpstr>1. 프로젝트 개요</vt:lpstr>
      <vt:lpstr>1. 프로젝트 개요</vt:lpstr>
      <vt:lpstr>1. 프로젝트 개요</vt:lpstr>
      <vt:lpstr>1. 프로젝트 개요</vt:lpstr>
      <vt:lpstr>1. 프로젝트 개요</vt:lpstr>
      <vt:lpstr>2. 상태다이어그램</vt:lpstr>
      <vt:lpstr>2. 상태다이어그램</vt:lpstr>
      <vt:lpstr>3. ERD</vt:lpstr>
      <vt:lpstr>3. ERD</vt:lpstr>
      <vt:lpstr>4. WBS</vt:lpstr>
      <vt:lpstr>4. WBS</vt:lpstr>
      <vt:lpstr>5. 개발화면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 소감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화면설계서 양식_v1.0</dc:title>
  <dc:creator>yamestyle.com</dc:creator>
  <cp:lastModifiedBy>admin</cp:lastModifiedBy>
  <cp:revision>162</cp:revision>
  <dcterms:modified xsi:type="dcterms:W3CDTF">2024-12-15T13:08:02Z</dcterms:modified>
  <cp:version>10.105.242.53559</cp:version>
</cp:coreProperties>
</file>