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08372-8F03-419A-90AF-B927FFDE1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97B20F-D691-439A-90AA-BAAEA2D29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EA2D2-BDC1-4824-8C94-4D72DB3D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55D8-57CF-4D85-9A12-E3AC9024381B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609B5-FAC5-448F-979B-12FC33C1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99EBC-860C-4A53-947D-0C86035E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59B-3C81-40AF-8873-F0AB2E18E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DE421-86FA-49A2-94E3-ED19CC18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FE22B-60AC-443C-891F-2EDCAB308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158D10-6C7F-4466-B320-AF55E506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55D8-57CF-4D85-9A12-E3AC9024381B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C6F2B-929E-44CC-A136-2B31B8AD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86A20-BD40-41F6-B855-A8F60685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59B-3C81-40AF-8873-F0AB2E18E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4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F838D7-BACD-46D5-A183-1B8C378EF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102890-2FD3-4E4A-9983-D964F9AD5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77007-BCA7-4ABC-9E1E-3C5A4000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55D8-57CF-4D85-9A12-E3AC9024381B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6161E-699A-4A24-9736-5B99F264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0273-F698-4D5E-BCF4-B388BD26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59B-3C81-40AF-8873-F0AB2E18E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3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71F90-5399-4D43-8C91-741DCA87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414EB7-0F6A-403E-B5F4-A7260CCD4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0052C-90B1-4D7C-B2F0-724227AB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55D8-57CF-4D85-9A12-E3AC9024381B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0CA7E-8026-436B-8FF7-BFABC2BA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E48C4-995C-4CC9-B04B-38D99F74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59B-3C81-40AF-8873-F0AB2E18E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72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E1BC1-8A89-4085-BCFE-E4649979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6F0D3-7173-4F70-8581-8CAB869C1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22BE7-7797-4772-BD67-105ED851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55D8-57CF-4D85-9A12-E3AC9024381B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2A62F-93DD-46E5-B2BA-871000FE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E5B9E-2365-41D5-AC94-B9D09C5C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59B-3C81-40AF-8873-F0AB2E18E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06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19634-77DA-4E15-874E-B505FEFD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D275D-3059-4625-BA71-7A29368CB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85476-2085-4481-9236-61662BD3D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85AAA6-9F08-4927-BE3B-73137761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55D8-57CF-4D85-9A12-E3AC9024381B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E61D2-80E2-4DFA-8A43-FCB192FE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E23C49-340F-48B4-89F1-FDB5F7DB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59B-3C81-40AF-8873-F0AB2E18E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54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335E3-284A-4E50-B870-B024A05B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D95DDD-1D33-42BA-B5F3-77885E567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4BC9BD-D2DC-402F-B51F-BE4AD2651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D7DEC-6B7E-4066-A44F-483563663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EC8036-697A-45FA-8DD3-8FCE358D1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88BDB4-7512-4650-A506-16F7ABD3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55D8-57CF-4D85-9A12-E3AC9024381B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D8162A-8753-4DEA-8162-2FB96CC2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E855EF-4697-4588-B491-27EF3430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59B-3C81-40AF-8873-F0AB2E18E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62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E207A-8E6C-41FC-BFA3-78734107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B88C92-5402-4705-A882-0976B1DA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55D8-57CF-4D85-9A12-E3AC9024381B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5932E2-E8DF-4D0E-8DAA-0A593655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DBAC85-4C7E-41BA-86FC-373CEB5E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59B-3C81-40AF-8873-F0AB2E18E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B02176-3AA3-44A3-97D8-D5FE2008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55D8-57CF-4D85-9A12-E3AC9024381B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64A0AF-B936-480D-8CBC-6E417BCD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79C2D7-7BED-4D1A-A6F0-17CCE8E9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59B-3C81-40AF-8873-F0AB2E18E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8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F678-07A6-4591-AF3D-A10E56D3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E77E5-D0B9-42D2-9EE1-C73FA8193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E72658-91E7-4009-8E77-89021B29D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904585-4673-4175-8458-C08BC046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55D8-57CF-4D85-9A12-E3AC9024381B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CB060-4AC2-4905-A091-DBFFCF97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984402-700B-4FBE-AF29-7318C739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59B-3C81-40AF-8873-F0AB2E18E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15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74323-5A34-4BAD-A7E3-D608DC48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A5D465-97AF-4274-BF64-83A23019D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59E285-1C32-43CF-B327-9E2DDC9F4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79023-884C-4879-8922-98B13702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55D8-57CF-4D85-9A12-E3AC9024381B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792258-E17B-44F0-9BFC-EE7EBC28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006A1F-F791-47D7-8EF6-6C1B3FA3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59B-3C81-40AF-8873-F0AB2E18E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22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3154DF-446A-4E2D-9020-03C45177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AC60E1-D6D5-4519-BE10-C51C47FB5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7003E-6768-47B1-B19B-E1DF5F1C7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55D8-57CF-4D85-9A12-E3AC9024381B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272B9-EFE9-4366-A262-BE2198127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350D3-0D5B-4FB5-9B12-AA5441F3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E959B-3C81-40AF-8873-F0AB2E18E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1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8CAB6C-C4DC-4B7A-B230-9EEB3A626EE6}"/>
              </a:ext>
            </a:extLst>
          </p:cNvPr>
          <p:cNvSpPr txBox="1"/>
          <p:nvPr/>
        </p:nvSpPr>
        <p:spPr>
          <a:xfrm>
            <a:off x="2232753" y="2502074"/>
            <a:ext cx="15327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+mn-ea"/>
                <a:ea typeface="+mn-ea"/>
              </a:rPr>
              <a:t>재고량 수정 </a:t>
            </a:r>
            <a:r>
              <a:rPr lang="en-US" altLang="ko-KR" sz="1100" dirty="0">
                <a:latin typeface="+mn-ea"/>
                <a:ea typeface="+mn-ea"/>
              </a:rPr>
              <a:t>API </a:t>
            </a:r>
            <a:r>
              <a:rPr lang="ko-KR" altLang="en-US" sz="1100" dirty="0">
                <a:latin typeface="+mn-ea"/>
                <a:ea typeface="+mn-ea"/>
              </a:rPr>
              <a:t>호출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47CEE9-A185-4BD3-862C-AA78007B8FA7}"/>
              </a:ext>
            </a:extLst>
          </p:cNvPr>
          <p:cNvSpPr txBox="1"/>
          <p:nvPr/>
        </p:nvSpPr>
        <p:spPr>
          <a:xfrm>
            <a:off x="4482884" y="3141866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API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수정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E7ADB-3602-49E8-8570-183443A9F79D}"/>
              </a:ext>
            </a:extLst>
          </p:cNvPr>
          <p:cNvSpPr txBox="1"/>
          <p:nvPr/>
        </p:nvSpPr>
        <p:spPr>
          <a:xfrm>
            <a:off x="2363398" y="3728483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+mn-ea"/>
                <a:ea typeface="+mn-ea"/>
              </a:rPr>
              <a:t>재고량 호출 오류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4A990-04A0-4993-97B0-65148A8D4CB4}"/>
              </a:ext>
            </a:extLst>
          </p:cNvPr>
          <p:cNvSpPr txBox="1"/>
          <p:nvPr/>
        </p:nvSpPr>
        <p:spPr>
          <a:xfrm>
            <a:off x="9549390" y="3192306"/>
            <a:ext cx="1080745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API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수정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빌드실패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하위 호환성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유지토록 수정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빌드통과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6ABAFC-5DC9-4A2F-8015-A05FE8BBD5E0}"/>
              </a:ext>
            </a:extLst>
          </p:cNvPr>
          <p:cNvSpPr txBox="1"/>
          <p:nvPr/>
        </p:nvSpPr>
        <p:spPr>
          <a:xfrm>
            <a:off x="1995748" y="2794565"/>
            <a:ext cx="2006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PATCH v1/products/</a:t>
            </a:r>
            <a:endParaRPr lang="ko-KR" altLang="en-US" sz="11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88A54-2782-4C63-9BDC-12349E54FB0D}"/>
              </a:ext>
            </a:extLst>
          </p:cNvPr>
          <p:cNvSpPr txBox="1"/>
          <p:nvPr/>
        </p:nvSpPr>
        <p:spPr>
          <a:xfrm>
            <a:off x="2251188" y="4071780"/>
            <a:ext cx="1495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PATCH v1/products/</a:t>
            </a:r>
            <a:endParaRPr lang="ko-KR" altLang="en-US" sz="11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DEF4D-81B2-4189-935A-C2CDFC7B69D4}"/>
              </a:ext>
            </a:extLst>
          </p:cNvPr>
          <p:cNvSpPr txBox="1"/>
          <p:nvPr/>
        </p:nvSpPr>
        <p:spPr>
          <a:xfrm>
            <a:off x="2365803" y="5342113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PATCH v2/items/</a:t>
            </a:r>
            <a:endParaRPr lang="ko-KR" altLang="en-US" sz="11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9" name="꺾인 연결선 53">
            <a:extLst>
              <a:ext uri="{FF2B5EF4-FFF2-40B4-BE49-F238E27FC236}">
                <a16:creationId xmlns:a16="http://schemas.microsoft.com/office/drawing/2014/main" id="{53F4D97D-33D7-48C9-BC92-4F4F5CE0D85C}"/>
              </a:ext>
            </a:extLst>
          </p:cNvPr>
          <p:cNvCxnSpPr/>
          <p:nvPr/>
        </p:nvCxnSpPr>
        <p:spPr>
          <a:xfrm>
            <a:off x="4505889" y="2934489"/>
            <a:ext cx="14552" cy="207377"/>
          </a:xfrm>
          <a:prstGeom prst="bent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28F139-2257-4084-A261-B063A680EA6A}"/>
              </a:ext>
            </a:extLst>
          </p:cNvPr>
          <p:cNvSpPr txBox="1"/>
          <p:nvPr/>
        </p:nvSpPr>
        <p:spPr>
          <a:xfrm>
            <a:off x="7289562" y="2632709"/>
            <a:ext cx="15327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+mn-ea"/>
                <a:ea typeface="+mn-ea"/>
              </a:rPr>
              <a:t>재고량 수정 </a:t>
            </a:r>
            <a:r>
              <a:rPr lang="en-US" altLang="ko-KR" sz="1100" dirty="0">
                <a:latin typeface="+mn-ea"/>
                <a:ea typeface="+mn-ea"/>
              </a:rPr>
              <a:t>API </a:t>
            </a:r>
            <a:r>
              <a:rPr lang="ko-KR" altLang="en-US" sz="1100" dirty="0">
                <a:latin typeface="+mn-ea"/>
                <a:ea typeface="+mn-ea"/>
              </a:rPr>
              <a:t>호출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18EF99-F5BF-4A48-AFB0-A20C6D3B4AFC}"/>
              </a:ext>
            </a:extLst>
          </p:cNvPr>
          <p:cNvSpPr txBox="1"/>
          <p:nvPr/>
        </p:nvSpPr>
        <p:spPr>
          <a:xfrm>
            <a:off x="7219030" y="5034002"/>
            <a:ext cx="1673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+mn-ea"/>
                <a:ea typeface="+mn-ea"/>
              </a:rPr>
              <a:t>기존 </a:t>
            </a:r>
            <a:r>
              <a:rPr lang="en-US" altLang="ko-KR" sz="1100" dirty="0">
                <a:latin typeface="+mn-ea"/>
                <a:ea typeface="+mn-ea"/>
              </a:rPr>
              <a:t>API </a:t>
            </a:r>
            <a:r>
              <a:rPr lang="ko-KR" altLang="en-US" sz="1100" dirty="0">
                <a:latin typeface="+mn-ea"/>
                <a:ea typeface="+mn-ea"/>
              </a:rPr>
              <a:t>호출 문제없음</a:t>
            </a:r>
          </a:p>
        </p:txBody>
      </p:sp>
      <p:cxnSp>
        <p:nvCxnSpPr>
          <p:cNvPr id="12" name="꺾인 연결선 53">
            <a:extLst>
              <a:ext uri="{FF2B5EF4-FFF2-40B4-BE49-F238E27FC236}">
                <a16:creationId xmlns:a16="http://schemas.microsoft.com/office/drawing/2014/main" id="{590FC920-1E63-49F8-B201-08BC105C0F81}"/>
              </a:ext>
            </a:extLst>
          </p:cNvPr>
          <p:cNvCxnSpPr/>
          <p:nvPr/>
        </p:nvCxnSpPr>
        <p:spPr>
          <a:xfrm>
            <a:off x="9570285" y="3011223"/>
            <a:ext cx="11955" cy="207377"/>
          </a:xfrm>
          <a:prstGeom prst="bent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3" name="꺾인 연결선 53">
            <a:extLst>
              <a:ext uri="{FF2B5EF4-FFF2-40B4-BE49-F238E27FC236}">
                <a16:creationId xmlns:a16="http://schemas.microsoft.com/office/drawing/2014/main" id="{381F1218-AF15-4400-BDB7-9B26864973CC}"/>
              </a:ext>
            </a:extLst>
          </p:cNvPr>
          <p:cNvCxnSpPr/>
          <p:nvPr/>
        </p:nvCxnSpPr>
        <p:spPr>
          <a:xfrm>
            <a:off x="9570285" y="4648137"/>
            <a:ext cx="11955" cy="207377"/>
          </a:xfrm>
          <a:prstGeom prst="bent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4" name="꺾인 연결선 53">
            <a:extLst>
              <a:ext uri="{FF2B5EF4-FFF2-40B4-BE49-F238E27FC236}">
                <a16:creationId xmlns:a16="http://schemas.microsoft.com/office/drawing/2014/main" id="{AB23D8BE-388F-4120-9374-BAC5724F957E}"/>
              </a:ext>
            </a:extLst>
          </p:cNvPr>
          <p:cNvCxnSpPr/>
          <p:nvPr/>
        </p:nvCxnSpPr>
        <p:spPr>
          <a:xfrm>
            <a:off x="9570285" y="3500201"/>
            <a:ext cx="11955" cy="207377"/>
          </a:xfrm>
          <a:prstGeom prst="bent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C02A66-E512-432F-8E8D-C1E76974E650}"/>
              </a:ext>
            </a:extLst>
          </p:cNvPr>
          <p:cNvSpPr txBox="1"/>
          <p:nvPr/>
        </p:nvSpPr>
        <p:spPr>
          <a:xfrm>
            <a:off x="4482884" y="372054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빌드통과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6" name="꺾인 연결선 53">
            <a:extLst>
              <a:ext uri="{FF2B5EF4-FFF2-40B4-BE49-F238E27FC236}">
                <a16:creationId xmlns:a16="http://schemas.microsoft.com/office/drawing/2014/main" id="{5D025923-1B80-4003-8D65-D2E79A7446CB}"/>
              </a:ext>
            </a:extLst>
          </p:cNvPr>
          <p:cNvCxnSpPr/>
          <p:nvPr/>
        </p:nvCxnSpPr>
        <p:spPr>
          <a:xfrm>
            <a:off x="4505889" y="3513164"/>
            <a:ext cx="14552" cy="207377"/>
          </a:xfrm>
          <a:prstGeom prst="bent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190DD05-A80D-451C-95DE-BA85D6761A61}"/>
              </a:ext>
            </a:extLst>
          </p:cNvPr>
          <p:cNvSpPr txBox="1"/>
          <p:nvPr/>
        </p:nvSpPr>
        <p:spPr>
          <a:xfrm>
            <a:off x="7307997" y="5342113"/>
            <a:ext cx="1495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PATCH v1/products/</a:t>
            </a:r>
            <a:endParaRPr lang="ko-KR" altLang="en-US" sz="11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D029F7-CE2A-42BE-885E-9B8901FA45DE}"/>
              </a:ext>
            </a:extLst>
          </p:cNvPr>
          <p:cNvSpPr txBox="1"/>
          <p:nvPr/>
        </p:nvSpPr>
        <p:spPr>
          <a:xfrm>
            <a:off x="1925778" y="5034002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+mn-ea"/>
                <a:ea typeface="+mn-ea"/>
              </a:rPr>
              <a:t>변경된 </a:t>
            </a:r>
            <a:r>
              <a:rPr lang="en-US" altLang="ko-KR" sz="1100" dirty="0">
                <a:latin typeface="+mn-ea"/>
                <a:ea typeface="+mn-ea"/>
              </a:rPr>
              <a:t>API</a:t>
            </a:r>
            <a:r>
              <a:rPr lang="ko-KR" altLang="en-US" sz="1100" dirty="0">
                <a:latin typeface="+mn-ea"/>
                <a:ea typeface="+mn-ea"/>
              </a:rPr>
              <a:t>에 맞춰 </a:t>
            </a:r>
            <a:r>
              <a:rPr lang="ko-KR" altLang="en-US" sz="1100" dirty="0" err="1">
                <a:latin typeface="+mn-ea"/>
                <a:ea typeface="+mn-ea"/>
              </a:rPr>
              <a:t>수정후</a:t>
            </a:r>
            <a:r>
              <a:rPr lang="ko-KR" altLang="en-US" sz="1100" dirty="0">
                <a:latin typeface="+mn-ea"/>
                <a:ea typeface="+mn-ea"/>
              </a:rPr>
              <a:t> 호출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C0654F-B74C-4EE1-A239-0F12226325CE}"/>
              </a:ext>
            </a:extLst>
          </p:cNvPr>
          <p:cNvSpPr txBox="1"/>
          <p:nvPr/>
        </p:nvSpPr>
        <p:spPr>
          <a:xfrm>
            <a:off x="7052557" y="2919178"/>
            <a:ext cx="2006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PATCH v1/products/</a:t>
            </a:r>
            <a:endParaRPr lang="ko-KR" altLang="en-US" sz="11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폭발 1 1">
            <a:extLst>
              <a:ext uri="{FF2B5EF4-FFF2-40B4-BE49-F238E27FC236}">
                <a16:creationId xmlns:a16="http://schemas.microsoft.com/office/drawing/2014/main" id="{0386163F-95B4-4E41-9203-0C0A369BFC1D}"/>
              </a:ext>
            </a:extLst>
          </p:cNvPr>
          <p:cNvSpPr/>
          <p:nvPr/>
        </p:nvSpPr>
        <p:spPr>
          <a:xfrm>
            <a:off x="3549983" y="3705466"/>
            <a:ext cx="333294" cy="307643"/>
          </a:xfrm>
          <a:prstGeom prst="irregularSeal1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5">
            <a:extLst>
              <a:ext uri="{FF2B5EF4-FFF2-40B4-BE49-F238E27FC236}">
                <a16:creationId xmlns:a16="http://schemas.microsoft.com/office/drawing/2014/main" id="{8E25269B-5460-4CD0-AF73-9420595C85FE}"/>
              </a:ext>
            </a:extLst>
          </p:cNvPr>
          <p:cNvSpPr txBox="1">
            <a:spLocks/>
          </p:cNvSpPr>
          <p:nvPr/>
        </p:nvSpPr>
        <p:spPr>
          <a:xfrm>
            <a:off x="680356" y="407694"/>
            <a:ext cx="7834994" cy="480131"/>
          </a:xfrm>
          <a:prstGeom prst="rect">
            <a:avLst/>
          </a:prstGeom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Contract Test</a:t>
            </a:r>
            <a:endParaRPr lang="ko-KR" altLang="en-US" sz="28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B861C18-BAE6-40DD-AB17-41504FF7AFED}"/>
              </a:ext>
            </a:extLst>
          </p:cNvPr>
          <p:cNvCxnSpPr/>
          <p:nvPr/>
        </p:nvCxnSpPr>
        <p:spPr>
          <a:xfrm>
            <a:off x="1602709" y="2767457"/>
            <a:ext cx="2795219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814DB3C-7AF5-447A-9AF0-EC6164747143}"/>
              </a:ext>
            </a:extLst>
          </p:cNvPr>
          <p:cNvCxnSpPr/>
          <p:nvPr/>
        </p:nvCxnSpPr>
        <p:spPr>
          <a:xfrm>
            <a:off x="1602709" y="4032377"/>
            <a:ext cx="2795219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51936E2-F2AB-48F7-9743-060E2848C845}"/>
              </a:ext>
            </a:extLst>
          </p:cNvPr>
          <p:cNvCxnSpPr/>
          <p:nvPr/>
        </p:nvCxnSpPr>
        <p:spPr>
          <a:xfrm>
            <a:off x="1602709" y="5312537"/>
            <a:ext cx="2795219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B02E137-DBA3-4732-9B02-3952E0EF5AEB}"/>
              </a:ext>
            </a:extLst>
          </p:cNvPr>
          <p:cNvCxnSpPr/>
          <p:nvPr/>
        </p:nvCxnSpPr>
        <p:spPr>
          <a:xfrm>
            <a:off x="6669887" y="2919857"/>
            <a:ext cx="2795219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44284F9-6CAF-4A19-A8E7-A72F6484358C}"/>
              </a:ext>
            </a:extLst>
          </p:cNvPr>
          <p:cNvCxnSpPr/>
          <p:nvPr/>
        </p:nvCxnSpPr>
        <p:spPr>
          <a:xfrm>
            <a:off x="6669887" y="5320157"/>
            <a:ext cx="2795219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양쪽 모서리가 둥근 사각형 15">
            <a:extLst>
              <a:ext uri="{FF2B5EF4-FFF2-40B4-BE49-F238E27FC236}">
                <a16:creationId xmlns:a16="http://schemas.microsoft.com/office/drawing/2014/main" id="{EA2901C3-F2E4-4A18-9617-C0A9ACC387E7}"/>
              </a:ext>
            </a:extLst>
          </p:cNvPr>
          <p:cNvSpPr/>
          <p:nvPr/>
        </p:nvSpPr>
        <p:spPr>
          <a:xfrm>
            <a:off x="1568198" y="1731486"/>
            <a:ext cx="2876550" cy="334501"/>
          </a:xfrm>
          <a:prstGeom prst="round2SameRect">
            <a:avLst>
              <a:gd name="adj1" fmla="val 44003"/>
              <a:gd name="adj2" fmla="val 0"/>
            </a:avLst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계약 전</a:t>
            </a:r>
          </a:p>
        </p:txBody>
      </p:sp>
      <p:sp>
        <p:nvSpPr>
          <p:cNvPr id="28" name="모서리가 둥근 직사각형 108">
            <a:extLst>
              <a:ext uri="{FF2B5EF4-FFF2-40B4-BE49-F238E27FC236}">
                <a16:creationId xmlns:a16="http://schemas.microsoft.com/office/drawing/2014/main" id="{18417F07-1231-4A82-9AEC-6CDC419C2D41}"/>
              </a:ext>
            </a:extLst>
          </p:cNvPr>
          <p:cNvSpPr/>
          <p:nvPr/>
        </p:nvSpPr>
        <p:spPr>
          <a:xfrm>
            <a:off x="4003396" y="2130924"/>
            <a:ext cx="872084" cy="331304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/>
          <a:p>
            <a:pPr algn="ctr" defTabSz="685800">
              <a:defRPr/>
            </a:pPr>
            <a:r>
              <a:rPr lang="ko-KR" altLang="en-US" sz="900" dirty="0" err="1">
                <a:solidFill>
                  <a:schemeClr val="bg1"/>
                </a:solidFill>
                <a:latin typeface="+mn-ea"/>
              </a:rPr>
              <a:t>상품팀</a:t>
            </a:r>
            <a:endParaRPr lang="en-US" altLang="ko-KR" sz="900" dirty="0">
              <a:solidFill>
                <a:schemeClr val="bg1"/>
              </a:solidFill>
              <a:latin typeface="+mn-ea"/>
            </a:endParaRPr>
          </a:p>
          <a:p>
            <a:pPr algn="ctr" defTabSz="685800">
              <a:defRPr/>
            </a:pPr>
            <a:r>
              <a:rPr lang="en-US" altLang="ko-KR" sz="900" dirty="0">
                <a:solidFill>
                  <a:schemeClr val="bg1"/>
                </a:solidFill>
                <a:latin typeface="+mn-ea"/>
              </a:rPr>
              <a:t>Provider</a:t>
            </a:r>
          </a:p>
        </p:txBody>
      </p:sp>
      <p:sp>
        <p:nvSpPr>
          <p:cNvPr id="29" name="모서리가 둥근 직사각형 109">
            <a:extLst>
              <a:ext uri="{FF2B5EF4-FFF2-40B4-BE49-F238E27FC236}">
                <a16:creationId xmlns:a16="http://schemas.microsoft.com/office/drawing/2014/main" id="{A3E962FC-5541-4D7A-A173-4A5FAD6B2D8C}"/>
              </a:ext>
            </a:extLst>
          </p:cNvPr>
          <p:cNvSpPr/>
          <p:nvPr/>
        </p:nvSpPr>
        <p:spPr>
          <a:xfrm>
            <a:off x="6174986" y="2130924"/>
            <a:ext cx="872084" cy="331304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/>
          <a:p>
            <a:pPr algn="ctr" defTabSz="685800">
              <a:defRPr/>
            </a:pPr>
            <a:r>
              <a:rPr lang="ko-KR" altLang="en-US" sz="900" dirty="0" err="1">
                <a:solidFill>
                  <a:schemeClr val="bg1"/>
                </a:solidFill>
                <a:latin typeface="+mn-ea"/>
              </a:rPr>
              <a:t>주문팀</a:t>
            </a:r>
            <a:endParaRPr lang="en-US" altLang="ko-KR" sz="900" dirty="0">
              <a:solidFill>
                <a:schemeClr val="bg1"/>
              </a:solidFill>
              <a:latin typeface="+mn-ea"/>
            </a:endParaRPr>
          </a:p>
          <a:p>
            <a:pPr algn="ctr" defTabSz="685800">
              <a:defRPr/>
            </a:pPr>
            <a:r>
              <a:rPr lang="en-US" altLang="ko-KR" sz="900" dirty="0">
                <a:solidFill>
                  <a:schemeClr val="bg1"/>
                </a:solidFill>
                <a:latin typeface="+mn-ea"/>
              </a:rPr>
              <a:t>Consumer</a:t>
            </a:r>
          </a:p>
        </p:txBody>
      </p:sp>
      <p:sp>
        <p:nvSpPr>
          <p:cNvPr id="30" name="모서리가 둥근 직사각형 110">
            <a:extLst>
              <a:ext uri="{FF2B5EF4-FFF2-40B4-BE49-F238E27FC236}">
                <a16:creationId xmlns:a16="http://schemas.microsoft.com/office/drawing/2014/main" id="{429BC256-F359-452E-83E4-F4AB1B5E7904}"/>
              </a:ext>
            </a:extLst>
          </p:cNvPr>
          <p:cNvSpPr/>
          <p:nvPr/>
        </p:nvSpPr>
        <p:spPr>
          <a:xfrm>
            <a:off x="9043944" y="2130924"/>
            <a:ext cx="872084" cy="331304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/>
          <a:p>
            <a:pPr algn="ctr" defTabSz="685800">
              <a:defRPr/>
            </a:pPr>
            <a:r>
              <a:rPr lang="ko-KR" altLang="en-US" sz="900" dirty="0" err="1">
                <a:solidFill>
                  <a:schemeClr val="bg1"/>
                </a:solidFill>
                <a:latin typeface="+mn-ea"/>
              </a:rPr>
              <a:t>상품팀</a:t>
            </a:r>
            <a:endParaRPr lang="en-US" altLang="ko-KR" sz="900" dirty="0">
              <a:solidFill>
                <a:schemeClr val="bg1"/>
              </a:solidFill>
              <a:latin typeface="+mn-ea"/>
            </a:endParaRPr>
          </a:p>
          <a:p>
            <a:pPr algn="ctr" defTabSz="685800">
              <a:defRPr/>
            </a:pPr>
            <a:r>
              <a:rPr lang="en-US" altLang="ko-KR" sz="900" dirty="0">
                <a:solidFill>
                  <a:schemeClr val="bg1"/>
                </a:solidFill>
                <a:latin typeface="+mn-ea"/>
              </a:rPr>
              <a:t>Provider</a:t>
            </a:r>
          </a:p>
        </p:txBody>
      </p:sp>
      <p:sp>
        <p:nvSpPr>
          <p:cNvPr id="31" name="모서리가 둥근 직사각형 111">
            <a:extLst>
              <a:ext uri="{FF2B5EF4-FFF2-40B4-BE49-F238E27FC236}">
                <a16:creationId xmlns:a16="http://schemas.microsoft.com/office/drawing/2014/main" id="{57FE6262-8FB1-4F03-B15D-AE7CAA02BDB2}"/>
              </a:ext>
            </a:extLst>
          </p:cNvPr>
          <p:cNvSpPr/>
          <p:nvPr/>
        </p:nvSpPr>
        <p:spPr>
          <a:xfrm>
            <a:off x="1134438" y="2130924"/>
            <a:ext cx="872084" cy="331304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/>
          <a:p>
            <a:pPr algn="ctr" defTabSz="685800">
              <a:defRPr/>
            </a:pPr>
            <a:r>
              <a:rPr lang="ko-KR" altLang="en-US" sz="900" dirty="0" err="1">
                <a:solidFill>
                  <a:schemeClr val="bg1"/>
                </a:solidFill>
                <a:latin typeface="+mn-ea"/>
              </a:rPr>
              <a:t>주문팀</a:t>
            </a:r>
            <a:endParaRPr lang="en-US" altLang="ko-KR" sz="900" dirty="0">
              <a:solidFill>
                <a:schemeClr val="bg1"/>
              </a:solidFill>
              <a:latin typeface="+mn-ea"/>
            </a:endParaRPr>
          </a:p>
          <a:p>
            <a:pPr algn="ctr" defTabSz="685800">
              <a:defRPr/>
            </a:pPr>
            <a:r>
              <a:rPr lang="en-US" altLang="ko-KR" sz="900" dirty="0">
                <a:solidFill>
                  <a:schemeClr val="bg1"/>
                </a:solidFill>
                <a:latin typeface="+mn-ea"/>
              </a:rPr>
              <a:t>Consumer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6A0950B-A96C-4D73-9EBB-F040F9919290}"/>
              </a:ext>
            </a:extLst>
          </p:cNvPr>
          <p:cNvGrpSpPr/>
          <p:nvPr/>
        </p:nvGrpSpPr>
        <p:grpSpPr>
          <a:xfrm>
            <a:off x="1568198" y="2532078"/>
            <a:ext cx="2876550" cy="3143250"/>
            <a:chOff x="897310" y="1659096"/>
            <a:chExt cx="2876550" cy="3230404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64B31C1-2FC6-4369-B491-7D7CC8587912}"/>
                </a:ext>
              </a:extLst>
            </p:cNvPr>
            <p:cNvCxnSpPr/>
            <p:nvPr/>
          </p:nvCxnSpPr>
          <p:spPr>
            <a:xfrm>
              <a:off x="897310" y="1659096"/>
              <a:ext cx="0" cy="3230404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26F9FF3F-E0D4-43CB-8160-646C77F3FADD}"/>
                </a:ext>
              </a:extLst>
            </p:cNvPr>
            <p:cNvCxnSpPr/>
            <p:nvPr/>
          </p:nvCxnSpPr>
          <p:spPr>
            <a:xfrm>
              <a:off x="3773860" y="1659096"/>
              <a:ext cx="0" cy="3230404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162D018-DE0E-4DEF-9619-55511EEB582A}"/>
              </a:ext>
            </a:extLst>
          </p:cNvPr>
          <p:cNvGrpSpPr/>
          <p:nvPr/>
        </p:nvGrpSpPr>
        <p:grpSpPr>
          <a:xfrm>
            <a:off x="6591905" y="2532078"/>
            <a:ext cx="2876550" cy="3143250"/>
            <a:chOff x="4954960" y="1659096"/>
            <a:chExt cx="2876550" cy="3230404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11DE91B-A03B-4417-9141-32FF6C760A34}"/>
                </a:ext>
              </a:extLst>
            </p:cNvPr>
            <p:cNvCxnSpPr/>
            <p:nvPr/>
          </p:nvCxnSpPr>
          <p:spPr>
            <a:xfrm>
              <a:off x="4954960" y="1659096"/>
              <a:ext cx="0" cy="3230404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9EE610E-C669-4596-AAF0-750368D19EE8}"/>
                </a:ext>
              </a:extLst>
            </p:cNvPr>
            <p:cNvCxnSpPr/>
            <p:nvPr/>
          </p:nvCxnSpPr>
          <p:spPr>
            <a:xfrm>
              <a:off x="7831510" y="1659096"/>
              <a:ext cx="0" cy="3230404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양쪽 모서리가 둥근 사각형 41">
            <a:extLst>
              <a:ext uri="{FF2B5EF4-FFF2-40B4-BE49-F238E27FC236}">
                <a16:creationId xmlns:a16="http://schemas.microsoft.com/office/drawing/2014/main" id="{05E89405-AE3A-4E68-B03E-B06640E4DB80}"/>
              </a:ext>
            </a:extLst>
          </p:cNvPr>
          <p:cNvSpPr/>
          <p:nvPr/>
        </p:nvSpPr>
        <p:spPr>
          <a:xfrm>
            <a:off x="6588556" y="1731486"/>
            <a:ext cx="2876550" cy="334501"/>
          </a:xfrm>
          <a:prstGeom prst="round2SameRect">
            <a:avLst>
              <a:gd name="adj1" fmla="val 34891"/>
              <a:gd name="adj2" fmla="val 0"/>
            </a:avLst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계약 후</a:t>
            </a:r>
          </a:p>
        </p:txBody>
      </p:sp>
    </p:spTree>
    <p:extLst>
      <p:ext uri="{BB962C8B-B14F-4D97-AF65-F5344CB8AC3E}">
        <p14:creationId xmlns:p14="http://schemas.microsoft.com/office/powerpoint/2010/main" val="91436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>
            <a:extLst>
              <a:ext uri="{FF2B5EF4-FFF2-40B4-BE49-F238E27FC236}">
                <a16:creationId xmlns:a16="http://schemas.microsoft.com/office/drawing/2014/main" id="{A0B3C90B-065F-48FA-B502-7C21A228C7BD}"/>
              </a:ext>
            </a:extLst>
          </p:cNvPr>
          <p:cNvSpPr/>
          <p:nvPr/>
        </p:nvSpPr>
        <p:spPr>
          <a:xfrm>
            <a:off x="482934" y="844338"/>
            <a:ext cx="7575550" cy="964547"/>
          </a:xfrm>
          <a:prstGeom prst="roundRect">
            <a:avLst>
              <a:gd name="adj" fmla="val 1944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Arial"/>
                <a:cs typeface="Arial"/>
              </a:rPr>
              <a:t>  소스 위치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0F785B-8864-4F9F-8036-8CD60D638F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" t="71789" r="11240"/>
          <a:stretch/>
        </p:blipFill>
        <p:spPr>
          <a:xfrm>
            <a:off x="489607" y="2198928"/>
            <a:ext cx="7568877" cy="2041789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582DE9-B2EE-421D-936B-0286ECA33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" r="17119" b="90130"/>
          <a:stretch/>
        </p:blipFill>
        <p:spPr>
          <a:xfrm>
            <a:off x="663614" y="1146363"/>
            <a:ext cx="6850673" cy="523493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AA786A2-7527-460A-85DE-9A3331E7E88A}"/>
              </a:ext>
            </a:extLst>
          </p:cNvPr>
          <p:cNvSpPr txBox="1">
            <a:spLocks/>
          </p:cNvSpPr>
          <p:nvPr/>
        </p:nvSpPr>
        <p:spPr>
          <a:xfrm>
            <a:off x="402892" y="170878"/>
            <a:ext cx="7839742" cy="4716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/>
              <a:t>상품팀에서 </a:t>
            </a:r>
            <a:r>
              <a:rPr lang="en-US" altLang="ko-KR" sz="2000" b="1" dirty="0"/>
              <a:t>API</a:t>
            </a:r>
            <a:r>
              <a:rPr lang="ko-KR" altLang="en-US" sz="2000" b="1" dirty="0"/>
              <a:t>를 일방적으로 변경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8784C72-B575-4F42-A344-B0AB69BBCF2F}"/>
              </a:ext>
            </a:extLst>
          </p:cNvPr>
          <p:cNvGrpSpPr/>
          <p:nvPr/>
        </p:nvGrpSpPr>
        <p:grpSpPr>
          <a:xfrm>
            <a:off x="4166951" y="2278728"/>
            <a:ext cx="3244780" cy="491950"/>
            <a:chOff x="4622148" y="2403475"/>
            <a:chExt cx="3244780" cy="491950"/>
          </a:xfrm>
          <a:solidFill>
            <a:schemeClr val="accent6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92C4E02-950F-4555-8929-91C09999B156}"/>
                </a:ext>
              </a:extLst>
            </p:cNvPr>
            <p:cNvSpPr/>
            <p:nvPr/>
          </p:nvSpPr>
          <p:spPr>
            <a:xfrm>
              <a:off x="4952645" y="2464785"/>
              <a:ext cx="2914283" cy="369332"/>
            </a:xfrm>
            <a:prstGeom prst="rect">
              <a:avLst/>
            </a:prstGeom>
            <a:grpFill/>
            <a:ln w="34925"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/item/{</a:t>
              </a:r>
              <a:r>
                <a:rPr lang="en-US" altLang="ko-KR" sz="1800" dirty="0" err="1">
                  <a:solidFill>
                    <a:schemeClr val="bg1"/>
                  </a:solidFill>
                </a:rPr>
                <a:t>productId</a:t>
              </a:r>
              <a:r>
                <a:rPr lang="en-US" altLang="ko-KR" sz="1800" dirty="0">
                  <a:solidFill>
                    <a:schemeClr val="bg1"/>
                  </a:solidFill>
                </a:rPr>
                <a:t>} </a:t>
              </a:r>
              <a:r>
                <a:rPr lang="ko-KR" altLang="en-US" sz="1800" dirty="0">
                  <a:solidFill>
                    <a:schemeClr val="bg1"/>
                  </a:solidFill>
                </a:rPr>
                <a:t>로 변경</a:t>
              </a:r>
              <a:r>
                <a:rPr lang="en-US" altLang="ko-KR" sz="1800" dirty="0">
                  <a:solidFill>
                    <a:schemeClr val="bg1"/>
                  </a:solidFill>
                </a:rPr>
                <a:t> </a:t>
              </a:r>
              <a:endParaRPr lang="ko-KR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6EB588B2-96F6-421C-9B2F-A4D32040FC1C}"/>
                </a:ext>
              </a:extLst>
            </p:cNvPr>
            <p:cNvSpPr/>
            <p:nvPr/>
          </p:nvSpPr>
          <p:spPr>
            <a:xfrm rot="16200000">
              <a:off x="4574068" y="2451555"/>
              <a:ext cx="491950" cy="3957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DA70DF-1EA4-4C84-BBB6-F3815331DAEE}"/>
              </a:ext>
            </a:extLst>
          </p:cNvPr>
          <p:cNvSpPr/>
          <p:nvPr/>
        </p:nvSpPr>
        <p:spPr>
          <a:xfrm>
            <a:off x="2465722" y="2400174"/>
            <a:ext cx="1680096" cy="24946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제목 2">
            <a:extLst>
              <a:ext uri="{FF2B5EF4-FFF2-40B4-BE49-F238E27FC236}">
                <a16:creationId xmlns:a16="http://schemas.microsoft.com/office/drawing/2014/main" id="{DA37D93E-04B3-423A-9357-36F47D882A73}"/>
              </a:ext>
            </a:extLst>
          </p:cNvPr>
          <p:cNvSpPr txBox="1">
            <a:spLocks/>
          </p:cNvSpPr>
          <p:nvPr/>
        </p:nvSpPr>
        <p:spPr>
          <a:xfrm>
            <a:off x="4675688" y="4066202"/>
            <a:ext cx="7839742" cy="4716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/>
              <a:t>주문팀의 서비스 장애 발생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95452E6A-3B35-4035-B00B-0199B97016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78"/>
          <a:stretch/>
        </p:blipFill>
        <p:spPr>
          <a:xfrm>
            <a:off x="5149336" y="4580816"/>
            <a:ext cx="6892447" cy="2106306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8F999C25-9C1C-4C2B-921A-8C8AFF14A815}"/>
              </a:ext>
            </a:extLst>
          </p:cNvPr>
          <p:cNvCxnSpPr/>
          <p:nvPr/>
        </p:nvCxnSpPr>
        <p:spPr>
          <a:xfrm>
            <a:off x="2935705" y="4035546"/>
            <a:ext cx="2005263" cy="1445755"/>
          </a:xfrm>
          <a:prstGeom prst="bentConnector3">
            <a:avLst>
              <a:gd name="adj1" fmla="val 2133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86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8">
            <a:extLst>
              <a:ext uri="{FF2B5EF4-FFF2-40B4-BE49-F238E27FC236}">
                <a16:creationId xmlns:a16="http://schemas.microsoft.com/office/drawing/2014/main" id="{0516D5F6-C86D-4A5A-9462-264CBDBA3802}"/>
              </a:ext>
            </a:extLst>
          </p:cNvPr>
          <p:cNvSpPr/>
          <p:nvPr/>
        </p:nvSpPr>
        <p:spPr>
          <a:xfrm>
            <a:off x="770126" y="1708471"/>
            <a:ext cx="2448198" cy="1558788"/>
          </a:xfrm>
          <a:prstGeom prst="roundRect">
            <a:avLst>
              <a:gd name="adj" fmla="val 1944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200" dirty="0" err="1">
                <a:solidFill>
                  <a:srgbClr val="000000"/>
                </a:solidFill>
                <a:latin typeface="Arial"/>
                <a:cs typeface="Arial"/>
              </a:rPr>
              <a:t>상품팀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cs typeface="Arial"/>
              </a:rPr>
              <a:t> 소스 복사 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cs typeface="Arial"/>
              </a:rPr>
              <a:t>포크 생성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err="1">
                <a:solidFill>
                  <a:srgbClr val="000000"/>
                </a:solidFill>
                <a:latin typeface="Arial"/>
                <a:cs typeface="Arial"/>
              </a:rPr>
              <a:t>주문팀이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cs typeface="Arial"/>
              </a:rPr>
              <a:t> 계약서 생성</a:t>
            </a:r>
            <a:endParaRPr lang="en-US" altLang="ko-KR" sz="12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28600" indent="-228600">
              <a:buFont typeface="+mj-lt"/>
              <a:buAutoNum type="arabicPeriod"/>
            </a:pPr>
            <a:endParaRPr lang="ko-KR" altLang="en-US" sz="12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err="1">
                <a:solidFill>
                  <a:srgbClr val="000000"/>
                </a:solidFill>
                <a:latin typeface="Arial"/>
                <a:cs typeface="Arial"/>
              </a:rPr>
              <a:t>주문팀에서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cs typeface="Arial"/>
              </a:rPr>
              <a:t> 생성한 계약서 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Arial"/>
                <a:cs typeface="Arial"/>
              </a:rPr>
              <a:t>productGet.groovy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cs typeface="Arial"/>
              </a:rPr>
              <a:t>) 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cs typeface="Arial"/>
              </a:rPr>
              <a:t>파일을 </a:t>
            </a:r>
            <a:r>
              <a:rPr lang="ko-KR" altLang="en-US" sz="1200" dirty="0" err="1">
                <a:solidFill>
                  <a:srgbClr val="000000"/>
                </a:solidFill>
                <a:latin typeface="Arial"/>
                <a:cs typeface="Arial"/>
              </a:rPr>
              <a:t>상품팀에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cs typeface="Arial"/>
              </a:rPr>
              <a:t>Pull request 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cs typeface="Arial"/>
              </a:rPr>
              <a:t>요청함</a:t>
            </a:r>
          </a:p>
          <a:p>
            <a:pPr marL="228600" indent="-228600">
              <a:buFont typeface="+mj-lt"/>
              <a:buAutoNum type="arabicPeriod"/>
            </a:pPr>
            <a:endParaRPr lang="ko-KR" alt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4B407D-AE42-429D-AD7A-45A44E776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592" y="4045858"/>
            <a:ext cx="3235440" cy="2400632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B2137CE-C1AA-4081-8EF1-9DD3E499C4FC}"/>
              </a:ext>
            </a:extLst>
          </p:cNvPr>
          <p:cNvGrpSpPr/>
          <p:nvPr/>
        </p:nvGrpSpPr>
        <p:grpSpPr>
          <a:xfrm>
            <a:off x="8136186" y="2069643"/>
            <a:ext cx="2792708" cy="2625423"/>
            <a:chOff x="3419872" y="1923678"/>
            <a:chExt cx="2318934" cy="2366781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413E8BD5-472B-4866-97FE-F5E8744A0F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19872" y="1923678"/>
              <a:ext cx="2248223" cy="2366781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57DACC-BFCC-44FF-BF03-19535870E98A}"/>
                </a:ext>
              </a:extLst>
            </p:cNvPr>
            <p:cNvSpPr txBox="1"/>
            <p:nvPr/>
          </p:nvSpPr>
          <p:spPr>
            <a:xfrm rot="900000">
              <a:off x="5077407" y="2347739"/>
              <a:ext cx="661399" cy="2230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2"/>
                  </a:solidFill>
                </a:rPr>
                <a:t>sample</a:t>
              </a:r>
              <a:endParaRPr lang="ko-KR" altLang="en-US" sz="10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7" name="제목 7">
            <a:extLst>
              <a:ext uri="{FF2B5EF4-FFF2-40B4-BE49-F238E27FC236}">
                <a16:creationId xmlns:a16="http://schemas.microsoft.com/office/drawing/2014/main" id="{1CDFD371-875F-415F-96F9-4A95B5E70789}"/>
              </a:ext>
            </a:extLst>
          </p:cNvPr>
          <p:cNvSpPr txBox="1">
            <a:spLocks/>
          </p:cNvSpPr>
          <p:nvPr/>
        </p:nvSpPr>
        <p:spPr>
          <a:xfrm>
            <a:off x="675607" y="411510"/>
            <a:ext cx="8459427" cy="5760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/>
              <a:t>계약체결</a:t>
            </a:r>
            <a:r>
              <a:rPr lang="en-US" altLang="ko-KR" sz="2400" b="1" dirty="0"/>
              <a:t>(1/2) </a:t>
            </a:r>
            <a:r>
              <a:rPr lang="en-US" altLang="ko-KR" b="1" dirty="0"/>
              <a:t>- </a:t>
            </a:r>
            <a:r>
              <a:rPr lang="ko-KR" altLang="en-US" sz="2000" b="1" dirty="0"/>
              <a:t>주문팀에서 계약서 작성 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상품팀에 체결 요청</a:t>
            </a:r>
          </a:p>
        </p:txBody>
      </p:sp>
      <p:sp>
        <p:nvSpPr>
          <p:cNvPr id="8" name="오각형 19">
            <a:extLst>
              <a:ext uri="{FF2B5EF4-FFF2-40B4-BE49-F238E27FC236}">
                <a16:creationId xmlns:a16="http://schemas.microsoft.com/office/drawing/2014/main" id="{B39A80EA-B648-4AC5-B785-394681ADF011}"/>
              </a:ext>
            </a:extLst>
          </p:cNvPr>
          <p:cNvSpPr/>
          <p:nvPr/>
        </p:nvSpPr>
        <p:spPr>
          <a:xfrm>
            <a:off x="3565818" y="1672801"/>
            <a:ext cx="355532" cy="2307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cs typeface="Lato Black" panose="020F0502020204030203" pitchFamily="34" charset="0"/>
              </a:rPr>
              <a:t>1</a:t>
            </a:r>
            <a:endParaRPr lang="ko-KR" altLang="en-US" sz="1200" b="1" dirty="0">
              <a:cs typeface="Lato Black" panose="020F0502020204030203" pitchFamily="34" charset="0"/>
            </a:endParaRPr>
          </a:p>
        </p:txBody>
      </p:sp>
      <p:sp>
        <p:nvSpPr>
          <p:cNvPr id="9" name="오각형 21">
            <a:extLst>
              <a:ext uri="{FF2B5EF4-FFF2-40B4-BE49-F238E27FC236}">
                <a16:creationId xmlns:a16="http://schemas.microsoft.com/office/drawing/2014/main" id="{55C5169C-80E4-4AE8-9B21-834ECE56324F}"/>
              </a:ext>
            </a:extLst>
          </p:cNvPr>
          <p:cNvSpPr/>
          <p:nvPr/>
        </p:nvSpPr>
        <p:spPr>
          <a:xfrm>
            <a:off x="7788692" y="1981800"/>
            <a:ext cx="355532" cy="2307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cs typeface="Lato Black" panose="020F0502020204030203" pitchFamily="34" charset="0"/>
              </a:rPr>
              <a:t>2</a:t>
            </a:r>
            <a:endParaRPr lang="ko-KR" altLang="en-US" sz="1200" b="1" dirty="0">
              <a:cs typeface="Lato Black" panose="020F0502020204030203" pitchFamily="34" charset="0"/>
            </a:endParaRPr>
          </a:p>
        </p:txBody>
      </p:sp>
      <p:sp>
        <p:nvSpPr>
          <p:cNvPr id="10" name="오각형 23">
            <a:extLst>
              <a:ext uri="{FF2B5EF4-FFF2-40B4-BE49-F238E27FC236}">
                <a16:creationId xmlns:a16="http://schemas.microsoft.com/office/drawing/2014/main" id="{A930E5D3-C869-4CEB-AFDD-AE5896A5CAE0}"/>
              </a:ext>
            </a:extLst>
          </p:cNvPr>
          <p:cNvSpPr/>
          <p:nvPr/>
        </p:nvSpPr>
        <p:spPr>
          <a:xfrm>
            <a:off x="3574216" y="4048919"/>
            <a:ext cx="355532" cy="2307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cs typeface="Lato Black" panose="020F0502020204030203" pitchFamily="34" charset="0"/>
              </a:rPr>
              <a:t>3</a:t>
            </a:r>
            <a:endParaRPr lang="ko-KR" altLang="en-US" sz="1200" b="1" dirty="0">
              <a:cs typeface="Lato Black" panose="020F0502020204030203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92AD65-26A7-4379-AF8E-37E6E7E2ED22}"/>
              </a:ext>
            </a:extLst>
          </p:cNvPr>
          <p:cNvGrpSpPr/>
          <p:nvPr/>
        </p:nvGrpSpPr>
        <p:grpSpPr>
          <a:xfrm>
            <a:off x="3876706" y="1594667"/>
            <a:ext cx="2522508" cy="1929839"/>
            <a:chOff x="664422" y="1928118"/>
            <a:chExt cx="2313017" cy="1921159"/>
          </a:xfrm>
        </p:grpSpPr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9E81A088-684C-408E-8888-C5CC4D52EC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829" y="2242443"/>
              <a:ext cx="2274610" cy="1606834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B069F06B-3806-4F8C-B511-130988311E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AFBFC"/>
                </a:clrFrom>
                <a:clrTo>
                  <a:srgbClr val="FAFB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422" y="1928118"/>
              <a:ext cx="876300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F06353F-0DC4-4DC9-8E4B-AFFCCD6E59B8}"/>
                </a:ext>
              </a:extLst>
            </p:cNvPr>
            <p:cNvSpPr/>
            <p:nvPr/>
          </p:nvSpPr>
          <p:spPr>
            <a:xfrm>
              <a:off x="2186493" y="2313510"/>
              <a:ext cx="455819" cy="25328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5" name="오른쪽 화살표 26">
            <a:extLst>
              <a:ext uri="{FF2B5EF4-FFF2-40B4-BE49-F238E27FC236}">
                <a16:creationId xmlns:a16="http://schemas.microsoft.com/office/drawing/2014/main" id="{A49ED288-8FC7-4980-99B5-6EBFAADB3F93}"/>
              </a:ext>
            </a:extLst>
          </p:cNvPr>
          <p:cNvSpPr/>
          <p:nvPr/>
        </p:nvSpPr>
        <p:spPr>
          <a:xfrm>
            <a:off x="6649162" y="1981800"/>
            <a:ext cx="648453" cy="39035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27">
            <a:extLst>
              <a:ext uri="{FF2B5EF4-FFF2-40B4-BE49-F238E27FC236}">
                <a16:creationId xmlns:a16="http://schemas.microsoft.com/office/drawing/2014/main" id="{0CCD90E9-2BCF-4A9F-89F3-345A6BCE4998}"/>
              </a:ext>
            </a:extLst>
          </p:cNvPr>
          <p:cNvSpPr/>
          <p:nvPr/>
        </p:nvSpPr>
        <p:spPr>
          <a:xfrm rot="10800000">
            <a:off x="7327253" y="3969117"/>
            <a:ext cx="648453" cy="39035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9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929965B-2424-41A6-B838-2E84500018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64" b="4760"/>
          <a:stretch/>
        </p:blipFill>
        <p:spPr>
          <a:xfrm>
            <a:off x="4300550" y="1898016"/>
            <a:ext cx="6428903" cy="84518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192B0B-3293-4CA2-BC12-FBC8E9E9C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808" y="3758055"/>
            <a:ext cx="5478430" cy="12174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627E73-1222-4684-8619-1126C9BC1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797" y="1449994"/>
            <a:ext cx="6066453" cy="550534"/>
          </a:xfrm>
          <a:prstGeom prst="rect">
            <a:avLst/>
          </a:prstGeom>
          <a:ln w="9525">
            <a:noFill/>
          </a:ln>
        </p:spPr>
      </p:pic>
      <p:sp>
        <p:nvSpPr>
          <p:cNvPr id="5" name="제목 8">
            <a:extLst>
              <a:ext uri="{FF2B5EF4-FFF2-40B4-BE49-F238E27FC236}">
                <a16:creationId xmlns:a16="http://schemas.microsoft.com/office/drawing/2014/main" id="{BAC22D21-0C11-4DF3-8350-AA0AE7ABA012}"/>
              </a:ext>
            </a:extLst>
          </p:cNvPr>
          <p:cNvSpPr txBox="1">
            <a:spLocks/>
          </p:cNvSpPr>
          <p:nvPr/>
        </p:nvSpPr>
        <p:spPr>
          <a:xfrm>
            <a:off x="675608" y="411510"/>
            <a:ext cx="7839742" cy="471651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계약체결</a:t>
            </a:r>
            <a:r>
              <a:rPr lang="en-US" altLang="ko-KR" dirty="0"/>
              <a:t>(2/2)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상품팀에서 계약서 수락</a:t>
            </a:r>
          </a:p>
        </p:txBody>
      </p:sp>
      <p:sp>
        <p:nvSpPr>
          <p:cNvPr id="6" name="모서리가 둥근 직사각형 10">
            <a:extLst>
              <a:ext uri="{FF2B5EF4-FFF2-40B4-BE49-F238E27FC236}">
                <a16:creationId xmlns:a16="http://schemas.microsoft.com/office/drawing/2014/main" id="{68F2CC56-4F5B-46BA-A575-B4A9430F9428}"/>
              </a:ext>
            </a:extLst>
          </p:cNvPr>
          <p:cNvSpPr/>
          <p:nvPr/>
        </p:nvSpPr>
        <p:spPr>
          <a:xfrm>
            <a:off x="755650" y="1449994"/>
            <a:ext cx="2758864" cy="1992079"/>
          </a:xfrm>
          <a:prstGeom prst="roundRect">
            <a:avLst>
              <a:gd name="adj" fmla="val 1944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000000"/>
                </a:solidFill>
                <a:latin typeface="Arial"/>
                <a:cs typeface="Arial"/>
              </a:rPr>
              <a:t>상품팀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cs typeface="Arial"/>
              </a:rPr>
              <a:t>: Pull Request 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cs typeface="Arial"/>
              </a:rPr>
              <a:t>메뉴 선택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000000"/>
                </a:solidFill>
                <a:latin typeface="Arial"/>
                <a:cs typeface="Arial"/>
              </a:rPr>
              <a:t>상품팀은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cs typeface="Arial"/>
              </a:rPr>
              <a:t> 해당 계약서를 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cs typeface="Arial"/>
              </a:rPr>
              <a:t>accept 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cs typeface="Arial"/>
              </a:rPr>
              <a:t>하여 반영함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Arial"/>
                <a:cs typeface="Arial"/>
              </a:rPr>
              <a:t>상품 서비스는 이제부터는 계약서를 안지켰을때 아예 배포가 안됨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오각형 12">
            <a:extLst>
              <a:ext uri="{FF2B5EF4-FFF2-40B4-BE49-F238E27FC236}">
                <a16:creationId xmlns:a16="http://schemas.microsoft.com/office/drawing/2014/main" id="{69F5339A-C8B4-40D9-8BB2-6390DCE68413}"/>
              </a:ext>
            </a:extLst>
          </p:cNvPr>
          <p:cNvSpPr/>
          <p:nvPr/>
        </p:nvSpPr>
        <p:spPr>
          <a:xfrm>
            <a:off x="5423587" y="1620643"/>
            <a:ext cx="296956" cy="24555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cs typeface="Lato Black" panose="020F0502020204030203" pitchFamily="34" charset="0"/>
              </a:rPr>
              <a:t>1</a:t>
            </a:r>
            <a:endParaRPr lang="ko-KR" altLang="en-US" sz="1200" b="1" dirty="0">
              <a:cs typeface="Lato Black" panose="020F0502020204030203" pitchFamily="34" charset="0"/>
            </a:endParaRPr>
          </a:p>
        </p:txBody>
      </p:sp>
      <p:sp>
        <p:nvSpPr>
          <p:cNvPr id="8" name="오각형 13">
            <a:extLst>
              <a:ext uri="{FF2B5EF4-FFF2-40B4-BE49-F238E27FC236}">
                <a16:creationId xmlns:a16="http://schemas.microsoft.com/office/drawing/2014/main" id="{0624163D-4657-48DC-A339-5B16BC933E7D}"/>
              </a:ext>
            </a:extLst>
          </p:cNvPr>
          <p:cNvSpPr/>
          <p:nvPr/>
        </p:nvSpPr>
        <p:spPr>
          <a:xfrm>
            <a:off x="4595479" y="3989439"/>
            <a:ext cx="511423" cy="25072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cs typeface="Lato Black" panose="020F0502020204030203" pitchFamily="34" charset="0"/>
              </a:rPr>
              <a:t>2</a:t>
            </a:r>
            <a:endParaRPr lang="ko-KR" altLang="en-US" sz="1200" b="1" dirty="0"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3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BEBFD5D-795A-4F37-843B-2230CCA42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1643255"/>
            <a:ext cx="4706013" cy="2276945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4B0E1B4-FC17-427C-A87B-B99033A00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4743241"/>
            <a:ext cx="7937500" cy="582569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8A4320B-0D00-4965-A009-D8C87AA58AF4}"/>
              </a:ext>
            </a:extLst>
          </p:cNvPr>
          <p:cNvSpPr/>
          <p:nvPr/>
        </p:nvSpPr>
        <p:spPr>
          <a:xfrm>
            <a:off x="755575" y="1147695"/>
            <a:ext cx="4524637" cy="369332"/>
          </a:xfrm>
          <a:prstGeom prst="rect">
            <a:avLst/>
          </a:prstGeom>
          <a:solidFill>
            <a:schemeClr val="accent2"/>
          </a:solidFill>
          <a:ln w="34925"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+mn-lt"/>
                <a:ea typeface="+mn-ea"/>
              </a:rPr>
              <a:t>CloudBuild</a:t>
            </a:r>
            <a:r>
              <a:rPr lang="en-US" altLang="ko-KR" sz="12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+mn-lt"/>
                <a:ea typeface="+mn-ea"/>
              </a:rPr>
              <a:t>에서 </a:t>
            </a:r>
            <a:r>
              <a:rPr lang="en-US" altLang="ko-KR" dirty="0" err="1">
                <a:solidFill>
                  <a:schemeClr val="bg1"/>
                </a:solidFill>
                <a:latin typeface="+mn-lt"/>
                <a:ea typeface="+mn-ea"/>
              </a:rPr>
              <a:t>mvn</a:t>
            </a:r>
            <a:r>
              <a:rPr lang="en-US" altLang="ko-KR" dirty="0">
                <a:solidFill>
                  <a:schemeClr val="bg1"/>
                </a:solidFill>
                <a:latin typeface="+mn-lt"/>
                <a:ea typeface="+mn-ea"/>
              </a:rPr>
              <a:t> package </a:t>
            </a:r>
            <a:r>
              <a:rPr lang="ko-KR" altLang="en-US" sz="1200" dirty="0">
                <a:solidFill>
                  <a:schemeClr val="bg1"/>
                </a:solidFill>
                <a:latin typeface="+mn-lt"/>
                <a:ea typeface="+mn-ea"/>
              </a:rPr>
              <a:t>단계 실패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82B3B3-750B-4FA9-A5C0-F4B4D6711E26}"/>
              </a:ext>
            </a:extLst>
          </p:cNvPr>
          <p:cNvSpPr/>
          <p:nvPr/>
        </p:nvSpPr>
        <p:spPr>
          <a:xfrm>
            <a:off x="755575" y="4393422"/>
            <a:ext cx="1146379" cy="307777"/>
          </a:xfrm>
          <a:prstGeom prst="rect">
            <a:avLst/>
          </a:prstGeom>
          <a:solidFill>
            <a:schemeClr val="accent2"/>
          </a:solidFill>
          <a:ln w="34925"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lt"/>
                <a:ea typeface="+mn-ea"/>
              </a:rPr>
              <a:t>실패 </a:t>
            </a:r>
            <a:r>
              <a:rPr lang="en-US" altLang="ko-KR" dirty="0">
                <a:solidFill>
                  <a:schemeClr val="bg1"/>
                </a:solidFill>
                <a:latin typeface="+mn-lt"/>
                <a:ea typeface="+mn-ea"/>
              </a:rPr>
              <a:t>LOG</a:t>
            </a:r>
            <a:endParaRPr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2FFD474-597A-4C9C-AE0A-0061BCDDD722}"/>
              </a:ext>
            </a:extLst>
          </p:cNvPr>
          <p:cNvSpPr txBox="1">
            <a:spLocks/>
          </p:cNvSpPr>
          <p:nvPr/>
        </p:nvSpPr>
        <p:spPr>
          <a:xfrm>
            <a:off x="675608" y="411510"/>
            <a:ext cx="8216872" cy="471651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계약체결 후</a:t>
            </a:r>
            <a:r>
              <a:rPr lang="en-US" altLang="ko-KR" dirty="0"/>
              <a:t>, </a:t>
            </a:r>
            <a:r>
              <a:rPr lang="ko-KR" altLang="en-US" dirty="0"/>
              <a:t>상품팀은 계약 위반으로 배포 실패함</a:t>
            </a:r>
          </a:p>
        </p:txBody>
      </p:sp>
    </p:spTree>
    <p:extLst>
      <p:ext uri="{BB962C8B-B14F-4D97-AF65-F5344CB8AC3E}">
        <p14:creationId xmlns:p14="http://schemas.microsoft.com/office/powerpoint/2010/main" val="261710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8">
            <a:extLst>
              <a:ext uri="{FF2B5EF4-FFF2-40B4-BE49-F238E27FC236}">
                <a16:creationId xmlns:a16="http://schemas.microsoft.com/office/drawing/2014/main" id="{97545761-BAAA-4613-94C4-0B557B24813C}"/>
              </a:ext>
            </a:extLst>
          </p:cNvPr>
          <p:cNvSpPr/>
          <p:nvPr/>
        </p:nvSpPr>
        <p:spPr>
          <a:xfrm>
            <a:off x="791508" y="1533205"/>
            <a:ext cx="7575550" cy="693030"/>
          </a:xfrm>
          <a:prstGeom prst="roundRect">
            <a:avLst>
              <a:gd name="adj" fmla="val 1944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Font typeface="+mj-lt"/>
              <a:buAutoNum type="arabicPeriod"/>
            </a:pPr>
            <a:endParaRPr lang="ko-KR" alt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6BFE99-B267-461F-B7FC-32FC41F1B4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52" b="90367"/>
          <a:stretch/>
        </p:blipFill>
        <p:spPr>
          <a:xfrm>
            <a:off x="1028790" y="1619959"/>
            <a:ext cx="5588843" cy="4955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793C93-36F0-43D8-A20F-6E823BC5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61865" r="12480" b="3534"/>
          <a:stretch/>
        </p:blipFill>
        <p:spPr>
          <a:xfrm>
            <a:off x="791509" y="2361320"/>
            <a:ext cx="7575549" cy="2500101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111A26-D224-42E2-8289-9A8EF763EC46}"/>
              </a:ext>
            </a:extLst>
          </p:cNvPr>
          <p:cNvSpPr/>
          <p:nvPr/>
        </p:nvSpPr>
        <p:spPr>
          <a:xfrm>
            <a:off x="6165053" y="4631766"/>
            <a:ext cx="3857488" cy="471651"/>
          </a:xfrm>
          <a:prstGeom prst="rect">
            <a:avLst/>
          </a:prstGeom>
          <a:solidFill>
            <a:schemeClr val="accent2"/>
          </a:solidFill>
          <a:ln w="34925">
            <a:noFill/>
          </a:ln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+mn-lt"/>
                <a:ea typeface="+mn-ea"/>
              </a:rPr>
              <a:t>기존의 하위 호환성 </a:t>
            </a:r>
            <a:r>
              <a:rPr lang="en-US" altLang="ko-KR" sz="1800" dirty="0">
                <a:solidFill>
                  <a:schemeClr val="bg1"/>
                </a:solidFill>
                <a:latin typeface="+mn-lt"/>
                <a:ea typeface="+mn-ea"/>
              </a:rPr>
              <a:t>API </a:t>
            </a:r>
            <a:r>
              <a:rPr lang="ko-KR" altLang="en-US" sz="1800" dirty="0">
                <a:solidFill>
                  <a:schemeClr val="bg1"/>
                </a:solidFill>
                <a:latin typeface="+mn-lt"/>
                <a:ea typeface="+mn-ea"/>
              </a:rPr>
              <a:t>유지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7E256AC-2A7F-4496-9A7B-28BD6CAA48BD}"/>
              </a:ext>
            </a:extLst>
          </p:cNvPr>
          <p:cNvSpPr txBox="1">
            <a:spLocks/>
          </p:cNvSpPr>
          <p:nvPr/>
        </p:nvSpPr>
        <p:spPr>
          <a:xfrm>
            <a:off x="675608" y="411510"/>
            <a:ext cx="7839742" cy="471651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상품팀에서는 하위 호환성을 유지하며</a:t>
            </a:r>
            <a:r>
              <a:rPr lang="en-US" altLang="ko-KR" dirty="0"/>
              <a:t>,</a:t>
            </a:r>
            <a:r>
              <a:rPr lang="ko-KR" altLang="en-US" dirty="0"/>
              <a:t> 추가 </a:t>
            </a:r>
            <a:r>
              <a:rPr lang="en-US" altLang="ko-KR" dirty="0"/>
              <a:t>API </a:t>
            </a:r>
            <a:r>
              <a:rPr lang="ko-KR" altLang="en-US" dirty="0"/>
              <a:t>제공</a:t>
            </a:r>
          </a:p>
        </p:txBody>
      </p:sp>
    </p:spTree>
    <p:extLst>
      <p:ext uri="{BB962C8B-B14F-4D97-AF65-F5344CB8AC3E}">
        <p14:creationId xmlns:p14="http://schemas.microsoft.com/office/powerpoint/2010/main" val="43774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189</Words>
  <Application>Microsoft Office PowerPoint</Application>
  <PresentationFormat>와이드스크린</PresentationFormat>
  <Paragraphs>61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1329</dc:creator>
  <cp:lastModifiedBy>1329</cp:lastModifiedBy>
  <cp:revision>1</cp:revision>
  <dcterms:created xsi:type="dcterms:W3CDTF">2022-03-12T08:13:39Z</dcterms:created>
  <dcterms:modified xsi:type="dcterms:W3CDTF">2022-03-12T08:20:41Z</dcterms:modified>
</cp:coreProperties>
</file>