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9" r:id="rId5"/>
    <p:sldId id="258" r:id="rId6"/>
    <p:sldId id="265" r:id="rId7"/>
    <p:sldId id="257" r:id="rId8"/>
    <p:sldId id="260" r:id="rId9"/>
    <p:sldId id="261" r:id="rId10"/>
    <p:sldId id="262" r:id="rId11"/>
    <p:sldId id="263" r:id="rId12"/>
    <p:sldId id="264" r:id="rId13"/>
    <p:sldId id="266" r:id="rId14"/>
    <p:sldId id="270" r:id="rId15"/>
    <p:sldId id="267" r:id="rId16"/>
    <p:sldId id="271" r:id="rId17"/>
    <p:sldId id="268" r:id="rId18"/>
    <p:sldId id="272" r:id="rId19"/>
    <p:sldId id="269" r:id="rId20"/>
    <p:sldId id="273" r:id="rId21"/>
    <p:sldId id="274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8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E608533-643C-4C18-B788-3C8E16E758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13A3F3-54D4-4344-A706-99B37AA76A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2776-0734-44B4-9A87-891E7E48F9C4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2019-10-05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D0835-348D-45D1-B798-FB9BA3B769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FA94F7-BBEA-4F13-A2A2-FC07D77D44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11647-78F0-4B53-B473-F1A7ED8A3B5E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629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C816A4C-68E6-44B2-8CB3-C3F3E71C1216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215611FC-5DBD-48FB-AC79-743EFD8A222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3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24B0F-B2F3-408C-9CE4-5A4C304F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471" y="440390"/>
            <a:ext cx="655057" cy="5400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1F1D50A-D859-48E1-B9AA-2C0CA94DCA7B}"/>
              </a:ext>
            </a:extLst>
          </p:cNvPr>
          <p:cNvSpPr txBox="1">
            <a:spLocks/>
          </p:cNvSpPr>
          <p:nvPr/>
        </p:nvSpPr>
        <p:spPr>
          <a:xfrm>
            <a:off x="5013462" y="4476616"/>
            <a:ext cx="2165076" cy="20399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ko-KR" altLang="en-US" dirty="0" err="1"/>
              <a:t>남궁승연</a:t>
            </a:r>
            <a:endParaRPr lang="en-US" altLang="ko-KR" dirty="0"/>
          </a:p>
          <a:p>
            <a:pPr algn="ctr"/>
            <a:r>
              <a:rPr lang="ko-KR" altLang="en-US" dirty="0"/>
              <a:t>정민영</a:t>
            </a:r>
            <a:endParaRPr lang="en-US" altLang="ko-KR" dirty="0"/>
          </a:p>
          <a:p>
            <a:pPr algn="ctr"/>
            <a:r>
              <a:rPr lang="ko-KR" altLang="en-US" dirty="0" err="1"/>
              <a:t>김윤재</a:t>
            </a:r>
            <a:endParaRPr lang="en-US" altLang="ko-KR" dirty="0"/>
          </a:p>
          <a:p>
            <a:pPr algn="ctr"/>
            <a:r>
              <a:rPr lang="ko-KR" altLang="en-US" dirty="0"/>
              <a:t>김재영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F591-6A0C-4265-BA4D-CA7C3A85AC69}"/>
              </a:ext>
            </a:extLst>
          </p:cNvPr>
          <p:cNvSpPr txBox="1">
            <a:spLocks/>
          </p:cNvSpPr>
          <p:nvPr/>
        </p:nvSpPr>
        <p:spPr>
          <a:xfrm>
            <a:off x="3004741" y="1934752"/>
            <a:ext cx="6182516" cy="169768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4400" dirty="0"/>
              <a:t>THE NOLJA</a:t>
            </a:r>
          </a:p>
          <a:p>
            <a:pPr algn="ctr"/>
            <a:r>
              <a:rPr lang="en-US" altLang="ko-KR" sz="4400" dirty="0"/>
              <a:t>(</a:t>
            </a:r>
            <a:r>
              <a:rPr lang="ko-KR" altLang="en-US" sz="4400" dirty="0"/>
              <a:t>숙박업소 예약 프로그램</a:t>
            </a:r>
            <a:r>
              <a:rPr lang="en-US" altLang="ko-KR" sz="4400" dirty="0"/>
              <a:t>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555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773F-96A7-4B06-BAB7-2E435AE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조의 정신적 지주 </a:t>
            </a:r>
            <a:r>
              <a:rPr lang="ko-KR" altLang="en-US" b="1" dirty="0" err="1"/>
              <a:t>남궁승연님</a:t>
            </a:r>
            <a:r>
              <a:rPr lang="ko-KR" altLang="en-US" dirty="0" err="1"/>
              <a:t>의</a:t>
            </a:r>
            <a:r>
              <a:rPr lang="ko-KR" altLang="en-US" dirty="0"/>
              <a:t> 대표 </a:t>
            </a:r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7765A-97E8-4EBF-BDB9-37AE71839492}"/>
              </a:ext>
            </a:extLst>
          </p:cNvPr>
          <p:cNvSpPr txBox="1"/>
          <p:nvPr/>
        </p:nvSpPr>
        <p:spPr>
          <a:xfrm>
            <a:off x="5477497" y="1027615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&lt;SORT </a:t>
            </a:r>
            <a:r>
              <a:rPr lang="ko-KR" altLang="en-US" dirty="0"/>
              <a:t>기능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6F10A-EDE7-40DE-87F7-F5858478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8" y="2236987"/>
            <a:ext cx="8022404" cy="4621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C37F0-23FC-4554-BC5E-1A082C7A8CC0}"/>
              </a:ext>
            </a:extLst>
          </p:cNvPr>
          <p:cNvSpPr txBox="1"/>
          <p:nvPr/>
        </p:nvSpPr>
        <p:spPr>
          <a:xfrm>
            <a:off x="1469573" y="1419827"/>
            <a:ext cx="934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숙소 </a:t>
            </a:r>
            <a:r>
              <a:rPr lang="en-US" altLang="ko-KR" dirty="0"/>
              <a:t>list</a:t>
            </a:r>
            <a:r>
              <a:rPr lang="ko-KR" altLang="en-US" dirty="0"/>
              <a:t>와 오름</a:t>
            </a:r>
            <a:r>
              <a:rPr lang="en-US" altLang="ko-KR" dirty="0"/>
              <a:t>/</a:t>
            </a:r>
            <a:r>
              <a:rPr lang="ko-KR" altLang="en-US" dirty="0"/>
              <a:t>내림차순을 </a:t>
            </a:r>
            <a:r>
              <a:rPr lang="en-US" altLang="ko-KR" dirty="0"/>
              <a:t>parameter</a:t>
            </a:r>
            <a:r>
              <a:rPr lang="ko-KR" altLang="en-US" dirty="0"/>
              <a:t>로 하여 해당하는 방향으로 정렬하여 정렬된 </a:t>
            </a:r>
            <a:r>
              <a:rPr lang="en-US" altLang="ko-KR" dirty="0"/>
              <a:t>list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ko-KR" altLang="en-US" dirty="0"/>
              <a:t>반환하는 메서드 구현</a:t>
            </a:r>
          </a:p>
        </p:txBody>
      </p:sp>
    </p:spTree>
    <p:extLst>
      <p:ext uri="{BB962C8B-B14F-4D97-AF65-F5344CB8AC3E}">
        <p14:creationId xmlns:p14="http://schemas.microsoft.com/office/powerpoint/2010/main" val="304358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773F-96A7-4B06-BAB7-2E435AE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조의 정신적 지주 </a:t>
            </a:r>
            <a:r>
              <a:rPr lang="ko-KR" altLang="en-US" b="1" dirty="0" err="1"/>
              <a:t>남궁승연님</a:t>
            </a:r>
            <a:r>
              <a:rPr lang="ko-KR" altLang="en-US" dirty="0" err="1"/>
              <a:t>의</a:t>
            </a:r>
            <a:r>
              <a:rPr lang="ko-KR" altLang="en-US" dirty="0"/>
              <a:t> 대표 </a:t>
            </a:r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7765A-97E8-4EBF-BDB9-37AE71839492}"/>
              </a:ext>
            </a:extLst>
          </p:cNvPr>
          <p:cNvSpPr txBox="1"/>
          <p:nvPr/>
        </p:nvSpPr>
        <p:spPr>
          <a:xfrm>
            <a:off x="4894228" y="1038088"/>
            <a:ext cx="255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숙소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Read </a:t>
            </a:r>
            <a:r>
              <a:rPr lang="ko-KR" altLang="en-US" dirty="0"/>
              <a:t>기능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24880-6E9D-48BC-9DAC-032F93CF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1" y="2100264"/>
            <a:ext cx="11740095" cy="4614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5679A-E1CC-441A-98FD-6D7A6A80291F}"/>
              </a:ext>
            </a:extLst>
          </p:cNvPr>
          <p:cNvSpPr txBox="1"/>
          <p:nvPr/>
        </p:nvSpPr>
        <p:spPr>
          <a:xfrm>
            <a:off x="1019131" y="1341678"/>
            <a:ext cx="1059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관리자 모드에서 예약 현황을 가져와 화면에 출력하고 추가예약에 대한 검증을 통해 금액의 가</a:t>
            </a:r>
            <a:r>
              <a:rPr lang="en-US" altLang="ko-KR" dirty="0"/>
              <a:t>/</a:t>
            </a:r>
            <a:r>
              <a:rPr lang="ko-KR" altLang="en-US" dirty="0"/>
              <a:t>감산을</a:t>
            </a:r>
            <a:endParaRPr lang="en-US" altLang="ko-KR" dirty="0"/>
          </a:p>
          <a:p>
            <a:pPr algn="ctr"/>
            <a:r>
              <a:rPr lang="ko-KR" altLang="en-US" dirty="0"/>
              <a:t>구현하였으며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en-US" altLang="ko-KR" dirty="0"/>
              <a:t>page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출력되는 줄 수에 따라 맞춰서 출력하는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46164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773F-96A7-4B06-BAB7-2E435AE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조의 베짱이 </a:t>
            </a:r>
            <a:r>
              <a:rPr lang="ko-KR" altLang="en-US" b="1" dirty="0"/>
              <a:t>정민영님</a:t>
            </a:r>
            <a:r>
              <a:rPr lang="ko-KR" altLang="en-US" dirty="0"/>
              <a:t>의 대표 </a:t>
            </a:r>
            <a:r>
              <a:rPr lang="en-US" altLang="ko-KR" dirty="0"/>
              <a:t>source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7CECF3-757C-482A-9B4C-45EFB0F0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66" y="2842677"/>
            <a:ext cx="5458865" cy="11726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EFA4A6-FF62-4479-92DA-417B086201E9}"/>
              </a:ext>
            </a:extLst>
          </p:cNvPr>
          <p:cNvSpPr txBox="1"/>
          <p:nvPr/>
        </p:nvSpPr>
        <p:spPr>
          <a:xfrm>
            <a:off x="5123618" y="1474881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&lt;Sequence </a:t>
            </a:r>
            <a:r>
              <a:rPr lang="ko-KR" altLang="en-US" dirty="0"/>
              <a:t>구현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84FBD-DC28-4635-86C6-17C3D5A88321}"/>
              </a:ext>
            </a:extLst>
          </p:cNvPr>
          <p:cNvSpPr txBox="1"/>
          <p:nvPr/>
        </p:nvSpPr>
        <p:spPr>
          <a:xfrm>
            <a:off x="1347743" y="1845579"/>
            <a:ext cx="94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r>
              <a:rPr lang="ko-KR" altLang="en-US" dirty="0"/>
              <a:t> 기능과 </a:t>
            </a:r>
            <a:r>
              <a:rPr lang="en-US" altLang="ko-KR" dirty="0"/>
              <a:t>login </a:t>
            </a:r>
            <a:r>
              <a:rPr lang="ko-KR" altLang="en-US" dirty="0"/>
              <a:t>상태인지를 확인하는 변수를 사용하여 전체 프로그램 </a:t>
            </a:r>
            <a:r>
              <a:rPr lang="en-US" altLang="ko-KR" dirty="0"/>
              <a:t>sequence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12446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773F-96A7-4B06-BAB7-2E435AE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조의 베짱이 </a:t>
            </a:r>
            <a:r>
              <a:rPr lang="ko-KR" altLang="en-US" b="1" dirty="0"/>
              <a:t>정민영님</a:t>
            </a:r>
            <a:r>
              <a:rPr lang="ko-KR" altLang="en-US" dirty="0"/>
              <a:t>의 대표 </a:t>
            </a:r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87593-4A0C-46D2-B594-DE36F5469E87}"/>
              </a:ext>
            </a:extLst>
          </p:cNvPr>
          <p:cNvSpPr txBox="1"/>
          <p:nvPr/>
        </p:nvSpPr>
        <p:spPr>
          <a:xfrm>
            <a:off x="5223784" y="972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추천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025BC0-6346-4617-B510-754F3DFB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6" y="1881332"/>
            <a:ext cx="10220326" cy="457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467E1-55E8-4780-B252-545BAB1C153F}"/>
              </a:ext>
            </a:extLst>
          </p:cNvPr>
          <p:cNvSpPr txBox="1"/>
          <p:nvPr/>
        </p:nvSpPr>
        <p:spPr>
          <a:xfrm>
            <a:off x="3052538" y="1315746"/>
            <a:ext cx="608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매출액 하위 </a:t>
            </a:r>
            <a:r>
              <a:rPr lang="en-US" altLang="ko-KR" dirty="0"/>
              <a:t>30%</a:t>
            </a:r>
            <a:r>
              <a:rPr lang="ko-KR" altLang="en-US" dirty="0"/>
              <a:t>를 추출하여 그 중 </a:t>
            </a:r>
            <a:r>
              <a:rPr lang="en-US" altLang="ko-KR" dirty="0"/>
              <a:t>5</a:t>
            </a:r>
            <a:r>
              <a:rPr lang="ko-KR" altLang="en-US" dirty="0"/>
              <a:t>개를 임의로 출력시킴</a:t>
            </a:r>
          </a:p>
        </p:txBody>
      </p:sp>
    </p:spTree>
    <p:extLst>
      <p:ext uri="{BB962C8B-B14F-4D97-AF65-F5344CB8AC3E}">
        <p14:creationId xmlns:p14="http://schemas.microsoft.com/office/powerpoint/2010/main" val="33308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773F-96A7-4B06-BAB7-2E435AE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조의 </a:t>
            </a:r>
            <a:r>
              <a:rPr lang="en-US" altLang="ko-KR" dirty="0"/>
              <a:t>ACE</a:t>
            </a:r>
            <a:r>
              <a:rPr lang="ko-KR" altLang="en-US" dirty="0"/>
              <a:t>이자 프로젝트에 갈아 넣은 </a:t>
            </a:r>
            <a:r>
              <a:rPr lang="ko-KR" altLang="en-US" b="1" dirty="0" err="1"/>
              <a:t>김윤재님</a:t>
            </a:r>
            <a:r>
              <a:rPr lang="ko-KR" altLang="en-US" dirty="0" err="1"/>
              <a:t>의</a:t>
            </a:r>
            <a:r>
              <a:rPr lang="ko-KR" altLang="en-US" dirty="0"/>
              <a:t> 대표 </a:t>
            </a:r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3CC9C-2350-410B-A858-675C0C1300EB}"/>
              </a:ext>
            </a:extLst>
          </p:cNvPr>
          <p:cNvSpPr txBox="1"/>
          <p:nvPr/>
        </p:nvSpPr>
        <p:spPr>
          <a:xfrm>
            <a:off x="5299361" y="9464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예약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A99C02-C712-4AEC-A899-BAAE8CCA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47" y="2114550"/>
            <a:ext cx="11155305" cy="4643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F4332-CE7E-4931-9250-25EAC09C8D20}"/>
              </a:ext>
            </a:extLst>
          </p:cNvPr>
          <p:cNvSpPr txBox="1"/>
          <p:nvPr/>
        </p:nvSpPr>
        <p:spPr>
          <a:xfrm>
            <a:off x="1648522" y="1315746"/>
            <a:ext cx="872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추가예약에 대한 검증 이후 추가예약의 유무에 따라 실제 업체의 매출을 증가시키고</a:t>
            </a:r>
            <a:endParaRPr lang="en-US" altLang="ko-KR" dirty="0"/>
          </a:p>
          <a:p>
            <a:r>
              <a:rPr lang="ko-KR" altLang="en-US" dirty="0"/>
              <a:t>회원의 잔고를 감소시키며 </a:t>
            </a:r>
            <a:r>
              <a:rPr lang="ko-KR" altLang="en-US" dirty="0" err="1"/>
              <a:t>잔여객실수</a:t>
            </a:r>
            <a:r>
              <a:rPr lang="ko-KR" altLang="en-US" dirty="0"/>
              <a:t> 변경 및 예약 시간을 추가</a:t>
            </a:r>
          </a:p>
        </p:txBody>
      </p:sp>
    </p:spTree>
    <p:extLst>
      <p:ext uri="{BB962C8B-B14F-4D97-AF65-F5344CB8AC3E}">
        <p14:creationId xmlns:p14="http://schemas.microsoft.com/office/powerpoint/2010/main" val="136698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773F-96A7-4B06-BAB7-2E435AE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조의 </a:t>
            </a:r>
            <a:r>
              <a:rPr lang="en-US" altLang="ko-KR" dirty="0"/>
              <a:t>ACE</a:t>
            </a:r>
            <a:r>
              <a:rPr lang="ko-KR" altLang="en-US" dirty="0"/>
              <a:t>이자 프로젝트에 갈아 넣은 </a:t>
            </a:r>
            <a:r>
              <a:rPr lang="ko-KR" altLang="en-US" b="1" dirty="0" err="1"/>
              <a:t>김윤재님</a:t>
            </a:r>
            <a:r>
              <a:rPr lang="ko-KR" altLang="en-US" dirty="0" err="1"/>
              <a:t>의</a:t>
            </a:r>
            <a:r>
              <a:rPr lang="ko-KR" altLang="en-US" dirty="0"/>
              <a:t> 대표 </a:t>
            </a:r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EF8D-2940-4448-8FC9-6D38EE262E05}"/>
              </a:ext>
            </a:extLst>
          </p:cNvPr>
          <p:cNvSpPr txBox="1"/>
          <p:nvPr/>
        </p:nvSpPr>
        <p:spPr>
          <a:xfrm>
            <a:off x="5357686" y="913802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&lt;PAGE </a:t>
            </a:r>
            <a:r>
              <a:rPr lang="ko-KR" altLang="en-US" dirty="0"/>
              <a:t>기능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79B883-70EA-4C37-92EE-7F4C7DF1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55" y="1648540"/>
            <a:ext cx="9615488" cy="5187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56A0C-0A18-4DC5-98BA-9BB5D7548BB1}"/>
              </a:ext>
            </a:extLst>
          </p:cNvPr>
          <p:cNvSpPr txBox="1"/>
          <p:nvPr/>
        </p:nvSpPr>
        <p:spPr>
          <a:xfrm>
            <a:off x="4693818" y="1178050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r>
              <a:rPr lang="ko-KR" altLang="en-US" dirty="0"/>
              <a:t>의 넘김 기능을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711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773F-96A7-4B06-BAB7-2E435AE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조의 조장의 </a:t>
            </a:r>
            <a:r>
              <a:rPr lang="ko-KR" altLang="en-US" dirty="0" err="1"/>
              <a:t>욕받이</a:t>
            </a:r>
            <a:r>
              <a:rPr lang="ko-KR" altLang="en-US" dirty="0"/>
              <a:t> </a:t>
            </a:r>
            <a:r>
              <a:rPr lang="ko-KR" altLang="en-US" b="1" dirty="0"/>
              <a:t>김재영님</a:t>
            </a:r>
            <a:r>
              <a:rPr lang="ko-KR" altLang="en-US" dirty="0"/>
              <a:t>의 대표 </a:t>
            </a:r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2A223-D7B1-44DF-8FFB-0582517FE666}"/>
              </a:ext>
            </a:extLst>
          </p:cNvPr>
          <p:cNvSpPr txBox="1"/>
          <p:nvPr/>
        </p:nvSpPr>
        <p:spPr>
          <a:xfrm>
            <a:off x="5120412" y="97200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예약</a:t>
            </a:r>
            <a:r>
              <a:rPr lang="en-US" altLang="ko-KR" dirty="0"/>
              <a:t> </a:t>
            </a:r>
            <a:r>
              <a:rPr lang="ko-KR" altLang="en-US" dirty="0"/>
              <a:t>취소 기능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C753F-675E-4160-97E6-FCCC5D12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881332"/>
            <a:ext cx="10144126" cy="4881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809EF-5878-4E95-804D-AFB5E0D3F001}"/>
              </a:ext>
            </a:extLst>
          </p:cNvPr>
          <p:cNvSpPr txBox="1"/>
          <p:nvPr/>
        </p:nvSpPr>
        <p:spPr>
          <a:xfrm>
            <a:off x="2066700" y="1327334"/>
            <a:ext cx="846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예약의 여부 확인 후 선택한 숙소 및 회원의 잔고에 대한 원상복구 기능 구현</a:t>
            </a:r>
          </a:p>
        </p:txBody>
      </p:sp>
    </p:spTree>
    <p:extLst>
      <p:ext uri="{BB962C8B-B14F-4D97-AF65-F5344CB8AC3E}">
        <p14:creationId xmlns:p14="http://schemas.microsoft.com/office/powerpoint/2010/main" val="295260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773F-96A7-4B06-BAB7-2E435AE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조의 조장의 </a:t>
            </a:r>
            <a:r>
              <a:rPr lang="ko-KR" altLang="en-US" dirty="0" err="1"/>
              <a:t>욕받이</a:t>
            </a:r>
            <a:r>
              <a:rPr lang="ko-KR" altLang="en-US" dirty="0"/>
              <a:t> </a:t>
            </a:r>
            <a:r>
              <a:rPr lang="ko-KR" altLang="en-US" b="1" dirty="0"/>
              <a:t>김재영님</a:t>
            </a:r>
            <a:r>
              <a:rPr lang="ko-KR" altLang="en-US" dirty="0"/>
              <a:t>의 대표 </a:t>
            </a:r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0E494-3EBC-470A-BD2E-FC4C6A16E77C}"/>
              </a:ext>
            </a:extLst>
          </p:cNvPr>
          <p:cNvSpPr txBox="1"/>
          <p:nvPr/>
        </p:nvSpPr>
        <p:spPr>
          <a:xfrm>
            <a:off x="5282968" y="97200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예약</a:t>
            </a:r>
            <a:r>
              <a:rPr lang="en-US" altLang="ko-KR" dirty="0"/>
              <a:t> </a:t>
            </a:r>
            <a:r>
              <a:rPr lang="ko-KR" altLang="en-US" dirty="0"/>
              <a:t>확인 기능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8BC0A5-626D-44F5-9608-7C9B9493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7" y="2773612"/>
            <a:ext cx="11316423" cy="3767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11128-4EB4-4675-8DDA-528783157EF9}"/>
              </a:ext>
            </a:extLst>
          </p:cNvPr>
          <p:cNvSpPr txBox="1"/>
          <p:nvPr/>
        </p:nvSpPr>
        <p:spPr>
          <a:xfrm>
            <a:off x="2066700" y="1327334"/>
            <a:ext cx="852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다형성을 이용하여 </a:t>
            </a:r>
            <a:r>
              <a:rPr lang="en-US" altLang="ko-KR" dirty="0"/>
              <a:t>override</a:t>
            </a:r>
            <a:r>
              <a:rPr lang="ko-KR" altLang="en-US" dirty="0"/>
              <a:t>된 </a:t>
            </a:r>
            <a:r>
              <a:rPr lang="en-US" altLang="ko-KR" dirty="0" err="1"/>
              <a:t>getSpecialPrice</a:t>
            </a:r>
            <a:r>
              <a:rPr lang="en-US" altLang="ko-KR" dirty="0"/>
              <a:t>() </a:t>
            </a:r>
            <a:r>
              <a:rPr lang="ko-KR" altLang="en-US" dirty="0"/>
              <a:t>메서드를 호출하여 사용하였으며</a:t>
            </a:r>
            <a:endParaRPr lang="en-US" altLang="ko-KR" dirty="0"/>
          </a:p>
          <a:p>
            <a:pPr algn="ctr"/>
            <a:r>
              <a:rPr lang="en-US" altLang="ko-KR" dirty="0" err="1"/>
              <a:t>decFormat</a:t>
            </a:r>
            <a:r>
              <a:rPr lang="ko-KR" altLang="en-US" dirty="0"/>
              <a:t>을 이용하여 금액의 단위를 </a:t>
            </a:r>
            <a:r>
              <a:rPr lang="en-US" altLang="ko-KR" dirty="0"/>
              <a:t>###,###</a:t>
            </a:r>
            <a:r>
              <a:rPr lang="ko-KR" altLang="en-US" dirty="0"/>
              <a:t>과 같이 구현함</a:t>
            </a:r>
          </a:p>
        </p:txBody>
      </p:sp>
    </p:spTree>
    <p:extLst>
      <p:ext uri="{BB962C8B-B14F-4D97-AF65-F5344CB8AC3E}">
        <p14:creationId xmlns:p14="http://schemas.microsoft.com/office/powerpoint/2010/main" val="112941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19EA7-66E2-4BF0-BCB1-323D6115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조의 소감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B4C15-4589-498A-AE5D-72764EB35DA8}"/>
              </a:ext>
            </a:extLst>
          </p:cNvPr>
          <p:cNvSpPr txBox="1"/>
          <p:nvPr/>
        </p:nvSpPr>
        <p:spPr>
          <a:xfrm>
            <a:off x="523982" y="1345915"/>
            <a:ext cx="11474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남궁승연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처음엔 실력이 부족해서 걱정이 많았는데 조장과 조원의 도움으로 프로젝트에 많은 참여를 할 수 있게</a:t>
            </a:r>
            <a:endParaRPr lang="en-US" altLang="ko-KR" b="1" dirty="0"/>
          </a:p>
          <a:p>
            <a:r>
              <a:rPr lang="en-US" altLang="ko-KR" b="1" dirty="0"/>
              <a:t>                </a:t>
            </a:r>
            <a:r>
              <a:rPr lang="ko-KR" altLang="en-US" b="1" dirty="0"/>
              <a:t>되었습니다</a:t>
            </a:r>
            <a:r>
              <a:rPr lang="en-US" altLang="ko-KR" b="1" dirty="0"/>
              <a:t>. Java</a:t>
            </a:r>
            <a:r>
              <a:rPr lang="ko-KR" altLang="en-US" b="1" dirty="0"/>
              <a:t>라는 프로그래밍언어에 한 층 더 가까워지는 좋은 기회가 될 수 있었습니다</a:t>
            </a:r>
            <a:r>
              <a:rPr lang="en-US" altLang="ko-KR" b="1" dirty="0"/>
              <a:t>. </a:t>
            </a:r>
            <a:r>
              <a:rPr lang="ko-KR" altLang="en-US" b="1" dirty="0"/>
              <a:t>또한 </a:t>
            </a:r>
            <a:endParaRPr lang="en-US" altLang="ko-KR" b="1" dirty="0"/>
          </a:p>
          <a:p>
            <a:r>
              <a:rPr lang="en-US" altLang="ko-KR" b="1" dirty="0"/>
              <a:t>                </a:t>
            </a:r>
            <a:r>
              <a:rPr lang="ko-KR" altLang="en-US" b="1" dirty="0"/>
              <a:t>객체지향 특성에 맞추어 효율적인 프로그래밍을 할 수 있도록 더욱 </a:t>
            </a:r>
            <a:r>
              <a:rPr lang="ko-KR" altLang="en-US" b="1" dirty="0" err="1"/>
              <a:t>노력해야겠다고</a:t>
            </a:r>
            <a:r>
              <a:rPr lang="ko-KR" altLang="en-US" b="1" dirty="0"/>
              <a:t> 생각합니다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1501-76BD-44A7-82DD-EEA3A59445AB}"/>
              </a:ext>
            </a:extLst>
          </p:cNvPr>
          <p:cNvSpPr txBox="1"/>
          <p:nvPr/>
        </p:nvSpPr>
        <p:spPr>
          <a:xfrm>
            <a:off x="523982" y="2557518"/>
            <a:ext cx="11578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정민영 </a:t>
            </a:r>
            <a:r>
              <a:rPr lang="en-US" altLang="ko-KR" b="1" dirty="0"/>
              <a:t>: </a:t>
            </a:r>
            <a:r>
              <a:rPr lang="ko-KR" altLang="en-US" b="1" dirty="0"/>
              <a:t>저희 프로젝트는 퍼포먼스나 기능적인 부분은 충분하다고 느껴지나 </a:t>
            </a:r>
            <a:r>
              <a:rPr lang="en-US" altLang="ko-KR" b="1" dirty="0"/>
              <a:t>JAVA</a:t>
            </a:r>
            <a:r>
              <a:rPr lang="ko-KR" altLang="en-US" b="1" dirty="0"/>
              <a:t>의 핵심인 </a:t>
            </a:r>
            <a:r>
              <a:rPr lang="ko-KR" altLang="en-US" b="1" dirty="0" err="1"/>
              <a:t>객체지향적인</a:t>
            </a:r>
            <a:r>
              <a:rPr lang="ko-KR" altLang="en-US" b="1" dirty="0"/>
              <a:t> 부분이</a:t>
            </a:r>
            <a:endParaRPr lang="en-US" altLang="ko-KR" b="1" dirty="0"/>
          </a:p>
          <a:p>
            <a:r>
              <a:rPr lang="en-US" altLang="ko-KR" b="1" dirty="0"/>
              <a:t>             </a:t>
            </a:r>
            <a:r>
              <a:rPr lang="ko-KR" altLang="en-US" b="1" dirty="0"/>
              <a:t>매우 적게 적용되어 있다는 생각을 지울 수가 없습니다</a:t>
            </a:r>
            <a:r>
              <a:rPr lang="en-US" altLang="ko-KR" b="1" dirty="0"/>
              <a:t>. </a:t>
            </a:r>
            <a:r>
              <a:rPr lang="ko-KR" altLang="en-US" b="1" dirty="0"/>
              <a:t>하나의 </a:t>
            </a:r>
            <a:r>
              <a:rPr lang="en-US" altLang="ko-KR" b="1" dirty="0"/>
              <a:t>class</a:t>
            </a:r>
            <a:r>
              <a:rPr lang="ko-KR" altLang="en-US" b="1" dirty="0"/>
              <a:t>에서 너무 많은 처리를 하고 있다고 </a:t>
            </a:r>
            <a:endParaRPr lang="en-US" altLang="ko-KR" b="1" dirty="0"/>
          </a:p>
          <a:p>
            <a:r>
              <a:rPr lang="en-US" altLang="ko-KR" b="1" dirty="0"/>
              <a:t>             </a:t>
            </a:r>
            <a:r>
              <a:rPr lang="ko-KR" altLang="en-US" b="1" dirty="0"/>
              <a:t>생각합니다</a:t>
            </a:r>
            <a:r>
              <a:rPr lang="en-US" altLang="ko-KR" b="1" dirty="0"/>
              <a:t>. </a:t>
            </a:r>
            <a:r>
              <a:rPr lang="ko-KR" altLang="en-US" b="1" dirty="0" err="1"/>
              <a:t>한달여간의</a:t>
            </a:r>
            <a:r>
              <a:rPr lang="ko-KR" altLang="en-US" b="1" dirty="0"/>
              <a:t> </a:t>
            </a:r>
            <a:r>
              <a:rPr lang="en-US" altLang="ko-KR" b="1" dirty="0"/>
              <a:t>JAVA</a:t>
            </a:r>
            <a:r>
              <a:rPr lang="ko-KR" altLang="en-US" b="1" dirty="0"/>
              <a:t>수업에서 배운 내용들을 최대한 적용시켜보려고 진행하였으나 많은 부분을</a:t>
            </a:r>
            <a:endParaRPr lang="en-US" altLang="ko-KR" b="1" dirty="0"/>
          </a:p>
          <a:p>
            <a:r>
              <a:rPr lang="en-US" altLang="ko-KR" b="1" dirty="0"/>
              <a:t>             </a:t>
            </a:r>
            <a:r>
              <a:rPr lang="ko-KR" altLang="en-US" b="1" dirty="0"/>
              <a:t>놓치고 간 것 같은 마음에 조장으로써 송구할 따름입니다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9E62B-687C-4E41-B2E7-1F3B346B5C15}"/>
              </a:ext>
            </a:extLst>
          </p:cNvPr>
          <p:cNvSpPr txBox="1"/>
          <p:nvPr/>
        </p:nvSpPr>
        <p:spPr>
          <a:xfrm>
            <a:off x="523982" y="4042225"/>
            <a:ext cx="11654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김윤재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처음 진행한 객체지향형 프로그래밍의 특성 때문에 많은 고생을 했습니다</a:t>
            </a:r>
            <a:r>
              <a:rPr lang="en-US" altLang="ko-KR" b="1" dirty="0"/>
              <a:t>. Class</a:t>
            </a:r>
            <a:r>
              <a:rPr lang="ko-KR" altLang="en-US" b="1" dirty="0"/>
              <a:t>나 </a:t>
            </a:r>
            <a:r>
              <a:rPr lang="en-US" altLang="ko-KR" b="1" dirty="0"/>
              <a:t>interface</a:t>
            </a:r>
            <a:r>
              <a:rPr lang="ko-KR" altLang="en-US" b="1" dirty="0"/>
              <a:t>와 같이 따로</a:t>
            </a:r>
            <a:endParaRPr lang="en-US" altLang="ko-KR" b="1" dirty="0"/>
          </a:p>
          <a:p>
            <a:r>
              <a:rPr lang="en-US" altLang="ko-KR" b="1" dirty="0"/>
              <a:t>             </a:t>
            </a:r>
            <a:r>
              <a:rPr lang="ko-KR" altLang="en-US" b="1" dirty="0"/>
              <a:t>만들어서 상속하거나 포함해서 사용하는 자바의 구조를 생각하지 않고 만들었을 때는 중복되는 코드도</a:t>
            </a:r>
            <a:endParaRPr lang="en-US" altLang="ko-KR" b="1" dirty="0"/>
          </a:p>
          <a:p>
            <a:r>
              <a:rPr lang="en-US" altLang="ko-KR" b="1" dirty="0"/>
              <a:t>             </a:t>
            </a:r>
            <a:r>
              <a:rPr lang="ko-KR" altLang="en-US" b="1" dirty="0"/>
              <a:t>많아지고 비효율적인 처리가 되었습니다</a:t>
            </a:r>
            <a:r>
              <a:rPr lang="en-US" altLang="ko-KR" b="1" dirty="0"/>
              <a:t>. </a:t>
            </a:r>
            <a:r>
              <a:rPr lang="ko-KR" altLang="en-US" b="1" dirty="0"/>
              <a:t>진행하면서 그나마 </a:t>
            </a:r>
            <a:r>
              <a:rPr lang="ko-KR" altLang="en-US" b="1" dirty="0" err="1"/>
              <a:t>객체지향적인</a:t>
            </a:r>
            <a:r>
              <a:rPr lang="ko-KR" altLang="en-US" b="1" dirty="0"/>
              <a:t> 코드가 되도록 만들었습니다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BE43F-4013-4819-8D4B-A3FEF628C3AE}"/>
              </a:ext>
            </a:extLst>
          </p:cNvPr>
          <p:cNvSpPr txBox="1"/>
          <p:nvPr/>
        </p:nvSpPr>
        <p:spPr>
          <a:xfrm>
            <a:off x="523982" y="5343365"/>
            <a:ext cx="11711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김재영 </a:t>
            </a:r>
            <a:r>
              <a:rPr lang="en-US" altLang="ko-KR" b="1" dirty="0"/>
              <a:t>: </a:t>
            </a:r>
            <a:r>
              <a:rPr lang="ko-KR" altLang="en-US" b="1" dirty="0"/>
              <a:t>윤재 형님이 </a:t>
            </a:r>
            <a:r>
              <a:rPr lang="ko-KR" altLang="en-US" b="1" dirty="0" err="1"/>
              <a:t>해주신</a:t>
            </a:r>
            <a:r>
              <a:rPr lang="ko-KR" altLang="en-US" b="1" dirty="0"/>
              <a:t> </a:t>
            </a:r>
            <a:r>
              <a:rPr lang="en-US" altLang="ko-KR" b="1" dirty="0"/>
              <a:t>1:1 </a:t>
            </a:r>
            <a:r>
              <a:rPr lang="ko-KR" altLang="en-US" b="1" dirty="0"/>
              <a:t>전담 마크로 많은 공부가 될 수 있었으며</a:t>
            </a:r>
            <a:r>
              <a:rPr lang="en-US" altLang="ko-KR" b="1" dirty="0"/>
              <a:t>, </a:t>
            </a:r>
            <a:r>
              <a:rPr lang="ko-KR" altLang="en-US" b="1" dirty="0"/>
              <a:t>윤재 형님과 함께 만든 예약 기능에 </a:t>
            </a:r>
            <a:endParaRPr lang="en-US" altLang="ko-KR" b="1" dirty="0"/>
          </a:p>
          <a:p>
            <a:r>
              <a:rPr lang="en-US" altLang="ko-KR" b="1" dirty="0"/>
              <a:t>            </a:t>
            </a:r>
            <a:r>
              <a:rPr lang="ko-KR" altLang="en-US" b="1" dirty="0"/>
              <a:t> 대해서는 제대로 알게 되어서 감사할 따름입니다</a:t>
            </a:r>
            <a:r>
              <a:rPr lang="en-US" altLang="ko-KR" b="1" dirty="0"/>
              <a:t>. </a:t>
            </a:r>
            <a:r>
              <a:rPr lang="ko-KR" altLang="en-US" b="1" dirty="0"/>
              <a:t>공부만 하고 많은 코드를 스스로 만들어내지 못해서 </a:t>
            </a:r>
            <a:endParaRPr lang="en-US" altLang="ko-KR" b="1" dirty="0"/>
          </a:p>
          <a:p>
            <a:r>
              <a:rPr lang="en-US" altLang="ko-KR" b="1" dirty="0"/>
              <a:t>             </a:t>
            </a:r>
            <a:r>
              <a:rPr lang="ko-KR" altLang="en-US" b="1" dirty="0"/>
              <a:t>아쉬웠지만 이번 기회를 바탕으로 다음에는 제 힘으로 코드를 만들어 나갈 수 있도록 하겠습니다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711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55B36-5D8B-42D5-BF40-E421E4C4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조의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A80A0-22D0-47A7-BBBD-31543F619A67}"/>
              </a:ext>
            </a:extLst>
          </p:cNvPr>
          <p:cNvSpPr txBox="1"/>
          <p:nvPr/>
        </p:nvSpPr>
        <p:spPr>
          <a:xfrm>
            <a:off x="1923269" y="13546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&lt;Concept&gt;</a:t>
            </a:r>
            <a:endParaRPr lang="ko-KR" altLang="en-US" b="1" dirty="0"/>
          </a:p>
        </p:txBody>
      </p:sp>
      <p:pic>
        <p:nvPicPr>
          <p:cNvPr id="4" name="Picture 2" descr="http://www.futurekorea.co.kr/news/photo/201612/34975_27527_3952.jpg">
            <a:extLst>
              <a:ext uri="{FF2B5EF4-FFF2-40B4-BE49-F238E27FC236}">
                <a16:creationId xmlns:a16="http://schemas.microsoft.com/office/drawing/2014/main" id="{64AD7EE9-6869-419E-9750-C7BE33015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1" r="34533"/>
          <a:stretch/>
        </p:blipFill>
        <p:spPr bwMode="auto">
          <a:xfrm>
            <a:off x="1380003" y="1765864"/>
            <a:ext cx="2484967" cy="43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9915E30-8490-4C6B-80A6-7384F6DBEAEE}"/>
              </a:ext>
            </a:extLst>
          </p:cNvPr>
          <p:cNvSpPr/>
          <p:nvPr/>
        </p:nvSpPr>
        <p:spPr>
          <a:xfrm>
            <a:off x="4966283" y="3546446"/>
            <a:ext cx="1635854" cy="45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4992AF-FF26-4C0C-8001-0FE15F2A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877" y="1535185"/>
            <a:ext cx="3747107" cy="46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9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6E181-9E34-408F-B5A7-18499B80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776" y="2839640"/>
            <a:ext cx="3225600" cy="2562870"/>
          </a:xfrm>
        </p:spPr>
        <p:txBody>
          <a:bodyPr>
            <a:normAutofit/>
          </a:bodyPr>
          <a:lstStyle/>
          <a:p>
            <a:r>
              <a:rPr lang="ko-KR" altLang="en-US" sz="80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28196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제목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조의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기록</a:t>
            </a:r>
          </a:p>
        </p:txBody>
      </p:sp>
      <p:sp>
        <p:nvSpPr>
          <p:cNvPr id="195" name="텍스트 상자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2192642" y="2879159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" name="그룹 4" title="중요 시점 텍스트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1932817" y="4836934"/>
            <a:ext cx="1657670" cy="1001852"/>
            <a:chOff x="1338616" y="3421410"/>
            <a:chExt cx="1657670" cy="1001852"/>
          </a:xfrm>
        </p:grpSpPr>
        <p:sp>
          <p:nvSpPr>
            <p:cNvPr id="60" name="텍스트 상자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338616" y="3421410"/>
              <a:ext cx="165767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UI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 rtl="0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프로젝트 설계</a:t>
              </a:r>
            </a:p>
          </p:txBody>
        </p:sp>
        <p:sp>
          <p:nvSpPr>
            <p:cNvPr id="61" name="텍스트 상자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511350" y="3961597"/>
              <a:ext cx="1294782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전체적인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UI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와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CLASS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동작 시퀀스 구상</a:t>
              </a:r>
            </a:p>
          </p:txBody>
        </p:sp>
      </p:grpSp>
      <p:sp>
        <p:nvSpPr>
          <p:cNvPr id="3" name="타원 2" title="중요 시점 번호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2549106" y="4398375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8" name="그래픽 27" title="설명선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334272" y="3856776"/>
            <a:ext cx="581025" cy="295275"/>
          </a:xfrm>
          <a:prstGeom prst="rect">
            <a:avLst/>
          </a:prstGeom>
        </p:spPr>
      </p:pic>
      <p:grpSp>
        <p:nvGrpSpPr>
          <p:cNvPr id="29" name="그룹 28" descr="중요 시점 텍스트">
            <a:extLst>
              <a:ext uri="{FF2B5EF4-FFF2-40B4-BE49-F238E27FC236}">
                <a16:creationId xmlns:a16="http://schemas.microsoft.com/office/drawing/2014/main" id="{74D039CB-9CCD-4259-A336-75EB51910395}"/>
              </a:ext>
            </a:extLst>
          </p:cNvPr>
          <p:cNvGrpSpPr/>
          <p:nvPr/>
        </p:nvGrpSpPr>
        <p:grpSpPr>
          <a:xfrm>
            <a:off x="2832498" y="982246"/>
            <a:ext cx="2515398" cy="910019"/>
            <a:chOff x="406989" y="938196"/>
            <a:chExt cx="2515398" cy="910019"/>
          </a:xfrm>
        </p:grpSpPr>
        <p:sp>
          <p:nvSpPr>
            <p:cNvPr id="115" name="텍스트 상자 114">
              <a:extLst>
                <a:ext uri="{FF2B5EF4-FFF2-40B4-BE49-F238E27FC236}">
                  <a16:creationId xmlns:a16="http://schemas.microsoft.com/office/drawing/2014/main" id="{0618AC60-DF13-401B-AC73-91C3F019CB3C}"/>
                </a:ext>
              </a:extLst>
            </p:cNvPr>
            <p:cNvSpPr txBox="1"/>
            <p:nvPr/>
          </p:nvSpPr>
          <p:spPr>
            <a:xfrm>
              <a:off x="406989" y="938196"/>
              <a:ext cx="251539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숙박업체와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Member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의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DATA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설계 및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CLASS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화</a:t>
              </a:r>
            </a:p>
          </p:txBody>
        </p:sp>
        <p:sp>
          <p:nvSpPr>
            <p:cNvPr id="116" name="텍스트 상자 115">
              <a:extLst>
                <a:ext uri="{FF2B5EF4-FFF2-40B4-BE49-F238E27FC236}">
                  <a16:creationId xmlns:a16="http://schemas.microsoft.com/office/drawing/2014/main" id="{5938A122-F3F6-4956-953F-D7D83254FFD4}"/>
                </a:ext>
              </a:extLst>
            </p:cNvPr>
            <p:cNvSpPr txBox="1"/>
            <p:nvPr/>
          </p:nvSpPr>
          <p:spPr>
            <a:xfrm>
              <a:off x="1039116" y="1540438"/>
              <a:ext cx="12947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CLASS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의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Field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와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method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구상</a:t>
              </a:r>
            </a:p>
          </p:txBody>
        </p:sp>
      </p:grpSp>
      <p:sp>
        <p:nvSpPr>
          <p:cNvPr id="114" name="타원 113" title="중요 시점 번호">
            <a:extLst>
              <a:ext uri="{FF2B5EF4-FFF2-40B4-BE49-F238E27FC236}">
                <a16:creationId xmlns:a16="http://schemas.microsoft.com/office/drawing/2014/main" id="{1A9A1384-BB26-4C08-8F02-CABB6507B872}"/>
              </a:ext>
            </a:extLst>
          </p:cNvPr>
          <p:cNvSpPr/>
          <p:nvPr/>
        </p:nvSpPr>
        <p:spPr>
          <a:xfrm>
            <a:off x="3933379" y="2032053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76" name="그래픽 175" title="설명선">
            <a:extLst>
              <a:ext uri="{FF2B5EF4-FFF2-40B4-BE49-F238E27FC236}">
                <a16:creationId xmlns:a16="http://schemas.microsoft.com/office/drawing/2014/main" id="{B93F302A-1971-452D-AFCA-DD02DB91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992273" y="2699946"/>
            <a:ext cx="581025" cy="295275"/>
          </a:xfrm>
          <a:prstGeom prst="rect">
            <a:avLst/>
          </a:prstGeom>
        </p:spPr>
      </p:pic>
      <p:sp>
        <p:nvSpPr>
          <p:cNvPr id="196" name="텍스트 상자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4783538" y="2881347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20" name="그룹 119" title="중요 시점 텍스트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5013427" y="4839030"/>
            <a:ext cx="1979117" cy="1629168"/>
            <a:chOff x="1739027" y="2092657"/>
            <a:chExt cx="1979117" cy="1629168"/>
          </a:xfrm>
        </p:grpSpPr>
        <p:sp>
          <p:nvSpPr>
            <p:cNvPr id="121" name="텍스트 상자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1739027" y="2092657"/>
              <a:ext cx="197911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CLASS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관계 형성 및 기능 구현</a:t>
              </a:r>
            </a:p>
          </p:txBody>
        </p:sp>
        <p:sp>
          <p:nvSpPr>
            <p:cNvPr id="122" name="텍스트 상자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01846" y="2644607"/>
              <a:ext cx="1294782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Login,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Regist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, Modify</a:t>
              </a:r>
            </a:p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Page</a:t>
              </a:r>
            </a:p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Sort</a:t>
              </a:r>
            </a:p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Reservation</a:t>
              </a:r>
            </a:p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View</a:t>
              </a:r>
            </a:p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Special book</a:t>
              </a:r>
            </a:p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Check</a:t>
              </a:r>
            </a:p>
          </p:txBody>
        </p:sp>
      </p:grpSp>
      <p:sp>
        <p:nvSpPr>
          <p:cNvPr id="119" name="타원 118" title="중요 시점 번호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5819801" y="4384962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57" name="그래픽 156" title="설명선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564836" y="3877210"/>
            <a:ext cx="581025" cy="295275"/>
          </a:xfrm>
          <a:prstGeom prst="rect">
            <a:avLst/>
          </a:prstGeom>
        </p:spPr>
      </p:pic>
      <p:sp>
        <p:nvSpPr>
          <p:cNvPr id="197" name="텍스트 상자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7364072" y="2872181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26" name="그룹 125" title="중요 시점 텍스트">
            <a:extLst>
              <a:ext uri="{FF2B5EF4-FFF2-40B4-BE49-F238E27FC236}">
                <a16:creationId xmlns:a16="http://schemas.microsoft.com/office/drawing/2014/main" id="{30D4AD55-D74E-4057-8205-0BB7AF65D59C}"/>
              </a:ext>
            </a:extLst>
          </p:cNvPr>
          <p:cNvGrpSpPr/>
          <p:nvPr/>
        </p:nvGrpSpPr>
        <p:grpSpPr>
          <a:xfrm>
            <a:off x="7107448" y="4816621"/>
            <a:ext cx="1656667" cy="1022165"/>
            <a:chOff x="1932312" y="2095751"/>
            <a:chExt cx="1656667" cy="1022165"/>
          </a:xfrm>
        </p:grpSpPr>
        <p:sp>
          <p:nvSpPr>
            <p:cNvPr id="127" name="텍스트 상자 126">
              <a:extLst>
                <a:ext uri="{FF2B5EF4-FFF2-40B4-BE49-F238E27FC236}">
                  <a16:creationId xmlns:a16="http://schemas.microsoft.com/office/drawing/2014/main" id="{6B7D43BB-DF0D-41B0-9DCD-3549C3FB8A5F}"/>
                </a:ext>
              </a:extLst>
            </p:cNvPr>
            <p:cNvSpPr txBox="1"/>
            <p:nvPr/>
          </p:nvSpPr>
          <p:spPr>
            <a:xfrm>
              <a:off x="1932312" y="2095751"/>
              <a:ext cx="165666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Management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구현</a:t>
              </a:r>
            </a:p>
          </p:txBody>
        </p:sp>
        <p:sp>
          <p:nvSpPr>
            <p:cNvPr id="128" name="텍스트 상자 127">
              <a:extLst>
                <a:ext uri="{FF2B5EF4-FFF2-40B4-BE49-F238E27FC236}">
                  <a16:creationId xmlns:a16="http://schemas.microsoft.com/office/drawing/2014/main" id="{7B949DD4-F133-4914-993B-74E4AD3B4E58}"/>
                </a:ext>
              </a:extLst>
            </p:cNvPr>
            <p:cNvSpPr txBox="1"/>
            <p:nvPr/>
          </p:nvSpPr>
          <p:spPr>
            <a:xfrm>
              <a:off x="2110555" y="2656251"/>
              <a:ext cx="1294782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회원관리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 rtl="0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예약현황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 rtl="0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매출현황</a:t>
              </a:r>
            </a:p>
          </p:txBody>
        </p:sp>
      </p:grpSp>
      <p:sp>
        <p:nvSpPr>
          <p:cNvPr id="125" name="타원 124" title="중요 시점 번호">
            <a:extLst>
              <a:ext uri="{FF2B5EF4-FFF2-40B4-BE49-F238E27FC236}">
                <a16:creationId xmlns:a16="http://schemas.microsoft.com/office/drawing/2014/main" id="{CFCC16BE-0C9C-4183-A9E3-BE650504832D}"/>
              </a:ext>
            </a:extLst>
          </p:cNvPr>
          <p:cNvSpPr/>
          <p:nvPr/>
        </p:nvSpPr>
        <p:spPr>
          <a:xfrm>
            <a:off x="7728547" y="4359459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0" name="그래픽 179" title="설명선">
            <a:extLst>
              <a:ext uri="{FF2B5EF4-FFF2-40B4-BE49-F238E27FC236}">
                <a16:creationId xmlns:a16="http://schemas.microsoft.com/office/drawing/2014/main" id="{149461F7-71D2-40F6-AC58-56A23B33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88513" y="3862038"/>
            <a:ext cx="581025" cy="295275"/>
          </a:xfrm>
          <a:prstGeom prst="rect">
            <a:avLst/>
          </a:prstGeom>
        </p:spPr>
      </p:pic>
      <p:grpSp>
        <p:nvGrpSpPr>
          <p:cNvPr id="135" name="그룹 134" title="중요 시점 텍스트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7795732" y="1178427"/>
            <a:ext cx="1671849" cy="768907"/>
            <a:chOff x="1869655" y="2163998"/>
            <a:chExt cx="1671849" cy="768907"/>
          </a:xfrm>
        </p:grpSpPr>
        <p:sp>
          <p:nvSpPr>
            <p:cNvPr id="136" name="텍스트 상자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1869655" y="2163998"/>
              <a:ext cx="167184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Debug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및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Test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텍스트 상자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087945" y="2471240"/>
              <a:ext cx="1294782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Error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debug</a:t>
              </a:r>
            </a:p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Exception catch</a:t>
              </a:r>
            </a:p>
            <a:p>
              <a:pPr algn="ctr" rtl="0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Sequence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견고화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78" name="타원 177" title="중요 시점 번호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8480187" y="1986152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05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1" name="그래픽 180" title="설명선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518538" y="2657618"/>
            <a:ext cx="581025" cy="295275"/>
          </a:xfrm>
          <a:prstGeom prst="rect">
            <a:avLst/>
          </a:prstGeom>
        </p:spPr>
      </p:pic>
      <p:grpSp>
        <p:nvGrpSpPr>
          <p:cNvPr id="12" name="그룹 11" title="연도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7287590" y="3060323"/>
            <a:ext cx="2784204" cy="562188"/>
            <a:chOff x="5886628" y="3119046"/>
            <a:chExt cx="2784204" cy="562188"/>
          </a:xfrm>
        </p:grpSpPr>
        <p:cxnSp>
          <p:nvCxnSpPr>
            <p:cNvPr id="118" name="직선 연결선(S) 117" title="Q 줄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화살표: 오른쪽 184" title="연도 화살표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6" name="타원 165" title="분기 배경 원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09593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5" name="타원 164" title="분기 배경 원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443121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4" name="타원 163" title="분기 배경 원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79184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3" name="타원 162" title="분기 배경 원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140756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50" name="직선 연결선(S) 49" title="Q 줄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(S) 51" title="Q 줄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(S) 52" title="Q 줄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텍스트 상자 104" title="분기 번호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10677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15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텍스트 상자 105" title="분기 번호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75428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16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텍스트 상자 106" title="분기 번호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40180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17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텍스트 상자 107" title="분기 번호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04931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18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0" name="그룹 9" title="연도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4710103" y="3060323"/>
            <a:ext cx="2759196" cy="561751"/>
            <a:chOff x="3309141" y="3119046"/>
            <a:chExt cx="2759196" cy="561751"/>
          </a:xfrm>
        </p:grpSpPr>
        <p:sp>
          <p:nvSpPr>
            <p:cNvPr id="131" name="화살표: 오른쪽 130" title="연도 화살표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2" name="타원 161" title="분기 배경 원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49490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1" name="타원 160" title="분기 배경 원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84587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0" name="타원 159" title="분기 배경 원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20935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9" name="타원 158" title="분기 배경 원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55216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8" name="직선 연결선(S) 37" title="Q 줄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(S) 38" title="Q 줄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(S) 44" title="Q 줄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(S) 46" title="Q 줄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텍스트 상자 100" title="분기 번호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51671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9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2" name="텍스트 상자 101" title="분기 번호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16422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3" name="텍스트 상자 102" title="분기 번호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81174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11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4" name="텍스트 상자 103" title="분기 번호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45925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" name="그룹 7" title="연도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2192643" y="3060323"/>
            <a:ext cx="2695434" cy="561751"/>
            <a:chOff x="791681" y="3119046"/>
            <a:chExt cx="2695434" cy="561751"/>
          </a:xfrm>
        </p:grpSpPr>
        <p:cxnSp>
          <p:nvCxnSpPr>
            <p:cNvPr id="113" name="직선 연결선(S) 112" title="Q 줄">
              <a:extLst>
                <a:ext uri="{FF2B5EF4-FFF2-40B4-BE49-F238E27FC236}">
                  <a16:creationId xmlns:a16="http://schemas.microsoft.com/office/drawing/2014/main" id="{75F70EA1-B891-4307-896D-A45153BF8E8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0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화살표: 오른쪽 129" title="연도 화살표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25541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8" name="타원 157" title="분기 배경 원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291363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5" name="타원 144" title="분기 배경 원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256010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타원 133" title="분기 배경 원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61174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타원 25" title="분기 배경 원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96578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0" name="직선 연결선(S) 29" title="Q 줄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(S) 35" title="Q 줄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5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(S) 36" title="Q 줄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1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텍스트 상자 71" title="분기 번호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92665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텍스트 상자 72" title="분기 번호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57416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텍스트 상자 73" title="분기 번호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22168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텍스트 상자 74" title="분기 번호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286919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8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9" name="텍스트 상자 135">
            <a:extLst>
              <a:ext uri="{FF2B5EF4-FFF2-40B4-BE49-F238E27FC236}">
                <a16:creationId xmlns:a16="http://schemas.microsoft.com/office/drawing/2014/main" id="{2ADC83C6-1169-403C-B340-9A4D31E330F9}"/>
              </a:ext>
            </a:extLst>
          </p:cNvPr>
          <p:cNvSpPr txBox="1"/>
          <p:nvPr/>
        </p:nvSpPr>
        <p:spPr>
          <a:xfrm>
            <a:off x="10046786" y="3290500"/>
            <a:ext cx="7217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제목">
            <a:extLst>
              <a:ext uri="{FF2B5EF4-FFF2-40B4-BE49-F238E27FC236}">
                <a16:creationId xmlns:a16="http://schemas.microsoft.com/office/drawing/2014/main" id="{5B3DE1CC-335B-4510-8642-F400197E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 </a:t>
            </a:r>
            <a:r>
              <a:rPr lang="en-US" altLang="ko-KR" dirty="0"/>
              <a:t>class – </a:t>
            </a:r>
            <a:r>
              <a:rPr lang="en-US" altLang="ko-KR" b="1" dirty="0"/>
              <a:t>sequence </a:t>
            </a:r>
            <a:r>
              <a:rPr lang="ko-KR" altLang="en-US" b="1" dirty="0"/>
              <a:t>및 </a:t>
            </a:r>
            <a:r>
              <a:rPr lang="en-US" altLang="ko-KR" b="1" dirty="0" err="1"/>
              <a:t>util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F1563D-E203-4E55-B447-577FEDBC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17" y="1309642"/>
            <a:ext cx="1752600" cy="409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892F1B-73DA-46B3-9A7A-9CBBBC426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17" y="1993730"/>
            <a:ext cx="1724025" cy="657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61EEC5-D423-4DA5-908F-359B2A1F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015" y="1100137"/>
            <a:ext cx="2374491" cy="56007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9C1DED-617C-4E1B-9914-F2BCBB84F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14429"/>
            <a:ext cx="5410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7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제목">
            <a:extLst>
              <a:ext uri="{FF2B5EF4-FFF2-40B4-BE49-F238E27FC236}">
                <a16:creationId xmlns:a16="http://schemas.microsoft.com/office/drawing/2014/main" id="{5B3DE1CC-335B-4510-8642-F400197E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 </a:t>
            </a:r>
            <a:r>
              <a:rPr lang="en-US" altLang="ko-KR" dirty="0"/>
              <a:t>class - </a:t>
            </a:r>
            <a:r>
              <a:rPr lang="ko-KR" altLang="en-US" b="1" dirty="0"/>
              <a:t>숙박업소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F3B49-ED90-4413-890F-6C6B3EDB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02" y="1246028"/>
            <a:ext cx="3133725" cy="1000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FCA9CF-A040-4244-9D6D-6F587428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72" y="3822908"/>
            <a:ext cx="3190875" cy="971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509D2C-D8B4-47B2-B770-151769BB2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061" y="5280171"/>
            <a:ext cx="3390900" cy="981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6897C05-0CE8-4B4A-BEE3-B6860155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283" y="2524943"/>
            <a:ext cx="3067050" cy="1019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536F0-D5B1-4389-8573-714A1BA4F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62" y="1122570"/>
            <a:ext cx="39147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3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제목">
            <a:extLst>
              <a:ext uri="{FF2B5EF4-FFF2-40B4-BE49-F238E27FC236}">
                <a16:creationId xmlns:a16="http://schemas.microsoft.com/office/drawing/2014/main" id="{5B3DE1CC-335B-4510-8642-F400197E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 </a:t>
            </a:r>
            <a:r>
              <a:rPr lang="en-US" altLang="ko-KR" dirty="0"/>
              <a:t>class - </a:t>
            </a:r>
            <a:r>
              <a:rPr lang="ko-KR" altLang="en-US" b="1" dirty="0"/>
              <a:t>회원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6CD7BE-9C3C-4D1A-8741-30DEA77E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972000"/>
            <a:ext cx="38385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4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제목">
            <a:extLst>
              <a:ext uri="{FF2B5EF4-FFF2-40B4-BE49-F238E27FC236}">
                <a16:creationId xmlns:a16="http://schemas.microsoft.com/office/drawing/2014/main" id="{5B3DE1CC-335B-4510-8642-F400197E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속 </a:t>
            </a:r>
            <a:r>
              <a:rPr lang="en-US" altLang="ko-KR" dirty="0"/>
              <a:t>class – </a:t>
            </a:r>
            <a:r>
              <a:rPr lang="en-US" altLang="ko-KR" b="1" dirty="0"/>
              <a:t>service </a:t>
            </a:r>
            <a:r>
              <a:rPr lang="ko-KR" altLang="en-US" b="1" dirty="0"/>
              <a:t>및 </a:t>
            </a:r>
            <a:r>
              <a:rPr lang="en-US" altLang="ko-KR" b="1" dirty="0"/>
              <a:t>reservation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B268D2-CBA4-4676-B52B-928C6537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147762"/>
            <a:ext cx="3048000" cy="5210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DA69A5-2611-4821-BFF8-3F3D6E0C0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7" y="2419350"/>
            <a:ext cx="2638425" cy="2867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CF9756-9F76-48D9-8536-8E764B86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1804986"/>
            <a:ext cx="54197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제목">
            <a:extLst>
              <a:ext uri="{FF2B5EF4-FFF2-40B4-BE49-F238E27FC236}">
                <a16:creationId xmlns:a16="http://schemas.microsoft.com/office/drawing/2014/main" id="{5B3DE1CC-335B-4510-8642-F400197E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조의 </a:t>
            </a:r>
            <a:r>
              <a:rPr lang="en-US" altLang="ko-KR" b="1" dirty="0"/>
              <a:t>Data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5751B-4ABB-4825-8F21-5BC4390E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9" y="2038524"/>
            <a:ext cx="4659472" cy="36011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8AF590-F990-4FFD-ABDD-D997F5FECDC7}"/>
              </a:ext>
            </a:extLst>
          </p:cNvPr>
          <p:cNvSpPr/>
          <p:nvPr/>
        </p:nvSpPr>
        <p:spPr>
          <a:xfrm>
            <a:off x="1919823" y="142800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Acommodationlist.csv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DB72A20-F2C7-4B3F-A4CB-D36F576BE734}"/>
              </a:ext>
            </a:extLst>
          </p:cNvPr>
          <p:cNvSpPr/>
          <p:nvPr/>
        </p:nvSpPr>
        <p:spPr>
          <a:xfrm>
            <a:off x="6286500" y="3429000"/>
            <a:ext cx="132873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28BB0-5A50-4C2F-A267-EFF35496A7D2}"/>
              </a:ext>
            </a:extLst>
          </p:cNvPr>
          <p:cNvSpPr txBox="1"/>
          <p:nvPr/>
        </p:nvSpPr>
        <p:spPr>
          <a:xfrm>
            <a:off x="7786688" y="3104703"/>
            <a:ext cx="3714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직렬화를 통해</a:t>
            </a:r>
            <a:endParaRPr lang="en-US" altLang="ko-KR" sz="3200" b="1" dirty="0"/>
          </a:p>
          <a:p>
            <a:r>
              <a:rPr lang="ko-KR" altLang="en-US" sz="3200" b="1" dirty="0"/>
              <a:t>객체를 직접 저장함</a:t>
            </a:r>
          </a:p>
        </p:txBody>
      </p:sp>
    </p:spTree>
    <p:extLst>
      <p:ext uri="{BB962C8B-B14F-4D97-AF65-F5344CB8AC3E}">
        <p14:creationId xmlns:p14="http://schemas.microsoft.com/office/powerpoint/2010/main" val="221487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4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8D652F"/>
      </a:accent1>
      <a:accent2>
        <a:srgbClr val="B04C4C"/>
      </a:accent2>
      <a:accent3>
        <a:srgbClr val="2B5181"/>
      </a:accent3>
      <a:accent4>
        <a:srgbClr val="398769"/>
      </a:accent4>
      <a:accent5>
        <a:srgbClr val="B04C4C"/>
      </a:accent5>
      <a:accent6>
        <a:srgbClr val="2B5181"/>
      </a:accent6>
      <a:hlink>
        <a:srgbClr val="8D652F"/>
      </a:hlink>
      <a:folHlink>
        <a:srgbClr val="8D652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9718387_TF16411194" id="{C1CD9451-E361-4090-A0B3-FB11EF0FB0CA}" vid="{6CC14B44-3062-41B3-A1B8-7BCEC1C282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A95BD8-8320-4244-B303-909C09E2502E}">
  <ds:schemaRefs>
    <ds:schemaRef ds:uri="fb0879af-3eba-417a-a55a-ffe6dcd6ca77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6dc4bcd6-49db-4c07-9060-8acfc67cef9f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C5244-B45A-4BBC-BDC1-B973D3ED3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2F0602-F80C-4DEC-9431-C2D33510D4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중요 시점 및 기록 시간 표시줄 </Template>
  <TotalTime>0</TotalTime>
  <Words>568</Words>
  <Application>Microsoft Office PowerPoint</Application>
  <PresentationFormat>와이드스크린</PresentationFormat>
  <Paragraphs>104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Malgun Gothic</vt:lpstr>
      <vt:lpstr>Arial</vt:lpstr>
      <vt:lpstr>Trebuchet MS</vt:lpstr>
      <vt:lpstr>Office 테마</vt:lpstr>
      <vt:lpstr>1조</vt:lpstr>
      <vt:lpstr>1조의 Project</vt:lpstr>
      <vt:lpstr>시연</vt:lpstr>
      <vt:lpstr>1조의 기록</vt:lpstr>
      <vt:lpstr>1조의 Project속 class – sequence 및 util</vt:lpstr>
      <vt:lpstr>1조의 Project속 class - 숙박업소</vt:lpstr>
      <vt:lpstr>1조의 Project속 class - 회원</vt:lpstr>
      <vt:lpstr>1조의 Project속 class – service 및 reservation</vt:lpstr>
      <vt:lpstr>1조의 Data</vt:lpstr>
      <vt:lpstr>1조의 정신적 지주 남궁승연님의 대표 source</vt:lpstr>
      <vt:lpstr>1조의 정신적 지주 남궁승연님의 대표 source</vt:lpstr>
      <vt:lpstr>1조의 베짱이 정민영님의 대표 source</vt:lpstr>
      <vt:lpstr>1조의 베짱이 정민영님의 대표 source</vt:lpstr>
      <vt:lpstr>1조의 ACE이자 프로젝트에 갈아 넣은 김윤재님의 대표 source</vt:lpstr>
      <vt:lpstr>1조의 ACE이자 프로젝트에 갈아 넣은 김윤재님의 대표 source</vt:lpstr>
      <vt:lpstr>1조의 조장의 욕받이 김재영님의 대표 source</vt:lpstr>
      <vt:lpstr>1조의 조장의 욕받이 김재영님의 대표 source</vt:lpstr>
      <vt:lpstr>1조의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2019-07-17T12:38:26Z</dcterms:created>
  <dcterms:modified xsi:type="dcterms:W3CDTF">2019-10-05T13:32:50Z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