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770B04-E4A8-49F4-A637-758BA47F7371}">
  <a:tblStyle styleId="{E4770B04-E4A8-49F4-A637-758BA47F7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1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5042880" y="1341720"/>
            <a:ext cx="3910320" cy="6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0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4">
            <a:alphaModFix/>
          </a:blip>
          <a:srcRect l="48203" t="25367" b="49699"/>
          <a:stretch/>
        </p:blipFill>
        <p:spPr>
          <a:xfrm>
            <a:off x="5810760" y="162000"/>
            <a:ext cx="2984760" cy="11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6"/>
          <p:cNvGrpSpPr/>
          <p:nvPr/>
        </p:nvGrpSpPr>
        <p:grpSpPr>
          <a:xfrm>
            <a:off x="456480" y="773640"/>
            <a:ext cx="7397280" cy="489960"/>
            <a:chOff x="456480" y="773640"/>
            <a:chExt cx="7397280" cy="489960"/>
          </a:xfrm>
        </p:grpSpPr>
        <p:pic>
          <p:nvPicPr>
            <p:cNvPr id="234" name="Google Shape;234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36"/>
            <p:cNvSpPr/>
            <p:nvPr/>
          </p:nvSpPr>
          <p:spPr>
            <a:xfrm>
              <a:off x="562320" y="830160"/>
              <a:ext cx="173844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3. 프로젝트 일정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36" name="Google Shape;236;p36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75" y="1305075"/>
            <a:ext cx="6766392" cy="35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7"/>
          <p:cNvGrpSpPr/>
          <p:nvPr/>
        </p:nvGrpSpPr>
        <p:grpSpPr>
          <a:xfrm>
            <a:off x="1080" y="3444840"/>
            <a:ext cx="9142920" cy="1121760"/>
            <a:chOff x="1080" y="3444840"/>
            <a:chExt cx="9142920" cy="1121760"/>
          </a:xfrm>
        </p:grpSpPr>
        <p:pic>
          <p:nvPicPr>
            <p:cNvPr id="243" name="Google Shape;24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0" y="3444840"/>
              <a:ext cx="3119760" cy="1121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6077520" y="3444840"/>
              <a:ext cx="3066480" cy="1121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7"/>
            <p:cNvPicPr preferRelativeResize="0"/>
            <p:nvPr/>
          </p:nvPicPr>
          <p:blipFill rotWithShape="1">
            <a:blip r:embed="rId5">
              <a:alphaModFix/>
            </a:blip>
            <a:srcRect r="-1315"/>
            <a:stretch/>
          </p:blipFill>
          <p:spPr>
            <a:xfrm flipH="1">
              <a:off x="2913840" y="3444840"/>
              <a:ext cx="3964320" cy="11217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37"/>
          <p:cNvPicPr preferRelativeResize="0"/>
          <p:nvPr/>
        </p:nvPicPr>
        <p:blipFill rotWithShape="1">
          <a:blip r:embed="rId6">
            <a:alphaModFix/>
          </a:blip>
          <a:srcRect t="32418" b="26538"/>
          <a:stretch/>
        </p:blipFill>
        <p:spPr>
          <a:xfrm>
            <a:off x="1080" y="966240"/>
            <a:ext cx="9142560" cy="3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2553951" y="1874750"/>
            <a:ext cx="43605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FFFFFF"/>
                </a:solidFill>
              </a:rPr>
              <a:t>감사합니다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471720" y="4948920"/>
            <a:ext cx="28465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기본사용법 및 Pandas 라이브러리 활용하기</a:t>
            </a:r>
            <a:endParaRPr sz="9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0" y="1169640"/>
            <a:ext cx="9143640" cy="851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30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3045600" y="2336760"/>
            <a:ext cx="3659760" cy="21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57040" marR="0" lvl="0" indent="-2566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목표 및 범위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  <a:p>
            <a:pPr marL="257040" marR="0" lvl="0" indent="-2566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추진방안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  <a:p>
            <a:pPr marL="600120" marR="0" lvl="0" indent="-2566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2-1. 팀 구성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  <a:p>
            <a:pPr marL="600120" marR="0" lvl="0" indent="-2566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2-2. WBS + R&amp;R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  <a:p>
            <a:pPr marL="600120" marR="0" lvl="0" indent="-2566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2-3. 프로젝트 일정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 b="0" i="0" u="none" strike="noStrike" cap="non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0" y="1719720"/>
            <a:ext cx="9143640" cy="851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목표 및 범위</a:t>
            </a:r>
            <a:endParaRPr sz="30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900" b="0" i="0" u="none" strike="noStrike" cap="non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0"/>
          <p:cNvGrpSpPr/>
          <p:nvPr/>
        </p:nvGrpSpPr>
        <p:grpSpPr>
          <a:xfrm>
            <a:off x="456480" y="773640"/>
            <a:ext cx="7397280" cy="489960"/>
            <a:chOff x="456480" y="773640"/>
            <a:chExt cx="7397280" cy="489960"/>
          </a:xfrm>
        </p:grpSpPr>
        <p:pic>
          <p:nvPicPr>
            <p:cNvPr id="134" name="Google Shape;134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30"/>
            <p:cNvSpPr/>
            <p:nvPr/>
          </p:nvSpPr>
          <p:spPr>
            <a:xfrm>
              <a:off x="570960" y="830160"/>
              <a:ext cx="160740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1. 배경 및 목적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36" name="Google Shape;136;p30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프로젝트 목표 및 범위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447120" y="3249000"/>
            <a:ext cx="1591800" cy="7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커스터마이징</a:t>
            </a:r>
            <a:endParaRPr sz="1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483480" y="1491480"/>
            <a:ext cx="8091000" cy="6292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사내메일시스템을 구축한 뒤 효율적으로 업무에 활용하고자 함</a:t>
            </a:r>
            <a:endParaRPr sz="16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2966040" y="2238480"/>
            <a:ext cx="1249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Pain-Point</a:t>
            </a:r>
            <a:endParaRPr sz="18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>
            <a:off x="483120" y="2715480"/>
            <a:ext cx="5967360" cy="0"/>
          </a:xfrm>
          <a:prstGeom prst="straightConnector1">
            <a:avLst/>
          </a:prstGeom>
          <a:noFill/>
          <a:ln w="15825" cap="flat" cmpd="sng">
            <a:solidFill>
              <a:srgbClr val="C4BD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30"/>
          <p:cNvSpPr/>
          <p:nvPr/>
        </p:nvSpPr>
        <p:spPr>
          <a:xfrm>
            <a:off x="6591240" y="2376000"/>
            <a:ext cx="2228760" cy="254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추진목적</a:t>
            </a:r>
            <a:endParaRPr sz="1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6691800" y="2830090"/>
            <a:ext cx="2023500" cy="16979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Sendmail을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활용하여</a:t>
            </a:r>
            <a:endParaRPr lang="en-US" sz="12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b="0" i="0" u="none" strike="noStrike" cap="none" dirty="0"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커스터마이징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1200" b="0" i="0" u="none" strike="noStrike" cap="none" dirty="0"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2340000" y="3252240"/>
            <a:ext cx="4110600" cy="747300"/>
          </a:xfrm>
          <a:prstGeom prst="roundRect">
            <a:avLst>
              <a:gd name="adj" fmla="val 16667"/>
            </a:avLst>
          </a:prstGeom>
          <a:solidFill>
            <a:srgbClr val="B6DDE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285840" marR="0" lvl="0" indent="-2854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원하는대로 UI 수정 및 구현이 어려움</a:t>
            </a:r>
            <a:endParaRPr sz="1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1"/>
          <p:cNvGrpSpPr/>
          <p:nvPr/>
        </p:nvGrpSpPr>
        <p:grpSpPr>
          <a:xfrm>
            <a:off x="456480" y="773640"/>
            <a:ext cx="7397280" cy="489960"/>
            <a:chOff x="456480" y="773640"/>
            <a:chExt cx="7397280" cy="489960"/>
          </a:xfrm>
        </p:grpSpPr>
        <p:pic>
          <p:nvPicPr>
            <p:cNvPr id="149" name="Google Shape;149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31"/>
            <p:cNvSpPr/>
            <p:nvPr/>
          </p:nvSpPr>
          <p:spPr>
            <a:xfrm>
              <a:off x="615960" y="830160"/>
              <a:ext cx="133308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2. 추진 전략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483480" y="1347480"/>
            <a:ext cx="8091000" cy="812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리눅스 환경에서 sendmail 서버를 구축 후 Bootstrap템플릿 기반으로 웹페이지 제작,   Spring과 sendmail 연동하여 메일 송수신</a:t>
            </a:r>
            <a:endParaRPr sz="16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456480" y="3074400"/>
            <a:ext cx="8118000" cy="752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31"/>
          <p:cNvGrpSpPr/>
          <p:nvPr/>
        </p:nvGrpSpPr>
        <p:grpSpPr>
          <a:xfrm>
            <a:off x="875160" y="2433240"/>
            <a:ext cx="2016000" cy="2016000"/>
            <a:chOff x="875160" y="2433240"/>
            <a:chExt cx="2016000" cy="2016000"/>
          </a:xfrm>
        </p:grpSpPr>
        <p:sp>
          <p:nvSpPr>
            <p:cNvPr id="154" name="Google Shape;154;p31"/>
            <p:cNvSpPr/>
            <p:nvPr/>
          </p:nvSpPr>
          <p:spPr>
            <a:xfrm>
              <a:off x="875160" y="2433240"/>
              <a:ext cx="2016000" cy="2016000"/>
            </a:xfrm>
            <a:prstGeom prst="ellipse">
              <a:avLst/>
            </a:prstGeom>
            <a:solidFill>
              <a:srgbClr val="93B3D7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1013760" y="2617560"/>
              <a:ext cx="1728000" cy="160596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Sendmail 구축</a:t>
              </a:r>
              <a:endParaRPr sz="12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56" name="Google Shape;156;p31"/>
          <p:cNvGrpSpPr/>
          <p:nvPr/>
        </p:nvGrpSpPr>
        <p:grpSpPr>
          <a:xfrm>
            <a:off x="3551760" y="2449800"/>
            <a:ext cx="2016000" cy="2016000"/>
            <a:chOff x="3551760" y="2449800"/>
            <a:chExt cx="2016000" cy="2016000"/>
          </a:xfrm>
        </p:grpSpPr>
        <p:sp>
          <p:nvSpPr>
            <p:cNvPr id="157" name="Google Shape;157;p31"/>
            <p:cNvSpPr/>
            <p:nvPr/>
          </p:nvSpPr>
          <p:spPr>
            <a:xfrm>
              <a:off x="3551760" y="2449800"/>
              <a:ext cx="2016000" cy="2016000"/>
            </a:xfrm>
            <a:prstGeom prst="ellipse">
              <a:avLst/>
            </a:prstGeom>
            <a:solidFill>
              <a:srgbClr val="93B3D7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3690360" y="2634120"/>
              <a:ext cx="1728000" cy="160596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JavaSpring,</a:t>
              </a:r>
              <a:endParaRPr sz="12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Bootstrap</a:t>
              </a:r>
              <a:endParaRPr sz="12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웹페이지 설계</a:t>
              </a:r>
              <a:endParaRPr sz="12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59" name="Google Shape;159;p31"/>
          <p:cNvGrpSpPr/>
          <p:nvPr/>
        </p:nvGrpSpPr>
        <p:grpSpPr>
          <a:xfrm>
            <a:off x="6228360" y="2433240"/>
            <a:ext cx="2016000" cy="2016000"/>
            <a:chOff x="6228360" y="2433240"/>
            <a:chExt cx="2016000" cy="2016000"/>
          </a:xfrm>
        </p:grpSpPr>
        <p:sp>
          <p:nvSpPr>
            <p:cNvPr id="160" name="Google Shape;160;p31"/>
            <p:cNvSpPr/>
            <p:nvPr/>
          </p:nvSpPr>
          <p:spPr>
            <a:xfrm>
              <a:off x="6228360" y="2433240"/>
              <a:ext cx="2016000" cy="2016000"/>
            </a:xfrm>
            <a:prstGeom prst="ellipse">
              <a:avLst/>
            </a:prstGeom>
            <a:solidFill>
              <a:srgbClr val="93B3D7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6366600" y="2617560"/>
              <a:ext cx="1728000" cy="160596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C4BD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latin typeface="Gulim"/>
                  <a:ea typeface="Gulim"/>
                  <a:cs typeface="Gulim"/>
                  <a:sym typeface="Gulim"/>
                </a:rPr>
                <a:t>Spring과</a:t>
              </a:r>
              <a:endParaRPr sz="1200" b="1" i="0" u="none" strike="noStrike" cap="none">
                <a:latin typeface="Gulim"/>
                <a:ea typeface="Gulim"/>
                <a:cs typeface="Gulim"/>
                <a:sym typeface="Gulim"/>
              </a:endParaRPr>
            </a:p>
            <a:p>
              <a:pPr marL="228600" marR="0" lvl="0" indent="-2282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latin typeface="Gulim"/>
                  <a:ea typeface="Gulim"/>
                  <a:cs typeface="Gulim"/>
                  <a:sym typeface="Gulim"/>
                </a:rPr>
                <a:t>Sendmail 연동</a:t>
              </a:r>
              <a:endParaRPr sz="1200" b="1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62" name="Google Shape;162;p31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프로젝트 목표 및 범위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2"/>
          <p:cNvGrpSpPr/>
          <p:nvPr/>
        </p:nvGrpSpPr>
        <p:grpSpPr>
          <a:xfrm>
            <a:off x="456480" y="773640"/>
            <a:ext cx="7397280" cy="489960"/>
            <a:chOff x="456480" y="773640"/>
            <a:chExt cx="7397280" cy="489960"/>
          </a:xfrm>
        </p:grpSpPr>
        <p:pic>
          <p:nvPicPr>
            <p:cNvPr id="168" name="Google Shape;16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32"/>
            <p:cNvSpPr/>
            <p:nvPr/>
          </p:nvSpPr>
          <p:spPr>
            <a:xfrm>
              <a:off x="573480" y="830160"/>
              <a:ext cx="201276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3. 추진범위 및 과제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70" name="Google Shape;170;p32"/>
          <p:cNvSpPr/>
          <p:nvPr/>
        </p:nvSpPr>
        <p:spPr>
          <a:xfrm>
            <a:off x="483480" y="1753237"/>
            <a:ext cx="8091000" cy="62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ulim"/>
              <a:buChar char="●"/>
            </a:pPr>
            <a:r>
              <a:rPr lang="en-US" sz="1600">
                <a:latin typeface="Gulim"/>
                <a:ea typeface="Gulim"/>
                <a:cs typeface="Gulim"/>
                <a:sym typeface="Gulim"/>
              </a:rPr>
              <a:t>메일 송수신프로그램 구현</a:t>
            </a:r>
            <a:endParaRPr sz="16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프로젝트 목표 및 범위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456480" y="3502112"/>
            <a:ext cx="8091000" cy="62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ulim"/>
              <a:buChar char="●"/>
            </a:pPr>
            <a:r>
              <a:rPr lang="en-US" sz="1600">
                <a:latin typeface="Gulim"/>
                <a:ea typeface="Gulim"/>
                <a:cs typeface="Gulim"/>
                <a:sym typeface="Gulim"/>
              </a:rPr>
              <a:t>메일함(수신함, 발신함, 스팸메일함) 구현</a:t>
            </a:r>
            <a:endParaRPr sz="16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456480" y="2627675"/>
            <a:ext cx="8091000" cy="62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ulim"/>
              <a:buChar char="●"/>
            </a:pPr>
            <a:r>
              <a:rPr lang="en-US" sz="1600">
                <a:latin typeface="Gulim"/>
                <a:ea typeface="Gulim"/>
                <a:cs typeface="Gulim"/>
                <a:sym typeface="Gulim"/>
              </a:rPr>
              <a:t>회원가입, 로그인, 로그아웃 구현</a:t>
            </a:r>
            <a:endParaRPr sz="16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/>
          <p:nvPr/>
        </p:nvSpPr>
        <p:spPr>
          <a:xfrm>
            <a:off x="0" y="1719720"/>
            <a:ext cx="9143640" cy="851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추진방안</a:t>
            </a:r>
            <a:endParaRPr sz="30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 b="0" i="0" u="none" strike="noStrike" cap="non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4"/>
          <p:cNvGrpSpPr/>
          <p:nvPr/>
        </p:nvGrpSpPr>
        <p:grpSpPr>
          <a:xfrm>
            <a:off x="456480" y="773640"/>
            <a:ext cx="7397280" cy="489960"/>
            <a:chOff x="456480" y="773640"/>
            <a:chExt cx="7397280" cy="489960"/>
          </a:xfrm>
        </p:grpSpPr>
        <p:pic>
          <p:nvPicPr>
            <p:cNvPr id="185" name="Google Shape;18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4"/>
            <p:cNvSpPr/>
            <p:nvPr/>
          </p:nvSpPr>
          <p:spPr>
            <a:xfrm>
              <a:off x="603720" y="830160"/>
              <a:ext cx="113040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1. 팀 구성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87" name="Google Shape;187;p34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88" name="Google Shape;188;p34"/>
          <p:cNvGrpSpPr/>
          <p:nvPr/>
        </p:nvGrpSpPr>
        <p:grpSpPr>
          <a:xfrm>
            <a:off x="731478" y="1492132"/>
            <a:ext cx="7681044" cy="2643996"/>
            <a:chOff x="818878" y="1492132"/>
            <a:chExt cx="7681044" cy="2643996"/>
          </a:xfrm>
        </p:grpSpPr>
        <p:grpSp>
          <p:nvGrpSpPr>
            <p:cNvPr id="189" name="Google Shape;189;p34"/>
            <p:cNvGrpSpPr/>
            <p:nvPr/>
          </p:nvGrpSpPr>
          <p:grpSpPr>
            <a:xfrm>
              <a:off x="3645149" y="1492132"/>
              <a:ext cx="2030214" cy="747565"/>
              <a:chOff x="4624200" y="2059560"/>
              <a:chExt cx="2153160" cy="1110960"/>
            </a:xfrm>
          </p:grpSpPr>
          <p:grpSp>
            <p:nvGrpSpPr>
              <p:cNvPr id="190" name="Google Shape;190;p34"/>
              <p:cNvGrpSpPr/>
              <p:nvPr/>
            </p:nvGrpSpPr>
            <p:grpSpPr>
              <a:xfrm>
                <a:off x="4624200" y="2059560"/>
                <a:ext cx="2153160" cy="1110960"/>
                <a:chOff x="4624200" y="2059560"/>
                <a:chExt cx="2153160" cy="1110960"/>
              </a:xfrm>
            </p:grpSpPr>
            <p:sp>
              <p:nvSpPr>
                <p:cNvPr id="191" name="Google Shape;191;p34"/>
                <p:cNvSpPr/>
                <p:nvPr/>
              </p:nvSpPr>
              <p:spPr>
                <a:xfrm>
                  <a:off x="4624200" y="2070000"/>
                  <a:ext cx="2151360" cy="1100520"/>
                </a:xfrm>
                <a:prstGeom prst="rect">
                  <a:avLst/>
                </a:prstGeom>
                <a:noFill/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4"/>
                <p:cNvSpPr/>
                <p:nvPr/>
              </p:nvSpPr>
              <p:spPr>
                <a:xfrm>
                  <a:off x="4629240" y="2059560"/>
                  <a:ext cx="2148120" cy="397080"/>
                </a:xfrm>
                <a:prstGeom prst="rect">
                  <a:avLst/>
                </a:prstGeom>
                <a:solidFill>
                  <a:srgbClr val="4472C4"/>
                </a:solidFill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Project Manager</a:t>
                  </a:r>
                  <a:endParaRPr sz="1800" b="0" i="0" u="none" strike="noStrike" cap="none"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</p:grpSp>
          <p:sp>
            <p:nvSpPr>
              <p:cNvPr id="193" name="Google Shape;193;p34"/>
              <p:cNvSpPr/>
              <p:nvPr/>
            </p:nvSpPr>
            <p:spPr>
              <a:xfrm>
                <a:off x="4624200" y="2639880"/>
                <a:ext cx="2148120" cy="366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송혁중</a:t>
                </a:r>
                <a:endParaRPr sz="1800" b="0" i="0" u="none" strike="noStrike" cap="non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94" name="Google Shape;194;p34"/>
            <p:cNvGrpSpPr/>
            <p:nvPr/>
          </p:nvGrpSpPr>
          <p:grpSpPr>
            <a:xfrm>
              <a:off x="4857016" y="3302776"/>
              <a:ext cx="1623823" cy="833352"/>
              <a:chOff x="4624200" y="2059560"/>
              <a:chExt cx="2153040" cy="1110840"/>
            </a:xfrm>
          </p:grpSpPr>
          <p:grpSp>
            <p:nvGrpSpPr>
              <p:cNvPr id="195" name="Google Shape;195;p34"/>
              <p:cNvGrpSpPr/>
              <p:nvPr/>
            </p:nvGrpSpPr>
            <p:grpSpPr>
              <a:xfrm>
                <a:off x="4624200" y="2059560"/>
                <a:ext cx="2153040" cy="1110840"/>
                <a:chOff x="4624200" y="2059560"/>
                <a:chExt cx="2153040" cy="1110840"/>
              </a:xfrm>
            </p:grpSpPr>
            <p:sp>
              <p:nvSpPr>
                <p:cNvPr id="196" name="Google Shape;196;p34"/>
                <p:cNvSpPr/>
                <p:nvPr/>
              </p:nvSpPr>
              <p:spPr>
                <a:xfrm>
                  <a:off x="4624200" y="2070000"/>
                  <a:ext cx="2151300" cy="1100400"/>
                </a:xfrm>
                <a:prstGeom prst="rect">
                  <a:avLst/>
                </a:prstGeom>
                <a:noFill/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4"/>
                <p:cNvSpPr/>
                <p:nvPr/>
              </p:nvSpPr>
              <p:spPr>
                <a:xfrm>
                  <a:off x="4629240" y="2059560"/>
                  <a:ext cx="2148000" cy="397200"/>
                </a:xfrm>
                <a:prstGeom prst="rect">
                  <a:avLst/>
                </a:prstGeom>
                <a:solidFill>
                  <a:srgbClr val="4472C4"/>
                </a:solidFill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</a:rPr>
                    <a:t>Unit C</a:t>
                  </a:r>
                  <a:endParaRPr sz="1800" b="0" i="0" u="none" strike="noStrike" cap="none"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</p:grpSp>
          <p:sp>
            <p:nvSpPr>
              <p:cNvPr id="198" name="Google Shape;198;p34"/>
              <p:cNvSpPr/>
              <p:nvPr/>
            </p:nvSpPr>
            <p:spPr>
              <a:xfrm>
                <a:off x="4624213" y="2608616"/>
                <a:ext cx="21480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김보라</a:t>
                </a:r>
                <a:endParaRPr sz="1800" b="0" i="0" u="none" strike="noStrike" cap="non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199" name="Google Shape;199;p34"/>
            <p:cNvGrpSpPr/>
            <p:nvPr/>
          </p:nvGrpSpPr>
          <p:grpSpPr>
            <a:xfrm>
              <a:off x="2837953" y="3302776"/>
              <a:ext cx="1623844" cy="833352"/>
              <a:chOff x="2639503" y="2948476"/>
              <a:chExt cx="1623844" cy="833352"/>
            </a:xfrm>
          </p:grpSpPr>
          <p:grpSp>
            <p:nvGrpSpPr>
              <p:cNvPr id="200" name="Google Shape;200;p34"/>
              <p:cNvGrpSpPr/>
              <p:nvPr/>
            </p:nvGrpSpPr>
            <p:grpSpPr>
              <a:xfrm>
                <a:off x="2639503" y="2948476"/>
                <a:ext cx="1623823" cy="833352"/>
                <a:chOff x="4624200" y="2059560"/>
                <a:chExt cx="2153040" cy="1110840"/>
              </a:xfrm>
            </p:grpSpPr>
            <p:sp>
              <p:nvSpPr>
                <p:cNvPr id="201" name="Google Shape;201;p34"/>
                <p:cNvSpPr/>
                <p:nvPr/>
              </p:nvSpPr>
              <p:spPr>
                <a:xfrm>
                  <a:off x="4624200" y="2070000"/>
                  <a:ext cx="2151300" cy="1100400"/>
                </a:xfrm>
                <a:prstGeom prst="rect">
                  <a:avLst/>
                </a:prstGeom>
                <a:noFill/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4"/>
                <p:cNvSpPr/>
                <p:nvPr/>
              </p:nvSpPr>
              <p:spPr>
                <a:xfrm>
                  <a:off x="4629240" y="2059560"/>
                  <a:ext cx="2148000" cy="397200"/>
                </a:xfrm>
                <a:prstGeom prst="rect">
                  <a:avLst/>
                </a:prstGeom>
                <a:solidFill>
                  <a:srgbClr val="4472C4"/>
                </a:solidFill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</a:rPr>
                    <a:t>Unit B</a:t>
                  </a:r>
                  <a:endParaRPr sz="1800" b="0" i="0" u="none" strike="noStrike" cap="none"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</p:grpSp>
          <p:sp>
            <p:nvSpPr>
              <p:cNvPr id="203" name="Google Shape;203;p34"/>
              <p:cNvSpPr/>
              <p:nvPr/>
            </p:nvSpPr>
            <p:spPr>
              <a:xfrm>
                <a:off x="2643325" y="3358477"/>
                <a:ext cx="1620022" cy="351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김남덕</a:t>
                </a:r>
                <a:endParaRPr sz="1800" b="0" i="0" u="none" strike="noStrike" cap="non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04" name="Google Shape;204;p34"/>
            <p:cNvGrpSpPr/>
            <p:nvPr/>
          </p:nvGrpSpPr>
          <p:grpSpPr>
            <a:xfrm>
              <a:off x="818878" y="3302776"/>
              <a:ext cx="1623844" cy="833352"/>
              <a:chOff x="4624200" y="2059560"/>
              <a:chExt cx="2153068" cy="1110840"/>
            </a:xfrm>
          </p:grpSpPr>
          <p:grpSp>
            <p:nvGrpSpPr>
              <p:cNvPr id="205" name="Google Shape;205;p34"/>
              <p:cNvGrpSpPr/>
              <p:nvPr/>
            </p:nvGrpSpPr>
            <p:grpSpPr>
              <a:xfrm>
                <a:off x="4624200" y="2059560"/>
                <a:ext cx="2153040" cy="1110840"/>
                <a:chOff x="4624200" y="2059560"/>
                <a:chExt cx="2153040" cy="1110840"/>
              </a:xfrm>
            </p:grpSpPr>
            <p:sp>
              <p:nvSpPr>
                <p:cNvPr id="206" name="Google Shape;206;p34"/>
                <p:cNvSpPr/>
                <p:nvPr/>
              </p:nvSpPr>
              <p:spPr>
                <a:xfrm>
                  <a:off x="4624200" y="2070000"/>
                  <a:ext cx="2151300" cy="1100400"/>
                </a:xfrm>
                <a:prstGeom prst="rect">
                  <a:avLst/>
                </a:prstGeom>
                <a:noFill/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4"/>
                <p:cNvSpPr/>
                <p:nvPr/>
              </p:nvSpPr>
              <p:spPr>
                <a:xfrm>
                  <a:off x="4629240" y="2059560"/>
                  <a:ext cx="2148000" cy="397200"/>
                </a:xfrm>
                <a:prstGeom prst="rect">
                  <a:avLst/>
                </a:prstGeom>
                <a:solidFill>
                  <a:srgbClr val="4472C4"/>
                </a:solidFill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</a:rPr>
                    <a:t>Unit A</a:t>
                  </a:r>
                  <a:endParaRPr sz="1800" b="0" i="0" u="none" strike="noStrike" cap="none"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</p:grpSp>
          <p:sp>
            <p:nvSpPr>
              <p:cNvPr id="208" name="Google Shape;208;p34"/>
              <p:cNvSpPr/>
              <p:nvPr/>
            </p:nvSpPr>
            <p:spPr>
              <a:xfrm>
                <a:off x="4629268" y="2555224"/>
                <a:ext cx="2148000" cy="51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조연주</a:t>
                </a:r>
                <a:endParaRPr sz="1800" b="0" i="0" u="none" strike="noStrike" cap="non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209" name="Google Shape;209;p34"/>
            <p:cNvGrpSpPr/>
            <p:nvPr/>
          </p:nvGrpSpPr>
          <p:grpSpPr>
            <a:xfrm>
              <a:off x="6876078" y="3302776"/>
              <a:ext cx="1623844" cy="833352"/>
              <a:chOff x="4624200" y="2059560"/>
              <a:chExt cx="2153068" cy="1110840"/>
            </a:xfrm>
          </p:grpSpPr>
          <p:grpSp>
            <p:nvGrpSpPr>
              <p:cNvPr id="210" name="Google Shape;210;p34"/>
              <p:cNvGrpSpPr/>
              <p:nvPr/>
            </p:nvGrpSpPr>
            <p:grpSpPr>
              <a:xfrm>
                <a:off x="4624200" y="2059560"/>
                <a:ext cx="2153040" cy="1110840"/>
                <a:chOff x="4624200" y="2059560"/>
                <a:chExt cx="2153040" cy="1110840"/>
              </a:xfrm>
            </p:grpSpPr>
            <p:sp>
              <p:nvSpPr>
                <p:cNvPr id="211" name="Google Shape;211;p34"/>
                <p:cNvSpPr/>
                <p:nvPr/>
              </p:nvSpPr>
              <p:spPr>
                <a:xfrm>
                  <a:off x="4624200" y="2070000"/>
                  <a:ext cx="2151300" cy="1100400"/>
                </a:xfrm>
                <a:prstGeom prst="rect">
                  <a:avLst/>
                </a:prstGeom>
                <a:noFill/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4"/>
                <p:cNvSpPr/>
                <p:nvPr/>
              </p:nvSpPr>
              <p:spPr>
                <a:xfrm>
                  <a:off x="4629240" y="2059560"/>
                  <a:ext cx="2148000" cy="397200"/>
                </a:xfrm>
                <a:prstGeom prst="rect">
                  <a:avLst/>
                </a:prstGeom>
                <a:solidFill>
                  <a:srgbClr val="4472C4"/>
                </a:solidFill>
                <a:ln w="12600" cap="flat" cmpd="sng">
                  <a:solidFill>
                    <a:srgbClr val="325490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</a:rPr>
                    <a:t>Unit D</a:t>
                  </a:r>
                  <a:endParaRPr sz="1800" b="0" i="0" u="none" strike="noStrike" cap="none">
                    <a:latin typeface="Gulim"/>
                    <a:ea typeface="Gulim"/>
                    <a:cs typeface="Gulim"/>
                    <a:sym typeface="Gulim"/>
                  </a:endParaRPr>
                </a:p>
              </p:txBody>
            </p:sp>
          </p:grpSp>
          <p:sp>
            <p:nvSpPr>
              <p:cNvPr id="213" name="Google Shape;213;p34"/>
              <p:cNvSpPr/>
              <p:nvPr/>
            </p:nvSpPr>
            <p:spPr>
              <a:xfrm>
                <a:off x="4629268" y="2573723"/>
                <a:ext cx="2148000" cy="50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임시진</a:t>
                </a:r>
                <a:endParaRPr sz="1800" b="0" i="0" u="none" strike="noStrike" cap="none"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cxnSp>
          <p:nvCxnSpPr>
            <p:cNvPr id="214" name="Google Shape;214;p34"/>
            <p:cNvCxnSpPr>
              <a:stCxn id="191" idx="2"/>
            </p:cNvCxnSpPr>
            <p:nvPr/>
          </p:nvCxnSpPr>
          <p:spPr>
            <a:xfrm>
              <a:off x="4659408" y="2239697"/>
              <a:ext cx="0" cy="618600"/>
            </a:xfrm>
            <a:prstGeom prst="straightConnector1">
              <a:avLst/>
            </a:prstGeom>
            <a:noFill/>
            <a:ln w="1905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34"/>
            <p:cNvCxnSpPr/>
            <p:nvPr/>
          </p:nvCxnSpPr>
          <p:spPr>
            <a:xfrm>
              <a:off x="3649115" y="2874976"/>
              <a:ext cx="1500" cy="427800"/>
            </a:xfrm>
            <a:prstGeom prst="straightConnector1">
              <a:avLst/>
            </a:prstGeom>
            <a:noFill/>
            <a:ln w="1905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4"/>
            <p:cNvCxnSpPr/>
            <p:nvPr/>
          </p:nvCxnSpPr>
          <p:spPr>
            <a:xfrm>
              <a:off x="5668178" y="2874976"/>
              <a:ext cx="1500" cy="427800"/>
            </a:xfrm>
            <a:prstGeom prst="straightConnector1">
              <a:avLst/>
            </a:prstGeom>
            <a:noFill/>
            <a:ln w="1905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4"/>
            <p:cNvCxnSpPr/>
            <p:nvPr/>
          </p:nvCxnSpPr>
          <p:spPr>
            <a:xfrm>
              <a:off x="7688750" y="2868325"/>
              <a:ext cx="0" cy="434400"/>
            </a:xfrm>
            <a:prstGeom prst="straightConnector1">
              <a:avLst/>
            </a:prstGeom>
            <a:noFill/>
            <a:ln w="19050" cap="flat" cmpd="sng">
              <a:solidFill>
                <a:srgbClr val="32549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34"/>
            <p:cNvCxnSpPr/>
            <p:nvPr/>
          </p:nvCxnSpPr>
          <p:spPr>
            <a:xfrm>
              <a:off x="1627200" y="2864350"/>
              <a:ext cx="6069300" cy="0"/>
            </a:xfrm>
            <a:prstGeom prst="straightConnector1">
              <a:avLst/>
            </a:prstGeom>
            <a:noFill/>
            <a:ln w="1905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4"/>
            <p:cNvCxnSpPr/>
            <p:nvPr/>
          </p:nvCxnSpPr>
          <p:spPr>
            <a:xfrm>
              <a:off x="1631475" y="2864425"/>
              <a:ext cx="0" cy="438600"/>
            </a:xfrm>
            <a:prstGeom prst="straightConnector1">
              <a:avLst/>
            </a:prstGeom>
            <a:noFill/>
            <a:ln w="1905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5"/>
          <p:cNvGrpSpPr/>
          <p:nvPr/>
        </p:nvGrpSpPr>
        <p:grpSpPr>
          <a:xfrm>
            <a:off x="456480" y="686813"/>
            <a:ext cx="7397280" cy="489960"/>
            <a:chOff x="456480" y="773640"/>
            <a:chExt cx="7397280" cy="489960"/>
          </a:xfrm>
        </p:grpSpPr>
        <p:pic>
          <p:nvPicPr>
            <p:cNvPr id="225" name="Google Shape;225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480" y="773640"/>
              <a:ext cx="7397280" cy="489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5"/>
            <p:cNvSpPr/>
            <p:nvPr/>
          </p:nvSpPr>
          <p:spPr>
            <a:xfrm>
              <a:off x="593280" y="830160"/>
              <a:ext cx="1627200" cy="34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400" tIns="52200" rIns="104400" bIns="522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>
                  <a:solidFill>
                    <a:srgbClr val="16365C"/>
                  </a:solidFill>
                  <a:latin typeface="Arial"/>
                  <a:ea typeface="Arial"/>
                  <a:cs typeface="Arial"/>
                  <a:sym typeface="Arial"/>
                </a:rPr>
                <a:t>2. WBS + R&amp;R</a:t>
              </a:r>
              <a:endParaRPr sz="1600" b="0" i="0" u="none" strike="noStrike" cap="non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27" name="Google Shape;227;p35"/>
          <p:cNvSpPr/>
          <p:nvPr/>
        </p:nvSpPr>
        <p:spPr>
          <a:xfrm>
            <a:off x="179640" y="1080"/>
            <a:ext cx="6980760" cy="62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38875" rIns="77750" bIns="3887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 sz="2400" b="0" i="0" u="none" strike="noStrike" cap="non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28" name="Google Shape;228;p35"/>
          <p:cNvGraphicFramePr/>
          <p:nvPr/>
        </p:nvGraphicFramePr>
        <p:xfrm>
          <a:off x="186480" y="1244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{E4770B04-E4A8-49F4-A637-758BA47F7371}</a:tableStyleId>
              </a:tblPr>
              <a:tblGrid>
                <a:gridCol w="112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FFFFFF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단계</a:t>
                      </a:r>
                      <a:endParaRPr sz="800" b="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FFFFFF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활동</a:t>
                      </a:r>
                      <a:endParaRPr sz="800" b="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FFFFFF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업무</a:t>
                      </a:r>
                      <a:endParaRPr sz="800" b="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FFFFFF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담당자</a:t>
                      </a:r>
                      <a:endParaRPr sz="800" b="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계획수립</a:t>
                      </a:r>
                      <a:endParaRPr sz="800" b="1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사내메일시스템 구현</a:t>
                      </a:r>
                      <a:endParaRPr sz="80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요구사항 정의서 작성</a:t>
                      </a:r>
                      <a:endParaRPr sz="80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송혁중,김남덕,조연주,김보라,</a:t>
                      </a: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임시진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25"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설계</a:t>
                      </a:r>
                      <a:endParaRPr sz="800" b="1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메일기능1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메인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송혁중,김남덕,조연주,김보라,</a:t>
                      </a: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임시진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메일기능2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로그인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송혁중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메일기능3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 쓰기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김남덕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메일기능4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 수신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조연주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</a:t>
                      </a: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5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 발신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김보라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메일기능</a:t>
                      </a: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6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스팸 메일함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임시진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00"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구축</a:t>
                      </a:r>
                      <a:endParaRPr sz="800" b="1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메인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bootstrap템플릿</a:t>
                      </a: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을 </a:t>
                      </a: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활용하여 메인페이지를 구현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송혁중,김남덕,조연주,김보라,임시진</a:t>
                      </a:r>
                      <a:endParaRPr sz="800"/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로그인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회원가입,로그인 및 로그아웃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송혁중</a:t>
                      </a:r>
                      <a:endParaRPr sz="800">
                        <a:solidFill>
                          <a:schemeClr val="dk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메일쓰기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제목,내용,전송 구현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김남덕</a:t>
                      </a:r>
                      <a:endParaRPr sz="800"/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수신함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sendmail서버를 이용하여 메일수신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조연주</a:t>
                      </a:r>
                      <a:endParaRPr sz="800"/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발신함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trike="noStrike">
                          <a:solidFill>
                            <a:srgbClr val="000000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sendmail서버를 이용하여 메일발신</a:t>
                      </a:r>
                      <a:endParaRPr sz="800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김보라</a:t>
                      </a:r>
                      <a:endParaRPr sz="800"/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스팸 메일함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특정 단어를 설정하여 스팸 메일함으로 전송</a:t>
                      </a:r>
                      <a:endParaRPr sz="800" strike="noStrike">
                        <a:solidFill>
                          <a:srgbClr val="000000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임시진</a:t>
                      </a:r>
                      <a:endParaRPr sz="800">
                        <a:solidFill>
                          <a:schemeClr val="dk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1425" marR="91425" marT="91425" marB="91425" anchor="ctr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화면 슬라이드 쇼(16:9)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Symbols</vt:lpstr>
      <vt:lpstr>Gulim</vt:lpstr>
      <vt:lpstr>Gulimche</vt:lpstr>
      <vt:lpstr>Malgun Gothic</vt:lpstr>
      <vt:lpstr>Batang</vt:lpstr>
      <vt:lpstr>Arial</vt:lpstr>
      <vt:lpstr>Times New Roman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송호성</cp:lastModifiedBy>
  <cp:revision>1</cp:revision>
  <dcterms:modified xsi:type="dcterms:W3CDTF">2021-06-25T07:10:38Z</dcterms:modified>
</cp:coreProperties>
</file>