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5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9933FF"/>
    <a:srgbClr val="AFD945"/>
    <a:srgbClr val="4175DD"/>
    <a:srgbClr val="E45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76817" autoAdjust="0"/>
  </p:normalViewPr>
  <p:slideViewPr>
    <p:cSldViewPr snapToGrid="0" showGuides="1">
      <p:cViewPr>
        <p:scale>
          <a:sx n="100" d="100"/>
          <a:sy n="100" d="100"/>
        </p:scale>
        <p:origin x="-990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77E77-A333-4C67-99EB-5A1B9D102CC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13846-06E2-42B5-AE06-8A90CC4D4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AI06 </a:t>
            </a:r>
            <a:r>
              <a:rPr lang="ko-KR" altLang="en-US" dirty="0" smtClean="0"/>
              <a:t>섹션</a:t>
            </a:r>
            <a:r>
              <a:rPr lang="en-US" altLang="ko-KR" dirty="0" smtClean="0"/>
              <a:t>1 </a:t>
            </a:r>
            <a:r>
              <a:rPr lang="ko-KR" altLang="en-US" dirty="0" smtClean="0"/>
              <a:t>프로젝트인 비디오게임 출고량 분석 발표를 시작하겠습니다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기초 자료는 </a:t>
            </a:r>
            <a:r>
              <a:rPr lang="ko-KR" altLang="en-US" dirty="0" err="1" smtClean="0"/>
              <a:t>캐글의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비디오게임세일즈</a:t>
            </a:r>
            <a:r>
              <a:rPr lang="ko-KR" altLang="en-US" dirty="0" smtClean="0"/>
              <a:t> 자료를 기초로 만들어진 파일을 토대로 분석을 진행했습니다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1980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~ 2016</a:t>
            </a:r>
            <a:r>
              <a:rPr lang="ko-KR" altLang="en-US" dirty="0" smtClean="0"/>
              <a:t>년 간 게임 누적 출고량을 보시겠습니다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88</a:t>
            </a:r>
            <a:r>
              <a:rPr lang="ko-KR" altLang="en-US" dirty="0" smtClean="0"/>
              <a:t>억 </a:t>
            </a:r>
            <a:r>
              <a:rPr lang="en-US" altLang="ko-KR" dirty="0" smtClean="0"/>
              <a:t>5800</a:t>
            </a:r>
            <a:r>
              <a:rPr lang="ko-KR" altLang="en-US" dirty="0" smtClean="0"/>
              <a:t>만 </a:t>
            </a:r>
            <a:r>
              <a:rPr lang="ko-KR" altLang="en-US" baseline="0" dirty="0" smtClean="0"/>
              <a:t>매의 누적 출고량이 집게 </a:t>
            </a:r>
            <a:r>
              <a:rPr lang="ko-KR" altLang="en-US" baseline="0" dirty="0" err="1" smtClean="0"/>
              <a:t>됬으며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그중</a:t>
            </a:r>
            <a:r>
              <a:rPr lang="ko-KR" altLang="en-US" baseline="0" dirty="0" smtClean="0"/>
              <a:t> 상위 장르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가지는 다음과 같습니다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이 그래프는 약 </a:t>
            </a:r>
            <a:r>
              <a:rPr lang="en-US" altLang="ko-KR" dirty="0" smtClean="0"/>
              <a:t>36</a:t>
            </a:r>
            <a:r>
              <a:rPr lang="ko-KR" altLang="en-US" dirty="0" smtClean="0"/>
              <a:t>년간의 누적 출고량을 보여주는 그래프이며 게임에 </a:t>
            </a:r>
            <a:r>
              <a:rPr lang="ko-KR" altLang="en-US" dirty="0" err="1" smtClean="0"/>
              <a:t>조작감과</a:t>
            </a:r>
            <a:r>
              <a:rPr lang="ko-KR" altLang="en-US" dirty="0" smtClean="0"/>
              <a:t> 경쟁이 포함된 장르의 경우 많은 출고량을 보인다는 것을 </a:t>
            </a:r>
            <a:r>
              <a:rPr lang="ko-KR" altLang="en-US" dirty="0" err="1" smtClean="0"/>
              <a:t>볼수있습니다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슬라이드는 나라별 장르에 따른 누적 판매량을 </a:t>
            </a:r>
            <a:r>
              <a:rPr lang="ko-KR" altLang="en-US" dirty="0" err="1" smtClean="0"/>
              <a:t>퍼센테이지로</a:t>
            </a:r>
            <a:r>
              <a:rPr lang="ko-KR" altLang="en-US" dirty="0" smtClean="0"/>
              <a:t> 나타낸 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자료를 기반으로 지역에 따른 선호하는 장르가 다른지를 판단하기 위해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지역에 대한 </a:t>
            </a:r>
            <a:r>
              <a:rPr lang="en-US" altLang="ko-KR" dirty="0" err="1" smtClean="0"/>
              <a:t>anova</a:t>
            </a:r>
            <a:r>
              <a:rPr lang="ko-KR" altLang="en-US" dirty="0" smtClean="0"/>
              <a:t>테스트를 진행 하였으며 결과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지역은 유의미한 수준으로 독립적이라고 판단 내렸습니다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aseline="0" dirty="0" smtClean="0"/>
              <a:t>하지만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북미와 유럽권의 대한 빈도 검정결과의 경우 유의미한 수준까지 유사하다는 결론을 </a:t>
            </a:r>
            <a:r>
              <a:rPr lang="ko-KR" altLang="en-US" baseline="0" dirty="0" err="1" smtClean="0"/>
              <a:t>내릴수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나라별로 선호하는 장르는 충분히 </a:t>
            </a:r>
            <a:r>
              <a:rPr lang="ko-KR" altLang="en-US" dirty="0" err="1" smtClean="0"/>
              <a:t>다를수</a:t>
            </a:r>
            <a:r>
              <a:rPr lang="ko-KR" altLang="en-US" dirty="0" smtClean="0"/>
              <a:t>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북미와 유럽과 같이 선호하는 장르의 분포가 유사한 경우도 있다는 것을 확인 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그래프를 토대로 액션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슈터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스포츠에 대한 장르는 어느 지역에서도 출고량이 상당하다고 </a:t>
            </a:r>
            <a:r>
              <a:rPr lang="ko-KR" altLang="en-US" dirty="0" err="1" smtClean="0"/>
              <a:t>할수있습니다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당사가 게임을 출시할 때 출고량이 우수한 액션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슈터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스포</a:t>
            </a:r>
            <a:r>
              <a:rPr lang="ko-KR" altLang="en-US" baseline="0" dirty="0" smtClean="0"/>
              <a:t>츠 중에서 개발을 하게 될 경우 그 장르가 현재 시장에서 </a:t>
            </a:r>
            <a:r>
              <a:rPr lang="ko-KR" altLang="en-US" baseline="0" dirty="0" err="1" smtClean="0"/>
              <a:t>어느정도의</a:t>
            </a:r>
            <a:r>
              <a:rPr lang="ko-KR" altLang="en-US" baseline="0" dirty="0" smtClean="0"/>
              <a:t> 흥미를 유발하고 있는지를 확인하기 위한 그래프입니다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위의 그래프는 연도별 장르에 대한 출고 비중을 나타낸 그래프이며 밑의 그래프는 그 해의 발매된 게임들의 장르 비중을 나타낸 그래프입니다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보시는 봐와 같이 스포츠와 </a:t>
            </a:r>
            <a:r>
              <a:rPr lang="ko-KR" altLang="en-US" baseline="0" dirty="0" err="1" smtClean="0"/>
              <a:t>슈터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액션 장르는 현재 까지도 많은 출고량을 보이고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두 그래프를 토대로 장르에 대한 출고 비중이 단순히 </a:t>
            </a:r>
            <a:r>
              <a:rPr lang="ko-KR" altLang="en-US" baseline="0" dirty="0" err="1" smtClean="0"/>
              <a:t>그해의</a:t>
            </a:r>
            <a:r>
              <a:rPr lang="ko-KR" altLang="en-US" baseline="0" dirty="0" smtClean="0"/>
              <a:t> 발행된 게임의 수에 영향을 받는지를 확인한 결과 두 그래프는 독립적이며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발매량에</a:t>
            </a:r>
            <a:r>
              <a:rPr lang="ko-KR" altLang="en-US" baseline="0" dirty="0" smtClean="0"/>
              <a:t> 상관없이 구매자들의 흥미에 따라 출고량이 결정된다고 </a:t>
            </a:r>
            <a:r>
              <a:rPr lang="ko-KR" altLang="en-US" baseline="0" dirty="0" err="1" smtClean="0"/>
              <a:t>판단할수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판단을 근거로 두 그래프를 연관 지은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77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같은 연도별 장르에 대한 소비 성향 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트렌드의</a:t>
            </a:r>
            <a:r>
              <a:rPr lang="ko-KR" altLang="en-US" dirty="0" smtClean="0"/>
              <a:t> 변화 포함한 그래프를 얻을 수 있었습니다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해당 그래프는 </a:t>
            </a:r>
            <a:r>
              <a:rPr lang="ko-KR" altLang="en-US" baseline="0" dirty="0" smtClean="0"/>
              <a:t>그 해에 판매된 출고량 비중을 </a:t>
            </a:r>
            <a:r>
              <a:rPr lang="ko-KR" altLang="en-US" dirty="0" smtClean="0"/>
              <a:t>해당 장르 게임이 발매된</a:t>
            </a:r>
            <a:r>
              <a:rPr lang="ko-KR" altLang="en-US" baseline="0" dirty="0" smtClean="0"/>
              <a:t> 수가 차지하는 비중으로 나눈 값으로 수치가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이하일 경우 해당 장르의 게임은 발매된 게임의 수에 비해 흥미를 끌지 못했다고 볼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 큰 수치를 가질 수록 적은 게임이 발매되었는데도 불구하고 사람들의 많은 흥미를 이끌어 냈다고 </a:t>
            </a:r>
            <a:r>
              <a:rPr lang="ko-KR" altLang="en-US" baseline="0" dirty="0" err="1" smtClean="0"/>
              <a:t>할수</a:t>
            </a:r>
            <a:r>
              <a:rPr lang="ko-KR" altLang="en-US" baseline="0" dirty="0" smtClean="0"/>
              <a:t> 있는 장르이며 </a:t>
            </a:r>
            <a:r>
              <a:rPr lang="ko-KR" altLang="en-US" baseline="0" dirty="0" err="1" smtClean="0"/>
              <a:t>장르내에서의</a:t>
            </a:r>
            <a:r>
              <a:rPr lang="ko-KR" altLang="en-US" baseline="0" dirty="0" smtClean="0"/>
              <a:t> 경쟁도가 비교적 높지 않다고 </a:t>
            </a:r>
            <a:r>
              <a:rPr lang="ko-KR" altLang="en-US" baseline="0" dirty="0" err="1" smtClean="0"/>
              <a:t>할수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그러므로 게임 개발에 있어서 액션이 현재 가장 호응을 얻기 좋은 장르이며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스포츠는 </a:t>
            </a:r>
            <a:r>
              <a:rPr lang="ko-KR" altLang="en-US" baseline="0" dirty="0" err="1" smtClean="0"/>
              <a:t>어느정도</a:t>
            </a:r>
            <a:r>
              <a:rPr lang="ko-KR" altLang="en-US" baseline="0" dirty="0" smtClean="0"/>
              <a:t> 유익한 성과를 </a:t>
            </a:r>
            <a:r>
              <a:rPr lang="ko-KR" altLang="en-US" baseline="0" dirty="0" err="1" smtClean="0"/>
              <a:t>이룰수</a:t>
            </a:r>
            <a:r>
              <a:rPr lang="ko-KR" altLang="en-US" baseline="0" dirty="0" smtClean="0"/>
              <a:t> 있다고 보이며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액션은 큰 비중을 차지하고 있는 </a:t>
            </a:r>
            <a:r>
              <a:rPr lang="ko-KR" altLang="en-US" baseline="0" dirty="0" err="1" smtClean="0"/>
              <a:t>많큼</a:t>
            </a:r>
            <a:r>
              <a:rPr lang="ko-KR" altLang="en-US" baseline="0" dirty="0" smtClean="0"/>
              <a:t> 많은 </a:t>
            </a:r>
            <a:r>
              <a:rPr lang="ko-KR" altLang="en-US" baseline="0" dirty="0" err="1" smtClean="0"/>
              <a:t>게임사들</a:t>
            </a:r>
            <a:r>
              <a:rPr lang="ko-KR" altLang="en-US" baseline="0" dirty="0" smtClean="0"/>
              <a:t> 과에 경쟁이 불가피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73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그래프는 출고량 상위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게임에 대한 정보와 장르의 비율을 나타낸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각각 높은 비중을 차지하고 있는 장르의 게임 </a:t>
            </a:r>
            <a:r>
              <a:rPr lang="ko-KR" altLang="en-US" dirty="0" err="1" smtClean="0"/>
              <a:t>목록표를</a:t>
            </a:r>
            <a:r>
              <a:rPr lang="ko-KR" altLang="en-US" dirty="0" smtClean="0"/>
              <a:t> 보시면 </a:t>
            </a:r>
            <a:r>
              <a:rPr lang="ko-KR" altLang="en-US" dirty="0" err="1" smtClean="0"/>
              <a:t>아실수</a:t>
            </a:r>
            <a:r>
              <a:rPr lang="ko-KR" altLang="en-US" dirty="0" smtClean="0"/>
              <a:t> 있듯이 어느 한 게임에 대한 시리즈들로 채워져 있는 것을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이는 그 게임이 보여주는 </a:t>
            </a:r>
            <a:r>
              <a:rPr lang="ko-KR" altLang="en-US" dirty="0" err="1" smtClean="0"/>
              <a:t>퍼포먼스와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조작감</a:t>
            </a:r>
            <a:r>
              <a:rPr lang="ko-KR" altLang="en-US" dirty="0" smtClean="0"/>
              <a:t> 그리고 재미가 그만큼 많은 사람들의 마음을 끌었다는 것으로 </a:t>
            </a:r>
            <a:r>
              <a:rPr lang="ko-KR" altLang="en-US" dirty="0" err="1" smtClean="0"/>
              <a:t>볼수</a:t>
            </a:r>
            <a:r>
              <a:rPr lang="ko-KR" altLang="en-US" dirty="0" smtClean="0"/>
              <a:t> 있는 사례라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장르의 게임 </a:t>
            </a:r>
            <a:r>
              <a:rPr lang="ko-KR" altLang="en-US" dirty="0" err="1" smtClean="0"/>
              <a:t>개발시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참고할수</a:t>
            </a:r>
            <a:r>
              <a:rPr lang="ko-KR" altLang="en-US" dirty="0" smtClean="0"/>
              <a:t> 있는 바이블로 </a:t>
            </a:r>
            <a:r>
              <a:rPr lang="ko-KR" altLang="en-US" dirty="0" err="1" smtClean="0"/>
              <a:t>삼을수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있을것으로</a:t>
            </a:r>
            <a:r>
              <a:rPr lang="ko-KR" altLang="en-US" dirty="0" smtClean="0"/>
              <a:t> 보입니다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22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해당 장르의 게임 개발을 완료 했을 때 유저들의 유입을 </a:t>
            </a:r>
            <a:r>
              <a:rPr lang="ko-KR" altLang="en-US" dirty="0" err="1" smtClean="0"/>
              <a:t>늘릴수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플렛폼을</a:t>
            </a:r>
            <a:r>
              <a:rPr lang="ko-KR" altLang="en-US" dirty="0" smtClean="0"/>
              <a:t> 조사한 그래프입니다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발매시</a:t>
            </a:r>
            <a:r>
              <a:rPr lang="ko-KR" altLang="en-US" dirty="0" smtClean="0"/>
              <a:t> 플레이스테이션과 </a:t>
            </a:r>
            <a:r>
              <a:rPr lang="en-US" altLang="ko-KR" dirty="0" smtClean="0"/>
              <a:t>PC(</a:t>
            </a:r>
            <a:r>
              <a:rPr lang="ko-KR" altLang="en-US" dirty="0" smtClean="0"/>
              <a:t>스팀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로의 발매가 가장 좋을 것으로 판단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13846-06E2-42B5-AE06-8A90CC4D45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1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48F328-31F6-4819-9973-079475117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A64537-8DAB-43A0-9B28-2B92DEFC6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C39FB1-2571-4E4D-ABD2-406E9C18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537290-6998-48AF-A14F-CAD6AC3DD794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A17342-79B1-44BE-9237-AC8119FE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26483A-00DE-4E4A-A632-634579ED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90073C-AF48-472B-B620-52918F9B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0CC4C05-EC15-41D4-B5EC-63FE84321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CD1D4A-B965-4AE9-BD8A-EDFAC979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9AAF76-793A-41D0-B2FC-5F243646E2F6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F0C1BB-614C-4291-B3B1-F81AA4E2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AF47BA-AC7C-40E0-991D-DFEE0580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406D354-0CEC-477C-8BBB-B89B09CB4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80B9C5A-009D-462B-973B-72301DC26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390D1F-2ADD-4E4D-9B3C-1F6FEA58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5344CA-4CC4-49A1-8A10-155C23E85E1D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48D711-603C-43F8-8541-BD3B3B13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05A0D8-2AA0-46F1-95BC-C2159C02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5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="" xmlns:a16="http://schemas.microsoft.com/office/drawing/2014/main" id="{65658B50-67D7-4478-B602-CBD1D06239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2101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="" xmlns:a16="http://schemas.microsoft.com/office/drawing/2014/main" id="{10D5196D-AA58-4AB1-8C23-AA7094AFB1B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F50470C-071B-4DB0-8380-4AF3555761CC}"/>
              </a:ext>
            </a:extLst>
          </p:cNvPr>
          <p:cNvSpPr/>
          <p:nvPr userDrawn="1"/>
        </p:nvSpPr>
        <p:spPr>
          <a:xfrm>
            <a:off x="11315700" y="6356350"/>
            <a:ext cx="418353" cy="365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8F74383-D9F7-4295-BA50-4E5D21C7B578}"/>
              </a:ext>
            </a:extLst>
          </p:cNvPr>
          <p:cNvSpPr/>
          <p:nvPr userDrawn="1"/>
        </p:nvSpPr>
        <p:spPr>
          <a:xfrm>
            <a:off x="11379200" y="6356350"/>
            <a:ext cx="418353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BD567C-DE62-439D-994E-C4C1DC7C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F309AD-B46E-4D8A-ADCC-4745606C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F8C54E-22D4-4D73-9A0C-51560A8E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C210A1-65E7-4279-817E-E0ABAF6736C7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44F75F-DB7F-4501-BAA8-B51DF150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07F223-A35A-4ADB-8698-DEDD29E8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5505" y="6414220"/>
            <a:ext cx="285741" cy="249385"/>
          </a:xfrm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3845BFCF-BC39-408B-B548-F493215133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2E6010-E981-4A42-A25D-C0311B77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6D9FDCC-8A41-4AF9-B356-6D3866C69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851BF9-0C60-4D33-9525-D6E4E0A7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F80902-E1B5-4D91-9010-E47CA8B442C9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E55647-C1E7-4F02-A039-613525F0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500691-5AB5-48C1-AF1D-49062529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2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48471F-B85C-4540-8579-76111E72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FB4221-AB9E-41EF-A81D-095EA32AA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7BD745-DF38-4EC7-BB51-4B8C02A79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5B6463-B91B-4D94-A31F-CCA956AA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8FCE15-321B-47FC-BF07-3F46B3EFB067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F3A0D1-5E3D-4D62-98FD-97EC8338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C6E1BD6-F8E6-446D-A6DA-1693F37C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DDA189-CCDF-4061-B033-8E3E6312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C7ABF0-47B7-4E57-89BF-4BB4E9B66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E67041E-C689-4DD3-AD9B-CB53A8DBA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DF98837-A4AE-4DED-B2A8-62FD06CBB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0556FC8-9361-4F7F-8740-554CDABB2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98F4CC9-EE91-46B1-9889-FBC38EA3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0364D1-831F-45F7-BA31-88159A973749}" type="datetime1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9EE8367-8B55-4224-8189-9EB626AB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98FE702-40B0-4063-BCDA-5C2025CC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2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F74F31-14B6-465F-825B-09BE2232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77C8DEC-88A0-4822-B915-7C87D7E7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A1C10E-289E-41F4-BAB5-4EC158FBCF74}" type="datetime1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90F50C3-B463-42B9-B485-662CFF3B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A932133-0835-43A4-8CBA-155C2A61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8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D2229EC-A13D-46D0-BBB4-76B23ABFC6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4D95F9-9031-447B-ADDD-655E0013CC39}" type="datetime1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9E89EAA-E2A9-4EE8-ACC6-A0A93B4A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7079BB8-D7BF-46BD-BE06-F680B906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9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79BEFF-77DB-4B07-B043-CAF45F13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FE4D1C-1AF1-4005-91C1-8E059DAE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7050125-7B69-4240-A661-03E23A198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822E1ED-383E-4272-8BB2-94AE83C2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5A631A-38DA-4735-9362-375E28BC52A1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6A58DB6-CE2F-4AC4-9E09-C9DF2521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B1AF5C-BC52-48DB-917B-D31F2E21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6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477F4-7C62-4C0B-9C76-9DB1E322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AA5FC57-23B7-43C7-8C8A-F27F4467F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45DEB4B-6641-458B-9B52-C1D8731CA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272FA9-5BAC-49A9-96E4-2C69E7A3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44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13B86B-4E65-4405-AB86-382858068DA8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CD362A-A202-4015-ACA3-FFDEE6A5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222E54-E35F-413F-8007-411298E2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8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="" xmlns:a16="http://schemas.microsoft.com/office/drawing/2014/main" id="{7D758D4D-29A0-4A07-9896-D3A7975F2FE5}"/>
              </a:ext>
            </a:extLst>
          </p:cNvPr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04798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16" imgW="383" imgH="384" progId="TCLayout.ActiveDocument.1">
                  <p:embed/>
                </p:oleObj>
              </mc:Choice>
              <mc:Fallback>
                <p:oleObj name="think-cell Slide" r:id="rId1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="" xmlns:a16="http://schemas.microsoft.com/office/drawing/2014/main" id="{BCF01091-A17B-4F2E-B14C-53B9130E8EE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2414F03-3128-4680-9234-6682960D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A8E431E-DEEE-47FA-80CE-C3A2248A7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447" y="1304365"/>
            <a:ext cx="11403106" cy="4872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22FBA7-3E23-4707-9DBE-5D1FDF9C9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44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4C51DC-A709-4D0E-ABC1-CF11D14B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43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5BFCF-BC39-408B-B548-F4932151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3039203-9F9D-4514-9B8B-E9F46E506DC1}"/>
              </a:ext>
            </a:extLst>
          </p:cNvPr>
          <p:cNvSpPr/>
          <p:nvPr/>
        </p:nvSpPr>
        <p:spPr>
          <a:xfrm>
            <a:off x="5124090" y="0"/>
            <a:ext cx="706790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E35A9CB-FAD2-4A7F-B8A0-FBC0D428AC39}"/>
              </a:ext>
            </a:extLst>
          </p:cNvPr>
          <p:cNvSpPr/>
          <p:nvPr/>
        </p:nvSpPr>
        <p:spPr>
          <a:xfrm>
            <a:off x="643101" y="5711218"/>
            <a:ext cx="290235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AI06_S1_Project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정태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호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1EDBE45A-F0A5-4A27-9A92-9EF468C0E601}"/>
              </a:ext>
            </a:extLst>
          </p:cNvPr>
          <p:cNvCxnSpPr>
            <a:cxnSpLocks/>
          </p:cNvCxnSpPr>
          <p:nvPr/>
        </p:nvCxnSpPr>
        <p:spPr>
          <a:xfrm>
            <a:off x="643101" y="5527287"/>
            <a:ext cx="41320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="" xmlns:a16="http://schemas.microsoft.com/office/drawing/2014/main" id="{EF17E567-1ACC-46C3-B4FD-6F70E1A6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00" y="1535654"/>
            <a:ext cx="4132099" cy="367981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 smtClean="0"/>
              <a:t>비디오게임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출고</a:t>
            </a:r>
            <a:r>
              <a:rPr lang="ko-KR" altLang="en-US" sz="4800" dirty="0"/>
              <a:t>량</a:t>
            </a:r>
            <a:r>
              <a:rPr lang="ko-KR" altLang="en-US" sz="4800" dirty="0" smtClean="0"/>
              <a:t> 분석</a:t>
            </a: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A5CDA3A-D8A7-40C2-AC97-4AD251850ADD}"/>
              </a:ext>
            </a:extLst>
          </p:cNvPr>
          <p:cNvSpPr/>
          <p:nvPr/>
        </p:nvSpPr>
        <p:spPr>
          <a:xfrm>
            <a:off x="5604933" y="5711218"/>
            <a:ext cx="58250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400" i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Kaggle</a:t>
            </a:r>
            <a:r>
              <a:rPr lang="ko-KR" altLang="en-US" sz="14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의 </a:t>
            </a:r>
            <a:r>
              <a:rPr lang="en-US" altLang="ko-KR" sz="14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 Game Sales </a:t>
            </a:r>
            <a:r>
              <a:rPr lang="ko-KR" altLang="en-US" sz="14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자료</a:t>
            </a:r>
            <a:r>
              <a:rPr lang="en-US" altLang="ko-KR" sz="14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(1980~2016)</a:t>
            </a:r>
            <a:r>
              <a:rPr lang="ko-KR" altLang="en-US" sz="1400" i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를 기초 자료로서 분석</a:t>
            </a:r>
            <a:endParaRPr lang="en-US" sz="1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463E7B7-7DBB-4C62-85EC-EF460C548DD7}"/>
              </a:ext>
            </a:extLst>
          </p:cNvPr>
          <p:cNvCxnSpPr>
            <a:cxnSpLocks/>
          </p:cNvCxnSpPr>
          <p:nvPr/>
        </p:nvCxnSpPr>
        <p:spPr>
          <a:xfrm>
            <a:off x="5604933" y="5527287"/>
            <a:ext cx="58250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85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4"/>
    </mc:Choice>
    <mc:Fallback xmlns="">
      <p:transition spd="slow" advTm="744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210942"/>
            <a:ext cx="540067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79880B-3C4B-4DBE-A2A2-6C25C0E2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1980</a:t>
            </a:r>
            <a:r>
              <a:rPr lang="ko-KR" altLang="en-US" sz="4000" dirty="0" smtClean="0"/>
              <a:t>년</a:t>
            </a:r>
            <a:r>
              <a:rPr lang="en-US" altLang="ko-KR" sz="4000" dirty="0" smtClean="0"/>
              <a:t>~2016</a:t>
            </a:r>
            <a:r>
              <a:rPr lang="ko-KR" altLang="en-US" sz="4000" dirty="0" smtClean="0"/>
              <a:t>년 누적 판매 수</a:t>
            </a:r>
            <a:endParaRPr 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1F11D34-9BD2-44D2-A51D-383172EA66B3}"/>
              </a:ext>
            </a:extLst>
          </p:cNvPr>
          <p:cNvSpPr/>
          <p:nvPr/>
        </p:nvSpPr>
        <p:spPr>
          <a:xfrm>
            <a:off x="6285860" y="1542175"/>
            <a:ext cx="5906140" cy="4429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98FB452-4F67-4CE2-97D4-ABFEB84A7917}"/>
              </a:ext>
            </a:extLst>
          </p:cNvPr>
          <p:cNvSpPr/>
          <p:nvPr/>
        </p:nvSpPr>
        <p:spPr>
          <a:xfrm>
            <a:off x="7184607" y="1931567"/>
            <a:ext cx="4785943" cy="83099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en-US" altLang="ko-KR" b="1" dirty="0"/>
              <a:t>Grand Theft Auto </a:t>
            </a:r>
            <a:r>
              <a:rPr lang="en-US" altLang="ko-KR" b="1" dirty="0" smtClean="0"/>
              <a:t>Series</a:t>
            </a:r>
          </a:p>
          <a:p>
            <a:pPr lvl="0"/>
            <a:r>
              <a:rPr lang="en-US" altLang="ko-KR" b="1" dirty="0"/>
              <a:t>LEGO Star Wars: The Complete </a:t>
            </a:r>
            <a:r>
              <a:rPr lang="en-US" altLang="ko-KR" b="1" dirty="0" smtClean="0"/>
              <a:t>Saga</a:t>
            </a:r>
          </a:p>
          <a:p>
            <a:pPr lvl="0"/>
            <a:r>
              <a:rPr lang="en-US" altLang="ko-KR" b="1" dirty="0"/>
              <a:t>FIFA Soccer 13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67A8A97A-133B-4429-875E-E9B380C380D4}"/>
              </a:ext>
            </a:extLst>
          </p:cNvPr>
          <p:cNvSpPr/>
          <p:nvPr/>
        </p:nvSpPr>
        <p:spPr>
          <a:xfrm>
            <a:off x="7184607" y="3323238"/>
            <a:ext cx="4785943" cy="83099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en-US" altLang="ko-KR" b="1" dirty="0"/>
              <a:t>Wii </a:t>
            </a:r>
            <a:r>
              <a:rPr lang="en-US" altLang="ko-KR" b="1" dirty="0" smtClean="0"/>
              <a:t>Sports</a:t>
            </a:r>
          </a:p>
          <a:p>
            <a:pPr lvl="0"/>
            <a:r>
              <a:rPr lang="en-US" altLang="ko-KR" b="1" dirty="0"/>
              <a:t>Wii </a:t>
            </a:r>
            <a:r>
              <a:rPr lang="en-US" altLang="ko-KR" b="1" dirty="0" smtClean="0"/>
              <a:t>Fit</a:t>
            </a:r>
          </a:p>
          <a:p>
            <a:pPr lvl="0"/>
            <a:r>
              <a:rPr lang="en-US" altLang="ko-KR" b="1" dirty="0" smtClean="0"/>
              <a:t>FIFA 15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FE08BDD-5045-419C-8890-6AFD2C9A9699}"/>
              </a:ext>
            </a:extLst>
          </p:cNvPr>
          <p:cNvSpPr/>
          <p:nvPr/>
        </p:nvSpPr>
        <p:spPr>
          <a:xfrm>
            <a:off x="7184607" y="4714909"/>
            <a:ext cx="4785943" cy="83099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en-US" altLang="ko-KR" b="1" dirty="0"/>
              <a:t>Call of Duty Series</a:t>
            </a:r>
          </a:p>
          <a:p>
            <a:pPr lvl="0"/>
            <a:r>
              <a:rPr lang="en-US" altLang="ko-KR" b="1" dirty="0"/>
              <a:t>Duck Hunt</a:t>
            </a:r>
          </a:p>
          <a:p>
            <a:pPr lvl="0"/>
            <a:r>
              <a:rPr lang="en-US" altLang="ko-KR" b="1" dirty="0"/>
              <a:t>Battlefield 3</a:t>
            </a:r>
            <a:endParaRPr lang="en-US" altLang="ko-K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977A3631-896E-405C-926E-C6572A2FEF92}"/>
              </a:ext>
            </a:extLst>
          </p:cNvPr>
          <p:cNvCxnSpPr>
            <a:cxnSpLocks/>
          </p:cNvCxnSpPr>
          <p:nvPr/>
        </p:nvCxnSpPr>
        <p:spPr>
          <a:xfrm>
            <a:off x="7039429" y="3035300"/>
            <a:ext cx="47461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3E276480-9116-496C-AFA7-9EE0C2E95754}"/>
              </a:ext>
            </a:extLst>
          </p:cNvPr>
          <p:cNvCxnSpPr>
            <a:cxnSpLocks/>
          </p:cNvCxnSpPr>
          <p:nvPr/>
        </p:nvCxnSpPr>
        <p:spPr>
          <a:xfrm>
            <a:off x="7039429" y="4434572"/>
            <a:ext cx="474617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C67B41AE-DF10-427A-9F2D-71859905000A}"/>
              </a:ext>
            </a:extLst>
          </p:cNvPr>
          <p:cNvSpPr/>
          <p:nvPr/>
        </p:nvSpPr>
        <p:spPr>
          <a:xfrm>
            <a:off x="6176322" y="2301099"/>
            <a:ext cx="90488" cy="9048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="" xmlns:a16="http://schemas.microsoft.com/office/drawing/2014/main" id="{CAD95830-DCB5-4F42-B99D-FA605E4C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3" name="꺾인 연결선 12"/>
          <p:cNvCxnSpPr>
            <a:stCxn id="47" idx="2"/>
            <a:endCxn id="24" idx="3"/>
          </p:cNvCxnSpPr>
          <p:nvPr/>
        </p:nvCxnSpPr>
        <p:spPr>
          <a:xfrm rot="10800000">
            <a:off x="4073610" y="2772894"/>
            <a:ext cx="2093318" cy="9740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33">
            <a:extLst>
              <a:ext uri="{FF2B5EF4-FFF2-40B4-BE49-F238E27FC236}">
                <a16:creationId xmlns="" xmlns:a16="http://schemas.microsoft.com/office/drawing/2014/main" id="{C67B41AE-DF10-427A-9F2D-71859905000A}"/>
              </a:ext>
            </a:extLst>
          </p:cNvPr>
          <p:cNvSpPr/>
          <p:nvPr/>
        </p:nvSpPr>
        <p:spPr>
          <a:xfrm>
            <a:off x="6166928" y="3701730"/>
            <a:ext cx="90488" cy="9048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꺾인 연결선 47"/>
          <p:cNvCxnSpPr/>
          <p:nvPr/>
        </p:nvCxnSpPr>
        <p:spPr>
          <a:xfrm rot="10800000">
            <a:off x="4258963" y="3917789"/>
            <a:ext cx="1837949" cy="1269793"/>
          </a:xfrm>
          <a:prstGeom prst="bentConnector3">
            <a:avLst>
              <a:gd name="adj1" fmla="val 99751"/>
            </a:avLst>
          </a:prstGeom>
          <a:ln w="1905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3">
            <a:extLst>
              <a:ext uri="{FF2B5EF4-FFF2-40B4-BE49-F238E27FC236}">
                <a16:creationId xmlns="" xmlns:a16="http://schemas.microsoft.com/office/drawing/2014/main" id="{C67B41AE-DF10-427A-9F2D-71859905000A}"/>
              </a:ext>
            </a:extLst>
          </p:cNvPr>
          <p:cNvSpPr/>
          <p:nvPr/>
        </p:nvSpPr>
        <p:spPr>
          <a:xfrm>
            <a:off x="6154312" y="5138645"/>
            <a:ext cx="90488" cy="9048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3">
            <a:extLst>
              <a:ext uri="{FF2B5EF4-FFF2-40B4-BE49-F238E27FC236}">
                <a16:creationId xmlns="" xmlns:a16="http://schemas.microsoft.com/office/drawing/2014/main" id="{398FB452-4F67-4CE2-97D4-ABFEB84A7917}"/>
              </a:ext>
            </a:extLst>
          </p:cNvPr>
          <p:cNvSpPr/>
          <p:nvPr/>
        </p:nvSpPr>
        <p:spPr>
          <a:xfrm>
            <a:off x="6375649" y="2207843"/>
            <a:ext cx="741844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ko-KR" altLang="en-US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액션</a:t>
            </a:r>
            <a:endParaRPr lang="en-US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13">
            <a:extLst>
              <a:ext uri="{FF2B5EF4-FFF2-40B4-BE49-F238E27FC236}">
                <a16:creationId xmlns="" xmlns:a16="http://schemas.microsoft.com/office/drawing/2014/main" id="{398FB452-4F67-4CE2-97D4-ABFEB84A7917}"/>
              </a:ext>
            </a:extLst>
          </p:cNvPr>
          <p:cNvSpPr/>
          <p:nvPr/>
        </p:nvSpPr>
        <p:spPr>
          <a:xfrm>
            <a:off x="6385096" y="3610254"/>
            <a:ext cx="741844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ko-KR" altLang="en-US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스포츠</a:t>
            </a:r>
            <a:endParaRPr lang="en-US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13">
            <a:extLst>
              <a:ext uri="{FF2B5EF4-FFF2-40B4-BE49-F238E27FC236}">
                <a16:creationId xmlns="" xmlns:a16="http://schemas.microsoft.com/office/drawing/2014/main" id="{398FB452-4F67-4CE2-97D4-ABFEB84A7917}"/>
              </a:ext>
            </a:extLst>
          </p:cNvPr>
          <p:cNvSpPr/>
          <p:nvPr/>
        </p:nvSpPr>
        <p:spPr>
          <a:xfrm>
            <a:off x="6375648" y="5049082"/>
            <a:ext cx="741844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lvl="0"/>
            <a:r>
              <a:rPr lang="ko-KR" altLang="en-US" b="1" dirty="0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슈팅</a:t>
            </a:r>
            <a:endParaRPr lang="en-US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530" y="2598368"/>
            <a:ext cx="6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1741</a:t>
            </a:r>
            <a:r>
              <a:rPr lang="ko-KR" altLang="en-US" sz="800" dirty="0" smtClean="0"/>
              <a:t>백만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922630" y="2405049"/>
            <a:ext cx="6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174</a:t>
            </a:r>
            <a:r>
              <a:rPr lang="ko-KR" altLang="en-US" sz="800" dirty="0" smtClean="0"/>
              <a:t>백만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3425910" y="2665171"/>
            <a:ext cx="6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1327</a:t>
            </a:r>
            <a:r>
              <a:rPr lang="ko-KR" altLang="en-US" sz="800" dirty="0" smtClean="0"/>
              <a:t>백만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841920" y="3215516"/>
            <a:ext cx="6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391</a:t>
            </a:r>
            <a:r>
              <a:rPr lang="ko-KR" altLang="en-US" sz="800" dirty="0" smtClean="0"/>
              <a:t>백만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935112" y="3702344"/>
            <a:ext cx="6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1035</a:t>
            </a:r>
            <a:r>
              <a:rPr lang="ko-KR" altLang="en-US" sz="800" dirty="0" smtClean="0"/>
              <a:t>백만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3619242" y="4436273"/>
            <a:ext cx="6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905</a:t>
            </a:r>
            <a:r>
              <a:rPr lang="ko-KR" altLang="en-US" sz="800" dirty="0" smtClean="0"/>
              <a:t>백만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054177" y="4779207"/>
            <a:ext cx="6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727</a:t>
            </a:r>
            <a:r>
              <a:rPr lang="ko-KR" altLang="en-US" sz="800" dirty="0" smtClean="0"/>
              <a:t>백만</a:t>
            </a:r>
            <a:endParaRPr lang="ko-KR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570205" y="4830383"/>
            <a:ext cx="6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243</a:t>
            </a:r>
            <a:r>
              <a:rPr lang="ko-KR" altLang="en-US" sz="800" dirty="0" smtClean="0"/>
              <a:t>백만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141580" y="4557823"/>
            <a:ext cx="6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830</a:t>
            </a:r>
            <a:r>
              <a:rPr lang="ko-KR" altLang="en-US" sz="800" dirty="0" smtClean="0"/>
              <a:t>백만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825710" y="4056038"/>
            <a:ext cx="6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799</a:t>
            </a:r>
            <a:r>
              <a:rPr lang="ko-KR" altLang="en-US" sz="800" dirty="0" smtClean="0"/>
              <a:t>백만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711410" y="3610254"/>
            <a:ext cx="6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448</a:t>
            </a:r>
            <a:r>
              <a:rPr lang="ko-KR" altLang="en-US" sz="800" dirty="0" smtClean="0"/>
              <a:t>백만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722480" y="3323517"/>
            <a:ext cx="64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238</a:t>
            </a:r>
            <a:r>
              <a:rPr lang="ko-KR" altLang="en-US" sz="800" dirty="0" smtClean="0"/>
              <a:t>백만</a:t>
            </a:r>
            <a:endParaRPr lang="ko-KR" altLang="en-US" sz="800" dirty="0"/>
          </a:p>
        </p:txBody>
      </p:sp>
      <p:cxnSp>
        <p:nvCxnSpPr>
          <p:cNvPr id="36" name="꺾인 연결선 35"/>
          <p:cNvCxnSpPr>
            <a:stCxn id="34" idx="2"/>
            <a:endCxn id="3" idx="0"/>
          </p:cNvCxnSpPr>
          <p:nvPr/>
        </p:nvCxnSpPr>
        <p:spPr>
          <a:xfrm rot="10800000" flipV="1">
            <a:off x="2446380" y="2346342"/>
            <a:ext cx="3729942" cy="252025"/>
          </a:xfrm>
          <a:prstGeom prst="bentConnector2">
            <a:avLst/>
          </a:prstGeom>
          <a:ln w="1905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6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"/>
    </mc:Choice>
    <mc:Fallback xmlns="">
      <p:transition spd="slow" advTm="74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9" y="1365936"/>
            <a:ext cx="10370280" cy="447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96778" y="5369672"/>
            <a:ext cx="9967784" cy="649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739CD0-773E-4029-B46C-59056CAB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나라별 장르간 누적 판매량 비율</a:t>
            </a:r>
            <a:endParaRPr lang="en-US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E70FCD5F-2443-477A-9376-EF6DAE2E81BA}"/>
              </a:ext>
            </a:extLst>
          </p:cNvPr>
          <p:cNvSpPr/>
          <p:nvPr/>
        </p:nvSpPr>
        <p:spPr>
          <a:xfrm>
            <a:off x="1256454" y="5379197"/>
            <a:ext cx="165974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 algn="ctr"/>
            <a:r>
              <a:rPr lang="en-US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NA_Sales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Slide Number Placeholder 68">
            <a:extLst>
              <a:ext uri="{FF2B5EF4-FFF2-40B4-BE49-F238E27FC236}">
                <a16:creationId xmlns="" xmlns:a16="http://schemas.microsoft.com/office/drawing/2014/main" id="{DFA14C3F-7D55-455F-866C-5EC13414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" name="Rectangle 25">
            <a:extLst>
              <a:ext uri="{FF2B5EF4-FFF2-40B4-BE49-F238E27FC236}">
                <a16:creationId xmlns="" xmlns:a16="http://schemas.microsoft.com/office/drawing/2014/main" id="{E70FCD5F-2443-477A-9376-EF6DAE2E81BA}"/>
              </a:ext>
            </a:extLst>
          </p:cNvPr>
          <p:cNvSpPr/>
          <p:nvPr/>
        </p:nvSpPr>
        <p:spPr>
          <a:xfrm>
            <a:off x="3764874" y="5374077"/>
            <a:ext cx="165974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 algn="ctr"/>
            <a:r>
              <a:rPr lang="en-US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EU_Sales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25">
            <a:extLst>
              <a:ext uri="{FF2B5EF4-FFF2-40B4-BE49-F238E27FC236}">
                <a16:creationId xmlns="" xmlns:a16="http://schemas.microsoft.com/office/drawing/2014/main" id="{E70FCD5F-2443-477A-9376-EF6DAE2E81BA}"/>
              </a:ext>
            </a:extLst>
          </p:cNvPr>
          <p:cNvSpPr/>
          <p:nvPr/>
        </p:nvSpPr>
        <p:spPr>
          <a:xfrm>
            <a:off x="6223869" y="5373966"/>
            <a:ext cx="165974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 algn="ctr"/>
            <a:r>
              <a:rPr lang="en-US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JP_Sales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tangle 25">
            <a:extLst>
              <a:ext uri="{FF2B5EF4-FFF2-40B4-BE49-F238E27FC236}">
                <a16:creationId xmlns="" xmlns:a16="http://schemas.microsoft.com/office/drawing/2014/main" id="{E70FCD5F-2443-477A-9376-EF6DAE2E81BA}"/>
              </a:ext>
            </a:extLst>
          </p:cNvPr>
          <p:cNvSpPr/>
          <p:nvPr/>
        </p:nvSpPr>
        <p:spPr>
          <a:xfrm>
            <a:off x="8724053" y="5382285"/>
            <a:ext cx="165974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 algn="ctr"/>
            <a:r>
              <a:rPr lang="en-US" dirty="0" err="1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Other_Sales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 25">
            <a:extLst>
              <a:ext uri="{FF2B5EF4-FFF2-40B4-BE49-F238E27FC236}">
                <a16:creationId xmlns="" xmlns:a16="http://schemas.microsoft.com/office/drawing/2014/main" id="{E70FCD5F-2443-477A-9376-EF6DAE2E81BA}"/>
              </a:ext>
            </a:extLst>
          </p:cNvPr>
          <p:cNvSpPr/>
          <p:nvPr/>
        </p:nvSpPr>
        <p:spPr>
          <a:xfrm>
            <a:off x="861033" y="2328339"/>
            <a:ext cx="1033665" cy="21544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 algn="ctr"/>
            <a:r>
              <a:rPr lang="en-US" sz="1400" dirty="0" smtClean="0">
                <a:solidFill>
                  <a:srgbClr val="4175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  <a:endParaRPr lang="en-US" sz="1400" dirty="0">
              <a:solidFill>
                <a:srgbClr val="4175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 25">
            <a:extLst>
              <a:ext uri="{FF2B5EF4-FFF2-40B4-BE49-F238E27FC236}">
                <a16:creationId xmlns="" xmlns:a16="http://schemas.microsoft.com/office/drawing/2014/main" id="{E70FCD5F-2443-477A-9376-EF6DAE2E81BA}"/>
              </a:ext>
            </a:extLst>
          </p:cNvPr>
          <p:cNvSpPr/>
          <p:nvPr/>
        </p:nvSpPr>
        <p:spPr>
          <a:xfrm>
            <a:off x="1911172" y="2958533"/>
            <a:ext cx="1033665" cy="21544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 algn="ctr"/>
            <a:r>
              <a:rPr lang="en-US" sz="1400" dirty="0" smtClean="0">
                <a:solidFill>
                  <a:srgbClr val="4175D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Sports</a:t>
            </a:r>
            <a:endParaRPr lang="en-US" sz="1400" dirty="0">
              <a:solidFill>
                <a:srgbClr val="4175D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ectangle 25">
            <a:extLst>
              <a:ext uri="{FF2B5EF4-FFF2-40B4-BE49-F238E27FC236}">
                <a16:creationId xmlns="" xmlns:a16="http://schemas.microsoft.com/office/drawing/2014/main" id="{E70FCD5F-2443-477A-9376-EF6DAE2E81BA}"/>
              </a:ext>
            </a:extLst>
          </p:cNvPr>
          <p:cNvSpPr/>
          <p:nvPr/>
        </p:nvSpPr>
        <p:spPr>
          <a:xfrm>
            <a:off x="1569492" y="3250181"/>
            <a:ext cx="1033665" cy="21544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 algn="ctr"/>
            <a:r>
              <a:rPr lang="en-US" sz="1400" dirty="0" smtClean="0">
                <a:solidFill>
                  <a:srgbClr val="AFD9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Shooter</a:t>
            </a:r>
            <a:endParaRPr lang="en-US" sz="1400" dirty="0">
              <a:solidFill>
                <a:srgbClr val="AFD94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25">
            <a:extLst>
              <a:ext uri="{FF2B5EF4-FFF2-40B4-BE49-F238E27FC236}">
                <a16:creationId xmlns="" xmlns:a16="http://schemas.microsoft.com/office/drawing/2014/main" id="{E70FCD5F-2443-477A-9376-EF6DAE2E81BA}"/>
              </a:ext>
            </a:extLst>
          </p:cNvPr>
          <p:cNvSpPr/>
          <p:nvPr/>
        </p:nvSpPr>
        <p:spPr>
          <a:xfrm>
            <a:off x="6302122" y="1382412"/>
            <a:ext cx="1033665" cy="21544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Role-Playing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Rectangle 25">
            <a:extLst>
              <a:ext uri="{FF2B5EF4-FFF2-40B4-BE49-F238E27FC236}">
                <a16:creationId xmlns="" xmlns:a16="http://schemas.microsoft.com/office/drawing/2014/main" id="{E70FCD5F-2443-477A-9376-EF6DAE2E81BA}"/>
              </a:ext>
            </a:extLst>
          </p:cNvPr>
          <p:cNvSpPr/>
          <p:nvPr/>
        </p:nvSpPr>
        <p:spPr>
          <a:xfrm>
            <a:off x="628410" y="5899839"/>
            <a:ext cx="10121967" cy="5539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en-US" altLang="ko-KR" b="1" dirty="0" err="1"/>
              <a:t>anova</a:t>
            </a:r>
            <a:r>
              <a:rPr lang="en-US" altLang="ko-KR" b="1" dirty="0"/>
              <a:t> test:  </a:t>
            </a:r>
            <a:r>
              <a:rPr lang="en-US" altLang="ko-KR" dirty="0" err="1" smtClean="0"/>
              <a:t>p_value</a:t>
            </a:r>
            <a:r>
              <a:rPr lang="en-US" altLang="ko-KR" dirty="0" smtClean="0"/>
              <a:t>(3featur</a:t>
            </a:r>
            <a:r>
              <a:rPr lang="en-US" altLang="ko-KR" dirty="0"/>
              <a:t>): </a:t>
            </a:r>
            <a:r>
              <a:rPr lang="en-US" altLang="ko-KR" dirty="0" smtClean="0"/>
              <a:t>0.34% </a:t>
            </a:r>
          </a:p>
          <a:p>
            <a:pPr lvl="0"/>
            <a:r>
              <a:rPr lang="en-US" altLang="ko-KR" b="1" dirty="0" smtClean="0"/>
              <a:t>two </a:t>
            </a:r>
            <a:r>
              <a:rPr lang="en-US" altLang="ko-KR" b="1" dirty="0"/>
              <a:t>sample Chi-squared test: </a:t>
            </a:r>
            <a:r>
              <a:rPr lang="en-US" altLang="ko-KR" dirty="0" err="1" smtClean="0"/>
              <a:t>p_value</a:t>
            </a:r>
            <a:r>
              <a:rPr lang="en-US" altLang="ko-KR" dirty="0" smtClean="0"/>
              <a:t>(NA </a:t>
            </a:r>
            <a:r>
              <a:rPr lang="en-US" altLang="ko-KR" dirty="0"/>
              <a:t>| EU): </a:t>
            </a:r>
            <a:r>
              <a:rPr lang="en-US" altLang="ko-KR" dirty="0" smtClean="0"/>
              <a:t>0.54%, </a:t>
            </a:r>
            <a:r>
              <a:rPr lang="en-US" altLang="ko-KR" dirty="0" err="1" smtClean="0"/>
              <a:t>p_value</a:t>
            </a:r>
            <a:r>
              <a:rPr lang="en-US" altLang="ko-KR" dirty="0" smtClean="0"/>
              <a:t>(NA </a:t>
            </a:r>
            <a:r>
              <a:rPr lang="en-US" altLang="ko-KR" dirty="0"/>
              <a:t>| JP): </a:t>
            </a:r>
            <a:r>
              <a:rPr lang="en-US" altLang="ko-KR" dirty="0" smtClean="0"/>
              <a:t>6.34%, </a:t>
            </a:r>
            <a:r>
              <a:rPr lang="en-US" altLang="ko-KR" dirty="0" err="1" smtClean="0"/>
              <a:t>p_value</a:t>
            </a:r>
            <a:r>
              <a:rPr lang="en-US" altLang="ko-KR" dirty="0" smtClean="0"/>
              <a:t>(EU </a:t>
            </a:r>
            <a:r>
              <a:rPr lang="en-US" altLang="ko-KR" dirty="0"/>
              <a:t>| JP): </a:t>
            </a:r>
            <a:r>
              <a:rPr lang="en-US" altLang="ko-KR" dirty="0" smtClean="0"/>
              <a:t>8.17%</a:t>
            </a:r>
            <a:endParaRPr lang="en-US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"/>
    </mc:Choice>
    <mc:Fallback xmlns="">
      <p:transition spd="slow" advTm="51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>
            <a:extLst>
              <a:ext uri="{FF2B5EF4-FFF2-40B4-BE49-F238E27FC236}">
                <a16:creationId xmlns="" xmlns:a16="http://schemas.microsoft.com/office/drawing/2014/main" id="{F32DC244-F29A-4D2C-BC73-8F659934AC74}"/>
              </a:ext>
            </a:extLst>
          </p:cNvPr>
          <p:cNvSpPr/>
          <p:nvPr/>
        </p:nvSpPr>
        <p:spPr>
          <a:xfrm>
            <a:off x="9877168" y="0"/>
            <a:ext cx="2314832" cy="63894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="" xmlns:a16="http://schemas.microsoft.com/office/drawing/2014/main" id="{4CEAAEC4-E6D4-435B-9DDE-61F53A6673D4}"/>
              </a:ext>
            </a:extLst>
          </p:cNvPr>
          <p:cNvSpPr txBox="1">
            <a:spLocks/>
          </p:cNvSpPr>
          <p:nvPr/>
        </p:nvSpPr>
        <p:spPr>
          <a:xfrm>
            <a:off x="10074391" y="1097004"/>
            <a:ext cx="1920386" cy="4922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i="1" dirty="0" smtClean="0">
                <a:solidFill>
                  <a:schemeClr val="bg1"/>
                </a:solidFill>
              </a:rPr>
              <a:t>스포츠</a:t>
            </a:r>
            <a:endParaRPr lang="en-US" altLang="ko-KR" sz="1800" i="1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1990</a:t>
            </a:r>
            <a:r>
              <a:rPr lang="ko-KR" altLang="en-US" sz="1400" dirty="0">
                <a:solidFill>
                  <a:schemeClr val="bg1"/>
                </a:solidFill>
              </a:rPr>
              <a:t>년대 중반 부터 시작하여 꾸준한 </a:t>
            </a:r>
            <a:r>
              <a:rPr lang="ko-KR" altLang="en-US" sz="1400" dirty="0" smtClean="0">
                <a:solidFill>
                  <a:schemeClr val="bg1"/>
                </a:solidFill>
              </a:rPr>
              <a:t>출</a:t>
            </a:r>
            <a:r>
              <a:rPr lang="ko-KR" altLang="en-US" sz="1400" dirty="0">
                <a:solidFill>
                  <a:schemeClr val="bg1"/>
                </a:solidFill>
              </a:rPr>
              <a:t>고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비중을 차지하고 있음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800" i="1" dirty="0" smtClean="0">
              <a:solidFill>
                <a:schemeClr val="bg1"/>
              </a:solidFill>
            </a:endParaRPr>
          </a:p>
          <a:p>
            <a:r>
              <a:rPr lang="ko-KR" altLang="en-US" sz="1800" i="1" dirty="0" smtClean="0">
                <a:solidFill>
                  <a:schemeClr val="bg1"/>
                </a:solidFill>
              </a:rPr>
              <a:t>슈팅</a:t>
            </a:r>
            <a:endParaRPr lang="en-US" altLang="ko-KR" sz="1800" i="1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1990</a:t>
            </a:r>
            <a:r>
              <a:rPr lang="ko-KR" altLang="en-US" sz="1400" dirty="0" smtClean="0">
                <a:solidFill>
                  <a:schemeClr val="bg1"/>
                </a:solidFill>
              </a:rPr>
              <a:t>년대 초반 부터 출</a:t>
            </a:r>
            <a:r>
              <a:rPr lang="ko-KR" altLang="en-US" sz="1400" dirty="0">
                <a:solidFill>
                  <a:schemeClr val="bg1"/>
                </a:solidFill>
              </a:rPr>
              <a:t>고</a:t>
            </a:r>
            <a:r>
              <a:rPr lang="ko-KR" altLang="en-US" sz="1400" dirty="0" smtClean="0">
                <a:solidFill>
                  <a:schemeClr val="bg1"/>
                </a:solidFill>
              </a:rPr>
              <a:t>비중이 늘기 시작하며 지속적으로 확대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800" i="1" dirty="0" smtClean="0">
              <a:solidFill>
                <a:schemeClr val="bg1"/>
              </a:solidFill>
            </a:endParaRPr>
          </a:p>
          <a:p>
            <a:r>
              <a:rPr lang="ko-KR" altLang="en-US" sz="1800" i="1" dirty="0" smtClean="0">
                <a:solidFill>
                  <a:schemeClr val="bg1"/>
                </a:solidFill>
              </a:rPr>
              <a:t>액션</a:t>
            </a:r>
            <a:endParaRPr lang="en-US" altLang="ko-KR" sz="1800" i="1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1980</a:t>
            </a:r>
            <a:r>
              <a:rPr lang="ko-KR" altLang="en-US" sz="1400" dirty="0" smtClean="0">
                <a:solidFill>
                  <a:schemeClr val="bg1"/>
                </a:solidFill>
              </a:rPr>
              <a:t>년부터 지속적인 발매가 이루어져 왔으며 </a:t>
            </a:r>
            <a:r>
              <a:rPr lang="en-US" altLang="ko-KR" sz="1400" dirty="0" smtClean="0">
                <a:solidFill>
                  <a:schemeClr val="bg1"/>
                </a:solidFill>
              </a:rPr>
              <a:t>1990</a:t>
            </a:r>
            <a:r>
              <a:rPr lang="ko-KR" altLang="en-US" sz="1400" dirty="0" smtClean="0">
                <a:solidFill>
                  <a:schemeClr val="bg1"/>
                </a:solidFill>
              </a:rPr>
              <a:t>년대 중반부터 비중이 확대되면서 발매와 소비가 가장 활발한 장르가 됨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sz="1100" i="1" dirty="0" smtClean="0">
              <a:solidFill>
                <a:schemeClr val="bg1"/>
              </a:solidFill>
            </a:endParaRPr>
          </a:p>
        </p:txBody>
      </p:sp>
      <p:grpSp>
        <p:nvGrpSpPr>
          <p:cNvPr id="40" name="Group 6">
            <a:extLst>
              <a:ext uri="{FF2B5EF4-FFF2-40B4-BE49-F238E27FC236}">
                <a16:creationId xmlns="" xmlns:a16="http://schemas.microsoft.com/office/drawing/2014/main" id="{061C7208-AD1C-4956-A618-A7056D2BE8C7}"/>
              </a:ext>
            </a:extLst>
          </p:cNvPr>
          <p:cNvGrpSpPr/>
          <p:nvPr/>
        </p:nvGrpSpPr>
        <p:grpSpPr>
          <a:xfrm>
            <a:off x="10073066" y="374366"/>
            <a:ext cx="403226" cy="405083"/>
            <a:chOff x="4841875" y="3978275"/>
            <a:chExt cx="344488" cy="346075"/>
          </a:xfrm>
        </p:grpSpPr>
        <p:sp>
          <p:nvSpPr>
            <p:cNvPr id="41" name="Rectangle 7">
              <a:extLst>
                <a:ext uri="{FF2B5EF4-FFF2-40B4-BE49-F238E27FC236}">
                  <a16:creationId xmlns="" xmlns:a16="http://schemas.microsoft.com/office/drawing/2014/main" id="{812BF211-A7FE-433B-B054-65EB255F2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325" y="3978275"/>
              <a:ext cx="300038" cy="3016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Line 68">
              <a:extLst>
                <a:ext uri="{FF2B5EF4-FFF2-40B4-BE49-F238E27FC236}">
                  <a16:creationId xmlns="" xmlns:a16="http://schemas.microsoft.com/office/drawing/2014/main" id="{E0F65093-E553-435F-B0D6-1D619E2E3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713" y="4038600"/>
              <a:ext cx="195263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Line 69">
              <a:extLst>
                <a:ext uri="{FF2B5EF4-FFF2-40B4-BE49-F238E27FC236}">
                  <a16:creationId xmlns="" xmlns:a16="http://schemas.microsoft.com/office/drawing/2014/main" id="{D948C5C4-11D5-4484-88E1-0D337698B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713" y="4068763"/>
              <a:ext cx="195263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Line 70">
              <a:extLst>
                <a:ext uri="{FF2B5EF4-FFF2-40B4-BE49-F238E27FC236}">
                  <a16:creationId xmlns="" xmlns:a16="http://schemas.microsoft.com/office/drawing/2014/main" id="{665EFF0D-EED0-4D8C-884C-1D890DBC7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713" y="4098925"/>
              <a:ext cx="195263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Line 71">
              <a:extLst>
                <a:ext uri="{FF2B5EF4-FFF2-40B4-BE49-F238E27FC236}">
                  <a16:creationId xmlns="" xmlns:a16="http://schemas.microsoft.com/office/drawing/2014/main" id="{99C1D19E-CB74-4288-B371-FE8BB1394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713" y="4129088"/>
              <a:ext cx="195263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Line 72">
              <a:extLst>
                <a:ext uri="{FF2B5EF4-FFF2-40B4-BE49-F238E27FC236}">
                  <a16:creationId xmlns="" xmlns:a16="http://schemas.microsoft.com/office/drawing/2014/main" id="{E7304113-08C8-4E19-837D-8EC20242D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713" y="4159250"/>
              <a:ext cx="195263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Line 73">
              <a:extLst>
                <a:ext uri="{FF2B5EF4-FFF2-40B4-BE49-F238E27FC236}">
                  <a16:creationId xmlns="" xmlns:a16="http://schemas.microsoft.com/office/drawing/2014/main" id="{DC16A51B-7667-438D-8598-2DBB67D23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713" y="4189413"/>
              <a:ext cx="195263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Line 74">
              <a:extLst>
                <a:ext uri="{FF2B5EF4-FFF2-40B4-BE49-F238E27FC236}">
                  <a16:creationId xmlns="" xmlns:a16="http://schemas.microsoft.com/office/drawing/2014/main" id="{76085782-1AAF-44AC-BC0B-5EA6C9BDB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713" y="4219575"/>
              <a:ext cx="90488" cy="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75">
              <a:extLst>
                <a:ext uri="{FF2B5EF4-FFF2-40B4-BE49-F238E27FC236}">
                  <a16:creationId xmlns="" xmlns:a16="http://schemas.microsoft.com/office/drawing/2014/main" id="{AF013902-733D-475F-824D-6E9050F36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75" y="4038600"/>
              <a:ext cx="285750" cy="285750"/>
            </a:xfrm>
            <a:custGeom>
              <a:avLst/>
              <a:gdLst>
                <a:gd name="T0" fmla="*/ 28 w 180"/>
                <a:gd name="T1" fmla="*/ 0 h 180"/>
                <a:gd name="T2" fmla="*/ 0 w 180"/>
                <a:gd name="T3" fmla="*/ 0 h 180"/>
                <a:gd name="T4" fmla="*/ 0 w 180"/>
                <a:gd name="T5" fmla="*/ 180 h 180"/>
                <a:gd name="T6" fmla="*/ 180 w 180"/>
                <a:gd name="T7" fmla="*/ 180 h 180"/>
                <a:gd name="T8" fmla="*/ 180 w 180"/>
                <a:gd name="T9" fmla="*/ 15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80">
                  <a:moveTo>
                    <a:pt x="28" y="0"/>
                  </a:moveTo>
                  <a:lnTo>
                    <a:pt x="0" y="0"/>
                  </a:lnTo>
                  <a:lnTo>
                    <a:pt x="0" y="180"/>
                  </a:lnTo>
                  <a:lnTo>
                    <a:pt x="180" y="180"/>
                  </a:lnTo>
                  <a:lnTo>
                    <a:pt x="180" y="152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50" name="Straight Connector 17">
            <a:extLst>
              <a:ext uri="{FF2B5EF4-FFF2-40B4-BE49-F238E27FC236}">
                <a16:creationId xmlns="" xmlns:a16="http://schemas.microsoft.com/office/drawing/2014/main" id="{8D42657C-25EC-4135-B888-761DEDDFE8F7}"/>
              </a:ext>
            </a:extLst>
          </p:cNvPr>
          <p:cNvCxnSpPr>
            <a:cxnSpLocks/>
          </p:cNvCxnSpPr>
          <p:nvPr/>
        </p:nvCxnSpPr>
        <p:spPr>
          <a:xfrm>
            <a:off x="10691683" y="555681"/>
            <a:ext cx="13849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28D15E78-3F05-48A6-A3FE-B32AE733B4C2}"/>
              </a:ext>
            </a:extLst>
          </p:cNvPr>
          <p:cNvSpPr/>
          <p:nvPr/>
        </p:nvSpPr>
        <p:spPr>
          <a:xfrm>
            <a:off x="1602320" y="554666"/>
            <a:ext cx="7097806" cy="449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연도별 장르간 특성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발매량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출고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량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비율 그래프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="" xmlns:a16="http://schemas.microsoft.com/office/drawing/2014/main" id="{A4E46552-1801-4C3F-BB92-B7FFFC1E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09" y="1471213"/>
            <a:ext cx="9471613" cy="437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5">
            <a:extLst>
              <a:ext uri="{FF2B5EF4-FFF2-40B4-BE49-F238E27FC236}">
                <a16:creationId xmlns="" xmlns:a16="http://schemas.microsoft.com/office/drawing/2014/main" id="{E70FCD5F-2443-477A-9376-EF6DAE2E81BA}"/>
              </a:ext>
            </a:extLst>
          </p:cNvPr>
          <p:cNvSpPr/>
          <p:nvPr/>
        </p:nvSpPr>
        <p:spPr>
          <a:xfrm>
            <a:off x="358506" y="5958535"/>
            <a:ext cx="9344217" cy="43088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en-US" altLang="ko-KR" sz="1400" b="1" dirty="0"/>
              <a:t>two sample Chi-squared test: </a:t>
            </a:r>
            <a:endParaRPr lang="en-US" altLang="ko-KR" sz="1400" b="1" dirty="0" smtClean="0"/>
          </a:p>
          <a:p>
            <a:pPr lvl="0"/>
            <a:r>
              <a:rPr lang="en-US" altLang="ko-KR" sz="1400" dirty="0" err="1" smtClean="0"/>
              <a:t>p_value</a:t>
            </a:r>
            <a:r>
              <a:rPr lang="en-US" altLang="ko-KR" sz="1400" dirty="0"/>
              <a:t>(</a:t>
            </a:r>
            <a:r>
              <a:rPr lang="ko-KR" altLang="en-US" sz="1400" dirty="0"/>
              <a:t>연도별 발행된 게임의 장르간 누적 판매비율 </a:t>
            </a:r>
            <a:r>
              <a:rPr lang="en-US" altLang="ko-KR" sz="1400" dirty="0"/>
              <a:t>| </a:t>
            </a:r>
            <a:r>
              <a:rPr lang="ko-KR" altLang="en-US" sz="1400" dirty="0"/>
              <a:t>연도별 발행된 게임의 장르별 비율</a:t>
            </a:r>
            <a:r>
              <a:rPr lang="en-US" altLang="ko-KR" sz="1400" dirty="0"/>
              <a:t>): </a:t>
            </a:r>
            <a:r>
              <a:rPr lang="en-US" altLang="ko-KR" sz="1400" dirty="0" smtClean="0"/>
              <a:t>37.86%</a:t>
            </a:r>
            <a:endParaRPr lang="en-US" sz="14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1" name="꺾인 연결선 50"/>
          <p:cNvCxnSpPr/>
          <p:nvPr/>
        </p:nvCxnSpPr>
        <p:spPr>
          <a:xfrm rot="5400000">
            <a:off x="9457227" y="1389531"/>
            <a:ext cx="735642" cy="600096"/>
          </a:xfrm>
          <a:prstGeom prst="bentConnector3">
            <a:avLst>
              <a:gd name="adj1" fmla="val -1791"/>
            </a:avLst>
          </a:prstGeom>
          <a:ln w="19050"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/>
          <p:nvPr/>
        </p:nvCxnSpPr>
        <p:spPr>
          <a:xfrm rot="10800000">
            <a:off x="9525003" y="2568096"/>
            <a:ext cx="600093" cy="17510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 rot="16200000" flipV="1">
            <a:off x="9246110" y="3403093"/>
            <a:ext cx="1219200" cy="661413"/>
          </a:xfrm>
          <a:prstGeom prst="bentConnector3">
            <a:avLst>
              <a:gd name="adj1" fmla="val 0"/>
            </a:avLst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33">
            <a:extLst>
              <a:ext uri="{FF2B5EF4-FFF2-40B4-BE49-F238E27FC236}">
                <a16:creationId xmlns="" xmlns:a16="http://schemas.microsoft.com/office/drawing/2014/main" id="{C67B41AE-DF10-427A-9F2D-71859905000A}"/>
              </a:ext>
            </a:extLst>
          </p:cNvPr>
          <p:cNvSpPr/>
          <p:nvPr/>
        </p:nvSpPr>
        <p:spPr>
          <a:xfrm flipH="1">
            <a:off x="9486798" y="3136874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33">
            <a:extLst>
              <a:ext uri="{FF2B5EF4-FFF2-40B4-BE49-F238E27FC236}">
                <a16:creationId xmlns="" xmlns:a16="http://schemas.microsoft.com/office/drawing/2014/main" id="{C67B41AE-DF10-427A-9F2D-71859905000A}"/>
              </a:ext>
            </a:extLst>
          </p:cNvPr>
          <p:cNvSpPr/>
          <p:nvPr/>
        </p:nvSpPr>
        <p:spPr>
          <a:xfrm flipH="1">
            <a:off x="9486798" y="253679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33">
            <a:extLst>
              <a:ext uri="{FF2B5EF4-FFF2-40B4-BE49-F238E27FC236}">
                <a16:creationId xmlns="" xmlns:a16="http://schemas.microsoft.com/office/drawing/2014/main" id="{C67B41AE-DF10-427A-9F2D-71859905000A}"/>
              </a:ext>
            </a:extLst>
          </p:cNvPr>
          <p:cNvSpPr/>
          <p:nvPr/>
        </p:nvSpPr>
        <p:spPr>
          <a:xfrm flipH="1">
            <a:off x="9486798" y="2051024"/>
            <a:ext cx="72000" cy="72000"/>
          </a:xfrm>
          <a:prstGeom prst="ellipse">
            <a:avLst/>
          </a:prstGeom>
          <a:solidFill>
            <a:srgbClr val="AFD945"/>
          </a:solidFill>
          <a:ln>
            <a:solidFill>
              <a:srgbClr val="0070C0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3">
            <a:extLst>
              <a:ext uri="{FF2B5EF4-FFF2-40B4-BE49-F238E27FC236}">
                <a16:creationId xmlns="" xmlns:a16="http://schemas.microsoft.com/office/drawing/2014/main" id="{F32DC244-F29A-4D2C-BC73-8F659934AC74}"/>
              </a:ext>
            </a:extLst>
          </p:cNvPr>
          <p:cNvSpPr/>
          <p:nvPr/>
        </p:nvSpPr>
        <p:spPr>
          <a:xfrm>
            <a:off x="9877168" y="6351322"/>
            <a:ext cx="1438532" cy="5066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3">
            <a:extLst>
              <a:ext uri="{FF2B5EF4-FFF2-40B4-BE49-F238E27FC236}">
                <a16:creationId xmlns="" xmlns:a16="http://schemas.microsoft.com/office/drawing/2014/main" id="{F32DC244-F29A-4D2C-BC73-8F659934AC74}"/>
              </a:ext>
            </a:extLst>
          </p:cNvPr>
          <p:cNvSpPr/>
          <p:nvPr/>
        </p:nvSpPr>
        <p:spPr>
          <a:xfrm>
            <a:off x="10752438" y="6705600"/>
            <a:ext cx="1438532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3">
            <a:extLst>
              <a:ext uri="{FF2B5EF4-FFF2-40B4-BE49-F238E27FC236}">
                <a16:creationId xmlns="" xmlns:a16="http://schemas.microsoft.com/office/drawing/2014/main" id="{F32DC244-F29A-4D2C-BC73-8F659934AC74}"/>
              </a:ext>
            </a:extLst>
          </p:cNvPr>
          <p:cNvSpPr/>
          <p:nvPr/>
        </p:nvSpPr>
        <p:spPr>
          <a:xfrm>
            <a:off x="11779386" y="6266966"/>
            <a:ext cx="411584" cy="592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0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"/>
    </mc:Choice>
    <mc:Fallback xmlns="">
      <p:transition spd="slow" advTm="38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>
            <a:extLst>
              <a:ext uri="{FF2B5EF4-FFF2-40B4-BE49-F238E27FC236}">
                <a16:creationId xmlns="" xmlns:a16="http://schemas.microsoft.com/office/drawing/2014/main" id="{F32DC244-F29A-4D2C-BC73-8F659934AC74}"/>
              </a:ext>
            </a:extLst>
          </p:cNvPr>
          <p:cNvSpPr/>
          <p:nvPr/>
        </p:nvSpPr>
        <p:spPr>
          <a:xfrm>
            <a:off x="1" y="5014135"/>
            <a:ext cx="11315700" cy="1843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04DED8-35FF-4572-A954-2B2B41A7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연도별 장르간 소비성향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B1E31C55-AF7F-4328-AD67-892577D4E4F5}"/>
              </a:ext>
            </a:extLst>
          </p:cNvPr>
          <p:cNvSpPr/>
          <p:nvPr/>
        </p:nvSpPr>
        <p:spPr>
          <a:xfrm>
            <a:off x="321875" y="5118910"/>
            <a:ext cx="11441500" cy="147732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>
              <a:buClr>
                <a:schemeClr val="accent2"/>
              </a:buClr>
            </a:pPr>
            <a:r>
              <a:rPr lang="ko-KR" altLang="en-US" b="1" dirty="0" smtClean="0">
                <a:solidFill>
                  <a:srgbClr val="AFD9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스포츠</a:t>
            </a:r>
            <a:r>
              <a:rPr lang="en-US" altLang="ko-KR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(2016</a:t>
            </a:r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기준</a:t>
            </a:r>
            <a:r>
              <a:rPr lang="en-US" altLang="ko-KR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1.86)</a:t>
            </a:r>
          </a:p>
          <a:p>
            <a:pPr lvl="0">
              <a:buClr>
                <a:schemeClr val="accent2"/>
              </a:buClr>
            </a:pPr>
            <a:r>
              <a:rPr lang="en-US" altLang="ko-KR" sz="14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지속 적인 발매가 이루어지면서 소비자 유입이 점점 증가하고 있는 양상을 보임 </a:t>
            </a:r>
            <a:endParaRPr lang="en-US" altLang="ko-KR" sz="1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accent2"/>
              </a:buClr>
            </a:pPr>
            <a:r>
              <a:rPr lang="ko-KR" altLang="en-US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액션</a:t>
            </a:r>
            <a:r>
              <a:rPr lang="en-US" altLang="ko-K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(2016</a:t>
            </a:r>
            <a:r>
              <a:rPr lang="ko-KR" alt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기준</a:t>
            </a:r>
            <a:r>
              <a:rPr lang="en-US" altLang="ko-K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2.75)</a:t>
            </a:r>
          </a:p>
          <a:p>
            <a:pPr lvl="0">
              <a:buClr>
                <a:schemeClr val="accent2"/>
              </a:buClr>
            </a:pPr>
            <a:r>
              <a:rPr lang="en-US" altLang="ko-KR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1990</a:t>
            </a:r>
            <a:r>
              <a:rPr lang="ko-KR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년대 중반부터 소비자의 유입이 증가하면서 </a:t>
            </a:r>
            <a:r>
              <a:rPr lang="ko-KR" altLang="en-US" sz="1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발매량</a:t>
            </a:r>
            <a:r>
              <a:rPr lang="ko-KR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대비 가장 높은 </a:t>
            </a:r>
            <a:r>
              <a:rPr lang="ko-KR" altLang="en-US" sz="1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출고</a:t>
            </a:r>
            <a:r>
              <a:rPr lang="ko-KR" alt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량</a:t>
            </a:r>
            <a:r>
              <a:rPr lang="ko-KR" altLang="en-US" sz="1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를</a:t>
            </a:r>
            <a:r>
              <a:rPr lang="ko-KR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보이고 있음</a:t>
            </a:r>
            <a:endParaRPr lang="en-US" altLang="ko-KR" sz="1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Clr>
                <a:schemeClr val="accent2"/>
              </a:buClr>
            </a:pPr>
            <a:r>
              <a:rPr lang="ko-KR" altLang="en-US" b="1" dirty="0" err="1" smtClean="0">
                <a:solidFill>
                  <a:srgbClr val="9933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플렛폼</a:t>
            </a:r>
            <a:r>
              <a:rPr lang="en-US" altLang="ko-KR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(2016</a:t>
            </a:r>
            <a:r>
              <a:rPr lang="ko-KR" alt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 기준</a:t>
            </a:r>
            <a:r>
              <a:rPr lang="en-US" altLang="ko-KR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:1.00)</a:t>
            </a:r>
          </a:p>
          <a:p>
            <a:pPr lvl="0">
              <a:buClr>
                <a:schemeClr val="accent2"/>
              </a:buClr>
            </a:pPr>
            <a:r>
              <a:rPr 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1980~2000</a:t>
            </a:r>
            <a:r>
              <a:rPr lang="ko-KR" altLang="en-US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년까지 발매대비 높은 출고량을 보였지만 점차 줄어들고 있음</a:t>
            </a:r>
            <a:r>
              <a:rPr lang="en-US" altLang="ko-KR" sz="1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616E0205-776A-4C08-9AEF-4AD79A28112F}"/>
              </a:ext>
            </a:extLst>
          </p:cNvPr>
          <p:cNvCxnSpPr>
            <a:cxnSpLocks/>
          </p:cNvCxnSpPr>
          <p:nvPr/>
        </p:nvCxnSpPr>
        <p:spPr>
          <a:xfrm>
            <a:off x="474133" y="3773036"/>
            <a:ext cx="334312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8FFE70D1-77EE-4453-9D6D-C7F39EB9D910}"/>
              </a:ext>
            </a:extLst>
          </p:cNvPr>
          <p:cNvCxnSpPr>
            <a:cxnSpLocks/>
          </p:cNvCxnSpPr>
          <p:nvPr/>
        </p:nvCxnSpPr>
        <p:spPr>
          <a:xfrm>
            <a:off x="8302171" y="3773036"/>
            <a:ext cx="3343124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="" xmlns:a16="http://schemas.microsoft.com/office/drawing/2014/main" id="{270A0B3C-1785-4BEB-83FA-577D4867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" y="1405284"/>
            <a:ext cx="11877675" cy="3376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3">
            <a:extLst>
              <a:ext uri="{FF2B5EF4-FFF2-40B4-BE49-F238E27FC236}">
                <a16:creationId xmlns="" xmlns:a16="http://schemas.microsoft.com/office/drawing/2014/main" id="{B1E31C55-AF7F-4328-AD67-892577D4E4F5}"/>
              </a:ext>
            </a:extLst>
          </p:cNvPr>
          <p:cNvSpPr/>
          <p:nvPr/>
        </p:nvSpPr>
        <p:spPr>
          <a:xfrm>
            <a:off x="6929508" y="4747435"/>
            <a:ext cx="5536000" cy="184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>
              <a:buClr>
                <a:schemeClr val="accent2"/>
              </a:buClr>
            </a:pPr>
            <a:r>
              <a:rPr lang="ko-KR" altLang="en-US" sz="1200" dirty="0" smtClean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장르별 발매된 게임 수 비율을 기준으로 전체 출고량에서의 비중으로 </a:t>
            </a:r>
            <a:r>
              <a:rPr lang="ko-KR" altLang="en-US" sz="1200" dirty="0" err="1" smtClean="0">
                <a:solidFill>
                  <a:srgbClr val="ED7D3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나눈값</a:t>
            </a:r>
            <a:endParaRPr lang="en-US" sz="1200" dirty="0">
              <a:solidFill>
                <a:srgbClr val="ED7D3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F32DC244-F29A-4D2C-BC73-8F659934AC74}"/>
              </a:ext>
            </a:extLst>
          </p:cNvPr>
          <p:cNvSpPr/>
          <p:nvPr/>
        </p:nvSpPr>
        <p:spPr>
          <a:xfrm>
            <a:off x="10906124" y="5014134"/>
            <a:ext cx="1285875" cy="13485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3">
            <a:extLst>
              <a:ext uri="{FF2B5EF4-FFF2-40B4-BE49-F238E27FC236}">
                <a16:creationId xmlns="" xmlns:a16="http://schemas.microsoft.com/office/drawing/2014/main" id="{F32DC244-F29A-4D2C-BC73-8F659934AC74}"/>
              </a:ext>
            </a:extLst>
          </p:cNvPr>
          <p:cNvSpPr/>
          <p:nvPr/>
        </p:nvSpPr>
        <p:spPr>
          <a:xfrm>
            <a:off x="11782425" y="5509434"/>
            <a:ext cx="409575" cy="13485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3">
            <a:extLst>
              <a:ext uri="{FF2B5EF4-FFF2-40B4-BE49-F238E27FC236}">
                <a16:creationId xmlns="" xmlns:a16="http://schemas.microsoft.com/office/drawing/2014/main" id="{F32DC244-F29A-4D2C-BC73-8F659934AC74}"/>
              </a:ext>
            </a:extLst>
          </p:cNvPr>
          <p:cNvSpPr/>
          <p:nvPr/>
        </p:nvSpPr>
        <p:spPr>
          <a:xfrm>
            <a:off x="11235720" y="6715125"/>
            <a:ext cx="680054" cy="142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0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"/>
    </mc:Choice>
    <mc:Fallback xmlns="">
      <p:transition spd="slow" advTm="27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245865"/>
            <a:ext cx="4819650" cy="492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04DED8-35FF-4572-A954-2B2B41A7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출고량 상위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게임 현황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="" xmlns:a16="http://schemas.microsoft.com/office/drawing/2014/main" id="{270A0B3C-1785-4BEB-83FA-577D4867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3" y="3909612"/>
            <a:ext cx="3362325" cy="2281578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2" y="972547"/>
            <a:ext cx="3362326" cy="1451742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Oval 7">
            <a:extLst>
              <a:ext uri="{FF2B5EF4-FFF2-40B4-BE49-F238E27FC236}">
                <a16:creationId xmlns:a16="http://schemas.microsoft.com/office/drawing/2014/main" xmlns="" id="{44B4B34F-A259-476A-AB9F-BF7F7CA6667D}"/>
              </a:ext>
            </a:extLst>
          </p:cNvPr>
          <p:cNvSpPr/>
          <p:nvPr/>
        </p:nvSpPr>
        <p:spPr>
          <a:xfrm>
            <a:off x="6658591" y="2028327"/>
            <a:ext cx="137361" cy="137361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56">
            <a:extLst>
              <a:ext uri="{FF2B5EF4-FFF2-40B4-BE49-F238E27FC236}">
                <a16:creationId xmlns:a16="http://schemas.microsoft.com/office/drawing/2014/main" xmlns="" id="{62BA09F7-8DF1-4914-9A02-DAFA2C0ACC78}"/>
              </a:ext>
            </a:extLst>
          </p:cNvPr>
          <p:cNvCxnSpPr>
            <a:cxnSpLocks/>
            <a:stCxn id="38" idx="0"/>
            <a:endCxn id="4105" idx="1"/>
          </p:cNvCxnSpPr>
          <p:nvPr/>
        </p:nvCxnSpPr>
        <p:spPr>
          <a:xfrm rot="5400000" flipH="1" flipV="1">
            <a:off x="7389683" y="1036008"/>
            <a:ext cx="329909" cy="1654730"/>
          </a:xfrm>
          <a:prstGeom prst="bentConnector2">
            <a:avLst/>
          </a:prstGeom>
          <a:ln w="158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7">
            <a:extLst>
              <a:ext uri="{FF2B5EF4-FFF2-40B4-BE49-F238E27FC236}">
                <a16:creationId xmlns:a16="http://schemas.microsoft.com/office/drawing/2014/main" xmlns="" id="{44B4B34F-A259-476A-AB9F-BF7F7CA6667D}"/>
              </a:ext>
            </a:extLst>
          </p:cNvPr>
          <p:cNvSpPr/>
          <p:nvPr/>
        </p:nvSpPr>
        <p:spPr>
          <a:xfrm>
            <a:off x="7633457" y="4260465"/>
            <a:ext cx="137361" cy="137361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6">
            <a:extLst>
              <a:ext uri="{FF2B5EF4-FFF2-40B4-BE49-F238E27FC236}">
                <a16:creationId xmlns:a16="http://schemas.microsoft.com/office/drawing/2014/main" xmlns="" id="{62BA09F7-8DF1-4914-9A02-DAFA2C0ACC78}"/>
              </a:ext>
            </a:extLst>
          </p:cNvPr>
          <p:cNvCxnSpPr>
            <a:cxnSpLocks/>
            <a:stCxn id="52" idx="6"/>
            <a:endCxn id="4104" idx="1"/>
          </p:cNvCxnSpPr>
          <p:nvPr/>
        </p:nvCxnSpPr>
        <p:spPr>
          <a:xfrm>
            <a:off x="7770818" y="4329146"/>
            <a:ext cx="611185" cy="721255"/>
          </a:xfrm>
          <a:prstGeom prst="bentConnector3">
            <a:avLst>
              <a:gd name="adj1" fmla="val 14156"/>
            </a:avLst>
          </a:prstGeom>
          <a:ln w="158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" y="1515800"/>
            <a:ext cx="3662058" cy="1589350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Oval 7">
            <a:extLst>
              <a:ext uri="{FF2B5EF4-FFF2-40B4-BE49-F238E27FC236}">
                <a16:creationId xmlns:a16="http://schemas.microsoft.com/office/drawing/2014/main" xmlns="" id="{44B4B34F-A259-476A-AB9F-BF7F7CA6667D}"/>
              </a:ext>
            </a:extLst>
          </p:cNvPr>
          <p:cNvSpPr/>
          <p:nvPr/>
        </p:nvSpPr>
        <p:spPr>
          <a:xfrm>
            <a:off x="4023482" y="4260464"/>
            <a:ext cx="137361" cy="137361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nector: Elbow 56">
            <a:extLst>
              <a:ext uri="{FF2B5EF4-FFF2-40B4-BE49-F238E27FC236}">
                <a16:creationId xmlns:a16="http://schemas.microsoft.com/office/drawing/2014/main" xmlns="" id="{62BA09F7-8DF1-4914-9A02-DAFA2C0ACC78}"/>
              </a:ext>
            </a:extLst>
          </p:cNvPr>
          <p:cNvCxnSpPr>
            <a:cxnSpLocks/>
            <a:stCxn id="62" idx="2"/>
            <a:endCxn id="4106" idx="3"/>
          </p:cNvCxnSpPr>
          <p:nvPr/>
        </p:nvCxnSpPr>
        <p:spPr>
          <a:xfrm rot="10800000">
            <a:off x="3733498" y="2310475"/>
            <a:ext cx="289985" cy="2018670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" y="4955382"/>
            <a:ext cx="3662059" cy="1610325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Oval 7">
            <a:extLst>
              <a:ext uri="{FF2B5EF4-FFF2-40B4-BE49-F238E27FC236}">
                <a16:creationId xmlns:a16="http://schemas.microsoft.com/office/drawing/2014/main" xmlns="" id="{44B4B34F-A259-476A-AB9F-BF7F7CA6667D}"/>
              </a:ext>
            </a:extLst>
          </p:cNvPr>
          <p:cNvSpPr/>
          <p:nvPr/>
        </p:nvSpPr>
        <p:spPr>
          <a:xfrm>
            <a:off x="6172846" y="5548988"/>
            <a:ext cx="137361" cy="137361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56">
            <a:extLst>
              <a:ext uri="{FF2B5EF4-FFF2-40B4-BE49-F238E27FC236}">
                <a16:creationId xmlns:a16="http://schemas.microsoft.com/office/drawing/2014/main" xmlns="" id="{62BA09F7-8DF1-4914-9A02-DAFA2C0ACC78}"/>
              </a:ext>
            </a:extLst>
          </p:cNvPr>
          <p:cNvCxnSpPr>
            <a:cxnSpLocks/>
            <a:stCxn id="70" idx="4"/>
            <a:endCxn id="4107" idx="3"/>
          </p:cNvCxnSpPr>
          <p:nvPr/>
        </p:nvCxnSpPr>
        <p:spPr>
          <a:xfrm rot="5400000">
            <a:off x="4950415" y="4469433"/>
            <a:ext cx="74196" cy="2508029"/>
          </a:xfrm>
          <a:prstGeom prst="bentConnector2">
            <a:avLst/>
          </a:prstGeom>
          <a:ln w="158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="" xmlns:a16="http://schemas.microsoft.com/office/drawing/2014/main" id="{B1E31C55-AF7F-4328-AD67-892577D4E4F5}"/>
              </a:ext>
            </a:extLst>
          </p:cNvPr>
          <p:cNvSpPr/>
          <p:nvPr/>
        </p:nvSpPr>
        <p:spPr>
          <a:xfrm>
            <a:off x="11143490" y="803593"/>
            <a:ext cx="715135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>
              <a:buClr>
                <a:schemeClr val="accent2"/>
              </a:buClr>
            </a:pPr>
            <a:r>
              <a:rPr lang="ko-KR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단위 </a:t>
            </a:r>
            <a:r>
              <a:rPr lang="en-US" altLang="ko-KR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백만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Rectangle 23">
            <a:extLst>
              <a:ext uri="{FF2B5EF4-FFF2-40B4-BE49-F238E27FC236}">
                <a16:creationId xmlns="" xmlns:a16="http://schemas.microsoft.com/office/drawing/2014/main" id="{B1E31C55-AF7F-4328-AD67-892577D4E4F5}"/>
              </a:ext>
            </a:extLst>
          </p:cNvPr>
          <p:cNvSpPr/>
          <p:nvPr/>
        </p:nvSpPr>
        <p:spPr>
          <a:xfrm>
            <a:off x="3146423" y="1342862"/>
            <a:ext cx="715135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>
              <a:buClr>
                <a:schemeClr val="accent2"/>
              </a:buClr>
            </a:pPr>
            <a:r>
              <a:rPr lang="ko-KR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단위 </a:t>
            </a:r>
            <a:r>
              <a:rPr lang="en-US" altLang="ko-KR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백만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ctangle 23">
            <a:extLst>
              <a:ext uri="{FF2B5EF4-FFF2-40B4-BE49-F238E27FC236}">
                <a16:creationId xmlns="" xmlns:a16="http://schemas.microsoft.com/office/drawing/2014/main" id="{B1E31C55-AF7F-4328-AD67-892577D4E4F5}"/>
              </a:ext>
            </a:extLst>
          </p:cNvPr>
          <p:cNvSpPr/>
          <p:nvPr/>
        </p:nvSpPr>
        <p:spPr>
          <a:xfrm>
            <a:off x="3144305" y="4782444"/>
            <a:ext cx="715135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>
              <a:buClr>
                <a:schemeClr val="accent2"/>
              </a:buClr>
            </a:pPr>
            <a:r>
              <a:rPr lang="ko-KR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단위 </a:t>
            </a:r>
            <a:r>
              <a:rPr lang="en-US" altLang="ko-KR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백만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23">
            <a:extLst>
              <a:ext uri="{FF2B5EF4-FFF2-40B4-BE49-F238E27FC236}">
                <a16:creationId xmlns="" xmlns:a16="http://schemas.microsoft.com/office/drawing/2014/main" id="{B1E31C55-AF7F-4328-AD67-892577D4E4F5}"/>
              </a:ext>
            </a:extLst>
          </p:cNvPr>
          <p:cNvSpPr/>
          <p:nvPr/>
        </p:nvSpPr>
        <p:spPr>
          <a:xfrm>
            <a:off x="11164355" y="3726657"/>
            <a:ext cx="715135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>
              <a:buClr>
                <a:schemeClr val="accent2"/>
              </a:buClr>
            </a:pPr>
            <a:r>
              <a:rPr lang="ko-KR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단위 </a:t>
            </a:r>
            <a:r>
              <a:rPr lang="en-US" altLang="ko-KR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ko-KR" altLang="en-US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백만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5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"/>
    </mc:Choice>
    <mc:Fallback xmlns="">
      <p:transition spd="slow" advTm="72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A0B525-485A-401F-9577-E1E5E501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365126"/>
            <a:ext cx="11403106" cy="791322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연도별 </a:t>
            </a:r>
            <a:r>
              <a:rPr lang="ko-KR" altLang="en-US" sz="4000" dirty="0" err="1" smtClean="0"/>
              <a:t>플렛폼</a:t>
            </a:r>
            <a:r>
              <a:rPr lang="ko-KR" altLang="en-US" sz="4000" dirty="0" smtClean="0"/>
              <a:t> 게임 판매량</a:t>
            </a:r>
            <a:endParaRPr lang="en-US" sz="40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1BF3DF15-639C-44DE-853C-C9A48971ACA1}"/>
              </a:ext>
            </a:extLst>
          </p:cNvPr>
          <p:cNvCxnSpPr/>
          <p:nvPr/>
        </p:nvCxnSpPr>
        <p:spPr>
          <a:xfrm>
            <a:off x="1271786" y="5659036"/>
            <a:ext cx="96914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Slide Number Placeholder 103">
            <a:extLst>
              <a:ext uri="{FF2B5EF4-FFF2-40B4-BE49-F238E27FC236}">
                <a16:creationId xmlns="" xmlns:a16="http://schemas.microsoft.com/office/drawing/2014/main" id="{112E607C-28A2-4D8A-903A-7B94F0CE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BFCF-BC39-408B-B548-F4932151338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36" y="1228320"/>
            <a:ext cx="10548739" cy="434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Rectangle 5">
            <a:extLst>
              <a:ext uri="{FF2B5EF4-FFF2-40B4-BE49-F238E27FC236}">
                <a16:creationId xmlns="" xmlns:a16="http://schemas.microsoft.com/office/drawing/2014/main" id="{78DC9E11-AAAE-4F20-864F-25A553893782}"/>
              </a:ext>
            </a:extLst>
          </p:cNvPr>
          <p:cNvSpPr/>
          <p:nvPr/>
        </p:nvSpPr>
        <p:spPr>
          <a:xfrm>
            <a:off x="262137" y="5766859"/>
            <a:ext cx="11403106" cy="5291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PS, </a:t>
            </a:r>
            <a:r>
              <a:rPr lang="en-US" altLang="ko-KR" sz="2000" dirty="0" smtClean="0">
                <a:solidFill>
                  <a:schemeClr val="bg1"/>
                </a:solidFill>
              </a:rPr>
              <a:t>PC, 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Xone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순으로의 게임 발매가 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소비자 유입과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접근성이</a:t>
            </a:r>
            <a:r>
              <a:rPr lang="ko-KR" altLang="en-US" sz="2000" dirty="0" smtClean="0">
                <a:solidFill>
                  <a:schemeClr val="bg1"/>
                </a:solidFill>
              </a:rPr>
              <a:t> 용의할 것으로 판단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3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"/>
    </mc:Choice>
    <mc:Fallback xmlns="">
      <p:transition spd="slow" advTm="43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F1BE918-AD44-466B-A434-A4F4052CD23F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90C39B7E-ACCA-4F82-BA4F-3946ADE1BF50}"/>
              </a:ext>
            </a:extLst>
          </p:cNvPr>
          <p:cNvCxnSpPr>
            <a:cxnSpLocks/>
          </p:cNvCxnSpPr>
          <p:nvPr/>
        </p:nvCxnSpPr>
        <p:spPr>
          <a:xfrm>
            <a:off x="6488730" y="5527287"/>
            <a:ext cx="52025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>
            <a:extLst>
              <a:ext uri="{FF2B5EF4-FFF2-40B4-BE49-F238E27FC236}">
                <a16:creationId xmlns="" xmlns:a16="http://schemas.microsoft.com/office/drawing/2014/main" id="{3F34B438-DC27-4E5F-81C1-25249C708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8729" y="1535654"/>
            <a:ext cx="5202529" cy="3679810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571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"/>
    </mc:Choice>
    <mc:Fallback xmlns="">
      <p:transition spd="slow" advTm="523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.nrFY65NPlcMj9Z_r05b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cR0xNnzB.fbTREX0JIW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사용자 지정</PresentationFormat>
  <Paragraphs>121</Paragraphs>
  <Slides>8</Slides>
  <Notes>7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Office Theme</vt:lpstr>
      <vt:lpstr>think-cell Slide</vt:lpstr>
      <vt:lpstr>비디오게임 출고량 분석</vt:lpstr>
      <vt:lpstr>1980년~2016년 누적 판매 수</vt:lpstr>
      <vt:lpstr>나라별 장르간 누적 판매량 비율</vt:lpstr>
      <vt:lpstr>PowerPoint 프레젠테이션</vt:lpstr>
      <vt:lpstr>연도별 장르간 소비성향</vt:lpstr>
      <vt:lpstr>출고량 상위 50게임 현황</vt:lpstr>
      <vt:lpstr>연도별 플렛폼 게임 판매량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2021-05-07T01:47:00Z</dcterms:created>
  <dcterms:modified xsi:type="dcterms:W3CDTF">2021-08-03T02:36:09Z</dcterms:modified>
</cp:coreProperties>
</file>