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57" r:id="rId4"/>
    <p:sldId id="258" r:id="rId5"/>
    <p:sldId id="268" r:id="rId6"/>
    <p:sldId id="270" r:id="rId7"/>
    <p:sldId id="259" r:id="rId8"/>
    <p:sldId id="260" r:id="rId9"/>
    <p:sldId id="271" r:id="rId10"/>
    <p:sldId id="269" r:id="rId11"/>
    <p:sldId id="262" r:id="rId12"/>
    <p:sldId id="265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E45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B0111-3ADF-43F0-9F22-E70ED21F3D8C}" v="1374" dt="2021-09-02T07:40:58.177"/>
    <p1510:client id="{E0FD02E0-0BCA-472B-B14E-CE258046BF86}" v="1929" dt="2021-09-02T13:51:32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76932" autoAdjust="0"/>
  </p:normalViewPr>
  <p:slideViewPr>
    <p:cSldViewPr snapToGrid="0" showGuides="1">
      <p:cViewPr>
        <p:scale>
          <a:sx n="100" d="100"/>
          <a:sy n="100" d="100"/>
        </p:scale>
        <p:origin x="-1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77E77-A333-4C67-99EB-5A1B9D102CC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13846-06E2-42B5-AE06-8A90CC4D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AI06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2 </a:t>
            </a:r>
            <a:r>
              <a:rPr lang="ko-KR" altLang="en-US" dirty="0"/>
              <a:t>프로젝트인 </a:t>
            </a:r>
            <a:r>
              <a:rPr lang="ko-KR" altLang="en-US" dirty="0" smtClean="0"/>
              <a:t>심장질환과 뇌졸중 예측모델 및 연관관계 해석에 대해 발표를 시작하겠습니다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결과를 바탕으로 모델의 성능개선 방향을 설정해</a:t>
            </a:r>
            <a:r>
              <a:rPr lang="ko-KR" altLang="en-US" baseline="0" dirty="0" smtClean="0"/>
              <a:t> 보았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심장질환 모델의 경우 정밀도를 우선으로 모델을 개선하여 심장질환 발병 위험도를 제공할 수 있도록 하였고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뇌졸중</a:t>
            </a:r>
            <a:r>
              <a:rPr lang="ko-KR" altLang="en-US" baseline="0" dirty="0" smtClean="0"/>
              <a:t> 모델의 경우 샘플들의 뇌졸중 발병 환자들을 최대한 회수하여</a:t>
            </a:r>
            <a:r>
              <a:rPr lang="en-US" altLang="ko-KR" baseline="0" dirty="0" smtClean="0"/>
              <a:t>, negative</a:t>
            </a:r>
            <a:r>
              <a:rPr lang="ko-KR" altLang="en-US" baseline="0" dirty="0" smtClean="0"/>
              <a:t>로 예측된 환자들의 뇌졸중 발병 위험도를 최대한 </a:t>
            </a:r>
            <a:r>
              <a:rPr lang="ko-KR" altLang="en-US" baseline="0" dirty="0" err="1" smtClean="0"/>
              <a:t>낮출수</a:t>
            </a:r>
            <a:r>
              <a:rPr lang="ko-KR" altLang="en-US" baseline="0" dirty="0" smtClean="0"/>
              <a:t> 있도록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재현율를</a:t>
            </a:r>
            <a:r>
              <a:rPr lang="ko-KR" altLang="en-US" baseline="0" dirty="0" smtClean="0"/>
              <a:t> 우선으로 모델을 개선하였습니다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완성된 모델은 심장질환의 경우 해당 환자에 대해 심장질병이 발병할 가능성을 높은 정확도로 예측하는 모델이라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뇌졸중 모델의 경우 뇌졸중이 발병하지 않는다고 예측한 환자에 대하여 아주 낮은 위험도를 제공해줍니다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완성된 모델을 바탕으로 판단한 결과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심장질환의 경우 환자의 기본정보만을 가지고 높은 정밀도의 예측이 가능하지만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뇌졸중의 경우 환자의 기본정보만으로는 정확한 예측이 불가능한</a:t>
            </a:r>
            <a:r>
              <a:rPr lang="ko-KR" altLang="en-US" baseline="0" dirty="0" smtClean="0"/>
              <a:t> 것을 확인하였습니다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심장질환과 뇌졸중은 </a:t>
            </a:r>
            <a:r>
              <a:rPr lang="ko-KR" altLang="en-US" dirty="0" smtClean="0"/>
              <a:t>우리나라 질병으로의 </a:t>
            </a:r>
            <a:r>
              <a:rPr lang="ko-KR" altLang="en-US" dirty="0" smtClean="0"/>
              <a:t>사망원인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위를 차지하는 질환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질병의 공통점은 혈관관련 질병이라는 점에서 질병의 위험인자가 서로 아주 유사하다고 </a:t>
            </a:r>
            <a:r>
              <a:rPr lang="ko-KR" altLang="en-US" dirty="0" smtClean="0"/>
              <a:t>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그러므로 </a:t>
            </a:r>
            <a:r>
              <a:rPr lang="ko-KR" altLang="en-US" dirty="0" smtClean="0"/>
              <a:t>두 </a:t>
            </a:r>
            <a:r>
              <a:rPr lang="ko-KR" altLang="en-US" dirty="0" smtClean="0"/>
              <a:t>질병의 </a:t>
            </a:r>
            <a:r>
              <a:rPr lang="ko-KR" altLang="en-US" dirty="0" smtClean="0"/>
              <a:t>발병을 예측하는데 있어</a:t>
            </a:r>
            <a:r>
              <a:rPr lang="ko-KR" altLang="en-US" baseline="0" dirty="0" smtClean="0"/>
              <a:t> 중요한 요소로 파악되는 특성이 서로 같을 것으로 예상됩니다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그렇기 때문에 심장질환과 뇌졸중은 서로 동일한 정보를 토대로 발병여부를 예측할 수 있을 것이다라는 가설을 세우고 다음과 같은 의문을 제기할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en-US" altLang="ko-KR" dirty="0" smtClean="0"/>
              <a:t>. 2. 3. 4</a:t>
            </a:r>
            <a:r>
              <a:rPr lang="en-US" altLang="ko-KR" dirty="0" smtClean="0"/>
              <a:t>.)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의문을 </a:t>
            </a:r>
            <a:r>
              <a:rPr lang="ko-KR" altLang="en-US" dirty="0" smtClean="0"/>
              <a:t>해소하며 최종 모델의 생성과 활용방향에 대해서 이야기 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가설과 그에 따른 의문의 해소를 위한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특성 구성도입니다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정보그룹으로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신체정보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혈관관련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외적요인으로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smtClean="0"/>
              <a:t>묶을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특성들을 그대로 사용하여 </a:t>
            </a:r>
            <a:r>
              <a:rPr lang="ko-KR" altLang="en-US" dirty="0" smtClean="0"/>
              <a:t>훈련모델 </a:t>
            </a:r>
            <a:r>
              <a:rPr lang="ko-KR" altLang="en-US" dirty="0" smtClean="0"/>
              <a:t>선정 및 베이스라인을 설정하도록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선정 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일치화를 위해 건강관련 정보의 통합과 </a:t>
            </a:r>
            <a:r>
              <a:rPr lang="ko-KR" altLang="en-US" dirty="0" err="1" smtClean="0"/>
              <a:t>외적요인</a:t>
            </a:r>
            <a:r>
              <a:rPr lang="ko-KR" altLang="en-US" baseline="0" dirty="0" smtClean="0"/>
              <a:t> 특성의 중요도 확인 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제거를 진행하도록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셋에서의 </a:t>
            </a:r>
            <a:r>
              <a:rPr lang="ko-KR" altLang="en-US" dirty="0" smtClean="0"/>
              <a:t>질병발병 유무를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특성이 이진데이터 </a:t>
            </a:r>
            <a:r>
              <a:rPr lang="ko-KR" altLang="en-US" dirty="0" smtClean="0"/>
              <a:t>이기 때문에 이 문제는 분류문제로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비선형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분류 </a:t>
            </a:r>
            <a:r>
              <a:rPr lang="ko-KR" altLang="en-US" dirty="0" smtClean="0"/>
              <a:t>데이터에 대해서 좋은 성능을 보여주는 </a:t>
            </a:r>
            <a:r>
              <a:rPr lang="ko-KR" altLang="en-US" dirty="0" err="1" smtClean="0"/>
              <a:t>랜덤포레스트</a:t>
            </a:r>
            <a:r>
              <a:rPr lang="ko-KR" altLang="en-US" dirty="0" smtClean="0"/>
              <a:t> 모델과 </a:t>
            </a:r>
            <a:r>
              <a:rPr lang="en-US" altLang="ko-KR" dirty="0" smtClean="0"/>
              <a:t>XG</a:t>
            </a:r>
            <a:r>
              <a:rPr lang="ko-KR" altLang="en-US" dirty="0" err="1" smtClean="0"/>
              <a:t>부스팅</a:t>
            </a:r>
            <a:r>
              <a:rPr lang="ko-KR" altLang="en-US" dirty="0" smtClean="0"/>
              <a:t> 모델의 기본설정에서의 성능을 확인해보겠습니다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심장질환 모델에서는 </a:t>
            </a:r>
            <a:r>
              <a:rPr lang="ko-KR" altLang="en-US" dirty="0" err="1" smtClean="0"/>
              <a:t>랜덤포레스트와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xg</a:t>
            </a:r>
            <a:r>
              <a:rPr lang="ko-KR" altLang="en-US" dirty="0" err="1" smtClean="0"/>
              <a:t>부스팅모델</a:t>
            </a:r>
            <a:r>
              <a:rPr lang="ko-KR" altLang="en-US" dirty="0" smtClean="0"/>
              <a:t> 다 </a:t>
            </a:r>
            <a:r>
              <a:rPr lang="ko-KR" altLang="en-US" dirty="0" smtClean="0"/>
              <a:t>높은 성능을 </a:t>
            </a:r>
            <a:r>
              <a:rPr lang="ko-KR" altLang="en-US" dirty="0" smtClean="0"/>
              <a:t>보이는 것으로 판단됩니다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뇌졸중모델에서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랜덤포레스트는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positive</a:t>
            </a:r>
            <a:r>
              <a:rPr lang="ko-KR" altLang="en-US" baseline="0" dirty="0" smtClean="0"/>
              <a:t>에 대한 예측이 전혀 이루어지지 못했으며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xg</a:t>
            </a:r>
            <a:r>
              <a:rPr lang="ko-KR" altLang="en-US" baseline="0" dirty="0" err="1" smtClean="0"/>
              <a:t>부스팅에선는</a:t>
            </a:r>
            <a:r>
              <a:rPr lang="ko-KR" altLang="en-US" baseline="0" dirty="0" smtClean="0"/>
              <a:t> 미약하게 나마 분류가 이루어진 모습을 </a:t>
            </a:r>
            <a:r>
              <a:rPr lang="ko-KR" altLang="en-US" baseline="0" dirty="0" err="1" smtClean="0"/>
              <a:t>확인할수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이는 데이터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타겟</a:t>
            </a:r>
            <a:r>
              <a:rPr lang="ko-KR" altLang="en-US" baseline="0" dirty="0" smtClean="0"/>
              <a:t> 특성의 클래스가 극도로 편중되어있는 것이 원인으로 판단됩니다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</a:t>
            </a:r>
            <a:r>
              <a:rPr lang="ko-KR" altLang="en-US" baseline="0" dirty="0" err="1" smtClean="0"/>
              <a:t>데이터셋에서</a:t>
            </a:r>
            <a:r>
              <a:rPr lang="ko-KR" altLang="en-US" baseline="0" dirty="0" smtClean="0"/>
              <a:t> 더 좋은 성능을 보인 </a:t>
            </a:r>
            <a:r>
              <a:rPr lang="en-US" altLang="ko-KR" baseline="0" dirty="0" smtClean="0"/>
              <a:t>XG</a:t>
            </a:r>
            <a:r>
              <a:rPr lang="ko-KR" altLang="en-US" baseline="0" dirty="0" err="1" smtClean="0"/>
              <a:t>부스팅</a:t>
            </a:r>
            <a:r>
              <a:rPr lang="ko-KR" altLang="en-US" baseline="0" dirty="0" smtClean="0"/>
              <a:t> 모델을 학습모델로 선정하도록 하겠으며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지표에서 양성</a:t>
            </a:r>
            <a:r>
              <a:rPr lang="en-US" altLang="ko-KR" baseline="0" dirty="0" smtClean="0"/>
              <a:t>(positive)</a:t>
            </a:r>
            <a:r>
              <a:rPr lang="ko-KR" altLang="en-US" baseline="0" dirty="0" smtClean="0"/>
              <a:t>에 대하여 높은 점수를 받은 심장질환의 </a:t>
            </a:r>
            <a:r>
              <a:rPr lang="en-US" altLang="ko-KR" baseline="0" dirty="0" smtClean="0"/>
              <a:t>precision</a:t>
            </a:r>
            <a:r>
              <a:rPr lang="ko-KR" altLang="en-US" baseline="0" dirty="0" smtClean="0"/>
              <a:t>과 뇌졸중의 </a:t>
            </a:r>
            <a:r>
              <a:rPr lang="en-US" altLang="ko-KR" baseline="0" dirty="0" smtClean="0"/>
              <a:t>recall</a:t>
            </a:r>
            <a:r>
              <a:rPr lang="ko-KR" altLang="en-US" baseline="0" dirty="0" smtClean="0"/>
              <a:t>을 </a:t>
            </a:r>
            <a:r>
              <a:rPr lang="ko-KR" altLang="en-US" baseline="0" dirty="0" smtClean="0"/>
              <a:t>주 평가지표로 사용하도록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2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 선정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</a:t>
            </a:r>
            <a:r>
              <a:rPr lang="ko-KR" altLang="en-US" baseline="0" dirty="0" smtClean="0"/>
              <a:t> 모델들의 예측에 영향을 끼치는 특성들을 비교하기 위해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특성의 일치화 및 제거를 진행한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성능의 변화를 확인해 보았습니다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심장질환 </a:t>
            </a:r>
            <a:r>
              <a:rPr lang="ko-KR" altLang="en-US" baseline="0" dirty="0" err="1" smtClean="0"/>
              <a:t>데이터셋에서는</a:t>
            </a:r>
            <a:r>
              <a:rPr lang="ko-KR" altLang="en-US" baseline="0" dirty="0" smtClean="0"/>
              <a:t> 건강관련 특성들을 조합하여 뇌졸중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있는 특성들을 생성하였으며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뇌졸중 </a:t>
            </a:r>
            <a:r>
              <a:rPr lang="ko-KR" altLang="en-US" dirty="0" err="1" smtClean="0"/>
              <a:t>데이터셋에서는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외적요인에</a:t>
            </a:r>
            <a:r>
              <a:rPr lang="ko-KR" altLang="en-US" dirty="0" smtClean="0"/>
              <a:t> 대한 </a:t>
            </a:r>
            <a:r>
              <a:rPr lang="ko-KR" altLang="en-US" dirty="0" smtClean="0"/>
              <a:t>특성 일부를 </a:t>
            </a:r>
            <a:r>
              <a:rPr lang="ko-KR" altLang="en-US" dirty="0" smtClean="0"/>
              <a:t>제거하였습니다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데이터 전처리 및 특성공학을 진행한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 결과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 예측에 끼치는 영향은 </a:t>
            </a:r>
            <a:r>
              <a:rPr lang="ko-KR" altLang="en-US" baseline="0" dirty="0" err="1" smtClean="0"/>
              <a:t>미미한것을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확인할수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학습된 모델을 기반으로 각 특성이 예측</a:t>
            </a:r>
            <a:r>
              <a:rPr lang="ko-KR" altLang="en-US" baseline="0" dirty="0" smtClean="0"/>
              <a:t>에 얼마나 중요한지 확인해보도록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뇌졸중 모델에 경우 순열중요도로 확인 결과 나이 특성이 예측에 가장 큰 가중치를 가지는 것을 </a:t>
            </a:r>
            <a:r>
              <a:rPr lang="ko-KR" altLang="en-US" baseline="0" dirty="0" err="1" smtClean="0"/>
              <a:t>확인할수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PDP</a:t>
            </a:r>
            <a:r>
              <a:rPr lang="ko-KR" altLang="en-US" dirty="0" smtClean="0"/>
              <a:t>그래프로 나이와 건강정보</a:t>
            </a:r>
            <a:r>
              <a:rPr lang="ko-KR" altLang="en-US" baseline="0" dirty="0" smtClean="0"/>
              <a:t> 특성들이 값 </a:t>
            </a:r>
            <a:r>
              <a:rPr lang="ko-KR" altLang="en-US" baseline="0" dirty="0" smtClean="0"/>
              <a:t>변화의 따라 </a:t>
            </a:r>
            <a:r>
              <a:rPr lang="ko-KR" altLang="en-US" baseline="0" dirty="0" smtClean="0"/>
              <a:t>예측에 얼마나 영향을 끼치는지 확인한 결과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뇌졸중의 예측에 있어서 건강관련 요인들의 중요도는 미미한 편이라고 판단됩니다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심장질환 모델입니다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심장질환의 경우 뇌졸중</a:t>
            </a:r>
            <a:r>
              <a:rPr lang="ko-KR" altLang="en-US" baseline="0" dirty="0" smtClean="0"/>
              <a:t> 모델과는 다르게 환자의 건강정보가 예측에 큰 영향을 끼치는 것을 </a:t>
            </a:r>
            <a:r>
              <a:rPr lang="ko-KR" altLang="en-US" baseline="0" dirty="0" err="1" smtClean="0"/>
              <a:t>확인할수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순열 중요도로 확인한 결과 고혈압여부가 예측에 </a:t>
            </a:r>
            <a:r>
              <a:rPr lang="ko-KR" altLang="en-US" baseline="0" dirty="0" err="1" smtClean="0"/>
              <a:t>가장큰</a:t>
            </a:r>
            <a:r>
              <a:rPr lang="ko-KR" altLang="en-US" baseline="0" dirty="0" smtClean="0"/>
              <a:t> 영향력을 행사한 것을 </a:t>
            </a:r>
            <a:r>
              <a:rPr lang="ko-KR" altLang="en-US" baseline="0" dirty="0" err="1" smtClean="0"/>
              <a:t>확인할수</a:t>
            </a:r>
            <a:r>
              <a:rPr lang="ko-KR" altLang="en-US" baseline="0" dirty="0" smtClean="0"/>
              <a:t> 있었으며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나이와 건강관련 특성들의 </a:t>
            </a:r>
            <a:r>
              <a:rPr lang="en-US" altLang="ko-KR" baseline="0" dirty="0" smtClean="0"/>
              <a:t>PDP</a:t>
            </a:r>
            <a:r>
              <a:rPr lang="ko-KR" altLang="en-US" baseline="0" dirty="0" smtClean="0"/>
              <a:t>그래프 확인결과 나이보다 예측에 더 많은 영향을 끼친다고 판단됩니다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이는 뇌졸중과 심장질환의 예측에 있어 동일한 요인을 공유한다고 판단하기 힘들며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뇌졸중은 </a:t>
            </a:r>
            <a:r>
              <a:rPr lang="ko-KR" altLang="en-US" baseline="0" dirty="0" err="1" smtClean="0"/>
              <a:t>나이로인한</a:t>
            </a:r>
            <a:r>
              <a:rPr lang="ko-KR" altLang="en-US" baseline="0" dirty="0" smtClean="0"/>
              <a:t> 신체노화가 큰 요인으로 작용하며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심장질환은 환자의 건강상태가 중요한 요인으로 작용한다고 생각됩니다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그래프는 예측모델에서 한 환자의 정보를 바탕으로 뇌졸중의 발병유무를 예측하는데 있어 각 특성이 가지는 가중치를 </a:t>
            </a:r>
            <a:r>
              <a:rPr lang="ko-KR" altLang="en-US" dirty="0" err="1" smtClean="0"/>
              <a:t>표현한것입니다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뇌종줄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예측시</a:t>
            </a:r>
            <a:r>
              <a:rPr lang="ko-KR" altLang="en-US" baseline="0" dirty="0" smtClean="0"/>
              <a:t> 나이는 모든 환자들에게 있어 가장 큰 가중치를 가지며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나이가 증가함에 있어 건강관련 정보의 가중치가 증가하는 것을 </a:t>
            </a:r>
            <a:r>
              <a:rPr lang="ko-KR" altLang="en-US" baseline="0" dirty="0" err="1" smtClean="0"/>
              <a:t>확인할수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나이가 증가함에 따라 건강관련 특성들의 중요도가 증가하지만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가장 큰 요인은 나이라는 것을 </a:t>
            </a:r>
            <a:r>
              <a:rPr lang="ko-KR" altLang="en-US" baseline="0" dirty="0" err="1" smtClean="0"/>
              <a:t>다시한번</a:t>
            </a:r>
            <a:r>
              <a:rPr lang="ko-KR" altLang="en-US" baseline="0" dirty="0" smtClean="0"/>
              <a:t> 확인할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심장질환 모델입니다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심장질환의 경우 나이에 상관없이 모든 건강정보</a:t>
            </a:r>
            <a:r>
              <a:rPr lang="ko-KR" altLang="en-US" baseline="0" dirty="0" smtClean="0"/>
              <a:t> 특성들이 유기적으로 영향을 끼치고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중 고혈압유무가 질병 발생에 </a:t>
            </a:r>
            <a:r>
              <a:rPr lang="ko-KR" altLang="en-US" baseline="0" dirty="0" err="1" smtClean="0"/>
              <a:t>가장큰</a:t>
            </a:r>
            <a:r>
              <a:rPr lang="ko-KR" altLang="en-US" baseline="0" dirty="0" smtClean="0"/>
              <a:t> 가중치를 가지는 것을 </a:t>
            </a:r>
            <a:r>
              <a:rPr lang="ko-KR" altLang="en-US" baseline="0" dirty="0" err="1" smtClean="0"/>
              <a:t>확인할수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 심장질환의 경우 나이에 따른 영향뿐만 아니라 신체 건강유무 또한 중요하게 작용한다고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8F328-31F6-4819-9973-07947511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A64537-8DAB-43A0-9B28-2B92DEFC6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39FB1-2571-4E4D-ABD2-406E9C18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37290-6998-48AF-A14F-CAD6AC3DD794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A17342-79B1-44BE-9237-AC8119FE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26483A-00DE-4E4A-A632-634579ED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0073C-AF48-472B-B620-52918F9B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CC4C05-EC15-41D4-B5EC-63FE84321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CD1D4A-B965-4AE9-BD8A-EDFAC97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9AAF76-793A-41D0-B2FC-5F243646E2F6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F0C1BB-614C-4291-B3B1-F81AA4E2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AF47BA-AC7C-40E0-991D-DFEE0580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406D354-0CEC-477C-8BBB-B89B09CB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0B9C5A-009D-462B-973B-72301DC26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390D1F-2ADD-4E4D-9B3C-1F6FEA58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5344CA-4CC4-49A1-8A10-155C23E85E1D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48D711-603C-43F8-8541-BD3B3B13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05A0D8-2AA0-46F1-95BC-C2159C0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65658B50-67D7-4478-B602-CBD1D06239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101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xmlns="" id="{65658B50-67D7-4478-B602-CBD1D06239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10D5196D-AA58-4AB1-8C23-AA7094AFB1B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50470C-071B-4DB0-8380-4AF3555761CC}"/>
              </a:ext>
            </a:extLst>
          </p:cNvPr>
          <p:cNvSpPr/>
          <p:nvPr userDrawn="1"/>
        </p:nvSpPr>
        <p:spPr>
          <a:xfrm>
            <a:off x="11315700" y="6356350"/>
            <a:ext cx="418353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F74383-D9F7-4295-BA50-4E5D21C7B578}"/>
              </a:ext>
            </a:extLst>
          </p:cNvPr>
          <p:cNvSpPr/>
          <p:nvPr userDrawn="1"/>
        </p:nvSpPr>
        <p:spPr>
          <a:xfrm>
            <a:off x="11379200" y="6356350"/>
            <a:ext cx="418353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D567C-DE62-439D-994E-C4C1DC7C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F309AD-B46E-4D8A-ADCC-4745606C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F8C54E-22D4-4D73-9A0C-51560A8E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210A1-65E7-4279-817E-E0ABAF6736C7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44F75F-DB7F-4501-BAA8-B51DF150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7F223-A35A-4ADB-8698-DEDD29E8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5505" y="6414220"/>
            <a:ext cx="285741" cy="249385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845BFCF-BC39-408B-B548-F493215133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E6010-E981-4A42-A25D-C0311B77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D9FDCC-8A41-4AF9-B356-6D3866C6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851BF9-0C60-4D33-9525-D6E4E0A7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F80902-E1B5-4D91-9010-E47CA8B442C9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E55647-C1E7-4F02-A039-613525F0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500691-5AB5-48C1-AF1D-49062529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8471F-B85C-4540-8579-76111E72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FB4221-AB9E-41EF-A81D-095EA32AA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7BD745-DF38-4EC7-BB51-4B8C02A7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5B6463-B91B-4D94-A31F-CCA956AA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FCE15-321B-47FC-BF07-3F46B3EFB067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F3A0D1-5E3D-4D62-98FD-97EC8338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6E1BD6-F8E6-446D-A6DA-1693F37C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DA189-CCDF-4061-B033-8E3E6312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C7ABF0-47B7-4E57-89BF-4BB4E9B6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7041E-C689-4DD3-AD9B-CB53A8DB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F98837-A4AE-4DED-B2A8-62FD06CBB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556FC8-9361-4F7F-8740-554CDABB2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98F4CC9-EE91-46B1-9889-FBC38EA3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0364D1-831F-45F7-BA31-88159A973749}" type="datetime1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EE8367-8B55-4224-8189-9EB626AB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8FE702-40B0-4063-BCDA-5C2025CC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74F31-14B6-465F-825B-09BE2232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7C8DEC-88A0-4822-B915-7C87D7E7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1C10E-289E-41F4-BAB5-4EC158FBCF74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0F50C3-B463-42B9-B485-662CFF3B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932133-0835-43A4-8CBA-155C2A61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2229EC-A13D-46D0-BBB4-76B23ABF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4D95F9-9031-447B-ADDD-655E0013CC39}" type="datetime1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E89EAA-E2A9-4EE8-ACC6-A0A93B4A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79BB8-D7BF-46BD-BE06-F680B906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9BEFF-77DB-4B07-B043-CAF45F13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FE4D1C-1AF1-4005-91C1-8E059DAE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050125-7B69-4240-A661-03E23A19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22E1ED-383E-4272-8BB2-94AE83C2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5A631A-38DA-4735-9362-375E28BC52A1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A58DB6-CE2F-4AC4-9E09-C9DF2521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B1AF5C-BC52-48DB-917B-D31F2E21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6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477F4-7C62-4C0B-9C76-9DB1E322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A5FC57-23B7-43C7-8C8A-F27F4467F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5DEB4B-6641-458B-9B52-C1D8731C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272FA9-5BAC-49A9-96E4-2C69E7A3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3B86B-4E65-4405-AB86-382858068DA8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CD362A-A202-4015-ACA3-FFDEE6A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222E54-E35F-413F-8007-411298E2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7D758D4D-29A0-4A07-9896-D3A7975F2FE5}"/>
              </a:ext>
            </a:extLst>
          </p:cNvPr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0479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xmlns="" id="{7D758D4D-29A0-4A07-9896-D3A7975F2F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xmlns="" id="{BCF01091-A17B-4F2E-B14C-53B9130E8EE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414F03-3128-4680-9234-6682960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8E431E-DEEE-47FA-80CE-C3A2248A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447" y="1304365"/>
            <a:ext cx="11403106" cy="4872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22FBA7-3E23-4707-9DBE-5D1FDF9C9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4C51DC-A709-4D0E-ABC1-CF11D14B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039203-9F9D-4514-9B8B-E9F46E506DC1}"/>
              </a:ext>
            </a:extLst>
          </p:cNvPr>
          <p:cNvSpPr/>
          <p:nvPr/>
        </p:nvSpPr>
        <p:spPr>
          <a:xfrm>
            <a:off x="5124090" y="0"/>
            <a:ext cx="70679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35A9CB-FAD2-4A7F-B8A0-FBC0D428AC39}"/>
              </a:ext>
            </a:extLst>
          </p:cNvPr>
          <p:cNvSpPr/>
          <p:nvPr/>
        </p:nvSpPr>
        <p:spPr>
          <a:xfrm>
            <a:off x="643101" y="5711218"/>
            <a:ext cx="290235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AI06_S2_Project</a:t>
            </a:r>
          </a:p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정태호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EDBE45A-F0A5-4A27-9A92-9EF468C0E601}"/>
              </a:ext>
            </a:extLst>
          </p:cNvPr>
          <p:cNvCxnSpPr>
            <a:cxnSpLocks/>
          </p:cNvCxnSpPr>
          <p:nvPr/>
        </p:nvCxnSpPr>
        <p:spPr>
          <a:xfrm>
            <a:off x="643101" y="5527287"/>
            <a:ext cx="41320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xmlns="" id="{EF17E567-1ACC-46C3-B4FD-6F70E1A6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00" y="1535654"/>
            <a:ext cx="4132099" cy="367981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/>
              <a:t>심장질환과 뇌졸중 </a:t>
            </a:r>
            <a:r>
              <a:rPr lang="ko-KR" altLang="en-US" sz="4400" dirty="0"/>
              <a:t>예측모델 및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ko-KR" altLang="en-US" sz="4400" dirty="0"/>
              <a:t>연관관계 해석</a:t>
            </a:r>
            <a:endParaRPr lang="en-US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A5CDA3A-D8A7-40C2-AC97-4AD251850ADD}"/>
              </a:ext>
            </a:extLst>
          </p:cNvPr>
          <p:cNvSpPr/>
          <p:nvPr/>
        </p:nvSpPr>
        <p:spPr>
          <a:xfrm>
            <a:off x="5604933" y="5711218"/>
            <a:ext cx="58250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4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Kaggle</a:t>
            </a:r>
            <a:r>
              <a:rPr lang="ko-KR" alt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의 </a:t>
            </a:r>
            <a:r>
              <a:rPr lang="en-US" altLang="ko-KR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cardio,stroke</a:t>
            </a:r>
            <a:r>
              <a:rPr lang="ko-KR" alt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 대한 모델훈련자료를 기초로 훈련 및 분석</a:t>
            </a: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463E7B7-7DBB-4C62-85EC-EF460C548DD7}"/>
              </a:ext>
            </a:extLst>
          </p:cNvPr>
          <p:cNvCxnSpPr>
            <a:cxnSpLocks/>
          </p:cNvCxnSpPr>
          <p:nvPr/>
        </p:nvCxnSpPr>
        <p:spPr>
          <a:xfrm>
            <a:off x="5604933" y="5527287"/>
            <a:ext cx="5825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4"/>
    </mc:Choice>
    <mc:Fallback xmlns="">
      <p:transition spd="slow" advTm="744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6D45F2A5-8759-4104-94D7-354FCAC44C62}"/>
              </a:ext>
            </a:extLst>
          </p:cNvPr>
          <p:cNvSpPr/>
          <p:nvPr/>
        </p:nvSpPr>
        <p:spPr>
          <a:xfrm>
            <a:off x="-1" y="4018446"/>
            <a:ext cx="4495700" cy="40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D132B7FC-2BE2-4497-AC24-DD971CC5C7DE}"/>
              </a:ext>
            </a:extLst>
          </p:cNvPr>
          <p:cNvSpPr/>
          <p:nvPr/>
        </p:nvSpPr>
        <p:spPr>
          <a:xfrm>
            <a:off x="0" y="1276640"/>
            <a:ext cx="4495700" cy="43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39CD0-773E-4029-B46C-59056CAB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성능 개선 </a:t>
            </a:r>
            <a:r>
              <a:rPr lang="en-US" altLang="ko-KR" sz="1600" dirty="0" err="1"/>
              <a:t>XGboost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mdel</a:t>
            </a:r>
            <a:endParaRPr lang="en-US" sz="1600" dirty="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xmlns="" id="{DFA14C3F-7D55-455F-866C-5EC13414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267935" y="1401037"/>
            <a:ext cx="3933362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심장질환</a:t>
            </a:r>
            <a:r>
              <a:rPr lang="en-US" altLang="ko-K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(cardio)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개선된 모델 </a:t>
            </a:r>
            <a:r>
              <a:rPr lang="ko-KR" altLang="en-US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파라미터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267935" y="1799745"/>
            <a:ext cx="3982789" cy="184665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sz="1200" dirty="0">
                <a:ea typeface="맑은 고딕"/>
              </a:rPr>
              <a:t>◆ </a:t>
            </a:r>
            <a:r>
              <a:rPr lang="en-US" sz="1200" b="1" dirty="0" err="1">
                <a:latin typeface="Segoe UI"/>
                <a:cs typeface="Segoe UI"/>
              </a:rPr>
              <a:t>XGBboost</a:t>
            </a:r>
            <a:r>
              <a:rPr lang="en-US" sz="1200" b="1" dirty="0">
                <a:latin typeface="Segoe UI"/>
                <a:cs typeface="Segoe UI"/>
              </a:rPr>
              <a:t> model </a:t>
            </a:r>
            <a:r>
              <a:rPr lang="ko-KR" altLang="en-US" sz="1200" b="1" dirty="0">
                <a:latin typeface="Segoe UI"/>
                <a:ea typeface="맑은 고딕"/>
                <a:cs typeface="Segoe UI"/>
              </a:rPr>
              <a:t>파라미터</a:t>
            </a:r>
            <a:endParaRPr lang="en-US" altLang="ko-KR" sz="1200" b="1" dirty="0">
              <a:latin typeface="Segoe UI"/>
              <a:ea typeface="맑은 고딕"/>
              <a:cs typeface="Segoe UI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Max_depth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altLang="ko-KR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Learning_rate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0.05</a:t>
            </a:r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Colsample_bytree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0.6</a:t>
            </a: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Eval_metric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 </a:t>
            </a:r>
            <a:r>
              <a:rPr lang="en-US" sz="12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auc</a:t>
            </a:r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ko-KR" altLang="en-US" sz="1200" dirty="0">
                <a:ea typeface="맑은 고딕"/>
              </a:rPr>
              <a:t>◆</a:t>
            </a:r>
            <a:r>
              <a:rPr lang="en-US" altLang="ko-KR" sz="1200" b="1" dirty="0" err="1">
                <a:ea typeface="맑은 고딕"/>
              </a:rPr>
              <a:t>RandomizedSearchCV</a:t>
            </a:r>
            <a:r>
              <a:rPr lang="ko-KR" altLang="en-US" sz="1200" b="1" dirty="0">
                <a:ea typeface="맑은 고딕"/>
              </a:rPr>
              <a:t> 파라미터</a:t>
            </a:r>
            <a:endParaRPr lang="en-US" altLang="ko-KR" sz="1200" b="1" dirty="0">
              <a:ea typeface="맑은 고딕"/>
            </a:endParaRPr>
          </a:p>
          <a:p>
            <a:pPr>
              <a:buClr>
                <a:schemeClr val="accent2"/>
              </a:buClr>
            </a:pPr>
            <a:r>
              <a:rPr lang="en-US" altLang="ko-KR" sz="1200" dirty="0"/>
              <a:t>   </a:t>
            </a:r>
            <a:r>
              <a:rPr lang="en-US" altLang="ko-KR" sz="1200" dirty="0" err="1"/>
              <a:t>N_iter</a:t>
            </a:r>
            <a:r>
              <a:rPr lang="en-US" altLang="ko-KR" sz="1200" dirty="0"/>
              <a:t> : </a:t>
            </a:r>
            <a:r>
              <a:rPr lang="en-US" altLang="ko-KR" sz="1200" b="1" dirty="0"/>
              <a:t>100</a:t>
            </a:r>
          </a:p>
          <a:p>
            <a:pPr>
              <a:buClr>
                <a:schemeClr val="accent2"/>
              </a:buClr>
            </a:pPr>
            <a:r>
              <a:rPr lang="en-US" altLang="ko-KR" sz="1200" dirty="0"/>
              <a:t>   CV: </a:t>
            </a:r>
            <a:r>
              <a:rPr lang="en-US" altLang="ko-KR" sz="1200" b="1" dirty="0"/>
              <a:t>4</a:t>
            </a:r>
          </a:p>
          <a:p>
            <a:pPr>
              <a:buClr>
                <a:schemeClr val="accent2"/>
              </a:buClr>
            </a:pPr>
            <a:r>
              <a:rPr lang="en-US" altLang="ko-KR" sz="1200" dirty="0"/>
              <a:t>   Scoring: </a:t>
            </a:r>
            <a:r>
              <a:rPr lang="en-US" altLang="ko-KR" sz="1200" b="1" dirty="0"/>
              <a:t>f1_score</a:t>
            </a:r>
          </a:p>
          <a:p>
            <a:r>
              <a:rPr lang="ko-KR" sz="1200" b="1" dirty="0">
                <a:ea typeface="+mn-lt"/>
                <a:cs typeface="+mn-lt"/>
              </a:rPr>
              <a:t>◆</a:t>
            </a:r>
            <a:r>
              <a:rPr lang="ko-KR" sz="1200" b="1" dirty="0" err="1">
                <a:ea typeface="+mn-lt"/>
                <a:cs typeface="+mn-lt"/>
              </a:rPr>
              <a:t>임계값</a:t>
            </a:r>
            <a:r>
              <a:rPr lang="ko-KR" altLang="en-US" sz="1200" b="1" dirty="0">
                <a:ea typeface="+mn-lt"/>
                <a:cs typeface="+mn-lt"/>
              </a:rPr>
              <a:t> </a:t>
            </a:r>
            <a:r>
              <a:rPr lang="en-US" altLang="ko-KR" sz="1200" b="1" dirty="0">
                <a:ea typeface="+mn-lt"/>
                <a:cs typeface="+mn-lt"/>
              </a:rPr>
              <a:t>:</a:t>
            </a:r>
            <a:r>
              <a:rPr lang="ko-KR" sz="1200" b="1" dirty="0">
                <a:ea typeface="+mn-lt"/>
                <a:cs typeface="+mn-lt"/>
              </a:rPr>
              <a:t> </a:t>
            </a:r>
            <a:r>
              <a:rPr lang="en-US" altLang="ko-KR" sz="1200" b="1" dirty="0">
                <a:ea typeface="+mn-lt"/>
                <a:cs typeface="+mn-lt"/>
              </a:rPr>
              <a:t>0.523</a:t>
            </a:r>
            <a:endParaRPr lang="ko-KR" altLang="en-US" sz="1200" b="1" dirty="0">
              <a:ea typeface="+mn-lt"/>
              <a:cs typeface="+mn-lt"/>
            </a:endParaRPr>
          </a:p>
        </p:txBody>
      </p:sp>
      <p:sp>
        <p:nvSpPr>
          <p:cNvPr id="51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218508" y="4131881"/>
            <a:ext cx="3933362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뇌졸중</a:t>
            </a:r>
            <a:r>
              <a:rPr lang="en-US" altLang="ko-K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(stroke)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개선된 모델 </a:t>
            </a:r>
            <a:r>
              <a:rPr lang="ko-KR" altLang="en-US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파라미터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218508" y="4521297"/>
            <a:ext cx="3982789" cy="184665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sz="1200" dirty="0">
                <a:ea typeface="맑은 고딕"/>
              </a:rPr>
              <a:t>◆ </a:t>
            </a:r>
            <a:r>
              <a:rPr lang="en-US" sz="1200" b="1" dirty="0" err="1">
                <a:latin typeface="Segoe UI"/>
                <a:cs typeface="Segoe UI"/>
              </a:rPr>
              <a:t>XGBboost</a:t>
            </a:r>
            <a:r>
              <a:rPr lang="en-US" sz="1200" b="1" dirty="0">
                <a:latin typeface="Segoe UI"/>
                <a:cs typeface="Segoe UI"/>
              </a:rPr>
              <a:t> model </a:t>
            </a:r>
            <a:r>
              <a:rPr lang="ko-KR" altLang="en-US" sz="1200" b="1" dirty="0">
                <a:latin typeface="Segoe UI"/>
                <a:ea typeface="맑은 고딕"/>
                <a:cs typeface="Segoe UI"/>
              </a:rPr>
              <a:t>파라미터</a:t>
            </a:r>
            <a:endParaRPr lang="en-US" altLang="ko-KR" sz="1200" b="1" dirty="0">
              <a:latin typeface="Segoe UI" panose="020B0502040204020203" pitchFamily="34" charset="0"/>
              <a:ea typeface="맑은 고딕" panose="020B0503020000020004" pitchFamily="34" charset="-127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Max_depth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altLang="ko-KR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Learning_rate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0.03</a:t>
            </a:r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Colsample_bytree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</a:t>
            </a: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Eval_metric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 </a:t>
            </a:r>
            <a:r>
              <a:rPr lang="en-US" sz="12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auc</a:t>
            </a:r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ko-KR" altLang="en-US" sz="1200" dirty="0">
                <a:ea typeface="맑은 고딕"/>
              </a:rPr>
              <a:t>◆</a:t>
            </a:r>
            <a:r>
              <a:rPr lang="en-US" altLang="ko-KR" sz="1200" b="1" dirty="0" err="1">
                <a:ea typeface="맑은 고딕"/>
              </a:rPr>
              <a:t>RandomizedSearchCV</a:t>
            </a:r>
            <a:r>
              <a:rPr lang="ko-KR" altLang="en-US" sz="1200" b="1" dirty="0">
                <a:ea typeface="맑은 고딕"/>
              </a:rPr>
              <a:t> 파라미터</a:t>
            </a:r>
            <a:endParaRPr lang="en-US" altLang="ko-KR" sz="1200" b="1" dirty="0">
              <a:ea typeface="맑은 고딕" panose="020B0503020000020004" pitchFamily="34" charset="-127"/>
              <a:cs typeface="Calibri"/>
            </a:endParaRPr>
          </a:p>
          <a:p>
            <a:pPr>
              <a:buClr>
                <a:schemeClr val="accent2"/>
              </a:buClr>
            </a:pPr>
            <a:r>
              <a:rPr lang="en-US" altLang="ko-KR" sz="1200" dirty="0"/>
              <a:t>   </a:t>
            </a:r>
            <a:r>
              <a:rPr lang="en-US" altLang="ko-KR" sz="1200" dirty="0" err="1"/>
              <a:t>N_iter</a:t>
            </a:r>
            <a:r>
              <a:rPr lang="en-US" altLang="ko-KR" sz="1200" dirty="0"/>
              <a:t> : </a:t>
            </a:r>
            <a:r>
              <a:rPr lang="en-US" altLang="ko-KR" sz="1200" b="1" dirty="0"/>
              <a:t>100</a:t>
            </a:r>
          </a:p>
          <a:p>
            <a:pPr>
              <a:buClr>
                <a:schemeClr val="accent2"/>
              </a:buClr>
            </a:pPr>
            <a:r>
              <a:rPr lang="en-US" altLang="ko-KR" sz="1200" dirty="0"/>
              <a:t>   CV: </a:t>
            </a:r>
            <a:r>
              <a:rPr lang="en-US" altLang="ko-KR" sz="1200" b="1" dirty="0"/>
              <a:t>4</a:t>
            </a:r>
          </a:p>
          <a:p>
            <a:pPr>
              <a:buClr>
                <a:schemeClr val="accent2"/>
              </a:buClr>
            </a:pPr>
            <a:r>
              <a:rPr lang="en-US" altLang="ko-KR" sz="1200" dirty="0"/>
              <a:t>   Scoring: </a:t>
            </a:r>
            <a:r>
              <a:rPr lang="en-US" altLang="ko-KR" sz="1200" b="1" dirty="0"/>
              <a:t>recall</a:t>
            </a:r>
          </a:p>
          <a:p>
            <a:r>
              <a:rPr lang="ko-KR" sz="1200" b="1" dirty="0">
                <a:ea typeface="맑은 고딕"/>
                <a:cs typeface="Calibri"/>
              </a:rPr>
              <a:t>◆</a:t>
            </a:r>
            <a:r>
              <a:rPr lang="ko-KR" sz="1200" b="1" dirty="0" err="1">
                <a:ea typeface="맑은 고딕"/>
                <a:cs typeface="Calibri"/>
              </a:rPr>
              <a:t>임계값</a:t>
            </a:r>
            <a:r>
              <a:rPr lang="ko-KR" sz="1200" b="1" dirty="0">
                <a:ea typeface="맑은 고딕"/>
                <a:cs typeface="Calibri"/>
              </a:rPr>
              <a:t> </a:t>
            </a:r>
            <a:r>
              <a:rPr lang="en-US" sz="1200" b="1" dirty="0">
                <a:cs typeface="Calibri"/>
              </a:rPr>
              <a:t>:</a:t>
            </a:r>
            <a:r>
              <a:rPr lang="ko-KR" sz="1200" b="1" dirty="0">
                <a:ea typeface="맑은 고딕"/>
                <a:cs typeface="Calibri"/>
              </a:rPr>
              <a:t> </a:t>
            </a:r>
            <a:r>
              <a:rPr lang="en-US" sz="1200" b="1" dirty="0">
                <a:cs typeface="Calibri"/>
              </a:rPr>
              <a:t>0.43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00" r="253" b="-108"/>
          <a:stretch/>
        </p:blipFill>
        <p:spPr bwMode="auto">
          <a:xfrm>
            <a:off x="3083212" y="1966282"/>
            <a:ext cx="3667366" cy="137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56649"/>
          <a:stretch/>
        </p:blipFill>
        <p:spPr bwMode="auto">
          <a:xfrm>
            <a:off x="3121869" y="4640915"/>
            <a:ext cx="3676650" cy="132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xmlns="" id="{D708ED30-4B26-4B1A-8B5E-26BF24974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863" y="4644522"/>
            <a:ext cx="3718931" cy="1369664"/>
          </a:xfrm>
          <a:prstGeom prst="rect">
            <a:avLst/>
          </a:prstGeom>
        </p:spPr>
      </p:pic>
      <p:pic>
        <p:nvPicPr>
          <p:cNvPr id="4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xmlns="" id="{7F6B1244-D914-4B68-A437-221D33286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863" y="1962917"/>
            <a:ext cx="3718931" cy="1361701"/>
          </a:xfrm>
          <a:prstGeom prst="rect">
            <a:avLst/>
          </a:prstGeom>
        </p:spPr>
      </p:pic>
      <p:sp>
        <p:nvSpPr>
          <p:cNvPr id="5" name="오른쪽 화살표 2">
            <a:extLst>
              <a:ext uri="{FF2B5EF4-FFF2-40B4-BE49-F238E27FC236}">
                <a16:creationId xmlns:a16="http://schemas.microsoft.com/office/drawing/2014/main" xmlns="" id="{75990FBD-C4B5-4008-9C3B-20B0723C0D54}"/>
              </a:ext>
            </a:extLst>
          </p:cNvPr>
          <p:cNvSpPr/>
          <p:nvPr/>
        </p:nvSpPr>
        <p:spPr>
          <a:xfrm>
            <a:off x="7075275" y="2185341"/>
            <a:ext cx="446323" cy="103796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92">
            <a:extLst>
              <a:ext uri="{FF2B5EF4-FFF2-40B4-BE49-F238E27FC236}">
                <a16:creationId xmlns:a16="http://schemas.microsoft.com/office/drawing/2014/main" xmlns="" id="{475E054A-E7A6-44BD-8EDA-96633D9D052E}"/>
              </a:ext>
            </a:extLst>
          </p:cNvPr>
          <p:cNvSpPr/>
          <p:nvPr/>
        </p:nvSpPr>
        <p:spPr>
          <a:xfrm>
            <a:off x="7075275" y="4642011"/>
            <a:ext cx="446323" cy="103796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80">
            <a:extLst>
              <a:ext uri="{FF2B5EF4-FFF2-40B4-BE49-F238E27FC236}">
                <a16:creationId xmlns:a16="http://schemas.microsoft.com/office/drawing/2014/main" xmlns="" id="{C5BFC609-AA61-4CE4-969C-F4D4E215F480}"/>
              </a:ext>
            </a:extLst>
          </p:cNvPr>
          <p:cNvCxnSpPr/>
          <p:nvPr/>
        </p:nvCxnSpPr>
        <p:spPr>
          <a:xfrm>
            <a:off x="2951444" y="1884116"/>
            <a:ext cx="3984" cy="1784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0">
            <a:extLst>
              <a:ext uri="{FF2B5EF4-FFF2-40B4-BE49-F238E27FC236}">
                <a16:creationId xmlns:a16="http://schemas.microsoft.com/office/drawing/2014/main" xmlns="" id="{9B1663C7-4851-4AAE-8DF7-6C107F35364D}"/>
              </a:ext>
            </a:extLst>
          </p:cNvPr>
          <p:cNvCxnSpPr>
            <a:cxnSpLocks/>
          </p:cNvCxnSpPr>
          <p:nvPr/>
        </p:nvCxnSpPr>
        <p:spPr>
          <a:xfrm>
            <a:off x="2960736" y="4625457"/>
            <a:ext cx="3984" cy="1784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973A9BA-6BC9-4D46-BBD9-CE84E4C91A7F}"/>
              </a:ext>
            </a:extLst>
          </p:cNvPr>
          <p:cNvSpPr/>
          <p:nvPr/>
        </p:nvSpPr>
        <p:spPr>
          <a:xfrm>
            <a:off x="3982222" y="1971026"/>
            <a:ext cx="719686" cy="6769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C79D2CE-8FB6-4090-AE9C-A89788D301A6}"/>
              </a:ext>
            </a:extLst>
          </p:cNvPr>
          <p:cNvSpPr/>
          <p:nvPr/>
        </p:nvSpPr>
        <p:spPr>
          <a:xfrm>
            <a:off x="8752144" y="1951233"/>
            <a:ext cx="719686" cy="6769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727B575-42D4-49D1-B2B0-4FDC976DD70E}"/>
              </a:ext>
            </a:extLst>
          </p:cNvPr>
          <p:cNvSpPr/>
          <p:nvPr/>
        </p:nvSpPr>
        <p:spPr>
          <a:xfrm>
            <a:off x="4882766" y="4642973"/>
            <a:ext cx="541557" cy="686890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FDCDCAD-15B8-4352-B308-2A111F87F956}"/>
              </a:ext>
            </a:extLst>
          </p:cNvPr>
          <p:cNvSpPr/>
          <p:nvPr/>
        </p:nvSpPr>
        <p:spPr>
          <a:xfrm>
            <a:off x="9622999" y="4672661"/>
            <a:ext cx="541557" cy="686890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xmlns="" id="{05FEAB46-4296-4B09-BEC6-B0DF50C74BDC}"/>
              </a:ext>
            </a:extLst>
          </p:cNvPr>
          <p:cNvSpPr/>
          <p:nvPr/>
        </p:nvSpPr>
        <p:spPr>
          <a:xfrm>
            <a:off x="6868634" y="5678464"/>
            <a:ext cx="845725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rgbClr val="ED7D31"/>
              </a:buClr>
            </a:pPr>
            <a:r>
              <a:rPr lang="ko-KR" sz="1200" b="1" dirty="0" err="1">
                <a:ea typeface="+mn-lt"/>
                <a:cs typeface="+mn-lt"/>
              </a:rPr>
              <a:t>임계값</a:t>
            </a:r>
            <a:r>
              <a:rPr lang="ko-KR" sz="1200" b="1" dirty="0">
                <a:ea typeface="+mn-lt"/>
                <a:cs typeface="+mn-lt"/>
              </a:rPr>
              <a:t> 조정</a:t>
            </a:r>
            <a:endParaRPr lang="ko-KR" altLang="en-US" sz="1200" b="1" dirty="0">
              <a:ea typeface="+mn-lt"/>
              <a:cs typeface="+mn-lt"/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xmlns="" id="{E379DA2E-6880-4B42-B7BD-212914C410F6}"/>
              </a:ext>
            </a:extLst>
          </p:cNvPr>
          <p:cNvSpPr/>
          <p:nvPr/>
        </p:nvSpPr>
        <p:spPr>
          <a:xfrm>
            <a:off x="6868634" y="3224230"/>
            <a:ext cx="845725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rgbClr val="ED7D31"/>
              </a:buClr>
            </a:pPr>
            <a:r>
              <a:rPr lang="ko-KR" sz="1200" b="1" dirty="0" err="1">
                <a:ea typeface="+mn-lt"/>
                <a:cs typeface="+mn-lt"/>
              </a:rPr>
              <a:t>임계값</a:t>
            </a:r>
            <a:r>
              <a:rPr lang="ko-KR" sz="1200" b="1" dirty="0">
                <a:ea typeface="+mn-lt"/>
                <a:cs typeface="+mn-lt"/>
              </a:rPr>
              <a:t> 조정</a:t>
            </a:r>
            <a:endParaRPr lang="ko-KR" altLang="en-US" sz="1200" b="1" dirty="0">
              <a:ea typeface="+mn-lt"/>
              <a:cs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299" y="1745616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정밀도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60799" y="170833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정밀도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119" y="4400792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ED7D31"/>
                </a:solidFill>
              </a:rPr>
              <a:t>재현율</a:t>
            </a:r>
            <a:endParaRPr lang="ko-KR" altLang="en-US" sz="1200" b="1" dirty="0">
              <a:solidFill>
                <a:srgbClr val="ED7D3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26381" y="4421139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ED7D31"/>
                </a:solidFill>
              </a:rPr>
              <a:t>재현율</a:t>
            </a:r>
            <a:endParaRPr lang="ko-KR" altLang="en-US" sz="1200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9FF10DC4-7C89-437F-8B89-EF95D7BF2EE5}"/>
              </a:ext>
            </a:extLst>
          </p:cNvPr>
          <p:cNvSpPr/>
          <p:nvPr/>
        </p:nvSpPr>
        <p:spPr>
          <a:xfrm>
            <a:off x="-2" y="3900344"/>
            <a:ext cx="5262284" cy="43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9F78FB81-21ED-48BA-86AB-CB90F4E2B19C}"/>
              </a:ext>
            </a:extLst>
          </p:cNvPr>
          <p:cNvSpPr/>
          <p:nvPr/>
        </p:nvSpPr>
        <p:spPr>
          <a:xfrm>
            <a:off x="0" y="1276640"/>
            <a:ext cx="5262282" cy="43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0B525-485A-401F-9577-E1E5E501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완성 모델의 정의와 방향</a:t>
            </a:r>
            <a:endParaRPr lang="en-US" dirty="0"/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xmlns="" id="{112E607C-28A2-4D8A-903A-7B94F0CE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xmlns="" id="{C594B145-4FF1-45C4-A396-3B741DF3138F}"/>
              </a:ext>
            </a:extLst>
          </p:cNvPr>
          <p:cNvSpPr/>
          <p:nvPr/>
        </p:nvSpPr>
        <p:spPr>
          <a:xfrm>
            <a:off x="267934" y="1401037"/>
            <a:ext cx="4994348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dirty="0">
                <a:latin typeface="Segoe UI"/>
                <a:ea typeface="맑은 고딕"/>
                <a:cs typeface="Segoe UI"/>
              </a:rPr>
              <a:t>심장질환</a:t>
            </a:r>
            <a:r>
              <a:rPr lang="en-US" altLang="ko-KR" dirty="0">
                <a:latin typeface="Segoe UI"/>
                <a:ea typeface="맑은 고딕"/>
                <a:cs typeface="Segoe UI"/>
              </a:rPr>
              <a:t>(cardio) </a:t>
            </a:r>
            <a:r>
              <a:rPr lang="ko-KR" altLang="en-US" dirty="0">
                <a:latin typeface="Segoe UI"/>
                <a:ea typeface="맑은 고딕"/>
                <a:cs typeface="Segoe UI"/>
              </a:rPr>
              <a:t>모델 </a:t>
            </a:r>
            <a:r>
              <a:rPr lang="ko-KR" altLang="en-US" sz="1200" dirty="0">
                <a:latin typeface="Segoe UI"/>
                <a:ea typeface="맑은 고딕"/>
                <a:cs typeface="Segoe UI"/>
              </a:rPr>
              <a:t>정확도 우선 </a:t>
            </a:r>
            <a:r>
              <a:rPr lang="ko-KR" altLang="en-US" sz="1200" dirty="0" smtClean="0">
                <a:latin typeface="Segoe UI"/>
                <a:ea typeface="맑은 고딕"/>
                <a:cs typeface="Segoe UI"/>
              </a:rPr>
              <a:t>모델 </a:t>
            </a:r>
            <a:r>
              <a:rPr lang="en-US" altLang="ko-KR" sz="1200" dirty="0" smtClean="0">
                <a:latin typeface="Segoe UI"/>
                <a:ea typeface="맑은 고딕"/>
                <a:cs typeface="Segoe UI"/>
              </a:rPr>
              <a:t>(positive </a:t>
            </a:r>
            <a:r>
              <a:rPr lang="ko-KR" altLang="en-US" sz="1200" dirty="0" err="1" smtClean="0">
                <a:latin typeface="Segoe UI"/>
                <a:ea typeface="맑은 고딕"/>
                <a:cs typeface="Segoe UI"/>
              </a:rPr>
              <a:t>회수률</a:t>
            </a:r>
            <a:r>
              <a:rPr lang="ko-KR" altLang="en-US" sz="1200" dirty="0" smtClean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smtClean="0">
                <a:latin typeface="Segoe UI"/>
                <a:ea typeface="맑은 고딕"/>
                <a:cs typeface="Segoe UI"/>
              </a:rPr>
              <a:t>69%)</a:t>
            </a:r>
            <a:endParaRPr lang="ko-KR" altLang="en-US" dirty="0">
              <a:latin typeface="Segoe UI"/>
              <a:ea typeface="맑은 고딕"/>
              <a:cs typeface="Segoe UI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A7928C69-A60D-4C50-89B6-6D58E9864867}"/>
              </a:ext>
            </a:extLst>
          </p:cNvPr>
          <p:cNvSpPr/>
          <p:nvPr/>
        </p:nvSpPr>
        <p:spPr>
          <a:xfrm>
            <a:off x="266995" y="1793327"/>
            <a:ext cx="5246299" cy="147732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171450" indent="-171450">
              <a:buFont typeface="Courier New"/>
              <a:buChar char="o"/>
            </a:pPr>
            <a:r>
              <a:rPr lang="en-US" altLang="ko-KR" sz="1200" dirty="0" err="1" smtClean="0">
                <a:latin typeface="Dotum"/>
                <a:ea typeface="맑은 고딕"/>
                <a:cs typeface="Segoe UI"/>
              </a:rPr>
              <a:t>학습된</a:t>
            </a:r>
            <a:r>
              <a:rPr lang="en-US" altLang="ko-KR" sz="1200" dirty="0" smtClean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모델은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환자가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실제로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심장질환을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앓고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 smtClean="0">
                <a:latin typeface="Dotum"/>
                <a:ea typeface="맑은 고딕"/>
                <a:cs typeface="Segoe UI"/>
              </a:rPr>
              <a:t>있는지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 smtClean="0">
                <a:latin typeface="Dotum"/>
                <a:ea typeface="맑은 고딕"/>
                <a:cs typeface="Segoe UI"/>
              </a:rPr>
              <a:t>높은</a:t>
            </a:r>
            <a:r>
              <a:rPr lang="en-US" altLang="ko-KR" sz="1200" dirty="0" smtClean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 smtClean="0">
                <a:latin typeface="Dotum"/>
                <a:ea typeface="맑은 고딕"/>
                <a:cs typeface="Segoe UI"/>
              </a:rPr>
              <a:t>정확도로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예측할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수 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있는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모델로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Dotum"/>
                <a:ea typeface="맑은 고딕"/>
                <a:cs typeface="Segoe UI"/>
              </a:rPr>
              <a:t>환자의</a:t>
            </a:r>
            <a:r>
              <a:rPr lang="en-US" altLang="ko-KR" sz="1200" b="1" dirty="0">
                <a:latin typeface="Dotum"/>
                <a:ea typeface="맑은 고딕"/>
                <a:cs typeface="Segoe UI"/>
              </a:rPr>
              <a:t> </a:t>
            </a:r>
            <a:r>
              <a:rPr lang="en-US" altLang="ko-KR" sz="1200" b="1" dirty="0" err="1">
                <a:latin typeface="Dotum"/>
                <a:ea typeface="맑은 고딕"/>
                <a:cs typeface="Segoe UI"/>
              </a:rPr>
              <a:t>심장질병</a:t>
            </a:r>
            <a:r>
              <a:rPr lang="en-US" altLang="ko-KR" sz="1200" b="1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Dotum"/>
                <a:ea typeface="맑은 고딕"/>
                <a:cs typeface="Segoe UI"/>
              </a:rPr>
              <a:t>발생</a:t>
            </a:r>
            <a:r>
              <a:rPr lang="en-US" altLang="ko-KR" sz="1200" b="1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Dotum"/>
                <a:ea typeface="맑은 고딕"/>
                <a:cs typeface="Segoe UI"/>
              </a:rPr>
              <a:t>위험성을</a:t>
            </a:r>
            <a:r>
              <a:rPr lang="en-US" altLang="ko-KR" sz="1200" b="1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Dotum"/>
                <a:ea typeface="맑은 고딕"/>
                <a:cs typeface="Segoe UI"/>
              </a:rPr>
              <a:t>확인할</a:t>
            </a:r>
            <a:r>
              <a:rPr lang="en-US" altLang="ko-KR" sz="1200" b="1" dirty="0">
                <a:latin typeface="Dotum"/>
                <a:ea typeface="맑은 고딕"/>
                <a:cs typeface="Segoe UI"/>
              </a:rPr>
              <a:t> 수 </a:t>
            </a:r>
            <a:r>
              <a:rPr lang="en-US" altLang="ko-KR" sz="1200" b="1" dirty="0" err="1">
                <a:latin typeface="Dotum"/>
                <a:ea typeface="맑은 고딕"/>
                <a:cs typeface="Segoe UI"/>
              </a:rPr>
              <a:t>있는</a:t>
            </a:r>
            <a:r>
              <a:rPr lang="en-US" altLang="ko-KR" sz="1200" b="1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Dotum"/>
                <a:ea typeface="맑은 고딕"/>
                <a:cs typeface="Segoe UI"/>
              </a:rPr>
              <a:t>지표로</a:t>
            </a:r>
            <a:r>
              <a:rPr lang="en-US" altLang="ko-KR" sz="1200" b="1" dirty="0">
                <a:latin typeface="Dotum"/>
                <a:ea typeface="맑은 고딕"/>
                <a:cs typeface="Segoe UI"/>
              </a:rPr>
              <a:t> </a:t>
            </a:r>
            <a:r>
              <a:rPr lang="en-US" altLang="ko-KR" sz="1200" b="1" dirty="0" err="1">
                <a:latin typeface="Dotum"/>
                <a:ea typeface="맑은 고딕"/>
                <a:cs typeface="Segoe UI"/>
              </a:rPr>
              <a:t>활용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가능할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것으로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Dotum"/>
                <a:ea typeface="맑은 고딕"/>
                <a:cs typeface="Segoe UI"/>
              </a:rPr>
              <a:t>판단됨</a:t>
            </a:r>
            <a:r>
              <a:rPr lang="en-US" altLang="ko-KR" sz="1200" dirty="0">
                <a:latin typeface="Dotum"/>
                <a:ea typeface="맑은 고딕"/>
                <a:cs typeface="Segoe UI"/>
              </a:rPr>
              <a:t>.</a:t>
            </a:r>
            <a:endParaRPr lang="ko-KR" altLang="en-US" dirty="0">
              <a:latin typeface="Dotum"/>
              <a:ea typeface="Dotum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Segoe UI"/>
              <a:ea typeface="맑은 고딕"/>
              <a:cs typeface="Segoe UI"/>
            </a:endParaRPr>
          </a:p>
          <a:p>
            <a:pPr marL="171450" indent="-171450">
              <a:buFont typeface="Courier New"/>
              <a:buChar char="o"/>
            </a:pPr>
            <a:r>
              <a:rPr lang="en-US" sz="1200" dirty="0" err="1">
                <a:latin typeface="Segoe UI"/>
                <a:ea typeface="맑은 고딕"/>
                <a:cs typeface="Segoe UI"/>
              </a:rPr>
              <a:t>심장질환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모델의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특성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중요도와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가중치를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확인한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결과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건강관련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지표들이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해당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질병을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예측하는데에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가장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큰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요인을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차지하는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것을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확인할수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sz="1200" dirty="0" err="1">
                <a:latin typeface="Segoe UI"/>
                <a:ea typeface="맑은 고딕"/>
                <a:cs typeface="Segoe UI"/>
              </a:rPr>
              <a:t>있음</a:t>
            </a:r>
            <a:r>
              <a:rPr lang="en-US" sz="1200" dirty="0">
                <a:latin typeface="Segoe UI"/>
                <a:ea typeface="맑은 고딕"/>
                <a:cs typeface="Segoe UI"/>
              </a:rPr>
              <a:t>.</a:t>
            </a:r>
            <a:endParaRPr lang="en-US" sz="1200" dirty="0">
              <a:latin typeface="Segoe UI"/>
              <a:ea typeface="+mn-lt"/>
              <a:cs typeface="Segoe UI"/>
            </a:endParaRPr>
          </a:p>
          <a:p>
            <a:pPr marL="171450" indent="-171450">
              <a:buFont typeface="Courier New"/>
              <a:buChar char="o"/>
            </a:pPr>
            <a:endParaRPr lang="en-US" altLang="ko-KR" sz="1200" dirty="0">
              <a:latin typeface="Segoe UI" panose="020B0502040204020203" pitchFamily="34" charset="0"/>
              <a:ea typeface="맑은 고딕"/>
              <a:cs typeface="Segoe UI" panose="020B0502040204020203" pitchFamily="34" charset="0"/>
            </a:endParaRPr>
          </a:p>
          <a:p>
            <a:pPr marL="171450" indent="-171450">
              <a:buFont typeface="Courier New"/>
              <a:buChar char="o"/>
            </a:pPr>
            <a:endParaRPr lang="en-US" altLang="ko-KR" sz="1200" dirty="0">
              <a:latin typeface="Segoe UI" panose="020B0502040204020203" pitchFamily="34" charset="0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220A63A5-3286-4BFC-AE42-DFE13A1D8F25}"/>
              </a:ext>
            </a:extLst>
          </p:cNvPr>
          <p:cNvSpPr/>
          <p:nvPr/>
        </p:nvSpPr>
        <p:spPr>
          <a:xfrm>
            <a:off x="224638" y="3998763"/>
            <a:ext cx="5037643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dirty="0">
                <a:latin typeface="Segoe UI"/>
                <a:ea typeface="맑은 고딕"/>
                <a:cs typeface="Segoe UI"/>
              </a:rPr>
              <a:t>뇌졸중</a:t>
            </a:r>
            <a:r>
              <a:rPr lang="en-US" altLang="ko-KR" dirty="0">
                <a:latin typeface="Segoe UI"/>
                <a:ea typeface="맑은 고딕"/>
                <a:cs typeface="Segoe UI"/>
              </a:rPr>
              <a:t>(stroke) </a:t>
            </a:r>
            <a:r>
              <a:rPr lang="ko-KR" altLang="en-US" dirty="0">
                <a:latin typeface="Segoe UI"/>
                <a:ea typeface="맑은 고딕"/>
                <a:cs typeface="Segoe UI"/>
              </a:rPr>
              <a:t>모델 </a:t>
            </a:r>
            <a:r>
              <a:rPr lang="ko-KR" altLang="en-US" sz="1200" dirty="0" err="1">
                <a:latin typeface="Segoe UI"/>
                <a:ea typeface="맑은 고딕"/>
                <a:cs typeface="Segoe UI"/>
              </a:rPr>
              <a:t>재현율</a:t>
            </a:r>
            <a:r>
              <a:rPr lang="ko-KR" altLang="en-US" sz="1200" dirty="0">
                <a:latin typeface="Segoe UI"/>
                <a:ea typeface="맑은 고딕"/>
                <a:cs typeface="Segoe UI"/>
              </a:rPr>
              <a:t> 우선 </a:t>
            </a:r>
            <a:r>
              <a:rPr lang="ko-KR" altLang="en-US" sz="1200" dirty="0" smtClean="0">
                <a:latin typeface="Segoe UI"/>
                <a:ea typeface="맑은 고딕"/>
                <a:cs typeface="Segoe UI"/>
              </a:rPr>
              <a:t>모델 </a:t>
            </a:r>
            <a:r>
              <a:rPr lang="en-US" altLang="ko-KR" sz="1200" dirty="0" smtClean="0">
                <a:latin typeface="Segoe UI"/>
                <a:ea typeface="맑은 고딕"/>
                <a:cs typeface="Segoe UI"/>
              </a:rPr>
              <a:t>(negative </a:t>
            </a:r>
            <a:r>
              <a:rPr lang="ko-KR" altLang="en-US" sz="1200" dirty="0" err="1" smtClean="0">
                <a:latin typeface="Segoe UI"/>
                <a:ea typeface="맑은 고딕"/>
                <a:cs typeface="Segoe UI"/>
              </a:rPr>
              <a:t>회수률</a:t>
            </a:r>
            <a:r>
              <a:rPr lang="ko-KR" altLang="en-US" sz="1200" dirty="0" smtClean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smtClean="0">
                <a:latin typeface="Segoe UI"/>
                <a:ea typeface="맑은 고딕"/>
                <a:cs typeface="Segoe UI"/>
              </a:rPr>
              <a:t>63%)</a:t>
            </a:r>
            <a:r>
              <a:rPr lang="ko-KR" altLang="en-US" sz="1200" dirty="0" smtClean="0">
                <a:latin typeface="Segoe UI"/>
                <a:ea typeface="맑은 고딕"/>
                <a:cs typeface="Segoe UI"/>
              </a:rPr>
              <a:t> </a:t>
            </a:r>
            <a:endParaRPr lang="ko-KR" altLang="en-US" sz="1200" dirty="0">
              <a:latin typeface="Segoe UI"/>
              <a:ea typeface="맑은 고딕"/>
              <a:cs typeface="Segoe UI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xmlns="" id="{4B322E19-78C1-4562-9D49-64AB85F92979}"/>
              </a:ext>
            </a:extLst>
          </p:cNvPr>
          <p:cNvSpPr/>
          <p:nvPr/>
        </p:nvSpPr>
        <p:spPr>
          <a:xfrm>
            <a:off x="223699" y="4382483"/>
            <a:ext cx="5399510" cy="203132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171450" indent="-171450">
              <a:buFont typeface="Courier New"/>
              <a:buChar char="o"/>
            </a:pP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뇌졸중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모델의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특성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중요도와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가중치를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확인한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결과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건강관련지표들의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영향은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약한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편으로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판단되며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,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나이의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증가에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따라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가중치가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증가하는것을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확인함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.</a:t>
            </a:r>
            <a:endParaRPr lang="ko-KR" altLang="en-US" dirty="0"/>
          </a:p>
          <a:p>
            <a:pPr marL="171450" indent="-171450">
              <a:buFont typeface="Courier New"/>
              <a:buChar char="o"/>
            </a:pPr>
            <a:endParaRPr lang="en-US" altLang="ko-KR" sz="1200" dirty="0">
              <a:latin typeface="Segoe UI"/>
              <a:ea typeface="맑은 고딕"/>
              <a:cs typeface="Segoe UI"/>
            </a:endParaRPr>
          </a:p>
          <a:p>
            <a:pPr marL="171450" indent="-171450">
              <a:buFont typeface="Courier New"/>
              <a:buChar char="o"/>
            </a:pP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모델의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예측에서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큰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가중치를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가지고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있는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특성은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age(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나이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)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특성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하나로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뇌졸중의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경우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건강상태보다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나이의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의한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육체노화와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질병에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대한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내성감소가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주요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원인으로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판단됨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.</a:t>
            </a:r>
          </a:p>
          <a:p>
            <a:pPr marL="171450" indent="-171450">
              <a:buFont typeface="Courier New"/>
              <a:buChar char="o"/>
            </a:pPr>
            <a:endParaRPr lang="en-US" altLang="ko-KR" sz="1200" dirty="0">
              <a:latin typeface="Segoe UI"/>
              <a:ea typeface="맑은 고딕"/>
              <a:cs typeface="Segoe UI"/>
            </a:endParaRPr>
          </a:p>
          <a:p>
            <a:pPr marL="171450" indent="-171450">
              <a:buFont typeface="Courier New"/>
              <a:buChar char="o"/>
            </a:pP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그러므로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하나의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특성의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의해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크게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예측이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좌우되므로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positive에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대한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예측율이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아주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낮기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때문에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재현율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(recall)을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높인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모델로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 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negative로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예측된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환자에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대해서는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뇌졸중의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대한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위험이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없음을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확인하는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b="1" dirty="0" err="1">
                <a:latin typeface="Segoe UI"/>
                <a:ea typeface="맑은 고딕"/>
                <a:cs typeface="Segoe UI"/>
              </a:rPr>
              <a:t>지표로</a:t>
            </a:r>
            <a:r>
              <a:rPr lang="en-US" altLang="ko-KR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활용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가능할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것으로</a:t>
            </a:r>
            <a:r>
              <a:rPr lang="en-US" altLang="ko-KR" sz="1200" dirty="0">
                <a:latin typeface="Segoe UI"/>
                <a:ea typeface="맑은 고딕"/>
                <a:cs typeface="Segoe UI"/>
              </a:rPr>
              <a:t> </a:t>
            </a:r>
            <a:r>
              <a:rPr lang="en-US" altLang="ko-KR" sz="1200" dirty="0" err="1">
                <a:latin typeface="Segoe UI"/>
                <a:ea typeface="맑은 고딕"/>
                <a:cs typeface="Segoe UI"/>
              </a:rPr>
              <a:t>판단됨</a:t>
            </a:r>
            <a:endParaRPr lang="en-US" altLang="ko-KR" sz="1200" dirty="0">
              <a:latin typeface="Segoe UI"/>
              <a:ea typeface="맑은 고딕"/>
              <a:cs typeface="Segoe UI"/>
            </a:endParaRPr>
          </a:p>
        </p:txBody>
      </p:sp>
      <p:sp>
        <p:nvSpPr>
          <p:cNvPr id="12" name="Arc 14">
            <a:extLst>
              <a:ext uri="{FF2B5EF4-FFF2-40B4-BE49-F238E27FC236}">
                <a16:creationId xmlns:a16="http://schemas.microsoft.com/office/drawing/2014/main" xmlns="" id="{6C59D2CC-63B9-4879-BABA-1EC8792B366A}"/>
              </a:ext>
            </a:extLst>
          </p:cNvPr>
          <p:cNvSpPr/>
          <p:nvPr/>
        </p:nvSpPr>
        <p:spPr>
          <a:xfrm>
            <a:off x="6170735" y="5027308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5">
            <a:extLst>
              <a:ext uri="{FF2B5EF4-FFF2-40B4-BE49-F238E27FC236}">
                <a16:creationId xmlns:a16="http://schemas.microsoft.com/office/drawing/2014/main" xmlns="" id="{B2956404-D26E-4A4E-AFAE-E24EA08E014C}"/>
              </a:ext>
            </a:extLst>
          </p:cNvPr>
          <p:cNvSpPr/>
          <p:nvPr/>
        </p:nvSpPr>
        <p:spPr>
          <a:xfrm>
            <a:off x="6175930" y="5023844"/>
            <a:ext cx="942074" cy="942074"/>
          </a:xfrm>
          <a:prstGeom prst="arc">
            <a:avLst>
              <a:gd name="adj1" fmla="val 16112208"/>
              <a:gd name="adj2" fmla="val 16306948"/>
            </a:avLst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xmlns="" id="{18D262E1-D06D-4524-8F7E-3879AD9C8F5B}"/>
              </a:ext>
            </a:extLst>
          </p:cNvPr>
          <p:cNvSpPr/>
          <p:nvPr/>
        </p:nvSpPr>
        <p:spPr>
          <a:xfrm>
            <a:off x="6319806" y="5351542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2"/>
                </a:solidFill>
                <a:latin typeface="Georgia"/>
                <a:cs typeface="Segoe UI"/>
              </a:rPr>
              <a:t>0%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63535D1-6A42-40E0-B683-68350B595228}"/>
              </a:ext>
            </a:extLst>
          </p:cNvPr>
          <p:cNvSpPr/>
          <p:nvPr/>
        </p:nvSpPr>
        <p:spPr>
          <a:xfrm>
            <a:off x="6154177" y="4438089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재현율</a:t>
            </a:r>
          </a:p>
          <a:p>
            <a:pPr algn="ctr"/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Recall</a:t>
            </a:r>
            <a:r>
              <a:rPr lang="ko-KR" altLang="en-US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gage</a:t>
            </a:r>
            <a:endParaRPr lang="en-US" sz="1200" b="1" dirty="0" err="1">
              <a:latin typeface="Segoe UI"/>
              <a:cs typeface="Segoe UI"/>
            </a:endParaRPr>
          </a:p>
        </p:txBody>
      </p:sp>
      <p:sp>
        <p:nvSpPr>
          <p:cNvPr id="22" name="Arc 14">
            <a:extLst>
              <a:ext uri="{FF2B5EF4-FFF2-40B4-BE49-F238E27FC236}">
                <a16:creationId xmlns:a16="http://schemas.microsoft.com/office/drawing/2014/main" xmlns="" id="{BC7144A9-31DB-427B-8D9D-2F5EC9BC38C2}"/>
              </a:ext>
            </a:extLst>
          </p:cNvPr>
          <p:cNvSpPr/>
          <p:nvPr/>
        </p:nvSpPr>
        <p:spPr>
          <a:xfrm>
            <a:off x="8328378" y="5010295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15">
            <a:extLst>
              <a:ext uri="{FF2B5EF4-FFF2-40B4-BE49-F238E27FC236}">
                <a16:creationId xmlns:a16="http://schemas.microsoft.com/office/drawing/2014/main" xmlns="" id="{CE131EBD-9F5F-45DC-9334-ABE3831121BF}"/>
              </a:ext>
            </a:extLst>
          </p:cNvPr>
          <p:cNvSpPr/>
          <p:nvPr/>
        </p:nvSpPr>
        <p:spPr>
          <a:xfrm>
            <a:off x="8333573" y="5006831"/>
            <a:ext cx="942074" cy="942074"/>
          </a:xfrm>
          <a:prstGeom prst="arc">
            <a:avLst>
              <a:gd name="adj1" fmla="val 16112208"/>
              <a:gd name="adj2" fmla="val 12527677"/>
            </a:avLst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xmlns="" id="{C5B707AC-483F-461A-9DCA-96EEEB94353D}"/>
              </a:ext>
            </a:extLst>
          </p:cNvPr>
          <p:cNvSpPr/>
          <p:nvPr/>
        </p:nvSpPr>
        <p:spPr>
          <a:xfrm>
            <a:off x="8477449" y="5334529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2"/>
                </a:solidFill>
                <a:latin typeface="Georgia"/>
                <a:cs typeface="Segoe UI"/>
              </a:rPr>
              <a:t>81%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xmlns="" id="{3D439974-9DE5-42F0-AB16-D9E6EC11EC54}"/>
              </a:ext>
            </a:extLst>
          </p:cNvPr>
          <p:cNvSpPr/>
          <p:nvPr/>
        </p:nvSpPr>
        <p:spPr>
          <a:xfrm>
            <a:off x="8311820" y="4421076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재현율</a:t>
            </a:r>
          </a:p>
          <a:p>
            <a:pPr algn="ctr"/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Recall</a:t>
            </a:r>
            <a:r>
              <a:rPr lang="ko-KR" altLang="en-US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gage</a:t>
            </a:r>
            <a:endParaRPr lang="en-US" sz="1200" b="1" dirty="0" err="1">
              <a:latin typeface="Segoe UI"/>
              <a:cs typeface="Segoe UI"/>
            </a:endParaRPr>
          </a:p>
        </p:txBody>
      </p:sp>
      <p:sp>
        <p:nvSpPr>
          <p:cNvPr id="26" name="Arc 14">
            <a:extLst>
              <a:ext uri="{FF2B5EF4-FFF2-40B4-BE49-F238E27FC236}">
                <a16:creationId xmlns:a16="http://schemas.microsoft.com/office/drawing/2014/main" xmlns="" id="{DF4521AF-C120-4FB5-9A9C-8D86339D68C9}"/>
              </a:ext>
            </a:extLst>
          </p:cNvPr>
          <p:cNvSpPr/>
          <p:nvPr/>
        </p:nvSpPr>
        <p:spPr>
          <a:xfrm>
            <a:off x="10473691" y="5011518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15">
            <a:extLst>
              <a:ext uri="{FF2B5EF4-FFF2-40B4-BE49-F238E27FC236}">
                <a16:creationId xmlns:a16="http://schemas.microsoft.com/office/drawing/2014/main" xmlns="" id="{FEBD5DB3-16A5-4F04-AF45-2B18D3B325D6}"/>
              </a:ext>
            </a:extLst>
          </p:cNvPr>
          <p:cNvSpPr/>
          <p:nvPr/>
        </p:nvSpPr>
        <p:spPr>
          <a:xfrm>
            <a:off x="10478886" y="5008054"/>
            <a:ext cx="942074" cy="942074"/>
          </a:xfrm>
          <a:prstGeom prst="arc">
            <a:avLst>
              <a:gd name="adj1" fmla="val 16112208"/>
              <a:gd name="adj2" fmla="val 14673242"/>
            </a:avLst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xmlns="" id="{FF6F54D2-CBD5-4B22-A7BE-EBA4E208F3C5}"/>
              </a:ext>
            </a:extLst>
          </p:cNvPr>
          <p:cNvSpPr/>
          <p:nvPr/>
        </p:nvSpPr>
        <p:spPr>
          <a:xfrm>
            <a:off x="10622762" y="5335752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2"/>
                </a:solidFill>
                <a:latin typeface="Georgia"/>
                <a:cs typeface="Segoe UI"/>
              </a:rPr>
              <a:t>90%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xmlns="" id="{C312BFF7-A25E-432B-99C7-F4FBC43768A0}"/>
              </a:ext>
            </a:extLst>
          </p:cNvPr>
          <p:cNvSpPr/>
          <p:nvPr/>
        </p:nvSpPr>
        <p:spPr>
          <a:xfrm>
            <a:off x="10457133" y="4422299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재현율</a:t>
            </a:r>
          </a:p>
          <a:p>
            <a:pPr algn="ctr"/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Recall</a:t>
            </a:r>
            <a:r>
              <a:rPr lang="ko-KR" altLang="en-US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gage</a:t>
            </a:r>
            <a:endParaRPr lang="en-US" sz="1200" b="1" dirty="0" err="1">
              <a:latin typeface="Segoe UI"/>
              <a:cs typeface="Segoe UI"/>
            </a:endParaRPr>
          </a:p>
        </p:txBody>
      </p:sp>
      <p:sp>
        <p:nvSpPr>
          <p:cNvPr id="30" name="Arc 14">
            <a:extLst>
              <a:ext uri="{FF2B5EF4-FFF2-40B4-BE49-F238E27FC236}">
                <a16:creationId xmlns:a16="http://schemas.microsoft.com/office/drawing/2014/main" xmlns="" id="{51629B87-7248-4504-B9E0-AFE29D4A5089}"/>
              </a:ext>
            </a:extLst>
          </p:cNvPr>
          <p:cNvSpPr/>
          <p:nvPr/>
        </p:nvSpPr>
        <p:spPr>
          <a:xfrm>
            <a:off x="6179394" y="2022603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15">
            <a:extLst>
              <a:ext uri="{FF2B5EF4-FFF2-40B4-BE49-F238E27FC236}">
                <a16:creationId xmlns:a16="http://schemas.microsoft.com/office/drawing/2014/main" xmlns="" id="{9A896326-E339-44F9-AB65-E513EB2AFFA0}"/>
              </a:ext>
            </a:extLst>
          </p:cNvPr>
          <p:cNvSpPr/>
          <p:nvPr/>
        </p:nvSpPr>
        <p:spPr>
          <a:xfrm>
            <a:off x="6184589" y="2019139"/>
            <a:ext cx="942074" cy="942074"/>
          </a:xfrm>
          <a:prstGeom prst="arc">
            <a:avLst>
              <a:gd name="adj1" fmla="val 16112208"/>
              <a:gd name="adj2" fmla="val 9404989"/>
            </a:avLst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xmlns="" id="{E3EA676C-C866-4DEE-A3D4-2149C25572C4}"/>
              </a:ext>
            </a:extLst>
          </p:cNvPr>
          <p:cNvSpPr/>
          <p:nvPr/>
        </p:nvSpPr>
        <p:spPr>
          <a:xfrm>
            <a:off x="6328465" y="2346837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1"/>
                </a:solidFill>
                <a:latin typeface="Georgia"/>
                <a:cs typeface="Segoe UI"/>
              </a:rPr>
              <a:t>72%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94634BF4-E9E2-4850-A2D7-810CFF8616C8}"/>
              </a:ext>
            </a:extLst>
          </p:cNvPr>
          <p:cNvSpPr/>
          <p:nvPr/>
        </p:nvSpPr>
        <p:spPr>
          <a:xfrm>
            <a:off x="6162836" y="1433384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ko-KR" altLang="en-US" sz="1200" b="1" dirty="0" smtClean="0">
                <a:latin typeface="Segoe UI"/>
                <a:ea typeface="맑은 고딕"/>
                <a:cs typeface="Segoe UI"/>
              </a:rPr>
              <a:t>정밀도</a:t>
            </a:r>
            <a:endParaRPr lang="ko-KR" altLang="en-US" sz="1200" b="1" dirty="0">
              <a:latin typeface="Segoe UI"/>
              <a:ea typeface="맑은 고딕"/>
              <a:cs typeface="Segoe UI"/>
            </a:endParaRPr>
          </a:p>
          <a:p>
            <a:pPr algn="ctr"/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precision</a:t>
            </a:r>
            <a:r>
              <a:rPr lang="ko-KR" altLang="en-US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gage</a:t>
            </a:r>
            <a:endParaRPr lang="en-US" sz="1200" b="1" dirty="0" err="1">
              <a:latin typeface="Segoe UI"/>
              <a:cs typeface="Segoe UI"/>
            </a:endParaRPr>
          </a:p>
        </p:txBody>
      </p:sp>
      <p:sp>
        <p:nvSpPr>
          <p:cNvPr id="34" name="Arc 14">
            <a:extLst>
              <a:ext uri="{FF2B5EF4-FFF2-40B4-BE49-F238E27FC236}">
                <a16:creationId xmlns:a16="http://schemas.microsoft.com/office/drawing/2014/main" xmlns="" id="{0FDA3694-9009-495C-9A23-46D1DD6AC507}"/>
              </a:ext>
            </a:extLst>
          </p:cNvPr>
          <p:cNvSpPr/>
          <p:nvPr/>
        </p:nvSpPr>
        <p:spPr>
          <a:xfrm>
            <a:off x="8327460" y="2023214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c 15">
            <a:extLst>
              <a:ext uri="{FF2B5EF4-FFF2-40B4-BE49-F238E27FC236}">
                <a16:creationId xmlns:a16="http://schemas.microsoft.com/office/drawing/2014/main" xmlns="" id="{92E6ED35-DC0D-4240-8934-8125A78B7318}"/>
              </a:ext>
            </a:extLst>
          </p:cNvPr>
          <p:cNvSpPr/>
          <p:nvPr/>
        </p:nvSpPr>
        <p:spPr>
          <a:xfrm>
            <a:off x="8332655" y="2019750"/>
            <a:ext cx="942074" cy="942074"/>
          </a:xfrm>
          <a:prstGeom prst="arc">
            <a:avLst>
              <a:gd name="adj1" fmla="val 16112208"/>
              <a:gd name="adj2" fmla="val 10939462"/>
            </a:avLst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xmlns="" id="{5C700EA9-B89C-483F-A4CD-44047D4E2389}"/>
              </a:ext>
            </a:extLst>
          </p:cNvPr>
          <p:cNvSpPr/>
          <p:nvPr/>
        </p:nvSpPr>
        <p:spPr>
          <a:xfrm>
            <a:off x="8476531" y="2347448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1"/>
                </a:solidFill>
                <a:latin typeface="Georgia"/>
                <a:cs typeface="Segoe UI"/>
              </a:rPr>
              <a:t>75%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xmlns="" id="{C1EF802D-5600-425E-A6A5-6A9CAB5893F2}"/>
              </a:ext>
            </a:extLst>
          </p:cNvPr>
          <p:cNvSpPr/>
          <p:nvPr/>
        </p:nvSpPr>
        <p:spPr>
          <a:xfrm>
            <a:off x="8310902" y="1433995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ko-KR" altLang="en-US" sz="1200" b="1" dirty="0" smtClean="0">
                <a:latin typeface="Segoe UI"/>
                <a:ea typeface="맑은 고딕"/>
                <a:cs typeface="Segoe UI"/>
              </a:rPr>
              <a:t>정밀도</a:t>
            </a:r>
            <a:endParaRPr lang="ko-KR" altLang="en-US" sz="1200" b="1" dirty="0">
              <a:latin typeface="Segoe UI"/>
              <a:ea typeface="맑은 고딕"/>
              <a:cs typeface="Segoe UI"/>
            </a:endParaRPr>
          </a:p>
          <a:p>
            <a:pPr algn="ctr"/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precision</a:t>
            </a:r>
            <a:r>
              <a:rPr lang="ko-KR" altLang="en-US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gage</a:t>
            </a:r>
            <a:endParaRPr lang="en-US" sz="1200" b="1" dirty="0" err="1">
              <a:latin typeface="Segoe UI"/>
              <a:cs typeface="Segoe UI"/>
            </a:endParaRPr>
          </a:p>
        </p:txBody>
      </p:sp>
      <p:sp>
        <p:nvSpPr>
          <p:cNvPr id="38" name="Arc 14">
            <a:extLst>
              <a:ext uri="{FF2B5EF4-FFF2-40B4-BE49-F238E27FC236}">
                <a16:creationId xmlns:a16="http://schemas.microsoft.com/office/drawing/2014/main" xmlns="" id="{B37BFEA1-586F-4504-8F12-3A3E7DE7020E}"/>
              </a:ext>
            </a:extLst>
          </p:cNvPr>
          <p:cNvSpPr/>
          <p:nvPr/>
        </p:nvSpPr>
        <p:spPr>
          <a:xfrm>
            <a:off x="10473079" y="2022908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15">
            <a:extLst>
              <a:ext uri="{FF2B5EF4-FFF2-40B4-BE49-F238E27FC236}">
                <a16:creationId xmlns:a16="http://schemas.microsoft.com/office/drawing/2014/main" xmlns="" id="{1B47E031-EA29-40DD-8E92-56DA07EDBAD9}"/>
              </a:ext>
            </a:extLst>
          </p:cNvPr>
          <p:cNvSpPr/>
          <p:nvPr/>
        </p:nvSpPr>
        <p:spPr>
          <a:xfrm>
            <a:off x="10478274" y="2019444"/>
            <a:ext cx="942074" cy="942074"/>
          </a:xfrm>
          <a:prstGeom prst="arc">
            <a:avLst>
              <a:gd name="adj1" fmla="val 16112208"/>
              <a:gd name="adj2" fmla="val 11308774"/>
            </a:avLst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xmlns="" id="{420C2CB2-C695-446F-A952-5B368F6FAC32}"/>
              </a:ext>
            </a:extLst>
          </p:cNvPr>
          <p:cNvSpPr/>
          <p:nvPr/>
        </p:nvSpPr>
        <p:spPr>
          <a:xfrm>
            <a:off x="10622150" y="2347142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1"/>
                </a:solidFill>
                <a:latin typeface="Georgia"/>
                <a:cs typeface="Segoe UI"/>
              </a:rPr>
              <a:t>76%</a:t>
            </a: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xmlns="" id="{DE49163A-1189-40F1-A295-357B8D7A2372}"/>
              </a:ext>
            </a:extLst>
          </p:cNvPr>
          <p:cNvSpPr/>
          <p:nvPr/>
        </p:nvSpPr>
        <p:spPr>
          <a:xfrm>
            <a:off x="10456521" y="1433689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ko-KR" altLang="en-US" sz="1200" b="1" dirty="0" smtClean="0">
                <a:latin typeface="Segoe UI"/>
                <a:ea typeface="맑은 고딕"/>
                <a:cs typeface="Segoe UI"/>
              </a:rPr>
              <a:t>정밀도</a:t>
            </a:r>
            <a:endParaRPr lang="ko-KR" altLang="en-US" sz="1200" b="1" dirty="0">
              <a:latin typeface="Segoe UI"/>
              <a:ea typeface="맑은 고딕"/>
              <a:cs typeface="Segoe UI"/>
            </a:endParaRPr>
          </a:p>
          <a:p>
            <a:pPr algn="ctr"/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precision</a:t>
            </a:r>
            <a:r>
              <a:rPr lang="ko-KR" altLang="en-US" sz="1200" b="1" dirty="0">
                <a:latin typeface="Segoe UI"/>
                <a:ea typeface="맑은 고딕"/>
                <a:cs typeface="Segoe UI"/>
              </a:rPr>
              <a:t> </a:t>
            </a:r>
            <a:r>
              <a:rPr lang="ko-KR" altLang="en-US" sz="1200" b="1" dirty="0" err="1">
                <a:latin typeface="Segoe UI"/>
                <a:ea typeface="맑은 고딕"/>
                <a:cs typeface="Segoe UI"/>
              </a:rPr>
              <a:t>gage</a:t>
            </a:r>
            <a:endParaRPr lang="en-US" sz="1200" b="1" dirty="0" err="1">
              <a:latin typeface="Segoe UI"/>
              <a:cs typeface="Segoe UI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7513125" y="1975267"/>
            <a:ext cx="446323" cy="103796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9682583" y="1975267"/>
            <a:ext cx="446323" cy="103796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7513124" y="4979361"/>
            <a:ext cx="446323" cy="103796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9682583" y="4962348"/>
            <a:ext cx="446323" cy="103796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xmlns="" id="{E379DA2E-6880-4B42-B7BD-212914C410F6}"/>
              </a:ext>
            </a:extLst>
          </p:cNvPr>
          <p:cNvSpPr/>
          <p:nvPr/>
        </p:nvSpPr>
        <p:spPr>
          <a:xfrm>
            <a:off x="7241703" y="3027535"/>
            <a:ext cx="997479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rgbClr val="ED7D31"/>
              </a:buClr>
            </a:pPr>
            <a:r>
              <a:rPr lang="ko-KR" altLang="en-US" sz="1200" b="1" dirty="0" smtClean="0">
                <a:ea typeface="+mn-lt"/>
                <a:cs typeface="+mn-lt"/>
              </a:rPr>
              <a:t>최적 모델 탐색</a:t>
            </a:r>
            <a:endParaRPr lang="ko-KR" altLang="en-US" sz="1200" b="1" dirty="0">
              <a:ea typeface="+mn-lt"/>
              <a:cs typeface="+mn-lt"/>
            </a:endParaRPr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xmlns="" id="{E379DA2E-6880-4B42-B7BD-212914C410F6}"/>
              </a:ext>
            </a:extLst>
          </p:cNvPr>
          <p:cNvSpPr/>
          <p:nvPr/>
        </p:nvSpPr>
        <p:spPr>
          <a:xfrm>
            <a:off x="9335284" y="3048301"/>
            <a:ext cx="1215146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rgbClr val="ED7D31"/>
              </a:buClr>
            </a:pPr>
            <a:r>
              <a:rPr lang="ko-KR" altLang="en-US" sz="1200" b="1" dirty="0" smtClean="0">
                <a:ea typeface="+mn-lt"/>
                <a:cs typeface="+mn-lt"/>
              </a:rPr>
              <a:t>예측 </a:t>
            </a:r>
            <a:r>
              <a:rPr lang="ko-KR" altLang="en-US" sz="1200" b="1" dirty="0" err="1" smtClean="0">
                <a:ea typeface="+mn-lt"/>
                <a:cs typeface="+mn-lt"/>
              </a:rPr>
              <a:t>임계값</a:t>
            </a:r>
            <a:r>
              <a:rPr lang="ko-KR" altLang="en-US" sz="1200" b="1" dirty="0" smtClean="0">
                <a:ea typeface="+mn-lt"/>
                <a:cs typeface="+mn-lt"/>
              </a:rPr>
              <a:t> 조정</a:t>
            </a:r>
            <a:endParaRPr lang="ko-KR" altLang="en-US" sz="1200" b="1" dirty="0">
              <a:ea typeface="+mn-lt"/>
              <a:cs typeface="+mn-lt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6692463" y="3395330"/>
            <a:ext cx="3872752" cy="333538"/>
          </a:xfrm>
          <a:prstGeom prst="borderCallout2">
            <a:avLst>
              <a:gd name="adj1" fmla="val 45627"/>
              <a:gd name="adj2" fmla="val 99769"/>
              <a:gd name="adj3" fmla="val 37565"/>
              <a:gd name="adj4" fmla="val 106018"/>
              <a:gd name="adj5" fmla="val -83707"/>
              <a:gd name="adj6" fmla="val 109583"/>
            </a:avLst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Positive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예측시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76%</a:t>
            </a:r>
            <a:r>
              <a:rPr lang="ko-KR" altLang="en-US" sz="1400" dirty="0" smtClean="0"/>
              <a:t>정확도로 심장질환 발병</a:t>
            </a:r>
            <a:endParaRPr lang="ko-KR" altLang="en-US" sz="1400" dirty="0"/>
          </a:p>
        </p:txBody>
      </p:sp>
      <p:sp>
        <p:nvSpPr>
          <p:cNvPr id="49" name="설명선 2 48"/>
          <p:cNvSpPr/>
          <p:nvPr/>
        </p:nvSpPr>
        <p:spPr>
          <a:xfrm>
            <a:off x="6692463" y="3970493"/>
            <a:ext cx="3872752" cy="333538"/>
          </a:xfrm>
          <a:prstGeom prst="borderCallout2">
            <a:avLst>
              <a:gd name="adj1" fmla="val 42939"/>
              <a:gd name="adj2" fmla="val 100001"/>
              <a:gd name="adj3" fmla="val 115510"/>
              <a:gd name="adj4" fmla="val 108102"/>
              <a:gd name="adj5" fmla="val 273764"/>
              <a:gd name="adj6" fmla="val 112129"/>
            </a:avLst>
          </a:prstGeom>
          <a:solidFill>
            <a:srgbClr val="ED7D3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Negative</a:t>
            </a:r>
            <a:r>
              <a:rPr lang="ko-KR" altLang="en-US" sz="1400" dirty="0" err="1" smtClean="0"/>
              <a:t>예측시</a:t>
            </a:r>
            <a:r>
              <a:rPr lang="ko-KR" altLang="en-US" sz="1400" dirty="0" smtClean="0"/>
              <a:t> 뇌졸중 발병 위험 </a:t>
            </a:r>
            <a:r>
              <a:rPr lang="en-US" altLang="ko-KR" sz="1400" dirty="0" smtClean="0"/>
              <a:t>0.3%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xmlns="" id="{E379DA2E-6880-4B42-B7BD-212914C410F6}"/>
              </a:ext>
            </a:extLst>
          </p:cNvPr>
          <p:cNvSpPr/>
          <p:nvPr/>
        </p:nvSpPr>
        <p:spPr>
          <a:xfrm>
            <a:off x="7241703" y="6011200"/>
            <a:ext cx="997479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rgbClr val="ED7D31"/>
              </a:buClr>
            </a:pPr>
            <a:r>
              <a:rPr lang="ko-KR" altLang="en-US" sz="1200" b="1" dirty="0" smtClean="0">
                <a:ea typeface="+mn-lt"/>
                <a:cs typeface="+mn-lt"/>
              </a:rPr>
              <a:t>최적 모델 탐색</a:t>
            </a:r>
            <a:endParaRPr lang="ko-KR" altLang="en-US" sz="1200" b="1" dirty="0">
              <a:ea typeface="+mn-lt"/>
              <a:cs typeface="+mn-lt"/>
            </a:endParaRPr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xmlns="" id="{E379DA2E-6880-4B42-B7BD-212914C410F6}"/>
              </a:ext>
            </a:extLst>
          </p:cNvPr>
          <p:cNvSpPr/>
          <p:nvPr/>
        </p:nvSpPr>
        <p:spPr>
          <a:xfrm>
            <a:off x="9335284" y="6031966"/>
            <a:ext cx="1215146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rgbClr val="ED7D31"/>
              </a:buClr>
            </a:pPr>
            <a:r>
              <a:rPr lang="ko-KR" altLang="en-US" sz="1200" b="1" dirty="0" smtClean="0">
                <a:ea typeface="+mn-lt"/>
                <a:cs typeface="+mn-lt"/>
              </a:rPr>
              <a:t>예측 </a:t>
            </a:r>
            <a:r>
              <a:rPr lang="ko-KR" altLang="en-US" sz="1200" b="1" dirty="0" err="1" smtClean="0">
                <a:ea typeface="+mn-lt"/>
                <a:cs typeface="+mn-lt"/>
              </a:rPr>
              <a:t>임계값</a:t>
            </a:r>
            <a:r>
              <a:rPr lang="ko-KR" altLang="en-US" sz="1200" b="1" dirty="0" smtClean="0">
                <a:ea typeface="+mn-lt"/>
                <a:cs typeface="+mn-lt"/>
              </a:rPr>
              <a:t> 조정</a:t>
            </a:r>
            <a:endParaRPr lang="ko-KR" altLang="en-US" sz="1200" b="1" dirty="0">
              <a:ea typeface="+mn-lt"/>
              <a:cs typeface="+mn-lt"/>
            </a:endParaRPr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266995" y="3377433"/>
            <a:ext cx="5603948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sz="1200" dirty="0">
                <a:solidFill>
                  <a:schemeClr val="accent1"/>
                </a:solidFill>
                <a:ea typeface="맑은 고딕"/>
              </a:rPr>
              <a:t>◆ </a:t>
            </a:r>
            <a:r>
              <a:rPr lang="ko-KR" altLang="en-US" sz="1200" b="1" dirty="0" smtClean="0">
                <a:solidFill>
                  <a:schemeClr val="accent1"/>
                </a:solidFill>
                <a:latin typeface="Segoe UI"/>
                <a:cs typeface="Segoe UI"/>
              </a:rPr>
              <a:t>모델 사용 특성</a:t>
            </a:r>
            <a:endParaRPr lang="en-US" altLang="ko-KR" sz="1200" b="1" dirty="0">
              <a:solidFill>
                <a:schemeClr val="accent1"/>
              </a:solidFill>
              <a:latin typeface="Segoe UI"/>
              <a:ea typeface="맑은 고딕"/>
              <a:cs typeface="Segoe UI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나이</a:t>
            </a:r>
            <a:r>
              <a:rPr lang="en-US" altLang="ko-KR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</a:t>
            </a:r>
            <a:r>
              <a:rPr lang="en-US" altLang="ko-KR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BMI,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고혈압</a:t>
            </a:r>
            <a:r>
              <a:rPr lang="en-US" altLang="ko-KR" sz="1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여부</a:t>
            </a:r>
            <a:r>
              <a:rPr lang="en-US" altLang="ko-KR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,,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콜레스테롤 수치</a:t>
            </a:r>
            <a:r>
              <a:rPr lang="en-US" altLang="ko-KR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혈당레벨</a:t>
            </a:r>
            <a:r>
              <a:rPr lang="en-US" altLang="ko-KR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흡연여부</a:t>
            </a:r>
            <a:r>
              <a:rPr lang="en-US" altLang="ko-KR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음주여부</a:t>
            </a:r>
            <a:r>
              <a:rPr lang="en-US" altLang="ko-KR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5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활동성</a:t>
            </a:r>
            <a:endParaRPr lang="en-US" altLang="ko-KR" sz="10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1BE918-AD44-466B-A434-A4F4052CD23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90C39B7E-ACCA-4F82-BA4F-3946ADE1BF50}"/>
              </a:ext>
            </a:extLst>
          </p:cNvPr>
          <p:cNvCxnSpPr>
            <a:cxnSpLocks/>
          </p:cNvCxnSpPr>
          <p:nvPr/>
        </p:nvCxnSpPr>
        <p:spPr>
          <a:xfrm>
            <a:off x="6488730" y="5527287"/>
            <a:ext cx="5202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3F34B438-DC27-4E5F-81C1-25249C70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8729" y="1535654"/>
            <a:ext cx="5202529" cy="367981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7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>
            <a:extLst>
              <a:ext uri="{FF2B5EF4-FFF2-40B4-BE49-F238E27FC236}">
                <a16:creationId xmlns:a16="http://schemas.microsoft.com/office/drawing/2014/main" xmlns="" id="{01F11D34-9BD2-44D2-A51D-383172EA66B3}"/>
              </a:ext>
            </a:extLst>
          </p:cNvPr>
          <p:cNvSpPr/>
          <p:nvPr/>
        </p:nvSpPr>
        <p:spPr>
          <a:xfrm>
            <a:off x="326189" y="4194495"/>
            <a:ext cx="11865811" cy="2202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9880B-3C4B-4DBE-A2A2-6C25C0E2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심장질환과 뇌졸중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576475" y="4303918"/>
            <a:ext cx="9516524" cy="193899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Segoe UI"/>
                <a:ea typeface="맑은 고딕"/>
                <a:cs typeface="Segoe UI"/>
              </a:rPr>
              <a:t>환자의 기본 정보를 가지고 해당 질병의 유무를 파악할 수 있는가</a:t>
            </a:r>
            <a:r>
              <a:rPr lang="en-US" altLang="ko-KR" dirty="0">
                <a:latin typeface="Segoe UI"/>
                <a:ea typeface="맑은 고딕"/>
                <a:cs typeface="Segoe UI"/>
              </a:rPr>
              <a:t>?</a:t>
            </a:r>
          </a:p>
          <a:p>
            <a:pPr marL="342900" lvl="0" indent="-342900">
              <a:buAutoNum type="arabicPeriod"/>
            </a:pP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유사한 혈관계 질병인 심장질환과 뇌졸중은 예측에 있어 발병 요인을 공유하는가</a:t>
            </a:r>
            <a:r>
              <a:rPr lang="en-US" altLang="ko-K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342900" lvl="0" indent="-342900">
              <a:buAutoNum type="arabicPeriod"/>
            </a:pPr>
            <a:endParaRPr lang="en-US" altLang="ko-K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Segoe UI"/>
                <a:ea typeface="맑은 고딕"/>
                <a:cs typeface="Segoe UI"/>
              </a:rPr>
              <a:t>심장질환을 앓고 있는 환자의 기본 정보를 통해 뇌졸중의 위험 여부를 예측할 수 있는가</a:t>
            </a:r>
            <a:r>
              <a:rPr lang="en-US" altLang="ko-KR" dirty="0">
                <a:latin typeface="Segoe UI"/>
                <a:ea typeface="맑은 고딕"/>
                <a:cs typeface="Segoe UI"/>
              </a:rPr>
              <a:t>?</a:t>
            </a:r>
          </a:p>
          <a:p>
            <a:pPr marL="342900" lvl="0" indent="-342900">
              <a:buAutoNum type="arabicPeriod"/>
            </a:pP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Segoe UI"/>
                <a:ea typeface="맑은 고딕"/>
                <a:cs typeface="Segoe UI"/>
              </a:rPr>
              <a:t>만들어진 모델은 해당 질병에 대하여 어떠한 부분의 예방에 도움을 줄 수 있는가</a:t>
            </a:r>
            <a:r>
              <a:rPr lang="en-US" altLang="ko-KR" dirty="0">
                <a:latin typeface="Segoe UI"/>
                <a:ea typeface="맑은 고딕"/>
                <a:cs typeface="Segoe UI"/>
              </a:rPr>
              <a:t>?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xmlns="" id="{CAD95830-DCB5-4F42-B99D-FA605E4C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9" y="1377455"/>
            <a:ext cx="6505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5298" y="3962591"/>
            <a:ext cx="1869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a typeface="HyhwpEQ" pitchFamily="18" charset="-127"/>
              </a:rPr>
              <a:t>2009</a:t>
            </a:r>
            <a:r>
              <a:rPr lang="ko-KR" altLang="en-US" sz="900" dirty="0">
                <a:latin typeface="HyhwpEQ" pitchFamily="18" charset="-127"/>
                <a:ea typeface="HyhwpEQ" pitchFamily="18" charset="-127"/>
              </a:rPr>
              <a:t>년부터 </a:t>
            </a:r>
            <a:r>
              <a:rPr lang="en-US" altLang="ko-KR" sz="900" dirty="0">
                <a:ea typeface="HyhwpEQ" pitchFamily="18" charset="-127"/>
              </a:rPr>
              <a:t>2019</a:t>
            </a:r>
            <a:r>
              <a:rPr lang="ko-KR" altLang="en-US" sz="900" dirty="0">
                <a:latin typeface="HyhwpEQ" pitchFamily="18" charset="-127"/>
                <a:ea typeface="HyhwpEQ" pitchFamily="18" charset="-127"/>
              </a:rPr>
              <a:t>년까지 통계지표</a:t>
            </a:r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7376699" y="1377247"/>
            <a:ext cx="3168814" cy="15388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sz="2800" b="1" dirty="0">
                <a:latin typeface="Batang"/>
                <a:ea typeface="Batang"/>
                <a:cs typeface="+mn-lt"/>
              </a:rPr>
              <a:t>◆</a:t>
            </a:r>
            <a:r>
              <a:rPr lang="ko-KR" altLang="en-US" sz="2800" b="1" dirty="0">
                <a:latin typeface="Batang"/>
                <a:ea typeface="Batang"/>
                <a:cs typeface="Segoe UI"/>
              </a:rPr>
              <a:t>뇌졸중 위험인자</a:t>
            </a:r>
            <a:endParaRPr lang="en-US" sz="2800" b="1" dirty="0">
              <a:latin typeface="Batang"/>
              <a:ea typeface="Batang"/>
              <a:cs typeface="Segoe UI"/>
            </a:endParaRPr>
          </a:p>
          <a:p>
            <a:pPr lvl="0"/>
            <a:r>
              <a:rPr lang="en-US" altLang="ko-KR" b="1" dirty="0">
                <a:latin typeface="Batang"/>
                <a:ea typeface="맑은 고딕"/>
                <a:cs typeface="Segoe UI"/>
              </a:rPr>
              <a:t>1. </a:t>
            </a:r>
            <a:r>
              <a:rPr lang="ko-KR" altLang="en-US" b="1" dirty="0">
                <a:latin typeface="Batang"/>
                <a:ea typeface="Batang"/>
                <a:cs typeface="Segoe UI"/>
              </a:rPr>
              <a:t>고혈압</a:t>
            </a:r>
            <a:endParaRPr lang="en-US" altLang="ko-KR" b="1" dirty="0">
              <a:latin typeface="Batang"/>
              <a:ea typeface="Batang"/>
              <a:cs typeface="Segoe UI"/>
            </a:endParaRPr>
          </a:p>
          <a:p>
            <a:pPr lvl="0"/>
            <a:r>
              <a:rPr lang="en-US" altLang="ko-KR" b="1" dirty="0">
                <a:latin typeface="Batang"/>
                <a:ea typeface="맑은 고딕"/>
                <a:cs typeface="Segoe UI"/>
              </a:rPr>
              <a:t>2. </a:t>
            </a:r>
            <a:r>
              <a:rPr lang="ko-KR" altLang="en-US" b="1" dirty="0">
                <a:latin typeface="Batang"/>
                <a:ea typeface="Batang"/>
                <a:cs typeface="Segoe UI"/>
              </a:rPr>
              <a:t>당뇨병</a:t>
            </a:r>
            <a:endParaRPr lang="en-US" altLang="ko-KR" b="1" dirty="0">
              <a:latin typeface="Batang"/>
              <a:ea typeface="Batang"/>
              <a:cs typeface="Segoe UI"/>
            </a:endParaRPr>
          </a:p>
          <a:p>
            <a:pPr lvl="0"/>
            <a:r>
              <a:rPr lang="en-US" b="1" dirty="0">
                <a:latin typeface="Batang"/>
                <a:ea typeface="Batang"/>
                <a:cs typeface="Segoe UI"/>
              </a:rPr>
              <a:t>3. </a:t>
            </a:r>
            <a:r>
              <a:rPr lang="ko-KR" altLang="en-US" b="1" dirty="0" err="1">
                <a:latin typeface="Batang"/>
                <a:ea typeface="Batang"/>
                <a:cs typeface="Segoe UI"/>
              </a:rPr>
              <a:t>이상지지혈증</a:t>
            </a:r>
            <a:endParaRPr lang="en-US" altLang="ko-KR" b="1" dirty="0">
              <a:latin typeface="Batang"/>
              <a:ea typeface="Batang"/>
              <a:cs typeface="Segoe UI"/>
            </a:endParaRPr>
          </a:p>
          <a:p>
            <a:pPr lvl="0"/>
            <a:r>
              <a:rPr lang="en-US" b="1" dirty="0">
                <a:latin typeface="Batang"/>
                <a:ea typeface="Batang"/>
                <a:cs typeface="Segoe UI"/>
              </a:rPr>
              <a:t>4. </a:t>
            </a:r>
            <a:r>
              <a:rPr lang="ko-KR" altLang="en-US" b="1" dirty="0">
                <a:latin typeface="Batang"/>
                <a:ea typeface="Batang"/>
                <a:cs typeface="Segoe UI"/>
              </a:rPr>
              <a:t>심장질환</a:t>
            </a:r>
            <a:endParaRPr lang="en-US" b="1" dirty="0">
              <a:latin typeface="Batang"/>
              <a:ea typeface="Batang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1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">
            <a:extLst>
              <a:ext uri="{FF2B5EF4-FFF2-40B4-BE49-F238E27FC236}">
                <a16:creationId xmlns:a16="http://schemas.microsoft.com/office/drawing/2014/main" xmlns="" id="{7A42B2EC-56FD-4B4E-A509-3543AB8C68DD}"/>
              </a:ext>
            </a:extLst>
          </p:cNvPr>
          <p:cNvSpPr/>
          <p:nvPr/>
        </p:nvSpPr>
        <p:spPr>
          <a:xfrm>
            <a:off x="140093" y="1807338"/>
            <a:ext cx="4429635" cy="44296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9880B-3C4B-4DBE-A2A2-6C25C0E2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모델을 위한 데이터 셋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A42B2EC-56FD-4B4E-A509-3543AB8C68DD}"/>
              </a:ext>
            </a:extLst>
          </p:cNvPr>
          <p:cNvSpPr/>
          <p:nvPr/>
        </p:nvSpPr>
        <p:spPr>
          <a:xfrm>
            <a:off x="4739673" y="1807338"/>
            <a:ext cx="4429635" cy="44296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97EAB2-1262-4FFF-801F-8BBF72418D37}"/>
              </a:ext>
            </a:extLst>
          </p:cNvPr>
          <p:cNvSpPr/>
          <p:nvPr/>
        </p:nvSpPr>
        <p:spPr>
          <a:xfrm>
            <a:off x="4683211" y="2458418"/>
            <a:ext cx="2598420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나이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비만도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4722F4D-B955-4266-B153-D7997ADECF7D}"/>
              </a:ext>
            </a:extLst>
          </p:cNvPr>
          <p:cNvSpPr/>
          <p:nvPr/>
        </p:nvSpPr>
        <p:spPr>
          <a:xfrm>
            <a:off x="463395" y="4656752"/>
            <a:ext cx="2439715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Smoke(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흡연여부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Alco(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음주여부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활동성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E7B13D0-BA81-4C30-B97F-34A4C577C9E3}"/>
              </a:ext>
            </a:extLst>
          </p:cNvPr>
          <p:cNvCxnSpPr>
            <a:cxnSpLocks/>
          </p:cNvCxnSpPr>
          <p:nvPr/>
        </p:nvCxnSpPr>
        <p:spPr>
          <a:xfrm>
            <a:off x="2094010" y="2971569"/>
            <a:ext cx="809100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xmlns="" id="{CAD95830-DCB5-4F42-B99D-FA605E4C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780286" y="1450263"/>
            <a:ext cx="3297534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HY동녘B" pitchFamily="18" charset="-127"/>
                <a:ea typeface="HY동녘B" pitchFamily="18" charset="-127"/>
                <a:cs typeface="Segoe UI" panose="020B0502040204020203" pitchFamily="34" charset="0"/>
              </a:rPr>
              <a:t>Cardio data set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xmlns="" id="{64722F4D-B955-4266-B153-D7997ADECF7D}"/>
              </a:ext>
            </a:extLst>
          </p:cNvPr>
          <p:cNvSpPr/>
          <p:nvPr/>
        </p:nvSpPr>
        <p:spPr>
          <a:xfrm>
            <a:off x="294522" y="2360554"/>
            <a:ext cx="2439715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나이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키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Weight(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몸무게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xmlns="" id="{64722F4D-B955-4266-B153-D7997ADECF7D}"/>
              </a:ext>
            </a:extLst>
          </p:cNvPr>
          <p:cNvSpPr/>
          <p:nvPr/>
        </p:nvSpPr>
        <p:spPr>
          <a:xfrm>
            <a:off x="2032703" y="3416750"/>
            <a:ext cx="2439715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Ap_hi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압축기 혈압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Ap_lo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수축기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혈압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Cholesterol(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콜레스테롤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Gluc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혈당 레벨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xmlns="" id="{64722F4D-B955-4266-B153-D7997ADECF7D}"/>
              </a:ext>
            </a:extLst>
          </p:cNvPr>
          <p:cNvSpPr/>
          <p:nvPr/>
        </p:nvSpPr>
        <p:spPr>
          <a:xfrm>
            <a:off x="1083016" y="5745982"/>
            <a:ext cx="243971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/>
                <a:cs typeface="Segoe UI"/>
              </a:rPr>
              <a:t>Cardio(</a:t>
            </a:r>
            <a:r>
              <a:rPr lang="ko-KR" altLang="en-US" sz="1600" dirty="0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심장질환</a:t>
            </a:r>
            <a:r>
              <a:rPr lang="en-US" altLang="ko-KR" sz="1600" dirty="0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)</a:t>
            </a:r>
            <a:endParaRPr lang="en-US" sz="1600" dirty="0">
              <a:solidFill>
                <a:schemeClr val="bg1"/>
              </a:solidFill>
              <a:latin typeface="Segoe UI"/>
              <a:ea typeface="맑은 고딕"/>
              <a:cs typeface="Segoe UI"/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xmlns="" id="{4B97EAB2-1262-4FFF-801F-8BBF72418D37}"/>
              </a:ext>
            </a:extLst>
          </p:cNvPr>
          <p:cNvSpPr/>
          <p:nvPr/>
        </p:nvSpPr>
        <p:spPr>
          <a:xfrm>
            <a:off x="6005712" y="3379768"/>
            <a:ext cx="3243824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Hypertension(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고혈압여부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Heart_disease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심장질환여부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Avg_glucose_level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평균 혈당치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4B97EAB2-1262-4FFF-801F-8BBF72418D37}"/>
              </a:ext>
            </a:extLst>
          </p:cNvPr>
          <p:cNvSpPr/>
          <p:nvPr/>
        </p:nvSpPr>
        <p:spPr>
          <a:xfrm>
            <a:off x="5136301" y="4352332"/>
            <a:ext cx="2598420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Ever_married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결혼여부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Work_type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고용형태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Residence_type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주거지역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Smoking_status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흡연 상태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xmlns="" id="{4B97EAB2-1262-4FFF-801F-8BBF72418D37}"/>
              </a:ext>
            </a:extLst>
          </p:cNvPr>
          <p:cNvSpPr/>
          <p:nvPr/>
        </p:nvSpPr>
        <p:spPr>
          <a:xfrm>
            <a:off x="5622328" y="5728796"/>
            <a:ext cx="259842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Stroke(</a:t>
            </a:r>
            <a:r>
              <a:rPr lang="ko-KR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뇌졸중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5421190" y="1430072"/>
            <a:ext cx="3297534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HY동녘B" pitchFamily="18" charset="-127"/>
                <a:ea typeface="HY동녘B" pitchFamily="18" charset="-127"/>
                <a:cs typeface="Segoe UI" panose="020B0502040204020203" pitchFamily="34" charset="0"/>
              </a:rPr>
              <a:t>stroke data set</a:t>
            </a:r>
          </a:p>
        </p:txBody>
      </p:sp>
      <p:cxnSp>
        <p:nvCxnSpPr>
          <p:cNvPr id="56" name="Straight Connector 27">
            <a:extLst>
              <a:ext uri="{FF2B5EF4-FFF2-40B4-BE49-F238E27FC236}">
                <a16:creationId xmlns:a16="http://schemas.microsoft.com/office/drawing/2014/main" xmlns="" id="{7E7B13D0-BA81-4C30-B97F-34A4C577C9E3}"/>
              </a:ext>
            </a:extLst>
          </p:cNvPr>
          <p:cNvCxnSpPr>
            <a:cxnSpLocks/>
          </p:cNvCxnSpPr>
          <p:nvPr/>
        </p:nvCxnSpPr>
        <p:spPr>
          <a:xfrm>
            <a:off x="2903110" y="3084608"/>
            <a:ext cx="2518080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7">
            <a:extLst>
              <a:ext uri="{FF2B5EF4-FFF2-40B4-BE49-F238E27FC236}">
                <a16:creationId xmlns:a16="http://schemas.microsoft.com/office/drawing/2014/main" xmlns="" id="{7E7B13D0-BA81-4C30-B97F-34A4C577C9E3}"/>
              </a:ext>
            </a:extLst>
          </p:cNvPr>
          <p:cNvCxnSpPr>
            <a:cxnSpLocks/>
          </p:cNvCxnSpPr>
          <p:nvPr/>
        </p:nvCxnSpPr>
        <p:spPr>
          <a:xfrm>
            <a:off x="2246407" y="3240100"/>
            <a:ext cx="640227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7">
            <a:extLst>
              <a:ext uri="{FF2B5EF4-FFF2-40B4-BE49-F238E27FC236}">
                <a16:creationId xmlns:a16="http://schemas.microsoft.com/office/drawing/2014/main" xmlns="" id="{7E7B13D0-BA81-4C30-B97F-34A4C577C9E3}"/>
              </a:ext>
            </a:extLst>
          </p:cNvPr>
          <p:cNvCxnSpPr>
            <a:cxnSpLocks/>
          </p:cNvCxnSpPr>
          <p:nvPr/>
        </p:nvCxnSpPr>
        <p:spPr>
          <a:xfrm>
            <a:off x="2903110" y="2971982"/>
            <a:ext cx="0" cy="270973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7">
            <a:extLst>
              <a:ext uri="{FF2B5EF4-FFF2-40B4-BE49-F238E27FC236}">
                <a16:creationId xmlns:a16="http://schemas.microsoft.com/office/drawing/2014/main" xmlns="" id="{7E7B13D0-BA81-4C30-B97F-34A4C577C9E3}"/>
              </a:ext>
            </a:extLst>
          </p:cNvPr>
          <p:cNvCxnSpPr>
            <a:cxnSpLocks/>
          </p:cNvCxnSpPr>
          <p:nvPr/>
        </p:nvCxnSpPr>
        <p:spPr>
          <a:xfrm>
            <a:off x="4176584" y="3533570"/>
            <a:ext cx="2258927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7">
            <a:extLst>
              <a:ext uri="{FF2B5EF4-FFF2-40B4-BE49-F238E27FC236}">
                <a16:creationId xmlns:a16="http://schemas.microsoft.com/office/drawing/2014/main" xmlns="" id="{7E7B13D0-BA81-4C30-B97F-34A4C577C9E3}"/>
              </a:ext>
            </a:extLst>
          </p:cNvPr>
          <p:cNvCxnSpPr>
            <a:cxnSpLocks/>
          </p:cNvCxnSpPr>
          <p:nvPr/>
        </p:nvCxnSpPr>
        <p:spPr>
          <a:xfrm>
            <a:off x="4176583" y="3785708"/>
            <a:ext cx="506628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7">
            <a:extLst>
              <a:ext uri="{FF2B5EF4-FFF2-40B4-BE49-F238E27FC236}">
                <a16:creationId xmlns:a16="http://schemas.microsoft.com/office/drawing/2014/main" xmlns="" id="{7E7B13D0-BA81-4C30-B97F-34A4C577C9E3}"/>
              </a:ext>
            </a:extLst>
          </p:cNvPr>
          <p:cNvCxnSpPr>
            <a:cxnSpLocks/>
          </p:cNvCxnSpPr>
          <p:nvPr/>
        </p:nvCxnSpPr>
        <p:spPr>
          <a:xfrm>
            <a:off x="4683211" y="3547272"/>
            <a:ext cx="0" cy="238436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11">
            <a:extLst>
              <a:ext uri="{FF2B5EF4-FFF2-40B4-BE49-F238E27FC236}">
                <a16:creationId xmlns:a16="http://schemas.microsoft.com/office/drawing/2014/main" xmlns="" id="{01F11D34-9BD2-44D2-A51D-383172EA66B3}"/>
              </a:ext>
            </a:extLst>
          </p:cNvPr>
          <p:cNvSpPr/>
          <p:nvPr/>
        </p:nvSpPr>
        <p:spPr>
          <a:xfrm>
            <a:off x="9308758" y="1342768"/>
            <a:ext cx="2883242" cy="4967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9424090" y="1430897"/>
            <a:ext cx="2692564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테이터간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연관 특성 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9404097" y="1936124"/>
            <a:ext cx="2692564" cy="92333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dirty="0"/>
              <a:t>◆</a:t>
            </a:r>
            <a:r>
              <a:rPr lang="ko-KR" altLang="en-US" sz="1400" dirty="0"/>
              <a:t>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기본 신체 정보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나이</a:t>
            </a:r>
            <a:endParaRPr lang="en-US" altLang="ko-KR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성별</a:t>
            </a:r>
            <a:endParaRPr lang="en-US" altLang="ko-KR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비만도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9404097" y="3097103"/>
            <a:ext cx="2692564" cy="113877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dirty="0"/>
              <a:t>◆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혈관관련 정보</a:t>
            </a:r>
            <a:endParaRPr lang="en-US" altLang="ko-K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고혈압여부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정보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 심장질환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 평균 혈당치 레벨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 콜레스테롤 수치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9424090" y="4604582"/>
            <a:ext cx="2692564" cy="156966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dirty="0"/>
              <a:t>◆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외적 요인</a:t>
            </a:r>
            <a:endParaRPr lang="en-US" altLang="ko-K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흡연여부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음주여부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활동성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결혼여부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고용형태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 주거지역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20">
            <a:extLst>
              <a:ext uri="{FF2B5EF4-FFF2-40B4-BE49-F238E27FC236}">
                <a16:creationId xmlns:a16="http://schemas.microsoft.com/office/drawing/2014/main" xmlns="" id="{977A3631-896E-405C-926E-C6572A2FEF92}"/>
              </a:ext>
            </a:extLst>
          </p:cNvPr>
          <p:cNvCxnSpPr>
            <a:cxnSpLocks/>
          </p:cNvCxnSpPr>
          <p:nvPr/>
        </p:nvCxnSpPr>
        <p:spPr>
          <a:xfrm>
            <a:off x="9424090" y="1807338"/>
            <a:ext cx="2603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0">
            <a:extLst>
              <a:ext uri="{FF2B5EF4-FFF2-40B4-BE49-F238E27FC236}">
                <a16:creationId xmlns:a16="http://schemas.microsoft.com/office/drawing/2014/main" xmlns="" id="{977A3631-896E-405C-926E-C6572A2FEF92}"/>
              </a:ext>
            </a:extLst>
          </p:cNvPr>
          <p:cNvCxnSpPr>
            <a:cxnSpLocks/>
          </p:cNvCxnSpPr>
          <p:nvPr/>
        </p:nvCxnSpPr>
        <p:spPr>
          <a:xfrm>
            <a:off x="9428811" y="2971982"/>
            <a:ext cx="2603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0">
            <a:extLst>
              <a:ext uri="{FF2B5EF4-FFF2-40B4-BE49-F238E27FC236}">
                <a16:creationId xmlns:a16="http://schemas.microsoft.com/office/drawing/2014/main" xmlns="" id="{977A3631-896E-405C-926E-C6572A2FEF92}"/>
              </a:ext>
            </a:extLst>
          </p:cNvPr>
          <p:cNvCxnSpPr>
            <a:cxnSpLocks/>
          </p:cNvCxnSpPr>
          <p:nvPr/>
        </p:nvCxnSpPr>
        <p:spPr>
          <a:xfrm>
            <a:off x="9437049" y="4418111"/>
            <a:ext cx="2603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1">
            <a:extLst>
              <a:ext uri="{FF2B5EF4-FFF2-40B4-BE49-F238E27FC236}">
                <a16:creationId xmlns:a16="http://schemas.microsoft.com/office/drawing/2014/main" xmlns="" id="{01F11D34-9BD2-44D2-A51D-383172EA66B3}"/>
              </a:ext>
            </a:extLst>
          </p:cNvPr>
          <p:cNvSpPr/>
          <p:nvPr/>
        </p:nvSpPr>
        <p:spPr>
          <a:xfrm>
            <a:off x="5906026" y="1218617"/>
            <a:ext cx="4924747" cy="43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1">
            <a:extLst>
              <a:ext uri="{FF2B5EF4-FFF2-40B4-BE49-F238E27FC236}">
                <a16:creationId xmlns:a16="http://schemas.microsoft.com/office/drawing/2014/main" xmlns="" id="{01F11D34-9BD2-44D2-A51D-383172EA66B3}"/>
              </a:ext>
            </a:extLst>
          </p:cNvPr>
          <p:cNvSpPr/>
          <p:nvPr/>
        </p:nvSpPr>
        <p:spPr>
          <a:xfrm>
            <a:off x="0" y="1215354"/>
            <a:ext cx="4924747" cy="43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39CD0-773E-4029-B46C-59056CAB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학습모델 선정</a:t>
            </a:r>
            <a:endParaRPr lang="en-US" dirty="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xmlns="" id="{DFA14C3F-7D55-455F-866C-5EC13414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0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267935" y="1292397"/>
            <a:ext cx="314253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심장질환</a:t>
            </a:r>
            <a:r>
              <a:rPr lang="en-US" altLang="ko-K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(cardio)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학습 모델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6273134" y="1274978"/>
            <a:ext cx="2692564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뇌졸중</a:t>
            </a:r>
            <a:r>
              <a:rPr lang="en-US" altLang="ko-K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(stroke)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학습 모델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Straight Connector 20">
            <a:extLst>
              <a:ext uri="{FF2B5EF4-FFF2-40B4-BE49-F238E27FC236}">
                <a16:creationId xmlns:a16="http://schemas.microsoft.com/office/drawing/2014/main" xmlns="" id="{977A3631-896E-405C-926E-C6572A2FEF92}"/>
              </a:ext>
            </a:extLst>
          </p:cNvPr>
          <p:cNvCxnSpPr>
            <a:cxnSpLocks/>
          </p:cNvCxnSpPr>
          <p:nvPr/>
        </p:nvCxnSpPr>
        <p:spPr>
          <a:xfrm>
            <a:off x="5914264" y="1729426"/>
            <a:ext cx="0" cy="4341860"/>
          </a:xfrm>
          <a:prstGeom prst="line">
            <a:avLst/>
          </a:prstGeom>
          <a:ln w="12446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14">
            <a:extLst>
              <a:ext uri="{FF2B5EF4-FFF2-40B4-BE49-F238E27FC236}">
                <a16:creationId xmlns:a16="http://schemas.microsoft.com/office/drawing/2014/main" xmlns="" id="{E8ED9D58-CA97-487B-84F8-13BAC0FB408C}"/>
              </a:ext>
            </a:extLst>
          </p:cNvPr>
          <p:cNvSpPr/>
          <p:nvPr/>
        </p:nvSpPr>
        <p:spPr>
          <a:xfrm>
            <a:off x="10537351" y="3149346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15">
            <a:extLst>
              <a:ext uri="{FF2B5EF4-FFF2-40B4-BE49-F238E27FC236}">
                <a16:creationId xmlns:a16="http://schemas.microsoft.com/office/drawing/2014/main" xmlns="" id="{D1C065CE-FA2D-41AB-BF0E-7FD68AE99C66}"/>
              </a:ext>
            </a:extLst>
          </p:cNvPr>
          <p:cNvSpPr/>
          <p:nvPr/>
        </p:nvSpPr>
        <p:spPr>
          <a:xfrm>
            <a:off x="10537351" y="3149346"/>
            <a:ext cx="942074" cy="942074"/>
          </a:xfrm>
          <a:prstGeom prst="arc">
            <a:avLst>
              <a:gd name="adj1" fmla="val 16171121"/>
              <a:gd name="adj2" fmla="val 16301269"/>
            </a:avLst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22">
            <a:extLst>
              <a:ext uri="{FF2B5EF4-FFF2-40B4-BE49-F238E27FC236}">
                <a16:creationId xmlns:a16="http://schemas.microsoft.com/office/drawing/2014/main" xmlns="" id="{02ACB932-6881-4221-A020-456D049878B4}"/>
              </a:ext>
            </a:extLst>
          </p:cNvPr>
          <p:cNvSpPr/>
          <p:nvPr/>
        </p:nvSpPr>
        <p:spPr>
          <a:xfrm>
            <a:off x="10686422" y="3473580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0%</a:t>
            </a:r>
          </a:p>
        </p:txBody>
      </p:sp>
      <p:sp>
        <p:nvSpPr>
          <p:cNvPr id="76" name="Arc 14">
            <a:extLst>
              <a:ext uri="{FF2B5EF4-FFF2-40B4-BE49-F238E27FC236}">
                <a16:creationId xmlns:a16="http://schemas.microsoft.com/office/drawing/2014/main" xmlns="" id="{E8ED9D58-CA97-487B-84F8-13BAC0FB408C}"/>
              </a:ext>
            </a:extLst>
          </p:cNvPr>
          <p:cNvSpPr/>
          <p:nvPr/>
        </p:nvSpPr>
        <p:spPr>
          <a:xfrm>
            <a:off x="4404281" y="3139627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c 15">
            <a:extLst>
              <a:ext uri="{FF2B5EF4-FFF2-40B4-BE49-F238E27FC236}">
                <a16:creationId xmlns:a16="http://schemas.microsoft.com/office/drawing/2014/main" xmlns="" id="{D1C065CE-FA2D-41AB-BF0E-7FD68AE99C66}"/>
              </a:ext>
            </a:extLst>
          </p:cNvPr>
          <p:cNvSpPr/>
          <p:nvPr/>
        </p:nvSpPr>
        <p:spPr>
          <a:xfrm>
            <a:off x="4404281" y="3139627"/>
            <a:ext cx="942074" cy="942074"/>
          </a:xfrm>
          <a:prstGeom prst="arc">
            <a:avLst>
              <a:gd name="adj1" fmla="val 16112208"/>
              <a:gd name="adj2" fmla="val 8817929"/>
            </a:avLst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22">
            <a:extLst>
              <a:ext uri="{FF2B5EF4-FFF2-40B4-BE49-F238E27FC236}">
                <a16:creationId xmlns:a16="http://schemas.microsoft.com/office/drawing/2014/main" xmlns="" id="{02ACB932-6881-4221-A020-456D049878B4}"/>
              </a:ext>
            </a:extLst>
          </p:cNvPr>
          <p:cNvSpPr/>
          <p:nvPr/>
        </p:nvSpPr>
        <p:spPr>
          <a:xfrm>
            <a:off x="4553352" y="3463861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70%</a:t>
            </a:r>
          </a:p>
        </p:txBody>
      </p:sp>
      <p:sp>
        <p:nvSpPr>
          <p:cNvPr id="79" name="Arc 14">
            <a:extLst>
              <a:ext uri="{FF2B5EF4-FFF2-40B4-BE49-F238E27FC236}">
                <a16:creationId xmlns:a16="http://schemas.microsoft.com/office/drawing/2014/main" xmlns="" id="{E8ED9D58-CA97-487B-84F8-13BAC0FB408C}"/>
              </a:ext>
            </a:extLst>
          </p:cNvPr>
          <p:cNvSpPr/>
          <p:nvPr/>
        </p:nvSpPr>
        <p:spPr>
          <a:xfrm>
            <a:off x="10512637" y="5163722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15">
            <a:extLst>
              <a:ext uri="{FF2B5EF4-FFF2-40B4-BE49-F238E27FC236}">
                <a16:creationId xmlns:a16="http://schemas.microsoft.com/office/drawing/2014/main" xmlns="" id="{D1C065CE-FA2D-41AB-BF0E-7FD68AE99C66}"/>
              </a:ext>
            </a:extLst>
          </p:cNvPr>
          <p:cNvSpPr/>
          <p:nvPr/>
        </p:nvSpPr>
        <p:spPr>
          <a:xfrm>
            <a:off x="10512637" y="5163722"/>
            <a:ext cx="942074" cy="942074"/>
          </a:xfrm>
          <a:prstGeom prst="arc">
            <a:avLst>
              <a:gd name="adj1" fmla="val 15991009"/>
              <a:gd name="adj2" fmla="val 18418117"/>
            </a:avLst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xmlns="" id="{02ACB932-6881-4221-A020-456D049878B4}"/>
              </a:ext>
            </a:extLst>
          </p:cNvPr>
          <p:cNvSpPr/>
          <p:nvPr/>
        </p:nvSpPr>
        <p:spPr>
          <a:xfrm>
            <a:off x="10661708" y="5487956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10%</a:t>
            </a:r>
          </a:p>
        </p:txBody>
      </p:sp>
      <p:sp>
        <p:nvSpPr>
          <p:cNvPr id="82" name="Arc 14">
            <a:extLst>
              <a:ext uri="{FF2B5EF4-FFF2-40B4-BE49-F238E27FC236}">
                <a16:creationId xmlns:a16="http://schemas.microsoft.com/office/drawing/2014/main" xmlns="" id="{E8ED9D58-CA97-487B-84F8-13BAC0FB408C}"/>
              </a:ext>
            </a:extLst>
          </p:cNvPr>
          <p:cNvSpPr/>
          <p:nvPr/>
        </p:nvSpPr>
        <p:spPr>
          <a:xfrm>
            <a:off x="4428995" y="5184102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15">
            <a:extLst>
              <a:ext uri="{FF2B5EF4-FFF2-40B4-BE49-F238E27FC236}">
                <a16:creationId xmlns:a16="http://schemas.microsoft.com/office/drawing/2014/main" xmlns="" id="{D1C065CE-FA2D-41AB-BF0E-7FD68AE99C66}"/>
              </a:ext>
            </a:extLst>
          </p:cNvPr>
          <p:cNvSpPr/>
          <p:nvPr/>
        </p:nvSpPr>
        <p:spPr>
          <a:xfrm>
            <a:off x="4428995" y="5184102"/>
            <a:ext cx="942074" cy="942074"/>
          </a:xfrm>
          <a:prstGeom prst="arc">
            <a:avLst>
              <a:gd name="adj1" fmla="val 16112208"/>
              <a:gd name="adj2" fmla="val 10126713"/>
            </a:avLst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22">
            <a:extLst>
              <a:ext uri="{FF2B5EF4-FFF2-40B4-BE49-F238E27FC236}">
                <a16:creationId xmlns:a16="http://schemas.microsoft.com/office/drawing/2014/main" xmlns="" id="{02ACB932-6881-4221-A020-456D049878B4}"/>
              </a:ext>
            </a:extLst>
          </p:cNvPr>
          <p:cNvSpPr/>
          <p:nvPr/>
        </p:nvSpPr>
        <p:spPr>
          <a:xfrm>
            <a:off x="4578066" y="5508336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73%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22"/>
          <a:stretch/>
        </p:blipFill>
        <p:spPr bwMode="auto">
          <a:xfrm>
            <a:off x="304746" y="2520466"/>
            <a:ext cx="3686175" cy="154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04"/>
          <a:stretch/>
        </p:blipFill>
        <p:spPr bwMode="auto">
          <a:xfrm>
            <a:off x="6273134" y="4540978"/>
            <a:ext cx="3686175" cy="149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336268" y="1729426"/>
            <a:ext cx="2524692" cy="5539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총 샘플 수 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70,000</a:t>
            </a:r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0(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음성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: 50.00%</a:t>
            </a: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1(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양성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: 49.96%</a:t>
            </a:r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39"/>
          <a:stretch/>
        </p:blipFill>
        <p:spPr bwMode="auto">
          <a:xfrm>
            <a:off x="6273133" y="2512228"/>
            <a:ext cx="3686175" cy="145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83"/>
          <a:stretch/>
        </p:blipFill>
        <p:spPr bwMode="auto">
          <a:xfrm>
            <a:off x="267934" y="4558368"/>
            <a:ext cx="3686175" cy="151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6306086" y="1688236"/>
            <a:ext cx="2524692" cy="5539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총 샘플 수 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41,938</a:t>
            </a:r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0(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음성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: 98.46%</a:t>
            </a:r>
          </a:p>
          <a:p>
            <a:pPr lvl="0">
              <a:buClr>
                <a:schemeClr val="accent2"/>
              </a:buClr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1(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양성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:   1.53%</a:t>
            </a:r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603156" y="2677297"/>
            <a:ext cx="652296" cy="67550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603156" y="4720282"/>
            <a:ext cx="620725" cy="6769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616281" y="2677297"/>
            <a:ext cx="566896" cy="675503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616282" y="4721773"/>
            <a:ext cx="551340" cy="675503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4428995" y="2488165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>
              <a:buClr>
                <a:schemeClr val="accent2"/>
              </a:buClr>
            </a:pPr>
            <a:r>
              <a:rPr lang="en-US" sz="12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RandomForest</a:t>
            </a:r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>
              <a:buClr>
                <a:schemeClr val="accent2"/>
              </a:buClr>
            </a:pPr>
            <a:r>
              <a:rPr lang="en-US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F1-score gage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4370404" y="4567975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>
              <a:buClr>
                <a:schemeClr val="accent2"/>
              </a:buClr>
            </a:pPr>
            <a:r>
              <a:rPr lang="en-US" sz="12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XGBoosting</a:t>
            </a:r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>
              <a:buClr>
                <a:schemeClr val="accent2"/>
              </a:buClr>
            </a:pPr>
            <a:r>
              <a:rPr lang="en-US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F1-score gage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10494509" y="2484045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>
              <a:buClr>
                <a:schemeClr val="accent2"/>
              </a:buClr>
            </a:pPr>
            <a:r>
              <a:rPr lang="en-US" sz="12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RandomForest</a:t>
            </a:r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>
              <a:buClr>
                <a:schemeClr val="accent2"/>
              </a:buClr>
            </a:pPr>
            <a:r>
              <a:rPr lang="en-US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F1-score gage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10435918" y="4563855"/>
            <a:ext cx="1059255" cy="3693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>
              <a:buClr>
                <a:schemeClr val="accent2"/>
              </a:buClr>
            </a:pPr>
            <a:r>
              <a:rPr lang="en-US" sz="12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XGBoosting</a:t>
            </a:r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>
              <a:buClr>
                <a:schemeClr val="accent2"/>
              </a:buClr>
            </a:pPr>
            <a:r>
              <a:rPr lang="en-US" sz="12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F1-score gage</a:t>
            </a:r>
          </a:p>
        </p:txBody>
      </p:sp>
    </p:spTree>
    <p:extLst>
      <p:ext uri="{BB962C8B-B14F-4D97-AF65-F5344CB8AC3E}">
        <p14:creationId xmlns:p14="http://schemas.microsoft.com/office/powerpoint/2010/main" val="40940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39CD0-773E-4029-B46C-59056CAB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학습용 특성 일치화 </a:t>
            </a:r>
            <a:r>
              <a:rPr lang="en-US" altLang="ko-KR" sz="1600" dirty="0" err="1"/>
              <a:t>XGboost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mdel</a:t>
            </a:r>
            <a:endParaRPr lang="en-US" sz="1600" dirty="0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xmlns="" id="{DFA14C3F-7D55-455F-866C-5EC13414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4" name="Arc 14">
            <a:extLst>
              <a:ext uri="{FF2B5EF4-FFF2-40B4-BE49-F238E27FC236}">
                <a16:creationId xmlns:a16="http://schemas.microsoft.com/office/drawing/2014/main" xmlns="" id="{E8ED9D58-CA97-487B-84F8-13BAC0FB408C}"/>
              </a:ext>
            </a:extLst>
          </p:cNvPr>
          <p:cNvSpPr/>
          <p:nvPr/>
        </p:nvSpPr>
        <p:spPr>
          <a:xfrm>
            <a:off x="4412518" y="2613892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Arc 15">
            <a:extLst>
              <a:ext uri="{FF2B5EF4-FFF2-40B4-BE49-F238E27FC236}">
                <a16:creationId xmlns:a16="http://schemas.microsoft.com/office/drawing/2014/main" xmlns="" id="{D1C065CE-FA2D-41AB-BF0E-7FD68AE99C66}"/>
              </a:ext>
            </a:extLst>
          </p:cNvPr>
          <p:cNvSpPr/>
          <p:nvPr/>
        </p:nvSpPr>
        <p:spPr>
          <a:xfrm>
            <a:off x="4412518" y="2613892"/>
            <a:ext cx="942074" cy="942074"/>
          </a:xfrm>
          <a:prstGeom prst="arc">
            <a:avLst>
              <a:gd name="adj1" fmla="val 16112208"/>
              <a:gd name="adj2" fmla="val 10126713"/>
            </a:avLst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22">
            <a:extLst>
              <a:ext uri="{FF2B5EF4-FFF2-40B4-BE49-F238E27FC236}">
                <a16:creationId xmlns:a16="http://schemas.microsoft.com/office/drawing/2014/main" xmlns="" id="{02ACB932-6881-4221-A020-456D049878B4}"/>
              </a:ext>
            </a:extLst>
          </p:cNvPr>
          <p:cNvSpPr/>
          <p:nvPr/>
        </p:nvSpPr>
        <p:spPr>
          <a:xfrm>
            <a:off x="4561589" y="2938126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73%</a:t>
            </a: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83"/>
          <a:stretch/>
        </p:blipFill>
        <p:spPr bwMode="auto">
          <a:xfrm>
            <a:off x="251457" y="1988158"/>
            <a:ext cx="3686175" cy="151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586679" y="2150072"/>
            <a:ext cx="620725" cy="6769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11">
            <a:extLst>
              <a:ext uri="{FF2B5EF4-FFF2-40B4-BE49-F238E27FC236}">
                <a16:creationId xmlns:a16="http://schemas.microsoft.com/office/drawing/2014/main" xmlns="" id="{01F11D34-9BD2-44D2-A51D-383172EA66B3}"/>
              </a:ext>
            </a:extLst>
          </p:cNvPr>
          <p:cNvSpPr/>
          <p:nvPr/>
        </p:nvSpPr>
        <p:spPr>
          <a:xfrm>
            <a:off x="0" y="1462494"/>
            <a:ext cx="10247870" cy="43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267935" y="1539537"/>
            <a:ext cx="314253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심장질환</a:t>
            </a:r>
            <a:r>
              <a:rPr lang="en-US" altLang="ko-K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(cardio)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학습 모델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3027607" y="1642847"/>
            <a:ext cx="7360305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키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몸무게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수축기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혈압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압축기 혈압 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altLang="ko-KR" sz="12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비만도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),Hypertension(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고혈압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특성을 생성 후 이전 특성 제거</a:t>
            </a:r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39"/>
          <a:stretch/>
        </p:blipFill>
        <p:spPr bwMode="auto">
          <a:xfrm>
            <a:off x="6472363" y="4490551"/>
            <a:ext cx="3695700" cy="149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1"/>
          <a:stretch/>
        </p:blipFill>
        <p:spPr bwMode="auto">
          <a:xfrm>
            <a:off x="6472363" y="1988158"/>
            <a:ext cx="3695700" cy="154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765007" y="2371195"/>
            <a:ext cx="446323" cy="103796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Arc 14">
            <a:extLst>
              <a:ext uri="{FF2B5EF4-FFF2-40B4-BE49-F238E27FC236}">
                <a16:creationId xmlns:a16="http://schemas.microsoft.com/office/drawing/2014/main" xmlns="" id="{E8ED9D58-CA97-487B-84F8-13BAC0FB408C}"/>
              </a:ext>
            </a:extLst>
          </p:cNvPr>
          <p:cNvSpPr/>
          <p:nvPr/>
        </p:nvSpPr>
        <p:spPr>
          <a:xfrm>
            <a:off x="10644443" y="2615373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15">
            <a:extLst>
              <a:ext uri="{FF2B5EF4-FFF2-40B4-BE49-F238E27FC236}">
                <a16:creationId xmlns:a16="http://schemas.microsoft.com/office/drawing/2014/main" xmlns="" id="{D1C065CE-FA2D-41AB-BF0E-7FD68AE99C66}"/>
              </a:ext>
            </a:extLst>
          </p:cNvPr>
          <p:cNvSpPr/>
          <p:nvPr/>
        </p:nvSpPr>
        <p:spPr>
          <a:xfrm>
            <a:off x="10644443" y="2615373"/>
            <a:ext cx="942074" cy="942074"/>
          </a:xfrm>
          <a:prstGeom prst="arc">
            <a:avLst>
              <a:gd name="adj1" fmla="val 16112208"/>
              <a:gd name="adj2" fmla="val 10126713"/>
            </a:avLst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22">
            <a:extLst>
              <a:ext uri="{FF2B5EF4-FFF2-40B4-BE49-F238E27FC236}">
                <a16:creationId xmlns:a16="http://schemas.microsoft.com/office/drawing/2014/main" xmlns="" id="{02ACB932-6881-4221-A020-456D049878B4}"/>
              </a:ext>
            </a:extLst>
          </p:cNvPr>
          <p:cNvSpPr/>
          <p:nvPr/>
        </p:nvSpPr>
        <p:spPr>
          <a:xfrm>
            <a:off x="10793514" y="2939607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72%</a:t>
            </a:r>
          </a:p>
        </p:txBody>
      </p:sp>
      <p:sp>
        <p:nvSpPr>
          <p:cNvPr id="86" name="Rectangle 11">
            <a:extLst>
              <a:ext uri="{FF2B5EF4-FFF2-40B4-BE49-F238E27FC236}">
                <a16:creationId xmlns:a16="http://schemas.microsoft.com/office/drawing/2014/main" xmlns="" id="{01F11D34-9BD2-44D2-A51D-383172EA66B3}"/>
              </a:ext>
            </a:extLst>
          </p:cNvPr>
          <p:cNvSpPr/>
          <p:nvPr/>
        </p:nvSpPr>
        <p:spPr>
          <a:xfrm>
            <a:off x="0" y="3928866"/>
            <a:ext cx="10247870" cy="43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13">
            <a:extLst>
              <a:ext uri="{FF2B5EF4-FFF2-40B4-BE49-F238E27FC236}">
                <a16:creationId xmlns:a16="http://schemas.microsoft.com/office/drawing/2014/main" xmlns="" id="{398FB452-4F67-4CE2-97D4-ABFEB84A7917}"/>
              </a:ext>
            </a:extLst>
          </p:cNvPr>
          <p:cNvSpPr/>
          <p:nvPr/>
        </p:nvSpPr>
        <p:spPr>
          <a:xfrm>
            <a:off x="367108" y="3985227"/>
            <a:ext cx="2692564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뇌졸중</a:t>
            </a:r>
            <a:r>
              <a:rPr lang="en-US" altLang="ko-K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(stroke) </a:t>
            </a:r>
            <a:r>
              <a:rPr lang="ko-KR" alt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학습 모델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Arc 14">
            <a:extLst>
              <a:ext uri="{FF2B5EF4-FFF2-40B4-BE49-F238E27FC236}">
                <a16:creationId xmlns:a16="http://schemas.microsoft.com/office/drawing/2014/main" xmlns="" id="{E8ED9D58-CA97-487B-84F8-13BAC0FB408C}"/>
              </a:ext>
            </a:extLst>
          </p:cNvPr>
          <p:cNvSpPr/>
          <p:nvPr/>
        </p:nvSpPr>
        <p:spPr>
          <a:xfrm>
            <a:off x="4412518" y="5104991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c 15">
            <a:extLst>
              <a:ext uri="{FF2B5EF4-FFF2-40B4-BE49-F238E27FC236}">
                <a16:creationId xmlns:a16="http://schemas.microsoft.com/office/drawing/2014/main" xmlns="" id="{D1C065CE-FA2D-41AB-BF0E-7FD68AE99C66}"/>
              </a:ext>
            </a:extLst>
          </p:cNvPr>
          <p:cNvSpPr/>
          <p:nvPr/>
        </p:nvSpPr>
        <p:spPr>
          <a:xfrm>
            <a:off x="4412518" y="5104991"/>
            <a:ext cx="942074" cy="942074"/>
          </a:xfrm>
          <a:prstGeom prst="arc">
            <a:avLst>
              <a:gd name="adj1" fmla="val 15991009"/>
              <a:gd name="adj2" fmla="val 18418117"/>
            </a:avLst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xmlns="" id="{02ACB932-6881-4221-A020-456D049878B4}"/>
              </a:ext>
            </a:extLst>
          </p:cNvPr>
          <p:cNvSpPr/>
          <p:nvPr/>
        </p:nvSpPr>
        <p:spPr>
          <a:xfrm>
            <a:off x="4561589" y="5429225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10%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04"/>
          <a:stretch/>
        </p:blipFill>
        <p:spPr bwMode="auto">
          <a:xfrm>
            <a:off x="251456" y="4490551"/>
            <a:ext cx="3686175" cy="149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2586680" y="4671346"/>
            <a:ext cx="578294" cy="675503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른쪽 화살표 92"/>
          <p:cNvSpPr/>
          <p:nvPr/>
        </p:nvSpPr>
        <p:spPr>
          <a:xfrm>
            <a:off x="5765007" y="4827865"/>
            <a:ext cx="446323" cy="103796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Arc 14">
            <a:extLst>
              <a:ext uri="{FF2B5EF4-FFF2-40B4-BE49-F238E27FC236}">
                <a16:creationId xmlns:a16="http://schemas.microsoft.com/office/drawing/2014/main" xmlns="" id="{E8ED9D58-CA97-487B-84F8-13BAC0FB408C}"/>
              </a:ext>
            </a:extLst>
          </p:cNvPr>
          <p:cNvSpPr/>
          <p:nvPr/>
        </p:nvSpPr>
        <p:spPr>
          <a:xfrm>
            <a:off x="10652681" y="5087936"/>
            <a:ext cx="942074" cy="942074"/>
          </a:xfrm>
          <a:prstGeom prst="arc">
            <a:avLst>
              <a:gd name="adj1" fmla="val 16200000"/>
              <a:gd name="adj2" fmla="val 16170500"/>
            </a:avLst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c 15">
            <a:extLst>
              <a:ext uri="{FF2B5EF4-FFF2-40B4-BE49-F238E27FC236}">
                <a16:creationId xmlns:a16="http://schemas.microsoft.com/office/drawing/2014/main" xmlns="" id="{D1C065CE-FA2D-41AB-BF0E-7FD68AE99C66}"/>
              </a:ext>
            </a:extLst>
          </p:cNvPr>
          <p:cNvSpPr/>
          <p:nvPr/>
        </p:nvSpPr>
        <p:spPr>
          <a:xfrm>
            <a:off x="10652681" y="5087936"/>
            <a:ext cx="942074" cy="942074"/>
          </a:xfrm>
          <a:prstGeom prst="arc">
            <a:avLst>
              <a:gd name="adj1" fmla="val 15991009"/>
              <a:gd name="adj2" fmla="val 18418117"/>
            </a:avLst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xmlns="" id="{02ACB932-6881-4221-A020-456D049878B4}"/>
              </a:ext>
            </a:extLst>
          </p:cNvPr>
          <p:cNvSpPr/>
          <p:nvPr/>
        </p:nvSpPr>
        <p:spPr>
          <a:xfrm>
            <a:off x="10801752" y="5412170"/>
            <a:ext cx="69336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/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10%</a:t>
            </a:r>
          </a:p>
        </p:txBody>
      </p:sp>
      <p:sp>
        <p:nvSpPr>
          <p:cNvPr id="97" name="Rectangle 18">
            <a:extLst>
              <a:ext uri="{FF2B5EF4-FFF2-40B4-BE49-F238E27FC236}">
                <a16:creationId xmlns:a16="http://schemas.microsoft.com/office/drawing/2014/main" xmlns="" id="{4F5E2AF4-9553-4B2C-B122-3937B309E861}"/>
              </a:ext>
            </a:extLst>
          </p:cNvPr>
          <p:cNvSpPr/>
          <p:nvPr/>
        </p:nvSpPr>
        <p:spPr>
          <a:xfrm>
            <a:off x="2887565" y="4123726"/>
            <a:ext cx="7360305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결혼여부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고용형태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주거지역 특성의 제거 및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평균혈당치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흡연상태 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혈당 레벨</a:t>
            </a:r>
            <a:r>
              <a:rPr lang="en-US" altLang="ko-KR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흡연여부로 전처리</a:t>
            </a:r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810779" y="4643583"/>
            <a:ext cx="588694" cy="675503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791728" y="2159052"/>
            <a:ext cx="620725" cy="6769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2DC244-F29A-4D2C-BC73-8F659934AC74}"/>
              </a:ext>
            </a:extLst>
          </p:cNvPr>
          <p:cNvSpPr/>
          <p:nvPr/>
        </p:nvSpPr>
        <p:spPr>
          <a:xfrm>
            <a:off x="0" y="0"/>
            <a:ext cx="4305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CA60F-7643-4F4B-8B60-C48881E9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3625103" cy="1558924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Georgia"/>
                <a:ea typeface="맑은 고딕"/>
              </a:rPr>
              <a:t>뇌졸중 모델</a:t>
            </a:r>
            <a:br>
              <a:rPr lang="ko-KR" altLang="en-US" sz="4000" dirty="0">
                <a:solidFill>
                  <a:schemeClr val="bg1"/>
                </a:solidFill>
                <a:latin typeface="Georgia"/>
                <a:ea typeface="맑은 고딕"/>
              </a:rPr>
            </a:br>
            <a:r>
              <a:rPr lang="ko-KR" altLang="en-US" sz="4000" dirty="0">
                <a:solidFill>
                  <a:schemeClr val="bg1"/>
                </a:solidFill>
                <a:latin typeface="Georgia"/>
                <a:ea typeface="맑은 고딕"/>
              </a:rPr>
              <a:t>특성중요도 분석</a:t>
            </a:r>
            <a:endParaRPr lang="ko-KR" altLang="en-US" sz="40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xmlns="" id="{A4E46552-1801-4C3F-BB92-B7FFFC1E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4EA62873-9A02-4352-BFD8-B29FD5DBFB0F}"/>
              </a:ext>
            </a:extLst>
          </p:cNvPr>
          <p:cNvSpPr/>
          <p:nvPr/>
        </p:nvSpPr>
        <p:spPr>
          <a:xfrm>
            <a:off x="235142" y="1898903"/>
            <a:ext cx="5212388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dirty="0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순열 중요도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xmlns="" id="{E9128BC3-AA79-47FA-84E7-A9FD197C1401}"/>
              </a:ext>
            </a:extLst>
          </p:cNvPr>
          <p:cNvSpPr/>
          <p:nvPr/>
        </p:nvSpPr>
        <p:spPr>
          <a:xfrm>
            <a:off x="217822" y="3734628"/>
            <a:ext cx="3913525" cy="153888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뇌졸중을 예측하는데 있어 </a:t>
            </a:r>
            <a:r>
              <a:rPr lang="ko-KR" altLang="en-US" sz="2000" dirty="0" err="1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age</a:t>
            </a:r>
            <a:r>
              <a:rPr lang="ko-KR" altLang="en-US" sz="2000" dirty="0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(나이)의 특성이 가장 큰 가중치를 지니고 있으며 건강관련 특성들이 가지는 영향은 그렇게 크지 않음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95B7ED9-3F6E-427D-AB4F-BCBDD5F73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0" y="2199409"/>
            <a:ext cx="2181225" cy="1333500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0EF86766-EA83-4380-A3C1-65612018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05" y="46928"/>
            <a:ext cx="7791450" cy="2408622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xmlns="" id="{E0F4C45F-ADA5-428D-AEA8-A0150B0F8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05" y="2452875"/>
            <a:ext cx="7791450" cy="196956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xmlns="" id="{5235456F-BE06-4F28-9AF9-F88339694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105" y="4412414"/>
            <a:ext cx="7791450" cy="19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2DC244-F29A-4D2C-BC73-8F659934AC74}"/>
              </a:ext>
            </a:extLst>
          </p:cNvPr>
          <p:cNvSpPr/>
          <p:nvPr/>
        </p:nvSpPr>
        <p:spPr>
          <a:xfrm>
            <a:off x="0" y="0"/>
            <a:ext cx="430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CA60F-7643-4F4B-8B60-C48881E9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3625103" cy="1558924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Georgia"/>
                <a:ea typeface="맑은 고딕"/>
              </a:rPr>
              <a:t>심장질환 모델</a:t>
            </a:r>
            <a:br>
              <a:rPr lang="ko-KR" altLang="en-US" sz="4000" dirty="0">
                <a:solidFill>
                  <a:schemeClr val="bg1"/>
                </a:solidFill>
                <a:latin typeface="Georgia"/>
                <a:ea typeface="맑은 고딕"/>
              </a:rPr>
            </a:br>
            <a:r>
              <a:rPr lang="ko-KR" altLang="en-US" sz="4000" dirty="0">
                <a:solidFill>
                  <a:schemeClr val="bg1"/>
                </a:solidFill>
                <a:latin typeface="Georgia"/>
                <a:ea typeface="맑은 고딕"/>
              </a:rPr>
              <a:t>특성중요도 분석</a:t>
            </a:r>
            <a:endParaRPr lang="ko-KR" altLang="en-US" sz="40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xmlns="" id="{A4E46552-1801-4C3F-BB92-B7FFFC1E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그림 18" descr="텍스트, 테이블이(가) 표시된 사진&#10;&#10;자동 생성된 설명">
            <a:extLst>
              <a:ext uri="{FF2B5EF4-FFF2-40B4-BE49-F238E27FC236}">
                <a16:creationId xmlns:a16="http://schemas.microsoft.com/office/drawing/2014/main" xmlns="" id="{65598C84-D086-4B24-BFFE-55FC2EBE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92" y="2175166"/>
            <a:ext cx="2105025" cy="1676400"/>
          </a:xfrm>
          <a:prstGeom prst="rect">
            <a:avLst/>
          </a:prstGeom>
        </p:spPr>
      </p:pic>
      <p:pic>
        <p:nvPicPr>
          <p:cNvPr id="20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0EF76E4E-D780-41BD-BFBC-4CA2E9BD9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036" y="91423"/>
            <a:ext cx="7730836" cy="2354266"/>
          </a:xfrm>
          <a:prstGeom prst="rect">
            <a:avLst/>
          </a:prstGeom>
        </p:spPr>
      </p:pic>
      <p:pic>
        <p:nvPicPr>
          <p:cNvPr id="27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8507E4B-4E67-4FA8-849E-1D8274309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036" y="4337933"/>
            <a:ext cx="7730836" cy="1940179"/>
          </a:xfrm>
          <a:prstGeom prst="rect">
            <a:avLst/>
          </a:prstGeom>
        </p:spPr>
      </p:pic>
      <p:pic>
        <p:nvPicPr>
          <p:cNvPr id="28" name="그림 28">
            <a:extLst>
              <a:ext uri="{FF2B5EF4-FFF2-40B4-BE49-F238E27FC236}">
                <a16:creationId xmlns:a16="http://schemas.microsoft.com/office/drawing/2014/main" xmlns="" id="{838200C0-8854-4F8E-9336-DFDBA475D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036" y="2439039"/>
            <a:ext cx="7730836" cy="1945286"/>
          </a:xfrm>
          <a:prstGeom prst="rect">
            <a:avLst/>
          </a:prstGeom>
        </p:spPr>
      </p:pic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4EA62873-9A02-4352-BFD8-B29FD5DBFB0F}"/>
              </a:ext>
            </a:extLst>
          </p:cNvPr>
          <p:cNvSpPr/>
          <p:nvPr/>
        </p:nvSpPr>
        <p:spPr>
          <a:xfrm>
            <a:off x="235142" y="1898903"/>
            <a:ext cx="5212388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>
              <a:buClr>
                <a:schemeClr val="accent2"/>
              </a:buClr>
            </a:pPr>
            <a:r>
              <a:rPr lang="ko-KR" altLang="en-US" dirty="0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순열 중요도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xmlns="" id="{4F922B4B-8D53-40EF-A7D6-45EC6283B7E2}"/>
              </a:ext>
            </a:extLst>
          </p:cNvPr>
          <p:cNvSpPr/>
          <p:nvPr/>
        </p:nvSpPr>
        <p:spPr>
          <a:xfrm>
            <a:off x="2399913" y="2175993"/>
            <a:ext cx="190461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>
              <a:buClr>
                <a:schemeClr val="accent2"/>
              </a:buClr>
            </a:pPr>
            <a:endParaRPr lang="ko-KR" altLang="en-US" sz="1200" dirty="0">
              <a:solidFill>
                <a:schemeClr val="bg1"/>
              </a:solidFill>
              <a:latin typeface="Segoe UI"/>
              <a:ea typeface="맑은 고딕"/>
              <a:cs typeface="Segoe UI"/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xmlns="" id="{E9128BC3-AA79-47FA-84E7-A9FD197C1401}"/>
              </a:ext>
            </a:extLst>
          </p:cNvPr>
          <p:cNvSpPr/>
          <p:nvPr/>
        </p:nvSpPr>
        <p:spPr>
          <a:xfrm>
            <a:off x="243799" y="4020378"/>
            <a:ext cx="3913525" cy="215443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r>
              <a:rPr lang="ko-KR" sz="2000" dirty="0" err="1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hypertension</a:t>
            </a:r>
            <a:r>
              <a:rPr lang="ko-KR" sz="2000" dirty="0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(고혈압)이 심장질환 여부를 파악하는 가장 중요한 특성인 것을 확인</a:t>
            </a:r>
            <a:endParaRPr lang="ko-KR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2000" dirty="0">
              <a:solidFill>
                <a:schemeClr val="bg1"/>
              </a:solidFill>
              <a:latin typeface="Segoe UI"/>
              <a:ea typeface="맑은 고딕"/>
              <a:cs typeface="Segoe UI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Segoe UI"/>
                <a:ea typeface="맑은 고딕"/>
                <a:cs typeface="Segoe UI"/>
              </a:rPr>
              <a:t>심장질환을 예측하는데 있어서 신체 건강상태가 많은 영향을 끼치는 것을 확인할 수 있음.</a:t>
            </a:r>
            <a:endParaRPr lang="ko-KR" sz="2000">
              <a:solidFill>
                <a:schemeClr val="bg1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3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4DED8-35FF-4572-A954-2B2B41A7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</p:spPr>
        <p:txBody>
          <a:bodyPr/>
          <a:lstStyle/>
          <a:p>
            <a:r>
              <a:rPr lang="en-US" altLang="ko-KR" dirty="0" err="1">
                <a:latin typeface="Georgia"/>
                <a:ea typeface="맑은 고딕"/>
              </a:rPr>
              <a:t>뇌졸중</a:t>
            </a:r>
            <a:r>
              <a:rPr lang="en-US" altLang="ko-KR" dirty="0">
                <a:latin typeface="Georgia"/>
                <a:ea typeface="맑은 고딕"/>
              </a:rPr>
              <a:t> </a:t>
            </a:r>
            <a:r>
              <a:rPr lang="en-US" altLang="ko-KR" dirty="0" err="1">
                <a:latin typeface="Georgia"/>
                <a:ea typeface="맑은 고딕"/>
              </a:rPr>
              <a:t>예측모델</a:t>
            </a:r>
            <a:r>
              <a:rPr lang="en-US" altLang="ko-KR" dirty="0">
                <a:latin typeface="Georgia"/>
                <a:ea typeface="맑은 고딕"/>
              </a:rPr>
              <a:t> </a:t>
            </a:r>
            <a:r>
              <a:rPr lang="en-US" altLang="ko-KR" dirty="0" err="1">
                <a:latin typeface="Georgia"/>
                <a:ea typeface="맑은 고딕"/>
              </a:rPr>
              <a:t>shap</a:t>
            </a:r>
            <a:endParaRPr lang="en-US" altLang="ko-KR" dirty="0" err="1">
              <a:ea typeface="맑은 고딕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270A0B3C-1785-4BEB-83FA-577D4867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xmlns="" id="{BD13CDB0-E13C-4CA0-ADE0-0681C22D1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6" r="7655"/>
          <a:stretch/>
        </p:blipFill>
        <p:spPr>
          <a:xfrm>
            <a:off x="787050" y="1195396"/>
            <a:ext cx="10502306" cy="4239537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xmlns="" id="{CEBB2E1E-A239-49F2-91F4-DAD954266F9E}"/>
              </a:ext>
            </a:extLst>
          </p:cNvPr>
          <p:cNvSpPr/>
          <p:nvPr/>
        </p:nvSpPr>
        <p:spPr>
          <a:xfrm>
            <a:off x="394447" y="5598949"/>
            <a:ext cx="10574803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Segoe UI"/>
                <a:ea typeface="맑은 고딕"/>
                <a:cs typeface="Segoe UI"/>
              </a:rPr>
              <a:t>해당 샘플의 뇌졸중 여부를 예측하는데 있어 age(나이) 특성이 가장 높은 가중치를 가지는 것을 확인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Segoe UI"/>
                <a:ea typeface="맑은 고딕"/>
                <a:cs typeface="Segoe UI"/>
              </a:rPr>
              <a:t>건강정보 특성의 경우 나이가 많아 질수록 positive에 대한 예측 가중치가 증가 함</a:t>
            </a:r>
          </a:p>
        </p:txBody>
      </p:sp>
    </p:spTree>
    <p:extLst>
      <p:ext uri="{BB962C8B-B14F-4D97-AF65-F5344CB8AC3E}">
        <p14:creationId xmlns:p14="http://schemas.microsoft.com/office/powerpoint/2010/main" val="3702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4DED8-35FF-4572-A954-2B2B41A7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</p:spPr>
        <p:txBody>
          <a:bodyPr/>
          <a:lstStyle/>
          <a:p>
            <a:r>
              <a:rPr lang="en-US" altLang="ko-KR" dirty="0" err="1">
                <a:latin typeface="Georgia"/>
                <a:ea typeface="맑은 고딕"/>
              </a:rPr>
              <a:t>심장질환</a:t>
            </a:r>
            <a:r>
              <a:rPr lang="en-US" altLang="ko-KR" dirty="0">
                <a:latin typeface="Georgia"/>
                <a:ea typeface="맑은 고딕"/>
              </a:rPr>
              <a:t> </a:t>
            </a:r>
            <a:r>
              <a:rPr lang="en-US" altLang="ko-KR" dirty="0" err="1">
                <a:latin typeface="Georgia"/>
                <a:ea typeface="맑은 고딕"/>
              </a:rPr>
              <a:t>예측모델</a:t>
            </a:r>
            <a:r>
              <a:rPr lang="en-US" altLang="ko-KR" dirty="0">
                <a:latin typeface="Georgia"/>
                <a:ea typeface="맑은 고딕"/>
              </a:rPr>
              <a:t> </a:t>
            </a:r>
            <a:r>
              <a:rPr lang="en-US" altLang="ko-KR" dirty="0" err="1">
                <a:latin typeface="Georgia"/>
                <a:ea typeface="맑은 고딕"/>
              </a:rPr>
              <a:t>shap</a:t>
            </a:r>
            <a:endParaRPr lang="en-US" altLang="ko-KR" dirty="0" err="1">
              <a:ea typeface="맑은 고딕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270A0B3C-1785-4BEB-83FA-577D4867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xmlns="" id="{CEBB2E1E-A239-49F2-91F4-DAD954266F9E}"/>
              </a:ext>
            </a:extLst>
          </p:cNvPr>
          <p:cNvSpPr/>
          <p:nvPr/>
        </p:nvSpPr>
        <p:spPr>
          <a:xfrm>
            <a:off x="394447" y="5611984"/>
            <a:ext cx="10574803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latin typeface="Segoe UI"/>
                <a:ea typeface="맑은 고딕"/>
                <a:cs typeface="Segoe UI"/>
              </a:rPr>
              <a:t>hypertension</a:t>
            </a:r>
            <a:r>
              <a:rPr lang="ko-KR" altLang="en-US" dirty="0">
                <a:latin typeface="Segoe UI"/>
                <a:ea typeface="맑은 고딕"/>
                <a:cs typeface="Segoe UI"/>
              </a:rPr>
              <a:t>(고혈압) 특성이 </a:t>
            </a:r>
            <a:r>
              <a:rPr lang="ko-KR" altLang="en-US" dirty="0" err="1">
                <a:latin typeface="Segoe UI"/>
                <a:ea typeface="맑은 고딕"/>
                <a:cs typeface="Segoe UI"/>
              </a:rPr>
              <a:t>True일</a:t>
            </a:r>
            <a:r>
              <a:rPr lang="ko-KR" altLang="en-US" dirty="0">
                <a:latin typeface="Segoe UI"/>
                <a:ea typeface="맑은 고딕"/>
                <a:cs typeface="Segoe UI"/>
              </a:rPr>
              <a:t> 경우 심장질환 </a:t>
            </a:r>
            <a:r>
              <a:rPr lang="ko-KR" altLang="en-US" dirty="0" err="1">
                <a:latin typeface="Segoe UI"/>
                <a:ea typeface="맑은 고딕"/>
                <a:cs typeface="Segoe UI"/>
              </a:rPr>
              <a:t>positive예측에</a:t>
            </a:r>
            <a:r>
              <a:rPr lang="ko-KR" altLang="en-US" dirty="0">
                <a:latin typeface="Segoe UI"/>
                <a:ea typeface="맑은 고딕"/>
                <a:cs typeface="Segoe UI"/>
              </a:rPr>
              <a:t> 있어 </a:t>
            </a:r>
            <a:r>
              <a:rPr lang="ko-KR" altLang="en-US" dirty="0" err="1">
                <a:latin typeface="Segoe UI"/>
                <a:ea typeface="맑은 고딕"/>
                <a:cs typeface="Segoe UI"/>
              </a:rPr>
              <a:t>가장큰</a:t>
            </a:r>
            <a:r>
              <a:rPr lang="ko-KR" altLang="en-US" dirty="0">
                <a:latin typeface="Segoe UI"/>
                <a:ea typeface="맑은 고딕"/>
                <a:cs typeface="Segoe UI"/>
              </a:rPr>
              <a:t> 가중치를 가짐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latin typeface="Segoe UI"/>
                <a:ea typeface="맑은 고딕"/>
                <a:cs typeface="Segoe UI"/>
              </a:rPr>
              <a:t>심장질환을 예측하는데 있어 건강정보 특성의 </a:t>
            </a:r>
            <a:r>
              <a:rPr lang="ko-KR" altLang="en-US" dirty="0" err="1">
                <a:latin typeface="Segoe UI"/>
                <a:ea typeface="맑은 고딕"/>
                <a:cs typeface="Segoe UI"/>
              </a:rPr>
              <a:t>True</a:t>
            </a:r>
            <a:r>
              <a:rPr lang="ko-KR" altLang="en-US" dirty="0">
                <a:latin typeface="Segoe UI"/>
                <a:ea typeface="맑은 고딕"/>
                <a:cs typeface="Segoe UI"/>
              </a:rPr>
              <a:t> 유무에 따라 예측에 큰 영향을 </a:t>
            </a:r>
            <a:r>
              <a:rPr lang="ko-KR" altLang="en-US" dirty="0" err="1">
                <a:latin typeface="Segoe UI"/>
                <a:ea typeface="맑은 고딕"/>
                <a:cs typeface="Segoe UI"/>
              </a:rPr>
              <a:t>끼치는것을</a:t>
            </a:r>
            <a:r>
              <a:rPr lang="ko-KR" altLang="en-US" dirty="0">
                <a:latin typeface="Segoe UI"/>
                <a:ea typeface="맑은 고딕"/>
                <a:cs typeface="Segoe UI"/>
              </a:rPr>
              <a:t> 확인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9F1E04D7-DBFE-4EDA-8D4A-8F1D500E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1" y="1112536"/>
            <a:ext cx="10493297" cy="41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.nrFY65NPlcMj9Z_r05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cR0xNnzB.fbTREX0JIW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Microsoft Office PowerPoint</Application>
  <PresentationFormat>사용자 지정</PresentationFormat>
  <Paragraphs>272</Paragraphs>
  <Slides>12</Slides>
  <Notes>11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Theme</vt:lpstr>
      <vt:lpstr>think-cell Slide</vt:lpstr>
      <vt:lpstr>심장질환과 뇌졸중 예측모델 및 연관관계 해석</vt:lpstr>
      <vt:lpstr>심장질환과 뇌졸중</vt:lpstr>
      <vt:lpstr>예측 모델을 위한 데이터 셋</vt:lpstr>
      <vt:lpstr>학습모델 선정</vt:lpstr>
      <vt:lpstr>모델 학습용 특성 일치화 XGboost mdel</vt:lpstr>
      <vt:lpstr>뇌졸중 모델 특성중요도 분석</vt:lpstr>
      <vt:lpstr>심장질환 모델 특성중요도 분석</vt:lpstr>
      <vt:lpstr>뇌졸중 예측모델 shap</vt:lpstr>
      <vt:lpstr>심장질환 예측모델 shap</vt:lpstr>
      <vt:lpstr>모델 성능 개선 XGboost mdel</vt:lpstr>
      <vt:lpstr>완성 모델의 정의와 방향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심장질환과 뇌졸중 예측모델 및 연관관계 해석</dc:title>
  <dc:creator/>
  <cp:lastModifiedBy/>
  <cp:revision>421</cp:revision>
  <dcterms:created xsi:type="dcterms:W3CDTF">2021-05-07T01:47:00Z</dcterms:created>
  <dcterms:modified xsi:type="dcterms:W3CDTF">2021-09-03T06:27:58Z</dcterms:modified>
</cp:coreProperties>
</file>