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89" r:id="rId9"/>
    <p:sldId id="261" r:id="rId10"/>
    <p:sldId id="290" r:id="rId11"/>
    <p:sldId id="291" r:id="rId12"/>
    <p:sldId id="292" r:id="rId13"/>
    <p:sldId id="262" r:id="rId14"/>
    <p:sldId id="267" r:id="rId15"/>
    <p:sldId id="268" r:id="rId16"/>
    <p:sldId id="269" r:id="rId17"/>
    <p:sldId id="270" r:id="rId18"/>
    <p:sldId id="271" r:id="rId19"/>
    <p:sldId id="273" r:id="rId20"/>
    <p:sldId id="285" r:id="rId21"/>
    <p:sldId id="286" r:id="rId22"/>
    <p:sldId id="293" r:id="rId23"/>
    <p:sldId id="299" r:id="rId24"/>
    <p:sldId id="281" r:id="rId25"/>
    <p:sldId id="282" r:id="rId26"/>
    <p:sldId id="274" r:id="rId27"/>
    <p:sldId id="275" r:id="rId28"/>
    <p:sldId id="276" r:id="rId29"/>
    <p:sldId id="277" r:id="rId30"/>
    <p:sldId id="278" r:id="rId31"/>
    <p:sldId id="294" r:id="rId32"/>
    <p:sldId id="279" r:id="rId33"/>
    <p:sldId id="284" r:id="rId34"/>
    <p:sldId id="287" r:id="rId35"/>
    <p:sldId id="288" r:id="rId36"/>
    <p:sldId id="283" r:id="rId37"/>
    <p:sldId id="295" r:id="rId38"/>
    <p:sldId id="298" r:id="rId39"/>
    <p:sldId id="297" r:id="rId40"/>
    <p:sldId id="263" r:id="rId41"/>
    <p:sldId id="296" r:id="rId42"/>
    <p:sldId id="26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A5D23-93A9-5614-9690-3B266EAA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5F37B6-D954-CF01-93FC-9FF0050E7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27A7F-7AE6-E37F-C986-617030EC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A013C-C7EA-85D3-B122-5C98119A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E14B4-B0AA-17FD-B6AD-D9106A65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7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2A81-CA77-BEED-77A6-2FFDE02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29C52-281F-5635-45FB-9111C13F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B2E0C-B8BA-9992-9557-8C0429CE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42D8-6E08-7465-D1B6-471FB892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1ECE2-853C-23FD-D096-C8C612D1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49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B0B0F6-0EA9-1E1E-39EB-99523FC3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84D79-5DC9-4863-556E-8B19E608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07AE0-E468-602D-A403-19203C5D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47F58-9E57-D679-6DBA-14D1F1D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15DC2-F51A-D65D-E8ED-42B4D1A0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08A9E-662C-46F4-A5E2-99B30E72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DF30E-CC35-8497-CAB9-BCADDA86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41A3-287B-E670-B5FD-1ADDFECA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62C2F-1778-CC0E-3441-65CF8E31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23DE2-2ED7-E87C-CF21-F38E066B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8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F8827-1EAF-9780-0F02-66340428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6277E-C96A-528D-42F1-4920BBEE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EDEAB-C8A9-262A-B6B2-0AEEF258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A3623-43B8-B3DF-5CCF-BFCAB767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D5505-8928-2F3C-0C55-E116C84A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2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1A9C5-16FF-83DE-5E01-0C2F8DD4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47B7A5-12FA-FDF0-C465-6E5C624AA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AAACB-8DA2-EAFC-2156-A797C06D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50D4CD-E8AF-8052-87FE-A830A22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D8515-2D8B-D17A-FE43-1E93C165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F03C9-0314-6EAA-B0EE-EF8EBFFF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C14ED-71B9-A587-CF3F-879C464F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596-64BC-34BA-6E51-DD6CF972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829A6D-E754-4565-6691-85AE7A7C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A9EEA7-2847-93D5-C44C-458FDFAC1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FEF187-3CAE-8A84-7CAC-1403E365D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1AFBD1-E172-EEA7-AED7-22A10BB2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D923EB-06F7-9E1B-ABD3-CA969E62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387D6-6223-F3C1-A6EC-CD6B302D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6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30B0D-B9EE-2C64-5C6C-9FC918EB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6AD73D-243D-CA98-631B-69B3BDF7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D816CC-3BA5-82FB-813F-706EF506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A58CCD-58C2-C019-556C-A75DD431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7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A2A69-A2B3-737E-BC78-46E81B6C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61A610-798B-780A-74F0-A1BCE22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38BCF3-F101-4609-6065-B59EBFEE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5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9157-9A86-0792-D81B-B61688CB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3843F-A286-833B-3A88-E6C81957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D632A0-8BA0-EFE6-4B27-A95703B5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D6FC0-F812-DAFE-BC28-DF1B18C5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02F55-04FE-1503-DD31-C7612D00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802156-D759-D0ED-3ECB-14586D18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4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BC736-2690-A0A7-94F4-88F4C26F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27ACC0-4FCA-619A-DA02-695288C11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BCC3E-9540-18E5-BDE4-4B4941F1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CD788E-8325-00CA-4B61-D78B5147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835D4-597D-E448-7B2E-37D23BEC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FEC8C-0CD3-A231-E4E6-6FF9CDC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8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55EEF9-139B-2A14-3217-11E5A198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BAEC9-EAF7-0847-5A4E-1A6302C5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B4433-8CD8-584F-95F7-315128A24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59A5-FC63-43F9-AD90-EA7F19D78DD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99AE2-FEBB-C695-78A9-95DED48B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33C07-5589-A04D-28D0-E95875059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5393-0785-4B44-9FF4-E422954FE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8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tcr/lime" TargetMode="External"/><Relationship Id="rId2" Type="http://schemas.openxmlformats.org/officeDocument/2006/relationships/hyperlink" Target="https://shap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.kr/data/15004246/fileData.do" TargetMode="External"/><Relationship Id="rId5" Type="http://schemas.openxmlformats.org/officeDocument/2006/relationships/hyperlink" Target="https://lightgbm.readthedocs.io/" TargetMode="External"/><Relationship Id="rId4" Type="http://schemas.openxmlformats.org/officeDocument/2006/relationships/hyperlink" Target="https://optun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D16EB-04BC-2110-DF1F-65478B234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68437"/>
            <a:ext cx="9144000" cy="1960563"/>
          </a:xfrm>
        </p:spPr>
        <p:txBody>
          <a:bodyPr/>
          <a:lstStyle/>
          <a:p>
            <a:r>
              <a:rPr lang="ko-KR" altLang="en-US" dirty="0"/>
              <a:t>표준지 공시지가 예측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2EFC6F-BDAA-22C0-4CED-43EB5BCC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1466" y="4228572"/>
            <a:ext cx="3166533" cy="953028"/>
          </a:xfrm>
        </p:spPr>
        <p:txBody>
          <a:bodyPr/>
          <a:lstStyle/>
          <a:p>
            <a:pPr algn="r"/>
            <a:r>
              <a:rPr lang="ko-KR" altLang="en-US" dirty="0"/>
              <a:t>인공지능융합학부</a:t>
            </a:r>
            <a:endParaRPr lang="en-US" altLang="ko-KR" dirty="0"/>
          </a:p>
          <a:p>
            <a:pPr algn="r"/>
            <a:r>
              <a:rPr lang="en-US" altLang="ko-KR" dirty="0"/>
              <a:t>2020100381 </a:t>
            </a:r>
            <a:r>
              <a:rPr lang="ko-KR" altLang="en-US" dirty="0" err="1"/>
              <a:t>안정빈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98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BB896-D523-C128-CF16-9029E3DB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620B1-9B9A-F43D-614B-EA86748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825625"/>
            <a:ext cx="11347269" cy="450744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rial" panose="020B0604020202020204" pitchFamily="34" charset="0"/>
              </a:rPr>
              <a:t>GLM</a:t>
            </a:r>
            <a:r>
              <a:rPr lang="ko-KR" altLang="en-US" sz="2000" dirty="0">
                <a:latin typeface="Arial" panose="020B0604020202020204" pitchFamily="34" charset="0"/>
              </a:rPr>
              <a:t>을 이용한 </a:t>
            </a:r>
            <a:r>
              <a:rPr lang="en-US" altLang="ko-KR" sz="2000" dirty="0">
                <a:latin typeface="Arial" panose="020B0604020202020204" pitchFamily="34" charset="0"/>
              </a:rPr>
              <a:t>Odds Ratio, CI, p-value</a:t>
            </a:r>
          </a:p>
          <a:p>
            <a:r>
              <a:rPr lang="ko-KR" altLang="en-US" sz="1800" dirty="0"/>
              <a:t>각 변수별로 </a:t>
            </a:r>
            <a:r>
              <a:rPr lang="en-US" altLang="ko-KR" sz="1800" dirty="0"/>
              <a:t>Odds Ratio(OR)</a:t>
            </a:r>
            <a:r>
              <a:rPr lang="ko-KR" altLang="en-US" sz="1800" dirty="0"/>
              <a:t>를 계산하여</a:t>
            </a:r>
            <a:r>
              <a:rPr lang="en-US" altLang="ko-KR" sz="1800" dirty="0"/>
              <a:t>, </a:t>
            </a:r>
            <a:r>
              <a:rPr lang="ko-KR" altLang="en-US" sz="1800" dirty="0"/>
              <a:t>해당 특성이 예측 값을 증가 </a:t>
            </a:r>
            <a:r>
              <a:rPr lang="en-US" altLang="ko-KR" sz="1800" dirty="0"/>
              <a:t>or </a:t>
            </a:r>
            <a:r>
              <a:rPr lang="ko-KR" altLang="en-US" sz="1800" dirty="0"/>
              <a:t>감소시키는 경향이 있는지 파악</a:t>
            </a:r>
            <a:endParaRPr lang="en-US" altLang="ko-KR" sz="18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신뢰구간(CI)을 통해 추정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값의 불확실성을 확인하고,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p-value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검정을 통해 통계적으로 유의미</a:t>
            </a:r>
            <a:r>
              <a:rPr lang="ko-KR" altLang="en-US" sz="1800" dirty="0">
                <a:latin typeface="Arial" panose="020B0604020202020204" pitchFamily="34" charset="0"/>
              </a:rPr>
              <a:t>한 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변수만 선별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모델 해석 및 안정성 검증</a:t>
            </a:r>
            <a:r>
              <a:rPr lang="en-US" altLang="ko-KR" sz="2000" dirty="0"/>
              <a:t>(SHAP, LIME, Adversarial Attack)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SHAP, LIME </a:t>
            </a:r>
            <a:r>
              <a:rPr lang="ko-KR" altLang="en-US" sz="1800" dirty="0"/>
              <a:t>적용</a:t>
            </a:r>
            <a:br>
              <a:rPr lang="ko-KR" altLang="en-US" sz="1800" dirty="0"/>
            </a:br>
            <a:r>
              <a:rPr lang="ko-KR" altLang="en-US" sz="1800" dirty="0"/>
              <a:t>→ 예측에 영향을 준 주요 변수의 기여도를 정량적으로 해석하기 위함</a:t>
            </a:r>
            <a:br>
              <a:rPr lang="ko-KR" altLang="en-US" sz="1800" dirty="0"/>
            </a:br>
            <a:r>
              <a:rPr lang="ko-KR" altLang="en-US" sz="1800" dirty="0"/>
              <a:t>→ 모델이 어떤 특성을 바탕으로 예측을 수행했는지 설명 가능성 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적대적 공격</a:t>
            </a:r>
            <a:r>
              <a:rPr lang="en-US" altLang="ko-KR" sz="1800" dirty="0"/>
              <a:t>(Adversarial Attack) </a:t>
            </a:r>
            <a:r>
              <a:rPr lang="ko-KR" altLang="en-US" sz="1800" dirty="0"/>
              <a:t>검증</a:t>
            </a:r>
            <a:br>
              <a:rPr lang="ko-KR" altLang="en-US" sz="1800" dirty="0"/>
            </a:br>
            <a:r>
              <a:rPr lang="ko-KR" altLang="en-US" sz="1800" dirty="0"/>
              <a:t>→ 입력 값에 작은 변화를 주었을 때 예측이 얼마나 민감하게 반응하는지 평가</a:t>
            </a:r>
            <a:br>
              <a:rPr lang="ko-KR" altLang="en-US" sz="1800" dirty="0"/>
            </a:br>
            <a:r>
              <a:rPr lang="ko-KR" altLang="en-US" sz="1800" dirty="0"/>
              <a:t>→ 모델의 안정성과 신뢰성 검증을 통해 실제 적용 가능성 확인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8624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BB896-D523-C128-CF16-9029E3DB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620B1-9B9A-F43D-614B-EA86748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825625"/>
            <a:ext cx="11347269" cy="36353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예측 결과 분석 시각화 </a:t>
            </a:r>
            <a:r>
              <a:rPr lang="en-US" altLang="ko-KR" sz="2000" dirty="0"/>
              <a:t>(Residuals, QQ plot, Actual vs Predicted)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Residual Plot</a:t>
            </a:r>
            <a:br>
              <a:rPr lang="ko-KR" altLang="en-US" sz="1800" dirty="0"/>
            </a:br>
            <a:r>
              <a:rPr lang="ko-KR" altLang="en-US" sz="1800" dirty="0"/>
              <a:t>→ 예측 값 대비 오차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잔차</a:t>
            </a:r>
            <a:r>
              <a:rPr lang="en-US" altLang="ko-KR" sz="1800" dirty="0"/>
              <a:t>)</a:t>
            </a:r>
            <a:r>
              <a:rPr lang="ko-KR" altLang="en-US" sz="1800" dirty="0"/>
              <a:t>의 분포와 패턴을 확인하여</a:t>
            </a:r>
            <a:br>
              <a:rPr lang="ko-KR" altLang="en-US" sz="1800" dirty="0"/>
            </a:br>
            <a:r>
              <a:rPr lang="ko-KR" altLang="en-US" sz="1800" dirty="0"/>
              <a:t>→ 예측이 일관적인지</a:t>
            </a:r>
            <a:r>
              <a:rPr lang="en-US" altLang="ko-KR" sz="1800" dirty="0"/>
              <a:t>, </a:t>
            </a:r>
            <a:r>
              <a:rPr lang="ko-KR" altLang="en-US" sz="1800" dirty="0"/>
              <a:t>특정 구간에서 편향되었는지 진단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QQ Plot</a:t>
            </a:r>
            <a:br>
              <a:rPr lang="ko-KR" altLang="en-US" sz="1800" dirty="0"/>
            </a:br>
            <a:r>
              <a:rPr lang="ko-KR" altLang="en-US" sz="1800" dirty="0"/>
              <a:t>→ </a:t>
            </a:r>
            <a:r>
              <a:rPr lang="ko-KR" altLang="en-US" sz="1800" dirty="0" err="1"/>
              <a:t>잔차가</a:t>
            </a:r>
            <a:r>
              <a:rPr lang="ko-KR" altLang="en-US" sz="1800" dirty="0"/>
              <a:t> 정규분포를 </a:t>
            </a:r>
            <a:r>
              <a:rPr lang="ko-KR" altLang="en-US" sz="1800" dirty="0" err="1"/>
              <a:t>따르는지</a:t>
            </a:r>
            <a:r>
              <a:rPr lang="ko-KR" altLang="en-US" sz="1800" dirty="0"/>
              <a:t> 확인하기 위한 시각화</a:t>
            </a:r>
            <a:br>
              <a:rPr lang="ko-KR" altLang="en-US" sz="1800" dirty="0"/>
            </a:br>
            <a:r>
              <a:rPr lang="ko-KR" altLang="en-US" sz="1800" dirty="0"/>
              <a:t>→ 회귀 모델의 통계적 가정인 정규성 가정 충족 여부를 검증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Actual vs Predicted Plot</a:t>
            </a:r>
            <a:br>
              <a:rPr lang="ko-KR" altLang="en-US" sz="1800" dirty="0"/>
            </a:br>
            <a:r>
              <a:rPr lang="ko-KR" altLang="en-US" sz="1800" dirty="0"/>
              <a:t>→ 모델의 예측 값이 실제 값과 얼마나 유사하게 분포하는지 확인</a:t>
            </a:r>
            <a:br>
              <a:rPr lang="ko-KR" altLang="en-US" sz="1800" dirty="0"/>
            </a:br>
            <a:r>
              <a:rPr lang="ko-KR" altLang="en-US" sz="1800" dirty="0"/>
              <a:t>→ 과소예측 또는 과대예측의 경향을 시각적으로 판단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4887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BB896-D523-C128-CF16-9029E3DB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620B1-9B9A-F43D-614B-EA86748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825625"/>
            <a:ext cx="11347269" cy="36353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Subgroup Analysis (</a:t>
            </a:r>
            <a:r>
              <a:rPr lang="ko-KR" altLang="en-US" sz="2000" dirty="0"/>
              <a:t>서브그룹 분석</a:t>
            </a:r>
            <a:r>
              <a:rPr lang="en-US" altLang="ko-KR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지역별로 예측 성능의 차이를 확인하기 위해 서브그룹 분석을 수행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서울</a:t>
            </a:r>
            <a:r>
              <a:rPr lang="en-US" altLang="ko-KR" sz="1800" dirty="0"/>
              <a:t>, </a:t>
            </a:r>
            <a:r>
              <a:rPr lang="ko-KR" altLang="en-US" sz="1800" dirty="0"/>
              <a:t>수도권</a:t>
            </a:r>
            <a:r>
              <a:rPr lang="en-US" altLang="ko-KR" sz="1800" dirty="0"/>
              <a:t>, </a:t>
            </a:r>
            <a:r>
              <a:rPr lang="ko-KR" altLang="en-US" sz="1800" dirty="0"/>
              <a:t>비수도권 등으로 구분하여 모델의 일관성</a:t>
            </a:r>
            <a:r>
              <a:rPr lang="en-US" altLang="ko-KR" sz="1800" dirty="0"/>
              <a:t>, </a:t>
            </a:r>
            <a:r>
              <a:rPr lang="ko-KR" altLang="en-US" sz="1800" dirty="0"/>
              <a:t>일반화 성능을 검토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각 지역의 데이터 특성이나 복잡도에 따라 예측 정확도에 차이가 있는지 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실사용 시 지역 편향 없이 적용 가능한지 평가하기 위한 절차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6952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2A0869-2812-B321-3A29-4CA6D6680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8" y="2372723"/>
            <a:ext cx="5810549" cy="30926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275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TableOne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2B7B7F-5746-73F2-E930-13409955A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8" y="5465332"/>
            <a:ext cx="6007409" cy="196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DBD9D0-C93D-50AF-3ACB-101C3B04E198}"/>
              </a:ext>
            </a:extLst>
          </p:cNvPr>
          <p:cNvSpPr txBox="1"/>
          <p:nvPr/>
        </p:nvSpPr>
        <p:spPr>
          <a:xfrm>
            <a:off x="7433733" y="3595861"/>
            <a:ext cx="3996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명목형 변수</a:t>
            </a:r>
            <a:r>
              <a:rPr lang="en-US" altLang="ko-KR" dirty="0"/>
              <a:t>: </a:t>
            </a:r>
            <a:r>
              <a:rPr lang="ko-KR" altLang="en-US" dirty="0"/>
              <a:t>빈도</a:t>
            </a:r>
            <a:r>
              <a:rPr lang="en-US" altLang="ko-KR" dirty="0"/>
              <a:t>, </a:t>
            </a:r>
            <a:r>
              <a:rPr lang="ko-KR" altLang="en-US" dirty="0"/>
              <a:t>비율 파악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수치형 변수</a:t>
            </a:r>
            <a:r>
              <a:rPr lang="en-US" altLang="ko-KR" dirty="0"/>
              <a:t>: Q1, </a:t>
            </a:r>
            <a:r>
              <a:rPr lang="ko-KR" altLang="en-US" dirty="0"/>
              <a:t>중앙값</a:t>
            </a:r>
            <a:r>
              <a:rPr lang="en-US" altLang="ko-KR" dirty="0"/>
              <a:t>, Q3 </a:t>
            </a:r>
            <a:r>
              <a:rPr lang="ko-KR" altLang="en-US" dirty="0"/>
              <a:t>파악</a:t>
            </a:r>
          </a:p>
        </p:txBody>
      </p:sp>
    </p:spTree>
    <p:extLst>
      <p:ext uri="{BB962C8B-B14F-4D97-AF65-F5344CB8AC3E}">
        <p14:creationId xmlns:p14="http://schemas.microsoft.com/office/powerpoint/2010/main" val="76333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275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1-2. t-SNE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BD9D0-C93D-50AF-3ACB-101C3B04E198}"/>
              </a:ext>
            </a:extLst>
          </p:cNvPr>
          <p:cNvSpPr txBox="1"/>
          <p:nvPr/>
        </p:nvSpPr>
        <p:spPr>
          <a:xfrm>
            <a:off x="4348569" y="877543"/>
            <a:ext cx="734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전체적으로 뚜렷한 클러스터는 나타나지 않았지만</a:t>
            </a:r>
            <a:r>
              <a:rPr lang="en-US" altLang="ko-KR" dirty="0"/>
              <a:t>, 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공시지가가 높은 </a:t>
            </a:r>
            <a:r>
              <a:rPr lang="en-US" altLang="ko-KR" dirty="0"/>
              <a:t>Q4 </a:t>
            </a:r>
            <a:r>
              <a:rPr lang="ko-KR" altLang="en-US" dirty="0"/>
              <a:t>영역은 일정 구역에 밀집되어 있는 양상을 보임  </a:t>
            </a:r>
          </a:p>
          <a:p>
            <a:r>
              <a:rPr lang="ko-KR" altLang="en-US" dirty="0"/>
              <a:t>→ 일부 특성들이 고가 토지와 구조적으로 연관되어 있음을 시사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9BB2D5-B060-671B-056E-CCD948BD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2633132"/>
            <a:ext cx="8749892" cy="371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4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275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1-3. UMAP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BD9D0-C93D-50AF-3ACB-101C3B04E198}"/>
              </a:ext>
            </a:extLst>
          </p:cNvPr>
          <p:cNvSpPr txBox="1"/>
          <p:nvPr/>
        </p:nvSpPr>
        <p:spPr>
          <a:xfrm>
            <a:off x="4234270" y="1229023"/>
            <a:ext cx="7856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뚜렷한 군집</a:t>
            </a:r>
            <a:r>
              <a:rPr lang="en-US" altLang="ko-KR" dirty="0"/>
              <a:t>(</a:t>
            </a:r>
            <a:r>
              <a:rPr lang="ko-KR" altLang="en-US" dirty="0"/>
              <a:t>클러스터</a:t>
            </a:r>
            <a:r>
              <a:rPr lang="en-US" altLang="ko-KR" dirty="0"/>
              <a:t>)</a:t>
            </a:r>
            <a:r>
              <a:rPr lang="ko-KR" altLang="en-US" dirty="0"/>
              <a:t>이 형성되었고</a:t>
            </a:r>
            <a:r>
              <a:rPr lang="en-US" altLang="ko-KR" dirty="0"/>
              <a:t>, </a:t>
            </a:r>
            <a:r>
              <a:rPr lang="ko-KR" altLang="en-US" dirty="0"/>
              <a:t>공시지가 </a:t>
            </a:r>
            <a:r>
              <a:rPr lang="en-US" altLang="ko-KR" dirty="0"/>
              <a:t>4</a:t>
            </a:r>
            <a:r>
              <a:rPr lang="ko-KR" altLang="en-US" dirty="0"/>
              <a:t>분위</a:t>
            </a:r>
            <a:r>
              <a:rPr lang="en-US" altLang="ko-KR" dirty="0"/>
              <a:t>(Q4)</a:t>
            </a:r>
            <a:r>
              <a:rPr lang="ko-KR" altLang="en-US" dirty="0"/>
              <a:t>는 일부 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영역에 명확히 밀집됨  </a:t>
            </a:r>
          </a:p>
          <a:p>
            <a:r>
              <a:rPr lang="ko-KR" altLang="en-US" dirty="0"/>
              <a:t>→ 고가 토지는 유사한 특성 그룹 내에 존재함을 시각적으로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C87FA-EFC3-454C-7943-C9D0D5F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05624"/>
            <a:ext cx="9046805" cy="384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1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275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2-1. CCA (</a:t>
            </a:r>
            <a:r>
              <a:rPr lang="ko-KR" altLang="en-US" sz="2400" dirty="0" err="1"/>
              <a:t>단변량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BD9D0-C93D-50AF-3ACB-101C3B04E198}"/>
              </a:ext>
            </a:extLst>
          </p:cNvPr>
          <p:cNvSpPr txBox="1"/>
          <p:nvPr/>
        </p:nvSpPr>
        <p:spPr>
          <a:xfrm>
            <a:off x="6283842" y="3503240"/>
            <a:ext cx="5129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서울특별시 여부가 </a:t>
            </a:r>
            <a:r>
              <a:rPr lang="en-US" altLang="ko-KR" dirty="0"/>
              <a:t>1</a:t>
            </a:r>
            <a:r>
              <a:rPr lang="ko-KR" altLang="en-US" dirty="0"/>
              <a:t>인 경우 공시지가가 상대적으로 높게 분포하며</a:t>
            </a:r>
            <a:r>
              <a:rPr lang="en-US" altLang="ko-KR" dirty="0"/>
              <a:t>, </a:t>
            </a:r>
            <a:r>
              <a:rPr lang="ko-KR" altLang="en-US" dirty="0"/>
              <a:t>정준상관계수 </a:t>
            </a:r>
            <a:r>
              <a:rPr lang="en-US" altLang="ko-KR" dirty="0"/>
              <a:t>r=0.60, p&lt;0.001</a:t>
            </a:r>
            <a:r>
              <a:rPr lang="ko-KR" altLang="en-US" dirty="0"/>
              <a:t>로 통계적으로 유의미한 양의 상관관계를 보임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서울 지역이 고가 토지일 가능성이 높다는 구조적 특성을 반영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C253E1-425F-7D70-178F-B78D9E5F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" y="2673273"/>
            <a:ext cx="4944623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9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275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2-1. CCA (</a:t>
            </a:r>
            <a:r>
              <a:rPr lang="ko-KR" altLang="en-US" sz="2400" dirty="0" err="1"/>
              <a:t>단변량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BD9D0-C93D-50AF-3ACB-101C3B04E198}"/>
              </a:ext>
            </a:extLst>
          </p:cNvPr>
          <p:cNvSpPr txBox="1"/>
          <p:nvPr/>
        </p:nvSpPr>
        <p:spPr>
          <a:xfrm>
            <a:off x="5911309" y="323545"/>
            <a:ext cx="5129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상업용으로 이용되는 토지인 경우 공시지가가 상대적으로 높게 분포하며</a:t>
            </a:r>
            <a:r>
              <a:rPr lang="en-US" altLang="ko-KR" dirty="0"/>
              <a:t>, </a:t>
            </a:r>
            <a:r>
              <a:rPr lang="ko-KR" altLang="en-US" dirty="0"/>
              <a:t>정준상관계수 </a:t>
            </a:r>
            <a:r>
              <a:rPr lang="en-US" altLang="ko-KR" dirty="0"/>
              <a:t>r=0.41, p&lt;0.001</a:t>
            </a:r>
            <a:r>
              <a:rPr lang="ko-KR" altLang="en-US" dirty="0"/>
              <a:t>로 통계적으로 중간 정도의 유의미한  양의 상관관계를 보임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또한 주의환경이 상업지대인 토지가 주의 환경이 상업지대가 아닌 토지에 비해 공시지가가 상대적으로 높게 나타나고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61CFAE-8B36-E57D-2804-99AC7484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3"/>
          <a:stretch/>
        </p:blipFill>
        <p:spPr>
          <a:xfrm>
            <a:off x="5818897" y="2557574"/>
            <a:ext cx="4950754" cy="3389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BB5C8E-DC60-80E8-4119-8E2E2D58BC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b="79926"/>
          <a:stretch/>
        </p:blipFill>
        <p:spPr>
          <a:xfrm>
            <a:off x="722066" y="2557574"/>
            <a:ext cx="5096831" cy="35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0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275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2-1. CCA (</a:t>
            </a:r>
            <a:r>
              <a:rPr lang="ko-KR" altLang="en-US" sz="2400" dirty="0" err="1"/>
              <a:t>다변량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BB4FA8-560A-1B1B-F01E-91A06E20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4" b="71391"/>
          <a:stretch/>
        </p:blipFill>
        <p:spPr>
          <a:xfrm>
            <a:off x="702734" y="2313290"/>
            <a:ext cx="7281333" cy="4179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BAC7A-9BF9-B3F4-1451-2F595A063337}"/>
              </a:ext>
            </a:extLst>
          </p:cNvPr>
          <p:cNvSpPr txBox="1"/>
          <p:nvPr/>
        </p:nvSpPr>
        <p:spPr>
          <a:xfrm>
            <a:off x="4500332" y="158102"/>
            <a:ext cx="7496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CCA</a:t>
            </a:r>
            <a:r>
              <a:rPr lang="ko-KR" altLang="en-US" sz="1600" dirty="0"/>
              <a:t>를 통해 원</a:t>
            </a:r>
            <a:r>
              <a:rPr lang="en-US" altLang="ko-KR" sz="1600" dirty="0"/>
              <a:t>-</a:t>
            </a:r>
            <a:r>
              <a:rPr lang="ko-KR" altLang="en-US" sz="1600" dirty="0"/>
              <a:t>핫 인코딩한 변수 그룹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지목</a:t>
            </a:r>
            <a:r>
              <a:rPr lang="en-US" altLang="ko-KR" sz="1600" dirty="0"/>
              <a:t>, </a:t>
            </a:r>
            <a:r>
              <a:rPr lang="ko-KR" altLang="en-US" sz="1600" dirty="0"/>
              <a:t>도로교통 등</a:t>
            </a:r>
            <a:r>
              <a:rPr lang="en-US" altLang="ko-KR" sz="1600" dirty="0"/>
              <a:t>)</a:t>
            </a:r>
            <a:r>
              <a:rPr lang="ko-KR" altLang="en-US" sz="1600" dirty="0"/>
              <a:t>이</a:t>
            </a:r>
            <a:br>
              <a:rPr lang="ko-KR" altLang="en-US" sz="1600" dirty="0"/>
            </a:br>
            <a:r>
              <a:rPr lang="ko-KR" altLang="en-US" sz="1600" dirty="0"/>
              <a:t>전체적으로 공시지가와 얼마나 관련 있는지를 정량적으로 확인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CCA </a:t>
            </a:r>
            <a:r>
              <a:rPr lang="ko-KR" altLang="en-US" sz="1600" dirty="0"/>
              <a:t>결과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시도명</a:t>
            </a:r>
            <a:r>
              <a:rPr lang="en-US" altLang="ko-KR" sz="1600" dirty="0"/>
              <a:t>, </a:t>
            </a:r>
            <a:r>
              <a:rPr lang="ko-KR" altLang="en-US" sz="1600" dirty="0"/>
              <a:t>용도지역</a:t>
            </a:r>
            <a:r>
              <a:rPr lang="en-US" altLang="ko-KR" sz="1600" dirty="0"/>
              <a:t>, </a:t>
            </a:r>
            <a:r>
              <a:rPr lang="ko-KR" altLang="en-US" sz="1600" dirty="0"/>
              <a:t>주위환경</a:t>
            </a:r>
            <a:r>
              <a:rPr lang="en-US" altLang="ko-KR" sz="1600" dirty="0"/>
              <a:t>, </a:t>
            </a:r>
            <a:r>
              <a:rPr lang="ko-KR" altLang="en-US" sz="1600" dirty="0"/>
              <a:t>이용상황 등 변수 그룹이 공시지가와</a:t>
            </a:r>
            <a:br>
              <a:rPr lang="ko-KR" altLang="en-US" sz="1600" dirty="0"/>
            </a:br>
            <a:r>
              <a:rPr lang="ko-KR" altLang="en-US" sz="1600" dirty="0"/>
              <a:t>중간 이상의 유의미한 상관관계를 가지며</a:t>
            </a:r>
            <a:r>
              <a:rPr lang="en-US" altLang="ko-KR" sz="1600" dirty="0"/>
              <a:t>, </a:t>
            </a:r>
            <a:r>
              <a:rPr lang="ko-KR" altLang="en-US" sz="1600" dirty="0"/>
              <a:t>특히 </a:t>
            </a:r>
            <a:r>
              <a:rPr lang="ko-KR" altLang="en-US" sz="1600" dirty="0" err="1"/>
              <a:t>시도명</a:t>
            </a:r>
            <a:r>
              <a:rPr lang="ko-KR" altLang="en-US" sz="1600" dirty="0"/>
              <a:t> 변수는 </a:t>
            </a:r>
            <a:r>
              <a:rPr lang="en-US" altLang="ko-KR" sz="1600" dirty="0"/>
              <a:t>r=0.62</a:t>
            </a:r>
            <a:r>
              <a:rPr lang="ko-KR" altLang="en-US" sz="1600" dirty="0"/>
              <a:t>로 가장 높은 영향</a:t>
            </a:r>
            <a:br>
              <a:rPr lang="en-US" altLang="ko-KR" sz="1600" dirty="0"/>
            </a:br>
            <a:r>
              <a:rPr lang="ko-KR" altLang="en-US" sz="1600" dirty="0"/>
              <a:t>이는 지역</a:t>
            </a:r>
            <a:r>
              <a:rPr lang="en-US" altLang="ko-KR" sz="1600" dirty="0"/>
              <a:t>, </a:t>
            </a:r>
            <a:r>
              <a:rPr lang="ko-KR" altLang="en-US" sz="1600" dirty="0"/>
              <a:t>용도</a:t>
            </a:r>
            <a:r>
              <a:rPr lang="en-US" altLang="ko-KR" sz="1600" dirty="0"/>
              <a:t>, </a:t>
            </a:r>
            <a:r>
              <a:rPr lang="ko-KR" altLang="en-US" sz="1600" dirty="0"/>
              <a:t>환경 등 구조적 특성이 공시지가 형성에 밀접한 영향을 준다고 파악 가능</a:t>
            </a:r>
          </a:p>
        </p:txBody>
      </p:sp>
    </p:spTree>
    <p:extLst>
      <p:ext uri="{BB962C8B-B14F-4D97-AF65-F5344CB8AC3E}">
        <p14:creationId xmlns:p14="http://schemas.microsoft.com/office/powerpoint/2010/main" val="23815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275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2-2. </a:t>
            </a:r>
            <a:r>
              <a:rPr lang="ko-KR" altLang="en-US" sz="2400" dirty="0"/>
              <a:t>통계분석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BAC7A-9BF9-B3F4-1451-2F595A063337}"/>
              </a:ext>
            </a:extLst>
          </p:cNvPr>
          <p:cNvSpPr txBox="1"/>
          <p:nvPr/>
        </p:nvSpPr>
        <p:spPr>
          <a:xfrm>
            <a:off x="4407199" y="576792"/>
            <a:ext cx="7632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# Kruskal-Wallis H </a:t>
            </a:r>
            <a:r>
              <a:rPr lang="ko-KR" altLang="en-US" sz="1600" dirty="0"/>
              <a:t>통계량 분석 결과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각 변수의 값</a:t>
            </a:r>
            <a:r>
              <a:rPr lang="en-US" altLang="ko-KR" sz="1600" dirty="0"/>
              <a:t>(</a:t>
            </a:r>
            <a:r>
              <a:rPr lang="ko-KR" altLang="en-US" sz="1600" dirty="0"/>
              <a:t>그룹</a:t>
            </a:r>
            <a:r>
              <a:rPr lang="en-US" altLang="ko-KR" sz="1600" dirty="0"/>
              <a:t>)</a:t>
            </a:r>
            <a:r>
              <a:rPr lang="ko-KR" altLang="en-US" sz="1600" dirty="0"/>
              <a:t>별로 </a:t>
            </a:r>
            <a:r>
              <a:rPr lang="en-US" altLang="ko-KR" sz="1600" dirty="0"/>
              <a:t>'</a:t>
            </a:r>
            <a:r>
              <a:rPr lang="ko-KR" altLang="en-US" sz="1600" dirty="0"/>
              <a:t>공시지가</a:t>
            </a:r>
            <a:r>
              <a:rPr lang="en-US" altLang="ko-KR" sz="1600" dirty="0"/>
              <a:t>' </a:t>
            </a:r>
            <a:r>
              <a:rPr lang="ko-KR" altLang="en-US" sz="1600" dirty="0"/>
              <a:t>분포 차이가 유 의미 한지를 </a:t>
            </a:r>
            <a:r>
              <a:rPr lang="en-US" altLang="ko-KR" sz="1600" dirty="0"/>
              <a:t>Kruskal-Wallis </a:t>
            </a:r>
          </a:p>
          <a:p>
            <a:r>
              <a:rPr lang="en-US" altLang="ko-KR" sz="1600" dirty="0"/>
              <a:t>    H </a:t>
            </a:r>
            <a:r>
              <a:rPr lang="ko-KR" altLang="en-US" sz="1600" dirty="0"/>
              <a:t>검정을 통해 분석함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 </a:t>
            </a:r>
            <a:r>
              <a:rPr lang="ko-KR" altLang="en-US" sz="1600" dirty="0"/>
              <a:t>통계량이 클수록 변수의 그룹 간 공시지가 차이가 크다는 의미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주위환경</a:t>
            </a:r>
            <a:r>
              <a:rPr lang="en-US" altLang="ko-KR" sz="1600" dirty="0"/>
              <a:t>, </a:t>
            </a:r>
            <a:r>
              <a:rPr lang="ko-KR" altLang="en-US" sz="1600" dirty="0"/>
              <a:t>용도지역</a:t>
            </a:r>
            <a:r>
              <a:rPr lang="en-US" altLang="ko-KR" sz="1600" dirty="0"/>
              <a:t>1, </a:t>
            </a:r>
            <a:r>
              <a:rPr lang="ko-KR" altLang="en-US" sz="1600" dirty="0"/>
              <a:t>이용상황</a:t>
            </a:r>
            <a:r>
              <a:rPr lang="en-US" altLang="ko-KR" sz="1600" dirty="0"/>
              <a:t>, </a:t>
            </a:r>
            <a:r>
              <a:rPr lang="ko-KR" altLang="en-US" sz="1600" dirty="0"/>
              <a:t>면적</a:t>
            </a:r>
            <a:r>
              <a:rPr lang="en-US" altLang="ko-KR" sz="1600" dirty="0"/>
              <a:t>, </a:t>
            </a:r>
            <a:r>
              <a:rPr lang="ko-KR" altLang="en-US" sz="1600" dirty="0"/>
              <a:t>지목 등이 높은 </a:t>
            </a:r>
            <a:r>
              <a:rPr lang="en-US" altLang="ko-KR" sz="1600" dirty="0"/>
              <a:t>H</a:t>
            </a:r>
            <a:r>
              <a:rPr lang="ko-KR" altLang="en-US" sz="1600" dirty="0"/>
              <a:t>값을 보여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→ 공시지가에 영향을 주는 주요 변수로 해석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1E67A-BCBB-2D26-5CB0-F8A5AAAC4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9444"/>
            <a:ext cx="6316591" cy="3783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C49E8-D900-F89E-AA11-DE95831D317E}"/>
              </a:ext>
            </a:extLst>
          </p:cNvPr>
          <p:cNvSpPr txBox="1"/>
          <p:nvPr/>
        </p:nvSpPr>
        <p:spPr>
          <a:xfrm>
            <a:off x="5410200" y="3985104"/>
            <a:ext cx="66971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# </a:t>
            </a:r>
            <a:r>
              <a:rPr lang="ko-KR" altLang="en-US" sz="1600" dirty="0" err="1"/>
              <a:t>Kruskal-Wallis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</a:t>
            </a:r>
            <a:r>
              <a:rPr lang="ko-KR" altLang="en-US" sz="1600" dirty="0"/>
              <a:t> 검정</a:t>
            </a:r>
            <a:r>
              <a:rPr lang="en-US" altLang="ko-KR" sz="1600" dirty="0"/>
              <a:t>:</a:t>
            </a:r>
            <a:endParaRPr lang="ko-KR" altLang="en-US" sz="1600" dirty="0"/>
          </a:p>
          <a:p>
            <a:r>
              <a:rPr lang="ko-KR" altLang="en-US" sz="1600" dirty="0"/>
              <a:t>• 세 개 이상의 그룹 간 중앙값 차이가 유 의미한지 검정하는 </a:t>
            </a:r>
            <a:r>
              <a:rPr lang="ko-KR" altLang="en-US" sz="1600" dirty="0" err="1"/>
              <a:t>비모수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통계 방법 </a:t>
            </a:r>
          </a:p>
          <a:p>
            <a:r>
              <a:rPr lang="ko-KR" altLang="en-US" sz="1600" dirty="0"/>
              <a:t>• 정규성을 가정하지 않아 범주형 변수와 연속형 변수(공시지가 등)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간의 관계 분석에 적합</a:t>
            </a:r>
          </a:p>
          <a:p>
            <a:r>
              <a:rPr lang="ko-KR" altLang="en-US" sz="1600" dirty="0"/>
              <a:t>• </a:t>
            </a:r>
            <a:r>
              <a:rPr lang="ko-KR" altLang="en-US" sz="1600" dirty="0" err="1"/>
              <a:t>H</a:t>
            </a:r>
            <a:r>
              <a:rPr lang="ko-KR" altLang="en-US" sz="1600" dirty="0"/>
              <a:t> 통계량이 클수록 그룹 간 차이가 크다는 의미이며,  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p-value가</a:t>
            </a:r>
            <a:r>
              <a:rPr lang="ko-KR" altLang="en-US" sz="1600" dirty="0"/>
              <a:t> 0.05 미만이면 통계적으로 유의미한 차이 존재</a:t>
            </a:r>
          </a:p>
        </p:txBody>
      </p:sp>
    </p:spTree>
    <p:extLst>
      <p:ext uri="{BB962C8B-B14F-4D97-AF65-F5344CB8AC3E}">
        <p14:creationId xmlns:p14="http://schemas.microsoft.com/office/powerpoint/2010/main" val="412502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5DE1-36C0-A977-4122-6BE8320D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2C5DE-1A45-66F3-7608-079CD77F4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국토교통부 제공 표준지 공시지가 데이터를 활용해 개별 토지의 가격을 예측하는 모델을 개발한다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토지의 위치</a:t>
            </a:r>
            <a:r>
              <a:rPr lang="en-US" altLang="ko-KR" dirty="0"/>
              <a:t>(</a:t>
            </a:r>
            <a:r>
              <a:rPr lang="ko-KR" altLang="en-US" dirty="0"/>
              <a:t>시</a:t>
            </a:r>
            <a:r>
              <a:rPr lang="en-US" altLang="ko-KR" dirty="0"/>
              <a:t>·</a:t>
            </a:r>
            <a:r>
              <a:rPr lang="ko-KR" altLang="en-US" dirty="0"/>
              <a:t>도</a:t>
            </a:r>
            <a:r>
              <a:rPr lang="en-US" altLang="ko-KR" dirty="0"/>
              <a:t>), </a:t>
            </a:r>
            <a:r>
              <a:rPr lang="ko-KR" altLang="en-US" dirty="0"/>
              <a:t>용도</a:t>
            </a:r>
            <a:r>
              <a:rPr lang="en-US" altLang="ko-KR" dirty="0"/>
              <a:t>, </a:t>
            </a:r>
            <a:r>
              <a:rPr lang="ko-KR" altLang="en-US" dirty="0"/>
              <a:t>도로 접근성</a:t>
            </a:r>
            <a:r>
              <a:rPr lang="en-US" altLang="ko-KR" dirty="0"/>
              <a:t>, </a:t>
            </a:r>
            <a:r>
              <a:rPr lang="ko-KR" altLang="en-US" dirty="0"/>
              <a:t>형상 등 다양한 특성 변수를 분석하여 가격에 영향을 미치는 요인을 파악한다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이를 통해 토지 소유주 및 잠재 구매자가 적정한 가격 판단에 참고할 수 있는 정보를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3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35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모델 학습</a:t>
            </a:r>
            <a:r>
              <a:rPr lang="en-US" altLang="ko-KR" sz="2400" dirty="0"/>
              <a:t>(VIF </a:t>
            </a:r>
            <a:r>
              <a:rPr lang="ko-KR" altLang="en-US" sz="2400" dirty="0" err="1"/>
              <a:t>미제거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C49E8-D900-F89E-AA11-DE95831D317E}"/>
              </a:ext>
            </a:extLst>
          </p:cNvPr>
          <p:cNvSpPr txBox="1"/>
          <p:nvPr/>
        </p:nvSpPr>
        <p:spPr>
          <a:xfrm>
            <a:off x="4656667" y="501749"/>
            <a:ext cx="6866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다중 공선성을 제거하지 않은 모델에선</a:t>
            </a:r>
            <a:r>
              <a:rPr lang="en-US" altLang="ko-KR" sz="1600" dirty="0"/>
              <a:t>, </a:t>
            </a:r>
            <a:r>
              <a:rPr lang="ko-KR" altLang="en-US" sz="1600" dirty="0"/>
              <a:t>딥러닝 모델에 비해 </a:t>
            </a:r>
            <a:r>
              <a:rPr lang="ko-KR" altLang="en-US" sz="1600" dirty="0" err="1"/>
              <a:t>머신러닝기반</a:t>
            </a:r>
            <a:r>
              <a:rPr lang="ko-KR" altLang="en-US" sz="1600" dirty="0"/>
              <a:t> 모델의 성능이 더 높게 나타나고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AFAAE-9CB0-3F3F-6CBE-DE699207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5803"/>
            <a:ext cx="8625946" cy="35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1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35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모델 학습</a:t>
            </a:r>
            <a:r>
              <a:rPr lang="en-US" altLang="ko-KR" sz="2400" dirty="0"/>
              <a:t>(VIF </a:t>
            </a:r>
            <a:r>
              <a:rPr lang="ko-KR" altLang="en-US" sz="2400" dirty="0"/>
              <a:t>제거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034A1B-848B-322F-6F52-20223CD7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19" y="2606500"/>
            <a:ext cx="9672296" cy="3977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C4C22-5866-5CDC-5615-1E68971772BF}"/>
              </a:ext>
            </a:extLst>
          </p:cNvPr>
          <p:cNvSpPr txBox="1"/>
          <p:nvPr/>
        </p:nvSpPr>
        <p:spPr>
          <a:xfrm>
            <a:off x="4336615" y="5662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다중 공선성을 제거한모델의 성능이</a:t>
            </a:r>
            <a:r>
              <a:rPr lang="en-US" altLang="ko-KR" sz="1800" dirty="0"/>
              <a:t>, </a:t>
            </a:r>
            <a:r>
              <a:rPr lang="ko-KR" altLang="en-US" sz="1800" dirty="0"/>
              <a:t>다중 공선성을 제거하지 않은 모델에 비해 </a:t>
            </a:r>
            <a:r>
              <a:rPr lang="ko-KR" altLang="en-US" dirty="0"/>
              <a:t>낮게</a:t>
            </a:r>
            <a:r>
              <a:rPr lang="ko-KR" altLang="en-US" sz="1800" dirty="0"/>
              <a:t> 나옴</a:t>
            </a:r>
            <a:r>
              <a:rPr lang="en-US" altLang="ko-KR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다중 공선성을 제거한 모델은 딥러닝 모델인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FTTransformer</a:t>
            </a:r>
            <a:r>
              <a:rPr lang="ko-KR" altLang="en-US" dirty="0"/>
              <a:t>의 성능이 가장 좋게 나타나고 있음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0889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57125" y="1541726"/>
            <a:ext cx="46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Adversarial attack</a:t>
            </a:r>
            <a:r>
              <a:rPr lang="ko-KR" altLang="en-US" sz="2400" dirty="0"/>
              <a:t>적용 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스위칭</a:t>
            </a:r>
            <a:r>
              <a:rPr lang="ko-KR" altLang="en-US" sz="2400" dirty="0"/>
              <a:t> 카테고리</a:t>
            </a:r>
            <a:r>
              <a:rPr lang="en-US" altLang="ko-KR" sz="2400" dirty="0"/>
              <a:t>, </a:t>
            </a:r>
            <a:r>
              <a:rPr lang="ko-KR" altLang="en-US" sz="2400" dirty="0"/>
              <a:t>예측 데이터 적용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FC1C09-85B7-0CE5-1F4D-D7DC07B6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72723"/>
            <a:ext cx="7289310" cy="4326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73F091-282B-F254-2801-40659C9EFC3F}"/>
              </a:ext>
            </a:extLst>
          </p:cNvPr>
          <p:cNvSpPr txBox="1"/>
          <p:nvPr/>
        </p:nvSpPr>
        <p:spPr>
          <a:xfrm>
            <a:off x="5890983" y="159101"/>
            <a:ext cx="57930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본그래프는 </a:t>
            </a:r>
            <a:r>
              <a:rPr lang="ko-KR" altLang="en-US" sz="1500" dirty="0" err="1"/>
              <a:t>스위칭</a:t>
            </a:r>
            <a:r>
              <a:rPr lang="ko-KR" altLang="en-US" sz="1500" dirty="0"/>
              <a:t> </a:t>
            </a:r>
            <a:r>
              <a:rPr lang="en-US" altLang="ko-KR" sz="1500" dirty="0"/>
              <a:t>1</a:t>
            </a:r>
            <a:r>
              <a:rPr lang="ko-KR" altLang="en-US" sz="1500" dirty="0"/>
              <a:t>개 적용 시</a:t>
            </a:r>
            <a:r>
              <a:rPr lang="en-US" altLang="ko-KR" sz="1500" dirty="0"/>
              <a:t>, </a:t>
            </a:r>
            <a:r>
              <a:rPr lang="ko-KR" altLang="en-US" sz="1500" dirty="0"/>
              <a:t>각 모델 별 </a:t>
            </a:r>
            <a:r>
              <a:rPr lang="en-US" altLang="ko-KR" sz="1500" dirty="0"/>
              <a:t>R² </a:t>
            </a:r>
            <a:r>
              <a:rPr lang="ko-KR" altLang="en-US" sz="1500" dirty="0"/>
              <a:t>성능 변화와 감소량을 나타냄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대부분의 모델에서 </a:t>
            </a:r>
            <a:r>
              <a:rPr lang="en-US" altLang="ko-KR" sz="1500" dirty="0"/>
              <a:t>0.08~0.09 </a:t>
            </a:r>
            <a:r>
              <a:rPr lang="ko-KR" altLang="en-US" sz="1500" dirty="0"/>
              <a:t>수준의 성능 저하가 관찰되었으나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FTTransformer</a:t>
            </a:r>
            <a:r>
              <a:rPr lang="ko-KR" altLang="en-US" sz="1500" dirty="0"/>
              <a:t>는 </a:t>
            </a:r>
            <a:r>
              <a:rPr lang="en-US" altLang="ko-KR" sz="1500" dirty="0"/>
              <a:t>-0.162</a:t>
            </a:r>
            <a:r>
              <a:rPr lang="ko-KR" altLang="en-US" sz="1500" dirty="0"/>
              <a:t>로 가장 큰 성능 감소폭을 보임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이는 </a:t>
            </a:r>
            <a:r>
              <a:rPr lang="en-US" altLang="ko-KR" sz="1500" dirty="0" err="1"/>
              <a:t>FTTransformer</a:t>
            </a:r>
            <a:r>
              <a:rPr lang="ko-KR" altLang="en-US" sz="1500" dirty="0"/>
              <a:t>가 다른 트리 기반 모델과 달리 라벨 인코딩 기반의 입력 방식을 사용하고</a:t>
            </a:r>
            <a:r>
              <a:rPr lang="en-US" altLang="ko-KR" sz="1500" dirty="0"/>
              <a:t>, </a:t>
            </a:r>
            <a:r>
              <a:rPr lang="ko-KR" altLang="en-US" sz="1500" dirty="0"/>
              <a:t>입력 변수 개수가 상대적으로 적은 구조로 학습되었기 때문에</a:t>
            </a:r>
            <a:r>
              <a:rPr lang="en-US" altLang="ko-KR" sz="1500" dirty="0"/>
              <a:t>, </a:t>
            </a:r>
            <a:r>
              <a:rPr lang="ko-KR" altLang="en-US" sz="1500" dirty="0"/>
              <a:t>더 민감하게 반응했을 가능성 존재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결과적으로 </a:t>
            </a:r>
            <a:r>
              <a:rPr lang="en-US" altLang="ko-KR" sz="1500" dirty="0" err="1"/>
              <a:t>FTTransformer</a:t>
            </a:r>
            <a:r>
              <a:rPr lang="ko-KR" altLang="en-US" sz="1500" dirty="0"/>
              <a:t>는 범주형 변수의 적대적 변경에 상대적으로 취약한 모델로 해석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43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57125" y="1541726"/>
            <a:ext cx="466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Adversarial attack</a:t>
            </a:r>
            <a:r>
              <a:rPr lang="ko-KR" altLang="en-US" sz="2400" dirty="0"/>
              <a:t>적용 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스위칭</a:t>
            </a:r>
            <a:r>
              <a:rPr lang="ko-KR" altLang="en-US" sz="2400" dirty="0"/>
              <a:t> 카테고리</a:t>
            </a:r>
            <a:r>
              <a:rPr lang="en-US" altLang="ko-KR" sz="2400" dirty="0"/>
              <a:t>, </a:t>
            </a:r>
            <a:r>
              <a:rPr lang="ko-KR" altLang="en-US" sz="2400" dirty="0"/>
              <a:t>훈련데이터 적용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4DC82B-887B-1B39-6F06-3FE69335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6" y="2836757"/>
            <a:ext cx="9178097" cy="3782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D744AD-74FD-183C-35A2-E8D95855B8C4}"/>
              </a:ext>
            </a:extLst>
          </p:cNvPr>
          <p:cNvSpPr txBox="1"/>
          <p:nvPr/>
        </p:nvSpPr>
        <p:spPr>
          <a:xfrm>
            <a:off x="5596467" y="223612"/>
            <a:ext cx="6500948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본그래프는 적대적 공격을 적용하지 않은 </a:t>
            </a:r>
            <a:r>
              <a:rPr lang="en-US" altLang="ko-KR" sz="1600" dirty="0" err="1"/>
              <a:t>FTTransformer</a:t>
            </a:r>
            <a:r>
              <a:rPr lang="en-US" altLang="ko-KR" sz="1500" dirty="0"/>
              <a:t> </a:t>
            </a:r>
            <a:r>
              <a:rPr lang="ko-KR" altLang="en-US" sz="1500" dirty="0"/>
              <a:t>모델과</a:t>
            </a:r>
            <a:r>
              <a:rPr lang="en-US" altLang="ko-KR" sz="1500" dirty="0"/>
              <a:t>,</a:t>
            </a:r>
          </a:p>
          <a:p>
            <a:r>
              <a:rPr lang="ko-KR" altLang="en-US" sz="1500" dirty="0"/>
              <a:t>     학습 데이터에 적대적 공격을 적용한 </a:t>
            </a:r>
            <a:r>
              <a:rPr lang="en-US" altLang="ko-KR" sz="1600" dirty="0" err="1"/>
              <a:t>FTTransformer</a:t>
            </a:r>
            <a:r>
              <a:rPr lang="en-US" altLang="ko-KR" sz="1500" dirty="0"/>
              <a:t> </a:t>
            </a:r>
            <a:r>
              <a:rPr lang="ko-KR" altLang="en-US" sz="1500" dirty="0"/>
              <a:t>모델의 결정계수</a:t>
            </a:r>
            <a:r>
              <a:rPr lang="en-US" altLang="ko-KR" sz="1500" dirty="0"/>
              <a:t>, </a:t>
            </a:r>
          </a:p>
          <a:p>
            <a:r>
              <a:rPr lang="en-US" altLang="ko-KR" sz="1500" dirty="0"/>
              <a:t>     </a:t>
            </a:r>
            <a:r>
              <a:rPr lang="en-US" altLang="ko-KR" sz="1500" dirty="0" err="1"/>
              <a:t>rmse</a:t>
            </a:r>
            <a:r>
              <a:rPr lang="en-US" altLang="ko-KR" sz="1500" dirty="0"/>
              <a:t> </a:t>
            </a:r>
            <a:r>
              <a:rPr lang="ko-KR" altLang="en-US" sz="1500" dirty="0"/>
              <a:t>차이를 나타냄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공격 후 </a:t>
            </a:r>
            <a:r>
              <a:rPr lang="en-US" altLang="ko-KR" sz="1500" dirty="0"/>
              <a:t>RMSE</a:t>
            </a:r>
            <a:r>
              <a:rPr lang="ko-KR" altLang="en-US" sz="1500" dirty="0"/>
              <a:t>는 약 </a:t>
            </a:r>
            <a:r>
              <a:rPr lang="en-US" altLang="ko-KR" sz="1500" dirty="0"/>
              <a:t>5%</a:t>
            </a:r>
            <a:r>
              <a:rPr lang="ko-KR" altLang="en-US" sz="1500" dirty="0"/>
              <a:t>증가</a:t>
            </a:r>
            <a:r>
              <a:rPr lang="en-US" altLang="ko-KR" sz="1500" dirty="0"/>
              <a:t>, </a:t>
            </a:r>
            <a:r>
              <a:rPr lang="ko-KR" altLang="en-US" sz="1500" dirty="0"/>
              <a:t>결정계수는 </a:t>
            </a:r>
            <a:r>
              <a:rPr lang="en-US" altLang="ko-KR" sz="1500" dirty="0"/>
              <a:t>0.03</a:t>
            </a:r>
            <a:r>
              <a:rPr lang="ko-KR" altLang="en-US" sz="1500" dirty="0"/>
              <a:t>정도 감소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이는 모델이 적대적 교란에 일정 수준 취약하다는 점도 시사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반대로</a:t>
            </a:r>
            <a:r>
              <a:rPr lang="en-US" altLang="ko-KR" sz="1500" dirty="0"/>
              <a:t>, </a:t>
            </a:r>
            <a:r>
              <a:rPr lang="ko-KR" altLang="en-US" sz="1500" dirty="0"/>
              <a:t>사전에 사용한 데이터는 모델 학습에 적합한 고품질 데이터였음을 간접적으로 검증해주는 결과라고 해석 가능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75024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Odds ratio, CI, p-value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D7A4A-3DD5-17B9-234E-1C8FD9AD7FEF}"/>
              </a:ext>
            </a:extLst>
          </p:cNvPr>
          <p:cNvSpPr txBox="1"/>
          <p:nvPr/>
        </p:nvSpPr>
        <p:spPr>
          <a:xfrm>
            <a:off x="6906374" y="2353126"/>
            <a:ext cx="50023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• </a:t>
            </a:r>
            <a:r>
              <a:rPr lang="ko-KR" altLang="en-US" sz="1500" dirty="0" err="1"/>
              <a:t>단변량</a:t>
            </a:r>
            <a:r>
              <a:rPr lang="ko-KR" altLang="en-US" sz="1500" dirty="0"/>
              <a:t> </a:t>
            </a:r>
            <a:r>
              <a:rPr lang="en-US" altLang="ko-KR" sz="1500" dirty="0"/>
              <a:t>GLM </a:t>
            </a:r>
            <a:r>
              <a:rPr lang="ko-KR" altLang="en-US" sz="1500" dirty="0"/>
              <a:t>분석을 통해 각 변수의 공시지가 예측 기여도를 </a:t>
            </a:r>
            <a:r>
              <a:rPr lang="en-US" altLang="ko-KR" sz="1500" dirty="0"/>
              <a:t>Odds Ratio(OR)</a:t>
            </a:r>
            <a:r>
              <a:rPr lang="ko-KR" altLang="en-US" sz="1500" dirty="0"/>
              <a:t>로 시각화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• OR </a:t>
            </a:r>
            <a:r>
              <a:rPr lang="ko-KR" altLang="en-US" sz="1500" dirty="0"/>
              <a:t>기준 상위 </a:t>
            </a:r>
            <a:r>
              <a:rPr lang="en-US" altLang="ko-KR" sz="1500" dirty="0"/>
              <a:t>10</a:t>
            </a:r>
            <a:r>
              <a:rPr lang="ko-KR" altLang="en-US" sz="1500" dirty="0"/>
              <a:t>개 변수는 모두 </a:t>
            </a:r>
            <a:r>
              <a:rPr lang="en-US" altLang="ko-KR" sz="1500" dirty="0"/>
              <a:t>OR &gt; 1</a:t>
            </a:r>
            <a:r>
              <a:rPr lang="ko-KR" altLang="en-US" sz="1500" dirty="0"/>
              <a:t>이며</a:t>
            </a:r>
            <a:r>
              <a:rPr lang="en-US" altLang="ko-KR" sz="1500" dirty="0"/>
              <a:t>, </a:t>
            </a:r>
            <a:r>
              <a:rPr lang="ko-KR" altLang="en-US" sz="1500" dirty="0"/>
              <a:t>이는 해당 특성이 존재할 때 공시지가가 더 높게 예측된다는 것을 의미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특히 ‘</a:t>
            </a:r>
            <a:r>
              <a:rPr lang="ko-KR" altLang="en-US" sz="1500" dirty="0" err="1"/>
              <a:t>시도명</a:t>
            </a:r>
            <a:r>
              <a:rPr lang="en-US" altLang="ko-KR" sz="1500" dirty="0"/>
              <a:t>=</a:t>
            </a:r>
            <a:r>
              <a:rPr lang="ko-KR" altLang="en-US" sz="1500" dirty="0"/>
              <a:t>서울특별시’</a:t>
            </a:r>
            <a:r>
              <a:rPr lang="en-US" altLang="ko-KR" sz="1500" dirty="0"/>
              <a:t>, ‘</a:t>
            </a:r>
            <a:r>
              <a:rPr lang="ko-KR" altLang="en-US" sz="1500" dirty="0"/>
              <a:t>도로교통</a:t>
            </a:r>
            <a:r>
              <a:rPr lang="en-US" altLang="ko-KR" sz="1500" dirty="0"/>
              <a:t>=</a:t>
            </a:r>
            <a:r>
              <a:rPr lang="ko-KR" altLang="en-US" sz="1500" dirty="0"/>
              <a:t>광대세각’</a:t>
            </a:r>
            <a:r>
              <a:rPr lang="en-US" altLang="ko-KR" sz="1500" dirty="0"/>
              <a:t>, ‘</a:t>
            </a:r>
            <a:r>
              <a:rPr lang="ko-KR" altLang="en-US" sz="1500" dirty="0"/>
              <a:t>용도지구</a:t>
            </a:r>
            <a:r>
              <a:rPr lang="en-US" altLang="ko-KR" sz="1500" dirty="0"/>
              <a:t>=</a:t>
            </a:r>
            <a:r>
              <a:rPr lang="ko-KR" altLang="en-US" sz="1500" dirty="0"/>
              <a:t>방화지구’ 등은 예측 값 상승에 강한 영향을 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모든 변수는 </a:t>
            </a:r>
            <a:r>
              <a:rPr lang="en-US" altLang="ko-KR" sz="1500" dirty="0"/>
              <a:t>p-value &lt; 0.001</a:t>
            </a:r>
            <a:r>
              <a:rPr lang="ko-KR" altLang="en-US" sz="1500" dirty="0"/>
              <a:t>로 통계적으로 유의미하며</a:t>
            </a:r>
            <a:r>
              <a:rPr lang="en-US" altLang="ko-KR" sz="1500" dirty="0"/>
              <a:t>,  95% </a:t>
            </a:r>
            <a:r>
              <a:rPr lang="ko-KR" altLang="en-US" sz="1500" dirty="0"/>
              <a:t>신뢰구간 또한 </a:t>
            </a:r>
            <a:r>
              <a:rPr lang="en-US" altLang="ko-KR" sz="1500" dirty="0"/>
              <a:t>OR=1</a:t>
            </a:r>
            <a:r>
              <a:rPr lang="ko-KR" altLang="en-US" sz="1500" dirty="0"/>
              <a:t>을 포함하지 않아 신뢰 가능한 변수로 확인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이 결과는 수도권 여부</a:t>
            </a:r>
            <a:r>
              <a:rPr lang="en-US" altLang="ko-KR" sz="1500" dirty="0"/>
              <a:t>, </a:t>
            </a:r>
            <a:r>
              <a:rPr lang="ko-KR" altLang="en-US" sz="1500" dirty="0"/>
              <a:t>상업지역</a:t>
            </a:r>
            <a:r>
              <a:rPr lang="en-US" altLang="ko-KR" sz="1500" dirty="0"/>
              <a:t>/</a:t>
            </a:r>
            <a:r>
              <a:rPr lang="ko-KR" altLang="en-US" sz="1500" dirty="0"/>
              <a:t>방화지역 여부</a:t>
            </a:r>
            <a:r>
              <a:rPr lang="en-US" altLang="ko-KR" sz="1500" dirty="0"/>
              <a:t>, </a:t>
            </a:r>
            <a:r>
              <a:rPr lang="ko-KR" altLang="en-US" sz="1500" dirty="0"/>
              <a:t>교통 중심지 등의 특성이  공시지가 예측에서 중요한 역할을 한다는 점을 시사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AE8C34-F627-9BB6-0A28-B1999B24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8" y="2409609"/>
            <a:ext cx="5853642" cy="437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35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Odds ratio, CI, p-value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D7A4A-3DD5-17B9-234E-1C8FD9AD7FEF}"/>
              </a:ext>
            </a:extLst>
          </p:cNvPr>
          <p:cNvSpPr txBox="1"/>
          <p:nvPr/>
        </p:nvSpPr>
        <p:spPr>
          <a:xfrm>
            <a:off x="6906374" y="2353126"/>
            <a:ext cx="50023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• GLM </a:t>
            </a:r>
            <a:r>
              <a:rPr lang="ko-KR" altLang="en-US" sz="1500" dirty="0" err="1"/>
              <a:t>단변량</a:t>
            </a:r>
            <a:r>
              <a:rPr lang="ko-KR" altLang="en-US" sz="1500" dirty="0"/>
              <a:t> 분석 결과</a:t>
            </a:r>
            <a:r>
              <a:rPr lang="en-US" altLang="ko-KR" sz="1500" dirty="0"/>
              <a:t>, Odds Ratio(OR) </a:t>
            </a:r>
            <a:r>
              <a:rPr lang="ko-KR" altLang="en-US" sz="1500" dirty="0"/>
              <a:t>기준으로 공시지가 예측 값을 가장 낮춘 변수 </a:t>
            </a:r>
            <a:r>
              <a:rPr lang="en-US" altLang="ko-KR" sz="1500" dirty="0"/>
              <a:t>10</a:t>
            </a:r>
            <a:r>
              <a:rPr lang="ko-KR" altLang="en-US" sz="1500" dirty="0"/>
              <a:t>개를 시각화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모든 변수의 </a:t>
            </a:r>
            <a:r>
              <a:rPr lang="en-US" altLang="ko-KR" sz="1500" dirty="0"/>
              <a:t>OR</a:t>
            </a:r>
            <a:r>
              <a:rPr lang="ko-KR" altLang="en-US" sz="1500" dirty="0"/>
              <a:t>이 </a:t>
            </a:r>
            <a:r>
              <a:rPr lang="en-US" altLang="ko-KR" sz="1500" dirty="0"/>
              <a:t>1</a:t>
            </a:r>
            <a:r>
              <a:rPr lang="ko-KR" altLang="en-US" sz="1500" dirty="0"/>
              <a:t>보다 작으며</a:t>
            </a:r>
            <a:r>
              <a:rPr lang="en-US" altLang="ko-KR" sz="1500" dirty="0"/>
              <a:t>, </a:t>
            </a:r>
            <a:r>
              <a:rPr lang="ko-KR" altLang="en-US" sz="1500" dirty="0"/>
              <a:t>이는 해당 특성이 존재할 경우 공시지가가 낮게 예측됨을 의미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특히 ‘면적’</a:t>
            </a:r>
            <a:r>
              <a:rPr lang="en-US" altLang="ko-KR" sz="1500" dirty="0"/>
              <a:t>, ‘</a:t>
            </a:r>
            <a:r>
              <a:rPr lang="ko-KR" altLang="en-US" sz="1500" dirty="0"/>
              <a:t>계획관리지역’</a:t>
            </a:r>
            <a:r>
              <a:rPr lang="en-US" altLang="ko-KR" sz="1500" dirty="0"/>
              <a:t>, ‘</a:t>
            </a:r>
            <a:r>
              <a:rPr lang="ko-KR" altLang="en-US" sz="1500" dirty="0"/>
              <a:t>농림지역’</a:t>
            </a:r>
            <a:r>
              <a:rPr lang="en-US" altLang="ko-KR" sz="1500" dirty="0"/>
              <a:t>, ‘</a:t>
            </a:r>
            <a:r>
              <a:rPr lang="ko-KR" altLang="en-US" sz="1500" dirty="0"/>
              <a:t>전라남도’</a:t>
            </a:r>
            <a:r>
              <a:rPr lang="en-US" altLang="ko-KR" sz="1500" dirty="0"/>
              <a:t>, ‘</a:t>
            </a:r>
            <a:r>
              <a:rPr lang="ko-KR" altLang="en-US" sz="1500" dirty="0"/>
              <a:t>보전관리지역’ 등은 예측 값 감소에 강한 영향을 준 주요 변수로 나타남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모든 변수의 </a:t>
            </a:r>
            <a:r>
              <a:rPr lang="en-US" altLang="ko-KR" sz="1500" dirty="0"/>
              <a:t>p-value</a:t>
            </a:r>
            <a:r>
              <a:rPr lang="ko-KR" altLang="en-US" sz="1500" dirty="0"/>
              <a:t>가 </a:t>
            </a:r>
            <a:r>
              <a:rPr lang="en-US" altLang="ko-KR" sz="1500" dirty="0"/>
              <a:t>0.001 </a:t>
            </a:r>
            <a:r>
              <a:rPr lang="ko-KR" altLang="en-US" sz="1500" dirty="0"/>
              <a:t>미만으로 통계적으로 매우 유의미하며</a:t>
            </a:r>
            <a:r>
              <a:rPr lang="en-US" altLang="ko-KR" sz="1500" dirty="0"/>
              <a:t>, 95% </a:t>
            </a:r>
            <a:r>
              <a:rPr lang="ko-KR" altLang="en-US" sz="1500" dirty="0"/>
              <a:t>신뢰구간 또한 </a:t>
            </a:r>
            <a:r>
              <a:rPr lang="en-US" altLang="ko-KR" sz="1500" dirty="0"/>
              <a:t>OR=1</a:t>
            </a:r>
            <a:r>
              <a:rPr lang="ko-KR" altLang="en-US" sz="1500" dirty="0"/>
              <a:t>을 넘지 않아 신뢰할 수 있는 결과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이러한 결과는 지방 비 도시 지역</a:t>
            </a:r>
            <a:r>
              <a:rPr lang="en-US" altLang="ko-KR" sz="1500" dirty="0"/>
              <a:t>, </a:t>
            </a:r>
            <a:r>
              <a:rPr lang="ko-KR" altLang="en-US" sz="1500" dirty="0"/>
              <a:t>보전</a:t>
            </a:r>
            <a:r>
              <a:rPr lang="en-US" altLang="ko-KR" sz="1500" dirty="0"/>
              <a:t>·</a:t>
            </a:r>
            <a:r>
              <a:rPr lang="ko-KR" altLang="en-US" sz="1500" dirty="0"/>
              <a:t>농업 목적의 토지</a:t>
            </a:r>
            <a:r>
              <a:rPr lang="en-US" altLang="ko-KR" sz="1500" dirty="0"/>
              <a:t>, </a:t>
            </a:r>
            <a:r>
              <a:rPr lang="ko-KR" altLang="en-US" sz="1500" dirty="0"/>
              <a:t>넓은 면적 등이 공시지가 예측에서 낮은 값을 형성하는 주요 요인임을 보여줌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63F98-ECAE-6704-0AE6-D111A396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910"/>
            <a:ext cx="5785000" cy="43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19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3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5-1. </a:t>
            </a:r>
            <a:r>
              <a:rPr lang="en-US" altLang="ko-KR" sz="2400" dirty="0" err="1"/>
              <a:t>Shap</a:t>
            </a:r>
            <a:r>
              <a:rPr lang="ko-KR" altLang="en-US" sz="2400" dirty="0"/>
              <a:t> </a:t>
            </a:r>
            <a:r>
              <a:rPr lang="en-US" altLang="ko-KR" sz="2400" dirty="0"/>
              <a:t>summary Plot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BAC7A-9BF9-B3F4-1451-2F595A063337}"/>
              </a:ext>
            </a:extLst>
          </p:cNvPr>
          <p:cNvSpPr txBox="1"/>
          <p:nvPr/>
        </p:nvSpPr>
        <p:spPr>
          <a:xfrm>
            <a:off x="6274200" y="2262538"/>
            <a:ext cx="56045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SHAP summary plot</a:t>
            </a:r>
            <a:r>
              <a:rPr lang="ko-KR" altLang="en-US" sz="1600" dirty="0"/>
              <a:t>을 통해 모델이 예측에 가장 많이 활용한 변수를 파악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시도명</a:t>
            </a:r>
            <a:r>
              <a:rPr lang="en-US" altLang="ko-KR" sz="1600" dirty="0"/>
              <a:t>, </a:t>
            </a:r>
            <a:r>
              <a:rPr lang="ko-KR" altLang="en-US" sz="1600" dirty="0"/>
              <a:t>용도지역</a:t>
            </a:r>
            <a:r>
              <a:rPr lang="en-US" altLang="ko-KR" sz="1600" dirty="0"/>
              <a:t>, </a:t>
            </a:r>
            <a:r>
              <a:rPr lang="ko-KR" altLang="en-US" sz="1600" dirty="0"/>
              <a:t>주위환경이 가장 큰 영향을 준 것을 파악 가능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특히 </a:t>
            </a:r>
            <a:r>
              <a:rPr lang="ko-KR" altLang="en-US" sz="1600" dirty="0" err="1"/>
              <a:t>시도명</a:t>
            </a:r>
            <a:r>
              <a:rPr lang="ko-KR" altLang="en-US" sz="1600" dirty="0"/>
              <a:t> 변수의 </a:t>
            </a:r>
            <a:r>
              <a:rPr lang="en-US" altLang="ko-KR" sz="1600" dirty="0"/>
              <a:t>SHAP </a:t>
            </a:r>
            <a:r>
              <a:rPr lang="ko-KR" altLang="en-US" sz="1600" dirty="0"/>
              <a:t>값 분포가 넓게 나타나</a:t>
            </a:r>
            <a:r>
              <a:rPr lang="en-US" altLang="ko-KR" sz="1600" dirty="0"/>
              <a:t>,  </a:t>
            </a:r>
            <a:r>
              <a:rPr lang="ko-KR" altLang="en-US" sz="1600" dirty="0"/>
              <a:t>지역 정보가 공시지가 예측에서 핵심적인 역할을 한다는 것을 시사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(</a:t>
            </a:r>
            <a:r>
              <a:rPr lang="ko-KR" altLang="en-US" sz="1600" dirty="0"/>
              <a:t>라벨 인코딩한 변수이므로 색상은 해석에 사용하지 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않음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C5E4E-1988-B2FC-8949-9ED45BB3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8" y="2372723"/>
            <a:ext cx="4894543" cy="3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3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5-2. </a:t>
            </a:r>
            <a:r>
              <a:rPr lang="en-US" altLang="ko-KR" sz="2400" dirty="0" err="1"/>
              <a:t>Shap</a:t>
            </a:r>
            <a:r>
              <a:rPr lang="ko-KR" altLang="en-US" sz="2400" dirty="0"/>
              <a:t> </a:t>
            </a:r>
            <a:r>
              <a:rPr lang="en-US" altLang="ko-KR" sz="2400" dirty="0"/>
              <a:t>dependency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FB6B04-D7FF-2122-50C8-19E11D5E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6894"/>
          <a:stretch/>
        </p:blipFill>
        <p:spPr>
          <a:xfrm>
            <a:off x="139015" y="2693025"/>
            <a:ext cx="8379630" cy="1897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28C284-F20E-CDAA-0B18-15AE1951FAD9}"/>
              </a:ext>
            </a:extLst>
          </p:cNvPr>
          <p:cNvSpPr txBox="1"/>
          <p:nvPr/>
        </p:nvSpPr>
        <p:spPr>
          <a:xfrm>
            <a:off x="458378" y="4590816"/>
            <a:ext cx="8060267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# 주요 범주형 변수의 SHAP 영향도 해석</a:t>
            </a:r>
          </a:p>
          <a:p>
            <a:endParaRPr lang="ko-KR" altLang="en-US" sz="1500" dirty="0"/>
          </a:p>
          <a:p>
            <a:r>
              <a:rPr lang="ko-KR" altLang="en-US" sz="1500" dirty="0"/>
              <a:t>• [</a:t>
            </a:r>
            <a:r>
              <a:rPr lang="ko-KR" altLang="en-US" sz="1500" dirty="0" err="1"/>
              <a:t>시도명</a:t>
            </a:r>
            <a:r>
              <a:rPr lang="ko-KR" altLang="en-US" sz="1500" dirty="0"/>
              <a:t>]</a:t>
            </a:r>
          </a:p>
          <a:p>
            <a:r>
              <a:rPr lang="ko-KR" altLang="en-US" sz="1500" dirty="0"/>
              <a:t>  - 서울특별시는 SHAP 값이 가장 높게 나타나며, 공시지가 예측에 강한 양의 영향을 미침</a:t>
            </a:r>
          </a:p>
          <a:p>
            <a:r>
              <a:rPr lang="ko-KR" altLang="en-US" sz="1500" dirty="0"/>
              <a:t>  - 인천, 경기, 대구도 상대적으로 높은 영향력을 보임</a:t>
            </a:r>
          </a:p>
          <a:p>
            <a:endParaRPr lang="ko-KR" altLang="en-US" sz="1500" dirty="0"/>
          </a:p>
          <a:p>
            <a:r>
              <a:rPr lang="ko-KR" altLang="en-US" sz="1500" dirty="0"/>
              <a:t>• [용도지역1]</a:t>
            </a:r>
          </a:p>
          <a:p>
            <a:r>
              <a:rPr lang="ko-KR" altLang="en-US" sz="1500" dirty="0"/>
              <a:t>  - 일반상업지역, 중심상업지역 등 상업 용도의 SHAP 값이 높게 나타남</a:t>
            </a:r>
          </a:p>
          <a:p>
            <a:r>
              <a:rPr lang="ko-KR" altLang="en-US" sz="1500" dirty="0"/>
              <a:t>  - 이는 상업지역일수록 공시지가가 높게 예측되는 경향을 시사</a:t>
            </a:r>
          </a:p>
        </p:txBody>
      </p:sp>
    </p:spTree>
    <p:extLst>
      <p:ext uri="{BB962C8B-B14F-4D97-AF65-F5344CB8AC3E}">
        <p14:creationId xmlns:p14="http://schemas.microsoft.com/office/powerpoint/2010/main" val="1034623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3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5-2. </a:t>
            </a:r>
            <a:r>
              <a:rPr lang="en-US" altLang="ko-KR" sz="2400" dirty="0" err="1"/>
              <a:t>Shap</a:t>
            </a:r>
            <a:r>
              <a:rPr lang="ko-KR" altLang="en-US" sz="2400" dirty="0"/>
              <a:t> </a:t>
            </a:r>
            <a:r>
              <a:rPr lang="en-US" altLang="ko-KR" sz="2400" dirty="0"/>
              <a:t>dependency</a:t>
            </a:r>
            <a:endParaRPr lang="ko-KR" altLang="en-US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92E8EC-1C6A-4B98-65D4-4DEB4C24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39" b="69196"/>
          <a:stretch/>
        </p:blipFill>
        <p:spPr>
          <a:xfrm>
            <a:off x="180778" y="2372723"/>
            <a:ext cx="8379628" cy="2109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79D38C-3483-3537-BEE7-DD2E48220E8C}"/>
              </a:ext>
            </a:extLst>
          </p:cNvPr>
          <p:cNvSpPr txBox="1"/>
          <p:nvPr/>
        </p:nvSpPr>
        <p:spPr>
          <a:xfrm>
            <a:off x="330200" y="4323050"/>
            <a:ext cx="9609668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# 주요 범주형 변수의 SHAP 영향도 해석</a:t>
            </a:r>
          </a:p>
          <a:p>
            <a:endParaRPr lang="ko-KR" altLang="en-US" sz="1500" dirty="0"/>
          </a:p>
          <a:p>
            <a:r>
              <a:rPr lang="ko-KR" altLang="en-US" sz="1500" dirty="0"/>
              <a:t>• [주위환경]</a:t>
            </a:r>
          </a:p>
          <a:p>
            <a:r>
              <a:rPr lang="ko-KR" altLang="en-US" sz="1500" dirty="0"/>
              <a:t>  - 상업지대, 중심지대 등에서 SHAP 값이 양(+)의 방향으로 크며, 예측 값을 증가시키는 변수로 작용</a:t>
            </a:r>
          </a:p>
          <a:p>
            <a:r>
              <a:rPr lang="ko-KR" altLang="en-US" sz="1500" dirty="0"/>
              <a:t>  - 반대로 농경지대, 신림지대 등은 영향이 작음 또는 음(-)의 방향</a:t>
            </a:r>
          </a:p>
          <a:p>
            <a:endParaRPr lang="ko-KR" altLang="en-US" sz="1500" dirty="0"/>
          </a:p>
          <a:p>
            <a:r>
              <a:rPr lang="ko-KR" altLang="en-US" sz="1500" dirty="0"/>
              <a:t>• [지목]</a:t>
            </a:r>
          </a:p>
          <a:p>
            <a:r>
              <a:rPr lang="ko-KR" altLang="en-US" sz="1500" dirty="0"/>
              <a:t>  - ‘대’(건축부지)는 공시지가를 증가시키는 방향으로 작용</a:t>
            </a:r>
          </a:p>
          <a:p>
            <a:r>
              <a:rPr lang="ko-KR" altLang="en-US" sz="1500" dirty="0"/>
              <a:t>  - ‘전’, ‘답’, ‘임야’ 등은 예측 값에 거의 영향이 없거나 낮춤</a:t>
            </a:r>
          </a:p>
        </p:txBody>
      </p:sp>
    </p:spTree>
    <p:extLst>
      <p:ext uri="{BB962C8B-B14F-4D97-AF65-F5344CB8AC3E}">
        <p14:creationId xmlns:p14="http://schemas.microsoft.com/office/powerpoint/2010/main" val="69695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3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5-3. </a:t>
            </a:r>
            <a:r>
              <a:rPr lang="en-US" altLang="ko-KR" sz="2400" dirty="0" err="1"/>
              <a:t>Shap</a:t>
            </a:r>
            <a:r>
              <a:rPr lang="ko-KR" altLang="en-US" sz="2400" dirty="0"/>
              <a:t> </a:t>
            </a:r>
            <a:r>
              <a:rPr lang="en-US" altLang="ko-KR" sz="2400" dirty="0"/>
              <a:t>force Plot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9D38C-3483-3537-BEE7-DD2E48220E8C}"/>
              </a:ext>
            </a:extLst>
          </p:cNvPr>
          <p:cNvSpPr txBox="1"/>
          <p:nvPr/>
        </p:nvSpPr>
        <p:spPr>
          <a:xfrm>
            <a:off x="524933" y="4356917"/>
            <a:ext cx="9609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• </a:t>
            </a:r>
            <a:r>
              <a:rPr lang="ko-KR" altLang="en-US" sz="1500" dirty="0"/>
              <a:t>개별 예측 결과에 영향을 준 변수들을 시각화한 그래프로</a:t>
            </a:r>
            <a:r>
              <a:rPr lang="en-US" altLang="ko-KR" sz="1500" dirty="0"/>
              <a:t>, </a:t>
            </a:r>
            <a:r>
              <a:rPr lang="ko-KR" altLang="en-US" sz="1500" dirty="0"/>
              <a:t>전체 평균값에서 출발해 각 변수의 영향이 더해져 최종 예측 값이 결정됨</a:t>
            </a:r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빨간색은 예측을 올린 요인</a:t>
            </a:r>
            <a:r>
              <a:rPr lang="en-US" altLang="ko-KR" sz="1500" dirty="0"/>
              <a:t>, </a:t>
            </a:r>
            <a:r>
              <a:rPr lang="ko-KR" altLang="en-US" sz="1500" dirty="0"/>
              <a:t>파란색은 낮춘 요인  </a:t>
            </a:r>
          </a:p>
          <a:p>
            <a:r>
              <a:rPr lang="en-US" altLang="ko-KR" sz="1500" dirty="0"/>
              <a:t>•</a:t>
            </a:r>
            <a:r>
              <a:rPr lang="ko-KR" altLang="en-US" sz="1500" dirty="0"/>
              <a:t>해당 토지의 용도지역이 </a:t>
            </a:r>
            <a:r>
              <a:rPr lang="en-US" altLang="ko-KR" sz="1500" dirty="0"/>
              <a:t>1</a:t>
            </a:r>
            <a:r>
              <a:rPr lang="ko-KR" altLang="en-US" sz="1500" dirty="0"/>
              <a:t>종일반주거지역</a:t>
            </a:r>
            <a:r>
              <a:rPr lang="en-US" altLang="ko-KR" sz="1500" dirty="0"/>
              <a:t>, </a:t>
            </a:r>
            <a:r>
              <a:rPr lang="ko-KR" altLang="en-US" sz="1500" dirty="0"/>
              <a:t>주위환경이 주거지대</a:t>
            </a:r>
            <a:r>
              <a:rPr lang="en-US" altLang="ko-KR" sz="1500" dirty="0"/>
              <a:t>, </a:t>
            </a:r>
            <a:r>
              <a:rPr lang="ko-KR" altLang="en-US" sz="1500" dirty="0"/>
              <a:t>근접 도로가 종로각지 형태 인 점등이 공시지가를 높이도록 영향을 끼쳤고</a:t>
            </a:r>
            <a:r>
              <a:rPr lang="en-US" altLang="ko-KR" sz="1500" dirty="0"/>
              <a:t>, </a:t>
            </a:r>
            <a:r>
              <a:rPr lang="ko-KR" altLang="en-US" sz="1500" dirty="0"/>
              <a:t>시도명이 대전광역시라는 점에서 예측 값이 하락하였으나，</a:t>
            </a:r>
            <a:endParaRPr lang="en-US" altLang="ko-KR" sz="1500" dirty="0"/>
          </a:p>
          <a:p>
            <a:r>
              <a:rPr lang="ko-KR" altLang="en-US" sz="1500" dirty="0"/>
              <a:t>전반적으로 평균보다 높게 예측된 것을 확인할 수 있음</a:t>
            </a:r>
            <a:r>
              <a:rPr lang="en-US" altLang="ko-KR" sz="15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03E0A-0A40-E15A-9626-11D62B4F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835"/>
          <a:stretch/>
        </p:blipFill>
        <p:spPr>
          <a:xfrm>
            <a:off x="838200" y="2372723"/>
            <a:ext cx="9541933" cy="16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53895-D57B-7909-55A6-CD365D82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9259C-A509-7CA0-0326-F616416A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b="1" dirty="0"/>
              <a:t>연구배경 </a:t>
            </a:r>
            <a:r>
              <a:rPr lang="en-US" altLang="ko-KR" sz="2200" dirty="0"/>
              <a:t>: </a:t>
            </a:r>
            <a:r>
              <a:rPr lang="ko-KR" altLang="en-US" sz="2200" dirty="0"/>
              <a:t>공시지가는 세금 부과</a:t>
            </a:r>
            <a:r>
              <a:rPr lang="en-US" altLang="ko-KR" sz="2200" dirty="0"/>
              <a:t>, </a:t>
            </a:r>
            <a:r>
              <a:rPr lang="ko-KR" altLang="en-US" sz="2200" dirty="0"/>
              <a:t>부동산 거래 기준</a:t>
            </a:r>
            <a:r>
              <a:rPr lang="en-US" altLang="ko-KR" sz="2200" dirty="0"/>
              <a:t>, </a:t>
            </a:r>
            <a:r>
              <a:rPr lang="ko-KR" altLang="en-US" sz="2200" dirty="0"/>
              <a:t>도시 계획 등 다양한 국가 정책의 기초 자료로 활용되며</a:t>
            </a:r>
            <a:r>
              <a:rPr lang="en-US" altLang="ko-KR" sz="2200" dirty="0"/>
              <a:t>, </a:t>
            </a:r>
            <a:r>
              <a:rPr lang="ko-KR" altLang="en-US" sz="2200" dirty="0"/>
              <a:t>국민의 실생활에도 직접적인 영향을 미친다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ko-KR" altLang="en-US" sz="2200" dirty="0"/>
              <a:t>정확하고 신뢰할 수 있는 공시지가 산정은 사회적 공정성과 효율성을 높이는 데 중요한 역할을 한다</a:t>
            </a:r>
            <a:r>
              <a:rPr lang="en-US" altLang="ko-KR" sz="2200" dirty="0"/>
              <a:t>.</a:t>
            </a:r>
          </a:p>
          <a:p>
            <a:r>
              <a:rPr lang="ko-KR" altLang="en-US" sz="2200" b="1" dirty="0"/>
              <a:t>연구 필요성 </a:t>
            </a:r>
            <a:r>
              <a:rPr lang="en-US" altLang="ko-KR" sz="2200" dirty="0"/>
              <a:t>: </a:t>
            </a:r>
            <a:r>
              <a:rPr lang="ko-KR" altLang="en-US" sz="2200" dirty="0"/>
              <a:t>현재 공시지가 산정 과정은 일반 국민에게 불투명하거나 복잡하게 인식되는 경우가 많아</a:t>
            </a:r>
            <a:r>
              <a:rPr lang="en-US" altLang="ko-KR" sz="2200" dirty="0"/>
              <a:t>, </a:t>
            </a:r>
            <a:r>
              <a:rPr lang="ko-KR" altLang="en-US" sz="2200" dirty="0"/>
              <a:t>신뢰도와 수용성에 대한 문제가 제기되고 있다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ko-KR" altLang="en-US" sz="2200" dirty="0"/>
              <a:t>공공 데이터를 활용해 산정 기준을 데이터 기반으로 분석하고 설명 가능하게 만드는 접근이 필요한 시점이다</a:t>
            </a:r>
            <a:r>
              <a:rPr lang="en-US" altLang="ko-KR" sz="2200" dirty="0"/>
              <a:t>.</a:t>
            </a:r>
          </a:p>
          <a:p>
            <a:r>
              <a:rPr lang="ko-KR" altLang="en-US" sz="2200" b="1" dirty="0"/>
              <a:t>연구 목적</a:t>
            </a:r>
            <a:r>
              <a:rPr lang="en-US" altLang="ko-KR" sz="2200" b="1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본 연구는 국토교통부의 표준지 공시지가 데이터를 기반으로 토지 특성별 가격 예측 모델을 구축하고</a:t>
            </a:r>
            <a:r>
              <a:rPr lang="en-US" altLang="ko-KR" sz="2200" dirty="0"/>
              <a:t>,</a:t>
            </a:r>
            <a:br>
              <a:rPr lang="en-US" altLang="ko-KR" sz="2200" dirty="0"/>
            </a:br>
            <a:r>
              <a:rPr lang="ko-KR" altLang="en-US" sz="2200" dirty="0"/>
              <a:t>주요 영향을 미치는 요인을 분석함으로써 예측 가능하고 투명한 부동산 정책 기반 마련에 기여하고자 한다</a:t>
            </a:r>
            <a:r>
              <a:rPr lang="en-US" altLang="ko-KR" sz="1600" dirty="0"/>
              <a:t>.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714615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3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5-4. Lime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9D38C-3483-3537-BEE7-DD2E48220E8C}"/>
              </a:ext>
            </a:extLst>
          </p:cNvPr>
          <p:cNvSpPr txBox="1"/>
          <p:nvPr/>
        </p:nvSpPr>
        <p:spPr>
          <a:xfrm>
            <a:off x="5427132" y="506408"/>
            <a:ext cx="61383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500" dirty="0"/>
              <a:t>•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해당 토지는 ‘주거지대’, ‘종로각지’, ‘제1종일반주거지역’ 등의 입지 및 용도 특성으로 인해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공시지가 예측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값을 상승시키는 주요 요인으로 작용함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반면, ‘계획시설 저촉 없음’, ‘대전광역시’ 등은 예측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값을 소폭 낮추는 요인으로 나타남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전체적으로 </a:t>
            </a: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주거·교통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조건이 좋은 입지가 예측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상승에 영향을 준 샘플로 해석</a:t>
            </a:r>
          </a:p>
          <a:p>
            <a:endParaRPr lang="ko-KR" altLang="en-US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2C19D5-237C-FD9D-5AC3-BFA53C89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8" y="2372723"/>
            <a:ext cx="7142935" cy="44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383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5-4. Lime vs </a:t>
            </a:r>
            <a:r>
              <a:rPr lang="en-US" altLang="ko-KR" sz="2400" dirty="0" err="1"/>
              <a:t>shap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2C19D5-237C-FD9D-5AC3-BFA53C89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8" y="3784600"/>
            <a:ext cx="4658852" cy="28896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7341CF6-7351-8C78-3F1C-1A793521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835"/>
          <a:stretch/>
        </p:blipFill>
        <p:spPr>
          <a:xfrm>
            <a:off x="440268" y="2451418"/>
            <a:ext cx="7213600" cy="1266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982A1-EC21-5E92-131A-BF0E29B86F77}"/>
              </a:ext>
            </a:extLst>
          </p:cNvPr>
          <p:cNvSpPr txBox="1"/>
          <p:nvPr/>
        </p:nvSpPr>
        <p:spPr>
          <a:xfrm>
            <a:off x="5173135" y="3718250"/>
            <a:ext cx="625686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기법 모두 동일한 샘플(샘플 0번)</a:t>
            </a: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대해 해석을 수행함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SHAP은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 모델 관점에서, </a:t>
            </a: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LIME은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국지적(로컬) 관점에서 예측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값에 </a:t>
            </a:r>
            <a:endParaRPr kumimoji="0" lang="en-US" altLang="ko-KR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영향을 준 변수를 설명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결과 모두 ‘주거지대’, ‘종로각지’, ‘제1종일반주거지역’ 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kumimoji="0" lang="ko-K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’, </a:t>
            </a:r>
            <a:r>
              <a:rPr lang="en-US" altLang="ko-KR" sz="1500" dirty="0">
                <a:latin typeface="Arial" panose="020B0604020202020204" pitchFamily="34" charset="0"/>
              </a:rPr>
              <a:t>‘</a:t>
            </a:r>
            <a:r>
              <a:rPr lang="ko-KR" altLang="en-US" sz="1500" dirty="0">
                <a:latin typeface="Arial" panose="020B0604020202020204" pitchFamily="34" charset="0"/>
              </a:rPr>
              <a:t>평지</a:t>
            </a:r>
            <a:r>
              <a:rPr lang="en-US" altLang="ko-KR" sz="1500" dirty="0">
                <a:latin typeface="Arial" panose="020B0604020202020204" pitchFamily="34" charset="0"/>
              </a:rPr>
              <a:t>’</a:t>
            </a:r>
            <a:r>
              <a:rPr lang="ko-KR" altLang="en-US" sz="1500" dirty="0">
                <a:latin typeface="Arial" panose="020B0604020202020204" pitchFamily="34" charset="0"/>
              </a:rPr>
              <a:t>를</a:t>
            </a:r>
            <a:b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 상승에 기여한 주요 변수로  강조함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반면, ‘</a:t>
            </a: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대전광역시’</a:t>
            </a:r>
            <a:r>
              <a:rPr kumimoji="0" lang="ko-KR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서로 다르게 해석한 것을 알 수 있음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500" dirty="0">
                <a:latin typeface="Arial" panose="020B0604020202020204" pitchFamily="34" charset="0"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서로 다른 설명 방식임에도 주요 변수와 기여 방향이 </a:t>
            </a:r>
            <a:r>
              <a:rPr kumimoji="0" lang="ko-KR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대부분 일치하는 것을 알  수 있음</a:t>
            </a:r>
            <a:endParaRPr kumimoji="0" lang="ko-KR" altLang="ko-KR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209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5-4. Lime </a:t>
            </a:r>
            <a:r>
              <a:rPr lang="ko-KR" altLang="en-US" sz="2400" dirty="0"/>
              <a:t>전체 기여도 합산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D37923-631C-B919-B3FA-91FBD44B1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2538"/>
            <a:ext cx="6265553" cy="3737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3D7A4A-3DD5-17B9-234E-1C8FD9AD7FEF}"/>
              </a:ext>
            </a:extLst>
          </p:cNvPr>
          <p:cNvSpPr txBox="1"/>
          <p:nvPr/>
        </p:nvSpPr>
        <p:spPr>
          <a:xfrm>
            <a:off x="7228107" y="2262538"/>
            <a:ext cx="50023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/>
              <a:t>• </a:t>
            </a:r>
            <a:r>
              <a:rPr lang="ko-KR" altLang="en-US" sz="1500" dirty="0" err="1"/>
              <a:t>LIME을</a:t>
            </a:r>
            <a:r>
              <a:rPr lang="ko-KR" altLang="en-US" sz="1500" dirty="0"/>
              <a:t> 활용하여 500개 샘플의 예측 결과에 영향을 준 상위 </a:t>
            </a:r>
            <a:r>
              <a:rPr lang="en-US" altLang="ko-KR" sz="1500" dirty="0"/>
              <a:t>10</a:t>
            </a:r>
            <a:r>
              <a:rPr lang="ko-KR" altLang="en-US" sz="1500" dirty="0"/>
              <a:t>개 변수들의 평균 기여도를 분석</a:t>
            </a:r>
          </a:p>
          <a:p>
            <a:endParaRPr lang="ko-KR" altLang="en-US" sz="1500" dirty="0"/>
          </a:p>
          <a:p>
            <a:r>
              <a:rPr lang="ko-KR" altLang="en-US" sz="1500" dirty="0"/>
              <a:t>• 그 결과, '</a:t>
            </a:r>
            <a:r>
              <a:rPr lang="ko-KR" altLang="en-US" sz="1500" dirty="0" err="1"/>
              <a:t>시도명</a:t>
            </a:r>
            <a:r>
              <a:rPr lang="ko-KR" altLang="en-US" sz="1500" dirty="0"/>
              <a:t>=</a:t>
            </a:r>
            <a:r>
              <a:rPr lang="ko-KR" altLang="en-US" sz="1500" dirty="0" err="1"/>
              <a:t>서울특별시'가</a:t>
            </a:r>
            <a:r>
              <a:rPr lang="ko-KR" altLang="en-US" sz="1500" dirty="0"/>
              <a:t> 가장 높은 기여도를 보이며 공시지가 예측 값을 증가시키는 주요 요인으로 작용</a:t>
            </a:r>
            <a:endParaRPr lang="en-US" altLang="ko-KR" sz="1500" dirty="0"/>
          </a:p>
          <a:p>
            <a:endParaRPr lang="ko-KR" altLang="en-US" sz="1500" dirty="0"/>
          </a:p>
          <a:p>
            <a:r>
              <a:rPr lang="ko-KR" altLang="en-US" sz="1500" dirty="0"/>
              <a:t>• 이 외에도 '도로교통=광대세각', '용도지역1=일반상업지역', '주위환경=상업지대' 등의 </a:t>
            </a:r>
            <a:r>
              <a:rPr lang="ko-KR" altLang="en-US" sz="1500" dirty="0" err="1"/>
              <a:t>상업적·중심지</a:t>
            </a:r>
            <a:r>
              <a:rPr lang="ko-KR" altLang="en-US" sz="1500" dirty="0"/>
              <a:t> 특성이 강한 변수들이 상위에 위치</a:t>
            </a:r>
          </a:p>
          <a:p>
            <a:r>
              <a:rPr lang="ko-KR" altLang="en-US" sz="1500" dirty="0"/>
              <a:t>• 반대로, '도로교통=</a:t>
            </a:r>
            <a:r>
              <a:rPr lang="ko-KR" altLang="en-US" sz="1500" dirty="0" err="1"/>
              <a:t>종로각지'는</a:t>
            </a:r>
            <a:r>
              <a:rPr lang="ko-KR" altLang="en-US" sz="1500" dirty="0"/>
              <a:t> 상대적으로 예측 값을 낮추는 경향</a:t>
            </a:r>
            <a:endParaRPr lang="en-US" altLang="ko-KR" sz="1500" dirty="0"/>
          </a:p>
          <a:p>
            <a:endParaRPr lang="ko-KR" altLang="en-US" sz="1500" dirty="0"/>
          </a:p>
          <a:p>
            <a:r>
              <a:rPr lang="ko-KR" altLang="en-US" sz="1500" dirty="0"/>
              <a:t>• 이러한 결과는 모델이 공시지가 예측 시 도시 중심부, 상업지구, 수도권 여부 등을 핵심 요인으로 활용하고 있음을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303258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6-1. Residual</a:t>
            </a:r>
            <a:r>
              <a:rPr lang="ko-KR" altLang="en-US" sz="2400" dirty="0"/>
              <a:t> </a:t>
            </a:r>
            <a:r>
              <a:rPr lang="en-US" altLang="ko-KR" sz="2400" dirty="0"/>
              <a:t>Plot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80D11F-FF2E-AC8E-4693-92EE3316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7626"/>
            <a:ext cx="5856506" cy="3871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AC9E52-D12F-1035-875D-9180156A7602}"/>
              </a:ext>
            </a:extLst>
          </p:cNvPr>
          <p:cNvSpPr txBox="1"/>
          <p:nvPr/>
        </p:nvSpPr>
        <p:spPr>
          <a:xfrm>
            <a:off x="6694706" y="3301393"/>
            <a:ext cx="500236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/>
              <a:t>• </a:t>
            </a:r>
            <a:r>
              <a:rPr lang="ko-KR" altLang="en-US" sz="1700" dirty="0"/>
              <a:t>대부분 예측 값에서 </a:t>
            </a:r>
            <a:r>
              <a:rPr lang="ko-KR" altLang="en-US" sz="1700" dirty="0" err="1"/>
              <a:t>잔차는</a:t>
            </a:r>
            <a:r>
              <a:rPr lang="ko-KR" altLang="en-US" sz="1700" dirty="0"/>
              <a:t> </a:t>
            </a:r>
            <a:r>
              <a:rPr lang="en-US" altLang="ko-KR" sz="1700" dirty="0"/>
              <a:t>0 </a:t>
            </a:r>
            <a:r>
              <a:rPr lang="ko-KR" altLang="en-US" sz="1700" dirty="0"/>
              <a:t>근처에 분포 → </a:t>
            </a:r>
            <a:endParaRPr lang="en-US" altLang="ko-KR" sz="1700" dirty="0"/>
          </a:p>
          <a:p>
            <a:r>
              <a:rPr lang="en-US" altLang="ko-KR" sz="1700" dirty="0"/>
              <a:t>  </a:t>
            </a:r>
            <a:r>
              <a:rPr lang="ko-KR" altLang="en-US" sz="1700" dirty="0"/>
              <a:t>전반적으로 안정적인 예측</a:t>
            </a:r>
          </a:p>
          <a:p>
            <a:r>
              <a:rPr lang="en-US" altLang="ko-KR" sz="1700" dirty="0"/>
              <a:t>• </a:t>
            </a:r>
            <a:r>
              <a:rPr lang="ko-KR" altLang="en-US" sz="1700" dirty="0"/>
              <a:t>예측 값이 클수록 </a:t>
            </a:r>
            <a:r>
              <a:rPr lang="ko-KR" altLang="en-US" sz="1700" dirty="0" err="1"/>
              <a:t>잔차가</a:t>
            </a:r>
            <a:r>
              <a:rPr lang="ko-KR" altLang="en-US" sz="1700" dirty="0"/>
              <a:t> 양</a:t>
            </a:r>
            <a:r>
              <a:rPr lang="en-US" altLang="ko-KR" sz="1700" dirty="0"/>
              <a:t>(+)</a:t>
            </a:r>
            <a:r>
              <a:rPr lang="ko-KR" altLang="en-US" sz="1700" dirty="0"/>
              <a:t>으로 증가 → 고가</a:t>
            </a:r>
            <a:r>
              <a:rPr lang="en-US" altLang="ko-KR" sz="1700" dirty="0"/>
              <a:t> </a:t>
            </a:r>
            <a:r>
              <a:rPr lang="ko-KR" altLang="en-US" sz="1700" dirty="0"/>
              <a:t>토지 과소예측 경향</a:t>
            </a:r>
          </a:p>
          <a:p>
            <a:r>
              <a:rPr lang="en-US" altLang="ko-KR" sz="1700" dirty="0"/>
              <a:t>• </a:t>
            </a:r>
            <a:r>
              <a:rPr lang="ko-KR" altLang="en-US" sz="1700" dirty="0" err="1"/>
              <a:t>잔차</a:t>
            </a:r>
            <a:r>
              <a:rPr lang="ko-KR" altLang="en-US" sz="1700" dirty="0"/>
              <a:t> 분산이 일정하지 않음 </a:t>
            </a:r>
            <a:r>
              <a:rPr lang="en-US" altLang="ko-KR" sz="1700" dirty="0"/>
              <a:t>(</a:t>
            </a:r>
            <a:r>
              <a:rPr lang="ko-KR" altLang="en-US" sz="1700" dirty="0"/>
              <a:t>이분산성 존재</a:t>
            </a:r>
            <a:r>
              <a:rPr lang="en-US" altLang="ko-KR" sz="1700" dirty="0"/>
              <a:t>) → </a:t>
            </a:r>
            <a:r>
              <a:rPr lang="ko-KR" altLang="en-US" sz="1700" dirty="0"/>
              <a:t>고가일수록 예측 오차 커짐</a:t>
            </a:r>
          </a:p>
          <a:p>
            <a:r>
              <a:rPr lang="en-US" altLang="ko-KR" sz="1700" dirty="0"/>
              <a:t>• </a:t>
            </a:r>
            <a:r>
              <a:rPr lang="ko-KR" altLang="en-US" sz="1700" dirty="0"/>
              <a:t>일부 극단적 이상치 존재 → 이를 잘 예측하지    못해 결정계수가 높게 나온다고 해석 가능</a:t>
            </a:r>
            <a:r>
              <a:rPr lang="en-US" altLang="ko-KR" sz="17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61273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6-2. QQ</a:t>
            </a:r>
            <a:r>
              <a:rPr lang="ko-KR" altLang="en-US" sz="2400" dirty="0"/>
              <a:t> </a:t>
            </a:r>
            <a:r>
              <a:rPr lang="en-US" altLang="ko-KR" sz="2400" dirty="0"/>
              <a:t>Plot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62C5A2-68C0-1589-9DFA-DB9419AD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088"/>
            <a:ext cx="5981700" cy="4476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9109F-C8D2-F5FA-5210-91E73E32B910}"/>
              </a:ext>
            </a:extLst>
          </p:cNvPr>
          <p:cNvSpPr txBox="1"/>
          <p:nvPr/>
        </p:nvSpPr>
        <p:spPr>
          <a:xfrm>
            <a:off x="6819900" y="3553549"/>
            <a:ext cx="480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44014-6305-9714-C166-BD9DFA505855}"/>
              </a:ext>
            </a:extLst>
          </p:cNvPr>
          <p:cNvSpPr txBox="1"/>
          <p:nvPr/>
        </p:nvSpPr>
        <p:spPr>
          <a:xfrm>
            <a:off x="7023280" y="3738215"/>
            <a:ext cx="49401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정규분포를 따르지 않음 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 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빨간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선과 큰 차이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특히 고가 예측에서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심하게 튀는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이상치 존재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정규성 가정 위배</a:t>
            </a:r>
          </a:p>
        </p:txBody>
      </p:sp>
    </p:spTree>
    <p:extLst>
      <p:ext uri="{BB962C8B-B14F-4D97-AF65-F5344CB8AC3E}">
        <p14:creationId xmlns:p14="http://schemas.microsoft.com/office/powerpoint/2010/main" val="1646339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527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6-3. Actual vs Predict visualization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9109F-C8D2-F5FA-5210-91E73E32B910}"/>
              </a:ext>
            </a:extLst>
          </p:cNvPr>
          <p:cNvSpPr txBox="1"/>
          <p:nvPr/>
        </p:nvSpPr>
        <p:spPr>
          <a:xfrm>
            <a:off x="6819900" y="3553549"/>
            <a:ext cx="4807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F0313A-DEFC-4B2C-4FF3-E1C764D6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72723"/>
            <a:ext cx="5803965" cy="3836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2E6B9-B1EC-61B4-969E-E23CFE78A65C}"/>
              </a:ext>
            </a:extLst>
          </p:cNvPr>
          <p:cNvSpPr txBox="1"/>
          <p:nvPr/>
        </p:nvSpPr>
        <p:spPr>
          <a:xfrm>
            <a:off x="6819899" y="3152970"/>
            <a:ext cx="48071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• 대부분의 예측은 실제 값에 근접하지만,     </a:t>
            </a:r>
            <a:endParaRPr lang="en-US" altLang="ko-KR" dirty="0"/>
          </a:p>
          <a:p>
            <a:r>
              <a:rPr lang="ko-KR" altLang="en-US" dirty="0"/>
              <a:t>  고가 토지일수록 예측 값이 크게 낮게 나옴  </a:t>
            </a:r>
          </a:p>
          <a:p>
            <a:r>
              <a:rPr lang="ko-KR" altLang="en-US" dirty="0"/>
              <a:t>• 전체적으로 예측 값이 실제 값보다 작음 → </a:t>
            </a:r>
            <a:endParaRPr lang="en-US" altLang="ko-KR" dirty="0"/>
          </a:p>
          <a:p>
            <a:r>
              <a:rPr lang="ko-KR" altLang="en-US" dirty="0"/>
              <a:t>  모델의 과소예측 경향  </a:t>
            </a:r>
          </a:p>
          <a:p>
            <a:r>
              <a:rPr lang="ko-KR" altLang="en-US" dirty="0"/>
              <a:t>• 고가 토지에 대한 학습 부족 또는 </a:t>
            </a:r>
            <a:endParaRPr lang="en-US" altLang="ko-KR" dirty="0"/>
          </a:p>
          <a:p>
            <a:r>
              <a:rPr lang="ko-KR" altLang="en-US" dirty="0"/>
              <a:t>  특성 반영 한계 가능성 존재</a:t>
            </a:r>
          </a:p>
        </p:txBody>
      </p:sp>
    </p:spTree>
    <p:extLst>
      <p:ext uri="{BB962C8B-B14F-4D97-AF65-F5344CB8AC3E}">
        <p14:creationId xmlns:p14="http://schemas.microsoft.com/office/powerpoint/2010/main" val="4283249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7. Subgroup analysis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D7A4A-3DD5-17B9-234E-1C8FD9AD7FEF}"/>
              </a:ext>
            </a:extLst>
          </p:cNvPr>
          <p:cNvSpPr txBox="1"/>
          <p:nvPr/>
        </p:nvSpPr>
        <p:spPr>
          <a:xfrm>
            <a:off x="6906374" y="2734126"/>
            <a:ext cx="50023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• </a:t>
            </a:r>
            <a:r>
              <a:rPr lang="ko-KR" altLang="en-US" sz="1500" dirty="0"/>
              <a:t>지역별로 예측 성능에 차이를 보였으며</a:t>
            </a:r>
            <a:r>
              <a:rPr lang="en-US" altLang="ko-KR" sz="1500" dirty="0"/>
              <a:t>, </a:t>
            </a:r>
            <a:r>
              <a:rPr lang="ko-KR" altLang="en-US" sz="1500" dirty="0"/>
              <a:t>서울은 </a:t>
            </a:r>
            <a:r>
              <a:rPr lang="en-US" altLang="ko-KR" sz="1500" dirty="0"/>
              <a:t>R²</a:t>
            </a:r>
            <a:r>
              <a:rPr lang="ko-KR" altLang="en-US" sz="1500" dirty="0"/>
              <a:t>가 </a:t>
            </a:r>
            <a:r>
              <a:rPr lang="en-US" altLang="ko-KR" sz="1500" dirty="0"/>
              <a:t>0.379</a:t>
            </a:r>
            <a:r>
              <a:rPr lang="ko-KR" altLang="en-US" sz="1500" dirty="0"/>
              <a:t>로 가장 낮고 예측에 어려움을 보임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수도권</a:t>
            </a:r>
            <a:r>
              <a:rPr lang="en-US" altLang="ko-KR" sz="1500" dirty="0"/>
              <a:t>(</a:t>
            </a:r>
            <a:r>
              <a:rPr lang="ko-KR" altLang="en-US" sz="1500" dirty="0"/>
              <a:t>경기</a:t>
            </a:r>
            <a:r>
              <a:rPr lang="en-US" altLang="ko-KR" sz="1500" dirty="0"/>
              <a:t>·</a:t>
            </a:r>
            <a:r>
              <a:rPr lang="ko-KR" altLang="en-US" sz="1500" dirty="0"/>
              <a:t>인천</a:t>
            </a:r>
            <a:r>
              <a:rPr lang="en-US" altLang="ko-KR" sz="1500" dirty="0"/>
              <a:t>)</a:t>
            </a:r>
            <a:r>
              <a:rPr lang="ko-KR" altLang="en-US" sz="1500" dirty="0"/>
              <a:t>은 </a:t>
            </a:r>
            <a:r>
              <a:rPr lang="en-US" altLang="ko-KR" sz="1500" dirty="0"/>
              <a:t>R² 0.668, </a:t>
            </a:r>
            <a:r>
              <a:rPr lang="ko-KR" altLang="en-US" sz="1500" dirty="0"/>
              <a:t>비수도권 광역시는 </a:t>
            </a:r>
            <a:r>
              <a:rPr lang="en-US" altLang="ko-KR" sz="1500" dirty="0"/>
              <a:t>0.557</a:t>
            </a:r>
            <a:r>
              <a:rPr lang="ko-KR" altLang="en-US" sz="1500" dirty="0"/>
              <a:t>로 중간 수준의 성능을 보임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그 외 비수도권 지역은 </a:t>
            </a:r>
            <a:r>
              <a:rPr lang="en-US" altLang="ko-KR" sz="1500" dirty="0"/>
              <a:t>R² 0.690</a:t>
            </a:r>
            <a:r>
              <a:rPr lang="ko-KR" altLang="en-US" sz="1500" dirty="0"/>
              <a:t>으로 가장 높은 예측력을 보임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• </a:t>
            </a:r>
            <a:r>
              <a:rPr lang="ko-KR" altLang="en-US" sz="1500" dirty="0"/>
              <a:t>이는 지역별 데이터 분포와 특성 복잡도 차이에 따른 결과로 해석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3F4B9-A7CA-CD5C-DCD7-4C3E7E55C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4" y="2794000"/>
            <a:ext cx="6282285" cy="31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71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8-1. </a:t>
            </a:r>
            <a:r>
              <a:rPr lang="en-US" altLang="ko-KR" sz="2400" dirty="0" err="1"/>
              <a:t>veen_stability</a:t>
            </a:r>
            <a:endParaRPr lang="en-US" altLang="ko-K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D7A4A-3DD5-17B9-234E-1C8FD9AD7FEF}"/>
              </a:ext>
            </a:extLst>
          </p:cNvPr>
          <p:cNvSpPr txBox="1"/>
          <p:nvPr/>
        </p:nvSpPr>
        <p:spPr>
          <a:xfrm>
            <a:off x="626534" y="2446258"/>
            <a:ext cx="4969933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/>
              <a:t>세 모델에서 모두 공통적으로 중요하다고 판단한 변수는 </a:t>
            </a:r>
            <a:r>
              <a:rPr lang="en-US" altLang="ko-KR" sz="1500" dirty="0"/>
              <a:t>5</a:t>
            </a:r>
            <a:r>
              <a:rPr lang="ko-KR" altLang="en-US" sz="1500" dirty="0"/>
              <a:t>개로</a:t>
            </a:r>
            <a:r>
              <a:rPr lang="en-US" altLang="ko-KR" sz="1500" dirty="0"/>
              <a:t>, </a:t>
            </a:r>
            <a:r>
              <a:rPr lang="ko-KR" altLang="en-US" sz="1500" dirty="0"/>
              <a:t>이는 공시지가 예측에서 모델 간 일관된 핵심 변수들이 존재함을 의미</a:t>
            </a:r>
            <a:r>
              <a:rPr lang="en-US" altLang="ko-KR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 err="1"/>
              <a:t>LightGBM</a:t>
            </a:r>
            <a:r>
              <a:rPr lang="ko-KR" altLang="en-US" sz="1500" dirty="0"/>
              <a:t>에서만 선택된 변수는 </a:t>
            </a:r>
            <a:r>
              <a:rPr lang="en-US" altLang="ko-KR" sz="1500" dirty="0"/>
              <a:t>5</a:t>
            </a:r>
            <a:r>
              <a:rPr lang="ko-KR" altLang="en-US" sz="1500" dirty="0"/>
              <a:t>개로</a:t>
            </a:r>
            <a:r>
              <a:rPr lang="en-US" altLang="ko-KR" sz="1500" dirty="0"/>
              <a:t>, </a:t>
            </a:r>
            <a:r>
              <a:rPr lang="ko-KR" altLang="en-US" sz="1500" dirty="0"/>
              <a:t>다른 모델 대비 상대적으로 독립적인 변수 선택 경향을 보임</a:t>
            </a:r>
            <a:r>
              <a:rPr lang="en-US" altLang="ko-KR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 err="1"/>
              <a:t>XGBoost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CatBoost</a:t>
            </a:r>
            <a:r>
              <a:rPr lang="ko-KR" altLang="en-US" sz="1500" dirty="0"/>
              <a:t>는 서로 </a:t>
            </a:r>
            <a:r>
              <a:rPr lang="en-US" altLang="ko-KR" sz="1500" dirty="0"/>
              <a:t>4</a:t>
            </a:r>
            <a:r>
              <a:rPr lang="ko-KR" altLang="en-US" sz="1500" dirty="0"/>
              <a:t>개의 중요 변수를 공유하고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이는 두 모델이 유사한 </a:t>
            </a:r>
            <a:r>
              <a:rPr lang="ko-KR" altLang="en-US" sz="1500" dirty="0" err="1"/>
              <a:t>부스팅</a:t>
            </a:r>
            <a:r>
              <a:rPr lang="ko-KR" altLang="en-US" sz="1500" dirty="0"/>
              <a:t> 방식</a:t>
            </a:r>
            <a:r>
              <a:rPr lang="en-US" altLang="ko-KR" sz="1500" dirty="0"/>
              <a:t>(tree depth </a:t>
            </a:r>
            <a:r>
              <a:rPr lang="ko-KR" altLang="en-US" sz="1500" dirty="0"/>
              <a:t>우선</a:t>
            </a:r>
            <a:r>
              <a:rPr lang="en-US" altLang="ko-KR" sz="1500" dirty="0"/>
              <a:t>)</a:t>
            </a:r>
            <a:r>
              <a:rPr lang="ko-KR" altLang="en-US" sz="1500" dirty="0"/>
              <a:t>을 사용함에 따른 결과로 해석됨</a:t>
            </a:r>
            <a:r>
              <a:rPr lang="en-US" altLang="ko-KR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/>
              <a:t>각 모델의 고유 변수</a:t>
            </a:r>
            <a:r>
              <a:rPr lang="en-US" altLang="ko-KR" sz="1500" dirty="0"/>
              <a:t>(</a:t>
            </a:r>
            <a:r>
              <a:rPr lang="ko-KR" altLang="en-US" sz="1500" dirty="0"/>
              <a:t>겹치지 않은 변수</a:t>
            </a:r>
            <a:r>
              <a:rPr lang="en-US" altLang="ko-KR" sz="1500" dirty="0"/>
              <a:t>)</a:t>
            </a:r>
            <a:r>
              <a:rPr lang="ko-KR" altLang="en-US" sz="1500" dirty="0"/>
              <a:t>는 알고리즘 특성에 따라 서로 다른 관점을 반영하고 있음을 보여주며</a:t>
            </a:r>
            <a:r>
              <a:rPr lang="en-US" altLang="ko-KR" sz="1500" dirty="0"/>
              <a:t>,</a:t>
            </a:r>
            <a:br>
              <a:rPr lang="en-US" altLang="ko-KR" sz="1500" dirty="0"/>
            </a:br>
            <a:r>
              <a:rPr lang="ko-KR" altLang="en-US" sz="1500" dirty="0"/>
              <a:t>이를 통해 모델 앙상블 시 변수 다양성 확보에 기여할 수 있음을 시사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D4FCA8-8BA7-5A13-96BD-7538BBBD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8190"/>
            <a:ext cx="4969933" cy="498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33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8-2. </a:t>
            </a:r>
            <a:r>
              <a:rPr lang="ko-KR" altLang="en-US" sz="2400" dirty="0" err="1"/>
              <a:t>덴드로그램</a:t>
            </a:r>
            <a:endParaRPr lang="en-US" altLang="ko-K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D7A4A-3DD5-17B9-234E-1C8FD9AD7FEF}"/>
              </a:ext>
            </a:extLst>
          </p:cNvPr>
          <p:cNvSpPr txBox="1"/>
          <p:nvPr/>
        </p:nvSpPr>
        <p:spPr>
          <a:xfrm>
            <a:off x="3716867" y="184666"/>
            <a:ext cx="793326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원</a:t>
            </a:r>
            <a:r>
              <a:rPr lang="en-US" altLang="ko-KR" sz="1500" dirty="0"/>
              <a:t>-</a:t>
            </a:r>
            <a:r>
              <a:rPr lang="ko-KR" altLang="en-US" sz="1500" dirty="0"/>
              <a:t>핫 인코딩을 한 </a:t>
            </a:r>
            <a:r>
              <a:rPr lang="ko-KR" altLang="en-US" sz="1500" dirty="0" err="1"/>
              <a:t>변수들간에</a:t>
            </a:r>
            <a:r>
              <a:rPr lang="ko-KR" altLang="en-US" sz="1500" dirty="0"/>
              <a:t> 유사도 기반 </a:t>
            </a:r>
            <a:r>
              <a:rPr lang="ko-KR" altLang="en-US" sz="1500" dirty="0" err="1"/>
              <a:t>덴드로그램으로</a:t>
            </a:r>
            <a:r>
              <a:rPr lang="en-US" altLang="ko-KR" sz="1500" dirty="0"/>
              <a:t>, </a:t>
            </a:r>
            <a:r>
              <a:rPr lang="ko-KR" altLang="en-US" sz="1500" dirty="0"/>
              <a:t>대부분 같은 변수였던 변수들끼리 유사도가 높게 나타남</a:t>
            </a:r>
            <a:r>
              <a:rPr lang="en-US" altLang="ko-KR" sz="15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주의 깊게 확인할 점은, </a:t>
            </a: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임야구분_준보전산지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지번구분_2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용도지역1_보전관리지역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과 같이,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서로 다른 변수군에서 파생된 더미 변수들이 유사하게 </a:t>
            </a: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클러스터링되는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500" dirty="0">
                <a:latin typeface="Arial" panose="020B0604020202020204" pitchFamily="34" charset="0"/>
              </a:rPr>
              <a:t>점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이는 특정 지역 유형(예: 보전, 임야, </a:t>
            </a: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이격지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등)</a:t>
            </a:r>
            <a:r>
              <a:rPr kumimoji="0" lang="ko-KR" altLang="ko-KR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속한 범주들이 실제 데이터에서 함께 나타나는 경향이 강하기 때문이며,</a:t>
            </a:r>
            <a:r>
              <a:rPr kumimoji="0" lang="en-US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결과적으로 해당 변수들이 공시지가에 대해 비슷한 영향을 주는 가능성이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있다는 점을 시사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2C3BA6-30A3-3289-9A7B-A098E993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0468"/>
            <a:ext cx="6445293" cy="42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080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9C5B-9B0D-0195-6CE3-5B31E3BC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8267" cy="1325563"/>
          </a:xfrm>
        </p:spPr>
        <p:txBody>
          <a:bodyPr/>
          <a:lstStyle/>
          <a:p>
            <a:r>
              <a:rPr lang="ko-KR" altLang="en-US" dirty="0"/>
              <a:t>실험결과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C47DB-93FB-7C92-3E21-88F62442CD89}"/>
              </a:ext>
            </a:extLst>
          </p:cNvPr>
          <p:cNvSpPr txBox="1"/>
          <p:nvPr/>
        </p:nvSpPr>
        <p:spPr>
          <a:xfrm>
            <a:off x="1023258" y="1800873"/>
            <a:ext cx="42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9. </a:t>
            </a:r>
            <a:r>
              <a:rPr lang="en-US" altLang="ko-KR" sz="2400" dirty="0" err="1"/>
              <a:t>Streamlit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D7A4A-3DD5-17B9-234E-1C8FD9AD7FEF}"/>
              </a:ext>
            </a:extLst>
          </p:cNvPr>
          <p:cNvSpPr txBox="1"/>
          <p:nvPr/>
        </p:nvSpPr>
        <p:spPr>
          <a:xfrm>
            <a:off x="4100796" y="928941"/>
            <a:ext cx="7748744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공시지가 예측 프로젝트에서 수행한 다양한 분석 결과를 </a:t>
            </a:r>
            <a:r>
              <a:rPr lang="en-US" altLang="ko-KR" sz="1500" dirty="0" err="1"/>
              <a:t>Streamlit</a:t>
            </a:r>
            <a:r>
              <a:rPr lang="en-US" altLang="ko-KR" sz="1500" dirty="0"/>
              <a:t> </a:t>
            </a:r>
            <a:r>
              <a:rPr lang="ko-KR" altLang="en-US" sz="1500" dirty="0"/>
              <a:t>웹 애플리케이션을 통해 직관적</a:t>
            </a:r>
            <a:r>
              <a:rPr lang="en-US" altLang="ko-KR" sz="1500" dirty="0"/>
              <a:t>·</a:t>
            </a:r>
            <a:r>
              <a:rPr lang="ko-KR" altLang="en-US" sz="1500" dirty="0"/>
              <a:t>상호작용적으로 탐색할 수 있도록 구성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왼쪽 사이드바에서 분석 범주를 선택하면</a:t>
            </a:r>
            <a:r>
              <a:rPr lang="en-US" altLang="ko-KR" sz="1600" dirty="0"/>
              <a:t>, </a:t>
            </a:r>
            <a:r>
              <a:rPr lang="ko-KR" altLang="en-US" sz="1600" dirty="0"/>
              <a:t>그에 따라 자동으로 세부 시각화 메뉴가 갱신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시각화 결과를 빠르게 확인이 가능</a:t>
            </a:r>
            <a:r>
              <a:rPr lang="en-US" altLang="ko-KR" sz="1600" dirty="0"/>
              <a:t>.</a:t>
            </a:r>
            <a:endParaRPr lang="en-US" altLang="ko-KR" sz="1500" dirty="0"/>
          </a:p>
          <a:p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4297FC-B7E3-F285-08E6-D6488881E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4" y="2786703"/>
            <a:ext cx="7748744" cy="36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1CD82-3303-95CF-CD23-C1ABB961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A84EB-B258-A278-81C0-54150AA2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53042"/>
          </a:xfrm>
        </p:spPr>
        <p:txBody>
          <a:bodyPr/>
          <a:lstStyle/>
          <a:p>
            <a:r>
              <a:rPr lang="en-US" altLang="ko-KR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ko-KR" altLang="en-US" sz="2200" dirty="0" err="1"/>
              <a:t>머신러닝</a:t>
            </a:r>
            <a:r>
              <a:rPr lang="ko-KR" altLang="en-US" sz="2200" dirty="0"/>
              <a:t> 기법을 적용한 지가 예측 연구</a:t>
            </a:r>
            <a:r>
              <a:rPr lang="en-US" altLang="ko-KR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Arial" panose="020B0604020202020204" pitchFamily="34" charset="0"/>
              </a:rPr>
              <a:t> -</a:t>
            </a:r>
            <a:r>
              <a:rPr lang="ko-KR" altLang="en-US" sz="2200" dirty="0" err="1"/>
              <a:t>원석환</a:t>
            </a:r>
            <a:r>
              <a:rPr lang="en-US" altLang="ko-KR" sz="2200" dirty="0"/>
              <a:t>, </a:t>
            </a:r>
            <a:r>
              <a:rPr lang="ko-KR" altLang="en-US" sz="2200" dirty="0"/>
              <a:t>이창규</a:t>
            </a:r>
            <a:r>
              <a:rPr lang="en-US" altLang="ko-KR" sz="2200" dirty="0"/>
              <a:t>, </a:t>
            </a:r>
            <a:r>
              <a:rPr lang="ko-KR" altLang="en-US" sz="2200" dirty="0"/>
              <a:t>박지만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A6863-4AF3-EF3C-1CD7-AD3C31DD7A82}"/>
              </a:ext>
            </a:extLst>
          </p:cNvPr>
          <p:cNvSpPr txBox="1"/>
          <p:nvPr/>
        </p:nvSpPr>
        <p:spPr>
          <a:xfrm>
            <a:off x="838200" y="3115733"/>
            <a:ext cx="1051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해당 연구는 공시지가 산정 방식의 한계를 보완하기 위해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기법을 도입하여</a:t>
            </a:r>
            <a:r>
              <a:rPr lang="en-US" altLang="ko-KR" sz="2400" dirty="0"/>
              <a:t>, </a:t>
            </a:r>
            <a:r>
              <a:rPr lang="ko-KR" altLang="en-US" sz="2400" dirty="0"/>
              <a:t>토지 특성과 공간적 패턴을 반영한 예측 모델을 구축하고자 하였다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경기도 용인시를 대상으로 </a:t>
            </a:r>
            <a:r>
              <a:rPr lang="en-US" altLang="ko-KR" sz="2400" dirty="0"/>
              <a:t>100m </a:t>
            </a:r>
            <a:r>
              <a:rPr lang="ko-KR" altLang="en-US" sz="2400" dirty="0"/>
              <a:t>격자 단위의 공간 데이터를 활용하여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다양한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알고리즘</a:t>
            </a:r>
            <a:r>
              <a:rPr lang="en-US" altLang="ko-KR" sz="2400" dirty="0"/>
              <a:t>(C5.0, SVM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을 비교 분석하였다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그 결과</a:t>
            </a:r>
            <a:r>
              <a:rPr lang="en-US" altLang="ko-KR" sz="2400" dirty="0"/>
              <a:t>, </a:t>
            </a:r>
            <a:r>
              <a:rPr lang="ko-KR" altLang="en-US" sz="2400" dirty="0"/>
              <a:t>의사결정나무 기반 모델이 가장 높은 예측 정확도를 보였으며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 err="1"/>
              <a:t>머신러닝</a:t>
            </a:r>
            <a:r>
              <a:rPr lang="ko-KR" altLang="en-US" sz="2400" dirty="0"/>
              <a:t> 기반 접근이 기존 회귀 모델보다 실효성이 높음을 시사하였다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759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9BC8-6790-D438-17C1-57DFC6D0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B53586-B75F-EE5E-0874-F53A3208C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4"/>
            <a:ext cx="109793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본 연구에서는 국토교통부의 표준지 공시지가 데이터를 활용하여,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다양한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딥러닝 기반 예측 모델을 구현하고 주요 토지 특성이 공시지가에 미치는 영향을 분석하였다.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정준상관분석과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Kruskal-Wallis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검정을 통해 지역, 용도지역, 주위환경 등 일부 특성이 공시지가와 유의미한 관련을 가지는 것을 확인하였다.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성능 비교 결과,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다중공선성을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제거하지 않은 경우가 성능이 더 우수했으며,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전체적으로는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모델들이 딥러닝 모델보다 더 안정적인 성능을 보였다.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다중공선성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제거 버전에서는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FTTransformer가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가장 높은 R²를 보였지만,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적대적 공격을 적용했을 때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결정 계수의 값이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0.03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정도 하락하는 모습을 보였다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51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F9BC8-6790-D438-17C1-57DFC6D0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EDF0A1-D7A0-566E-4DC6-B7422BB9E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134" y="2225937"/>
            <a:ext cx="98309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해석 결과,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LIME 모두에서 ‘수도권 여부’, ‘상업지구’, ‘도로 접근성’ 등이 공시지가에 강한 영향을 미치는 주요 요인으로 나타났다.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또한, GLM 기반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odds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분석을 통해,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상업지대 여부, 중심입지, 도로 접근성 등은 공시지가를 유의미하게 증가시키는 변수로 확인되었고,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반대로 농지/기타 제한 지역은 공시지가 하위 그룹에 속할 확률을 높이는 요인으로 해석되었다.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분석에서는 고가 토지에서 과소예측 경향과 함께 이분산성 문제가 일부 관찰되었으며, 이는 향후 개선 대상임을 시사한다.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마지막으로, 전체 분석 및 예측 결과는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 웹 대시보드로 구현하였으며,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이를 통해 누구나 시각적으로 분석 결과를 탐색하고 비교할 수 있도록 구성하였다.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본 시스템은 향후 공공부문의 데이터 기반 정책 수립 및 대국민 정보 제공 도구로의 활용 가능성도 제시한다.</a:t>
            </a:r>
          </a:p>
        </p:txBody>
      </p:sp>
    </p:spTree>
    <p:extLst>
      <p:ext uri="{BB962C8B-B14F-4D97-AF65-F5344CB8AC3E}">
        <p14:creationId xmlns:p14="http://schemas.microsoft.com/office/powerpoint/2010/main" val="3626979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75F7C-88CE-54BA-78D5-1A79E047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2ECDD-19EC-E53A-3083-3C6F4C4A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b="1" dirty="0"/>
              <a:t>논문</a:t>
            </a:r>
            <a:r>
              <a:rPr lang="en-US" altLang="ko-KR" sz="2500" b="1" dirty="0"/>
              <a:t>/</a:t>
            </a:r>
            <a:r>
              <a:rPr lang="ko-KR" altLang="en-US" sz="2500" b="1" dirty="0"/>
              <a:t>연구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원석환</a:t>
            </a:r>
            <a:r>
              <a:rPr lang="en-US" altLang="ko-KR" sz="2000" dirty="0"/>
              <a:t>, </a:t>
            </a:r>
            <a:r>
              <a:rPr lang="ko-KR" altLang="en-US" sz="2000" dirty="0"/>
              <a:t>이창규</a:t>
            </a:r>
            <a:r>
              <a:rPr lang="en-US" altLang="ko-KR" sz="2000" dirty="0"/>
              <a:t>, </a:t>
            </a:r>
            <a:r>
              <a:rPr lang="ko-KR" altLang="en-US" sz="2000" dirty="0"/>
              <a:t>박지만</a:t>
            </a:r>
            <a:r>
              <a:rPr lang="en-US" altLang="ko-KR" sz="2000" dirty="0"/>
              <a:t>. "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기법을 적용한 지가 예측 연구</a:t>
            </a:r>
            <a:r>
              <a:rPr lang="en-US" altLang="ko-KR" sz="2000" dirty="0"/>
              <a:t>", </a:t>
            </a:r>
            <a:r>
              <a:rPr lang="ko-KR" altLang="en-US" sz="2000" dirty="0"/>
              <a:t>부동산연구</a:t>
            </a:r>
            <a:r>
              <a:rPr lang="en-US" altLang="ko-KR" sz="2000" dirty="0"/>
              <a:t>, 2022.</a:t>
            </a:r>
          </a:p>
          <a:p>
            <a:r>
              <a:rPr lang="ko-KR" altLang="en-US" sz="2700" b="1" dirty="0"/>
              <a:t>기술 문서 및 공식 사이트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SHAP </a:t>
            </a:r>
            <a:r>
              <a:rPr lang="ko-KR" altLang="en-US" sz="2000" dirty="0"/>
              <a:t>공식 문서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https://shap.readthedocs.io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LIME GitHub: </a:t>
            </a:r>
            <a:r>
              <a:rPr lang="en-US" altLang="ko-KR" sz="2000" dirty="0">
                <a:hlinkClick r:id="rId3"/>
              </a:rPr>
              <a:t>https://github.com/marcotcr/lime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/>
              <a:t>Optuna</a:t>
            </a:r>
            <a:r>
              <a:rPr lang="en-US" altLang="ko-KR" sz="2000" dirty="0"/>
              <a:t> </a:t>
            </a:r>
            <a:r>
              <a:rPr lang="ko-KR" altLang="en-US" sz="2000" dirty="0"/>
              <a:t>공식 문서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https://optuna.org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 err="1"/>
              <a:t>LightGBM</a:t>
            </a:r>
            <a:r>
              <a:rPr lang="en-US" altLang="ko-KR" sz="2000" dirty="0"/>
              <a:t> </a:t>
            </a:r>
            <a:r>
              <a:rPr lang="ko-KR" altLang="en-US" sz="2000" dirty="0"/>
              <a:t>문서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5"/>
              </a:rPr>
              <a:t>https://lightgbm.readthedocs.io</a:t>
            </a:r>
            <a:r>
              <a:rPr lang="en-US" altLang="ko-KR" sz="2000" dirty="0"/>
              <a:t> </a:t>
            </a:r>
            <a:r>
              <a:rPr lang="ko-KR" altLang="en-US" sz="2000" dirty="0"/>
              <a:t>등등</a:t>
            </a:r>
          </a:p>
          <a:p>
            <a:pPr marL="0" indent="0">
              <a:buNone/>
            </a:pPr>
            <a:endParaRPr lang="ko-KR" altLang="en-US" sz="2800" dirty="0"/>
          </a:p>
          <a:p>
            <a:r>
              <a:rPr lang="ko-KR" altLang="en-US" sz="2500" b="1" dirty="0"/>
              <a:t>데이터</a:t>
            </a:r>
            <a:endParaRPr lang="en-US" altLang="ko-KR" sz="2500" b="1" dirty="0"/>
          </a:p>
          <a:p>
            <a:r>
              <a:rPr lang="ko-KR" altLang="en-US" sz="2000" dirty="0"/>
              <a:t>국토교통부 표준지 공시지가 데이터</a:t>
            </a:r>
            <a:r>
              <a:rPr lang="en-US" altLang="ko-KR" sz="2000" dirty="0"/>
              <a:t>: </a:t>
            </a:r>
            <a:r>
              <a:rPr lang="ko-KR" altLang="en-US" sz="1400" dirty="0">
                <a:hlinkClick r:id="rId6"/>
              </a:rPr>
              <a:t>데이터 상세 </a:t>
            </a:r>
            <a:r>
              <a:rPr lang="en-US" altLang="ko-KR" sz="1400" dirty="0">
                <a:hlinkClick r:id="rId6"/>
              </a:rPr>
              <a:t>| </a:t>
            </a:r>
            <a:r>
              <a:rPr lang="ko-KR" altLang="en-US" sz="1400" dirty="0" err="1">
                <a:hlinkClick r:id="rId6"/>
              </a:rPr>
              <a:t>공공데이터포털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550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20DD-ABF9-F9E2-6F14-670D10EB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</a:t>
            </a:r>
            <a:r>
              <a:rPr lang="en-US" altLang="ko-KR" dirty="0"/>
              <a:t>-</a:t>
            </a:r>
            <a:r>
              <a:rPr lang="ko-KR" altLang="en-US" dirty="0"/>
              <a:t>의사코드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92EE4-1BD9-D2E6-9ADD-D2732A85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688"/>
            <a:ext cx="4715932" cy="461697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6400" dirty="0"/>
              <a:t># </a:t>
            </a:r>
            <a:r>
              <a:rPr lang="ko-KR" altLang="en-US" sz="6400" dirty="0"/>
              <a:t>데이터 수집 및 </a:t>
            </a:r>
            <a:r>
              <a:rPr lang="ko-KR" altLang="en-US" sz="6400" dirty="0" err="1"/>
              <a:t>전처리</a:t>
            </a:r>
            <a:endParaRPr lang="ko-KR" altLang="en-US" sz="6400" dirty="0"/>
          </a:p>
          <a:p>
            <a:r>
              <a:rPr lang="en-US" altLang="ko-KR" sz="6400" dirty="0"/>
              <a:t>load dataset</a:t>
            </a:r>
          </a:p>
          <a:p>
            <a:r>
              <a:rPr lang="en-US" altLang="ko-KR" sz="6400" dirty="0"/>
              <a:t>drop unnecessary variables</a:t>
            </a:r>
          </a:p>
          <a:p>
            <a:r>
              <a:rPr lang="en-US" altLang="ko-KR" sz="6400" dirty="0"/>
              <a:t>handle missing values</a:t>
            </a:r>
          </a:p>
          <a:p>
            <a:r>
              <a:rPr lang="en-US" altLang="ko-KR" sz="6400" dirty="0"/>
              <a:t>apply One-Hot Encoding and Min-Max Scaling</a:t>
            </a:r>
          </a:p>
          <a:p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/>
              <a:t># </a:t>
            </a:r>
            <a:r>
              <a:rPr lang="ko-KR" altLang="en-US" sz="6400" dirty="0"/>
              <a:t>탐색적 분석 및 시각화</a:t>
            </a:r>
          </a:p>
          <a:p>
            <a:r>
              <a:rPr lang="en-US" altLang="ko-KR" sz="6400" dirty="0"/>
              <a:t>apply </a:t>
            </a:r>
            <a:r>
              <a:rPr lang="en-US" altLang="ko-KR" sz="6400" dirty="0" err="1"/>
              <a:t>TableOne</a:t>
            </a:r>
            <a:endParaRPr lang="en-US" altLang="ko-KR" sz="6400" dirty="0"/>
          </a:p>
          <a:p>
            <a:r>
              <a:rPr lang="en-US" altLang="ko-KR" sz="6400" dirty="0"/>
              <a:t>visualize with t-SNE and UMAP</a:t>
            </a:r>
          </a:p>
          <a:p>
            <a:r>
              <a:rPr lang="en-US" altLang="ko-KR" sz="6400" dirty="0"/>
              <a:t>perform CCA and statistical analysis</a:t>
            </a:r>
          </a:p>
          <a:p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/>
              <a:t># </a:t>
            </a:r>
            <a:r>
              <a:rPr lang="ko-KR" altLang="en-US" sz="6400" dirty="0" err="1"/>
              <a:t>다중공선성</a:t>
            </a:r>
            <a:r>
              <a:rPr lang="ko-KR" altLang="en-US" sz="6400" dirty="0"/>
              <a:t> 여부에 따라 분기</a:t>
            </a:r>
          </a:p>
          <a:p>
            <a:r>
              <a:rPr lang="en-US" altLang="ko-KR" sz="6400" dirty="0"/>
              <a:t>if </a:t>
            </a:r>
            <a:r>
              <a:rPr lang="en-US" altLang="ko-KR" sz="6400" dirty="0" err="1"/>
              <a:t>VIF_removal</a:t>
            </a:r>
            <a:r>
              <a:rPr lang="en-US" altLang="ko-KR" sz="6400" dirty="0"/>
              <a:t>:</a:t>
            </a:r>
          </a:p>
          <a:p>
            <a:r>
              <a:rPr lang="en-US" altLang="ko-KR" sz="6400" dirty="0"/>
              <a:t>    remove high VIF features</a:t>
            </a:r>
          </a:p>
          <a:p>
            <a:r>
              <a:rPr lang="en-US" altLang="ko-KR" sz="6400" dirty="0"/>
              <a:t>    do not remove high VIF features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73E74E0-24C7-2380-B4EC-E5F15C049023}"/>
              </a:ext>
            </a:extLst>
          </p:cNvPr>
          <p:cNvSpPr txBox="1">
            <a:spLocks/>
          </p:cNvSpPr>
          <p:nvPr/>
        </p:nvSpPr>
        <p:spPr>
          <a:xfrm>
            <a:off x="5791199" y="1436688"/>
            <a:ext cx="5257800" cy="5235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6400" dirty="0"/>
              <a:t> # </a:t>
            </a:r>
            <a:r>
              <a:rPr lang="ko-KR" altLang="en-US" sz="6400" dirty="0"/>
              <a:t>모델 학습</a:t>
            </a:r>
          </a:p>
          <a:p>
            <a:r>
              <a:rPr lang="en-US" altLang="ko-KR" sz="6400" dirty="0"/>
              <a:t>for model in [</a:t>
            </a:r>
            <a:r>
              <a:rPr lang="en-US" altLang="ko-KR" sz="6400" dirty="0" err="1"/>
              <a:t>CatBoost</a:t>
            </a:r>
            <a:r>
              <a:rPr lang="en-US" altLang="ko-KR" sz="6400" dirty="0"/>
              <a:t>, </a:t>
            </a:r>
            <a:r>
              <a:rPr lang="en-US" altLang="ko-KR" sz="6400" dirty="0" err="1"/>
              <a:t>XGBoost</a:t>
            </a:r>
            <a:r>
              <a:rPr lang="en-US" altLang="ko-KR" sz="6400" dirty="0"/>
              <a:t>, LGBM, </a:t>
            </a:r>
            <a:r>
              <a:rPr lang="en-US" altLang="ko-KR" sz="6400" dirty="0" err="1"/>
              <a:t>HistGBR</a:t>
            </a:r>
            <a:r>
              <a:rPr lang="en-US" altLang="ko-KR" sz="6400" dirty="0"/>
              <a:t>, </a:t>
            </a:r>
            <a:r>
              <a:rPr lang="en-US" altLang="ko-KR" sz="6400" dirty="0" err="1"/>
              <a:t>ElasticNet</a:t>
            </a:r>
            <a:r>
              <a:rPr lang="en-US" altLang="ko-KR" sz="6400" dirty="0"/>
              <a:t>, </a:t>
            </a:r>
            <a:r>
              <a:rPr lang="en-US" altLang="ko-KR" sz="6400" dirty="0" err="1"/>
              <a:t>RandomForest</a:t>
            </a:r>
            <a:r>
              <a:rPr lang="en-US" altLang="ko-KR" sz="6400" dirty="0"/>
              <a:t>, </a:t>
            </a:r>
            <a:r>
              <a:rPr lang="en-US" altLang="ko-KR" sz="6400" dirty="0" err="1"/>
              <a:t>FTTransformer</a:t>
            </a:r>
            <a:r>
              <a:rPr lang="en-US" altLang="ko-KR" sz="6400" dirty="0"/>
              <a:t>, </a:t>
            </a:r>
            <a:r>
              <a:rPr lang="en-US" altLang="ko-KR" sz="6400" dirty="0" err="1"/>
              <a:t>TabNet</a:t>
            </a:r>
            <a:r>
              <a:rPr lang="en-US" altLang="ko-KR" sz="6400" dirty="0"/>
              <a:t>]:</a:t>
            </a:r>
          </a:p>
          <a:p>
            <a:r>
              <a:rPr lang="en-US" altLang="ko-KR" sz="6400" dirty="0"/>
              <a:t>    train model on training set</a:t>
            </a:r>
          </a:p>
          <a:p>
            <a:r>
              <a:rPr lang="en-US" altLang="ko-KR" sz="6400" dirty="0"/>
              <a:t>    validate on validation set</a:t>
            </a:r>
          </a:p>
          <a:p>
            <a:r>
              <a:rPr lang="en-US" altLang="ko-KR" sz="6400" dirty="0"/>
              <a:t>    predict on test set</a:t>
            </a:r>
          </a:p>
          <a:p>
            <a:r>
              <a:rPr lang="en-US" altLang="ko-KR" sz="6400" dirty="0"/>
              <a:t>    evaluate with RMSE, R²</a:t>
            </a:r>
          </a:p>
          <a:p>
            <a:endParaRPr lang="en-US" altLang="ko-KR" sz="4900" dirty="0"/>
          </a:p>
          <a:p>
            <a:pPr marL="0" indent="0">
              <a:buNone/>
            </a:pPr>
            <a:r>
              <a:rPr lang="en-US" altLang="ko-KR" sz="6400" dirty="0"/>
              <a:t># </a:t>
            </a:r>
            <a:r>
              <a:rPr lang="ko-KR" altLang="en-US" sz="6400" dirty="0"/>
              <a:t>최고 성능 모델 해석</a:t>
            </a:r>
          </a:p>
          <a:p>
            <a:r>
              <a:rPr lang="en-US" altLang="ko-KR" sz="6400" dirty="0"/>
              <a:t>select </a:t>
            </a:r>
            <a:r>
              <a:rPr lang="en-US" altLang="ko-KR" sz="6400" dirty="0" err="1"/>
              <a:t>best_model</a:t>
            </a:r>
            <a:endParaRPr lang="en-US" altLang="ko-KR" sz="6400" dirty="0"/>
          </a:p>
          <a:p>
            <a:r>
              <a:rPr lang="en-US" altLang="ko-KR" sz="6400" dirty="0"/>
              <a:t>apply SHAP and LIME for interpretability</a:t>
            </a:r>
          </a:p>
          <a:p>
            <a:r>
              <a:rPr lang="en-US" altLang="ko-KR" sz="6400" dirty="0"/>
              <a:t>draw residual plot, QQ plot, visualize actual vs predicted values</a:t>
            </a:r>
          </a:p>
          <a:p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/>
              <a:t># </a:t>
            </a:r>
            <a:r>
              <a:rPr lang="ko-KR" altLang="en-US" sz="6400" dirty="0"/>
              <a:t>그 외 추가 분석 및 시각화</a:t>
            </a:r>
          </a:p>
          <a:p>
            <a:r>
              <a:rPr lang="en-US" altLang="ko-KR" sz="6400" dirty="0"/>
              <a:t>compute Odds Ratio, CI, and p-value using GLM</a:t>
            </a:r>
          </a:p>
          <a:p>
            <a:r>
              <a:rPr lang="en-US" altLang="ko-KR" sz="6400" dirty="0"/>
              <a:t>perform subgroup analysis by region</a:t>
            </a:r>
          </a:p>
          <a:p>
            <a:r>
              <a:rPr lang="en-US" altLang="ko-KR" sz="6400" dirty="0"/>
              <a:t>develop interactive web visualization using </a:t>
            </a:r>
            <a:r>
              <a:rPr lang="en-US" altLang="ko-KR" sz="6400" dirty="0" err="1"/>
              <a:t>Streamlit</a:t>
            </a:r>
            <a:endParaRPr lang="en-US" altLang="ko-KR" sz="6400" dirty="0"/>
          </a:p>
          <a:p>
            <a:endParaRPr lang="en-US" altLang="ko-KR" sz="6400" dirty="0"/>
          </a:p>
          <a:p>
            <a:endParaRPr lang="en-US" altLang="ko-KR" sz="17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en-US" altLang="ko-KR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70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20DD-ABF9-F9E2-6F14-670D10EB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</a:t>
            </a:r>
            <a:r>
              <a:rPr lang="en-US" altLang="ko-KR" dirty="0"/>
              <a:t>-</a:t>
            </a:r>
            <a:r>
              <a:rPr lang="ko-KR" altLang="en-US" dirty="0"/>
              <a:t>플로우 차트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951AD9-8945-71F0-5B84-BCBED5498DD4}"/>
              </a:ext>
            </a:extLst>
          </p:cNvPr>
          <p:cNvSpPr/>
          <p:nvPr/>
        </p:nvSpPr>
        <p:spPr>
          <a:xfrm>
            <a:off x="651934" y="1826160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수집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A1DEB-8C20-2C50-25D5-9FD45D4198AF}"/>
              </a:ext>
            </a:extLst>
          </p:cNvPr>
          <p:cNvSpPr/>
          <p:nvPr/>
        </p:nvSpPr>
        <p:spPr>
          <a:xfrm>
            <a:off x="651934" y="3434827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Tableone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시각화</a:t>
            </a:r>
            <a:r>
              <a:rPr lang="en-US" altLang="ko-KR" dirty="0">
                <a:solidFill>
                  <a:schemeClr val="tx1"/>
                </a:solidFill>
              </a:rPr>
              <a:t>, CCA,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 분석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246298A-4859-D57B-1CB4-042F08C3FA5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384301" y="2683939"/>
            <a:ext cx="0" cy="75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C74D76-65BD-DD3A-492A-1291E2F3AAAA}"/>
              </a:ext>
            </a:extLst>
          </p:cNvPr>
          <p:cNvSpPr/>
          <p:nvPr/>
        </p:nvSpPr>
        <p:spPr>
          <a:xfrm>
            <a:off x="651934" y="5170499"/>
            <a:ext cx="1464734" cy="536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다중공선성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제거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567A49-8211-5550-F463-F9AE4588F127}"/>
              </a:ext>
            </a:extLst>
          </p:cNvPr>
          <p:cNvSpPr/>
          <p:nvPr/>
        </p:nvSpPr>
        <p:spPr>
          <a:xfrm>
            <a:off x="651934" y="5912920"/>
            <a:ext cx="1464734" cy="536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다중공선성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미제거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E8A6EF-3B7B-B94A-F052-715F44B30C79}"/>
              </a:ext>
            </a:extLst>
          </p:cNvPr>
          <p:cNvSpPr/>
          <p:nvPr/>
        </p:nvSpPr>
        <p:spPr>
          <a:xfrm>
            <a:off x="3780366" y="5218192"/>
            <a:ext cx="1464734" cy="4888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학습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57A3F9-CB74-C404-84AE-46DE04AE29E8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2116668" y="6177616"/>
            <a:ext cx="1676399" cy="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EA2628-D5B3-508E-3B73-7A76860F4382}"/>
              </a:ext>
            </a:extLst>
          </p:cNvPr>
          <p:cNvSpPr/>
          <p:nvPr/>
        </p:nvSpPr>
        <p:spPr>
          <a:xfrm>
            <a:off x="7006166" y="4503346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성능 평가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(RMSE, r2) </a:t>
            </a:r>
            <a:r>
              <a:rPr lang="en-US" altLang="ko-KR" sz="1800" dirty="0"/>
              <a:t>²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ED8A91-62CF-F272-EFC3-754F22063B9F}"/>
              </a:ext>
            </a:extLst>
          </p:cNvPr>
          <p:cNvSpPr/>
          <p:nvPr/>
        </p:nvSpPr>
        <p:spPr>
          <a:xfrm>
            <a:off x="7006166" y="3164422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Adversarial Attack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BEEE459-9CF7-DCEA-5BAD-2A69E663EF0F}"/>
              </a:ext>
            </a:extLst>
          </p:cNvPr>
          <p:cNvSpPr/>
          <p:nvPr/>
        </p:nvSpPr>
        <p:spPr>
          <a:xfrm>
            <a:off x="3793067" y="4154625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GLM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B5E4254-A548-224D-2A22-F88BFD8E4000}"/>
              </a:ext>
            </a:extLst>
          </p:cNvPr>
          <p:cNvSpPr/>
          <p:nvPr/>
        </p:nvSpPr>
        <p:spPr>
          <a:xfrm>
            <a:off x="3721100" y="2948126"/>
            <a:ext cx="1608667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Odds ratio,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CI, p-value</a:t>
            </a:r>
            <a:r>
              <a:rPr lang="en-US" altLang="ko-KR" sz="1800" dirty="0"/>
              <a:t>R²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8ADFC0D-2033-EE59-89D8-FEC0321A23C8}"/>
              </a:ext>
            </a:extLst>
          </p:cNvPr>
          <p:cNvCxnSpPr>
            <a:cxnSpLocks/>
            <a:stCxn id="40" idx="0"/>
            <a:endCxn id="44" idx="2"/>
          </p:cNvCxnSpPr>
          <p:nvPr/>
        </p:nvCxnSpPr>
        <p:spPr>
          <a:xfrm flipV="1">
            <a:off x="4525434" y="3805905"/>
            <a:ext cx="0" cy="3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E38D2CE-1B5B-DB29-4B24-CF136D28AB51}"/>
              </a:ext>
            </a:extLst>
          </p:cNvPr>
          <p:cNvSpPr/>
          <p:nvPr/>
        </p:nvSpPr>
        <p:spPr>
          <a:xfrm>
            <a:off x="8758769" y="2031037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XAI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(LIME,SHAP)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4D0EFC8-BC7C-BC6E-3C28-7AA1FCF1DD01}"/>
              </a:ext>
            </a:extLst>
          </p:cNvPr>
          <p:cNvCxnSpPr>
            <a:cxnSpLocks/>
            <a:stCxn id="13" idx="3"/>
            <a:endCxn id="13" idx="3"/>
          </p:cNvCxnSpPr>
          <p:nvPr/>
        </p:nvCxnSpPr>
        <p:spPr>
          <a:xfrm>
            <a:off x="2116668" y="5438522"/>
            <a:ext cx="12700" cy="12700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A1FA65-0334-DA9D-0911-63D31C464426}"/>
              </a:ext>
            </a:extLst>
          </p:cNvPr>
          <p:cNvSpPr/>
          <p:nvPr/>
        </p:nvSpPr>
        <p:spPr>
          <a:xfrm>
            <a:off x="2347384" y="1827482"/>
            <a:ext cx="1214966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서브 그룹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분할 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A17DD35-4F50-F6C7-07FB-3301647306ED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2116668" y="5438522"/>
            <a:ext cx="1663698" cy="2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7F824A-637F-6073-32EF-FA70C03E98AA}"/>
              </a:ext>
            </a:extLst>
          </p:cNvPr>
          <p:cNvSpPr/>
          <p:nvPr/>
        </p:nvSpPr>
        <p:spPr>
          <a:xfrm>
            <a:off x="4406900" y="1824175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학습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9A6F17B-D833-2DF6-242D-3058F7C9C43A}"/>
              </a:ext>
            </a:extLst>
          </p:cNvPr>
          <p:cNvCxnSpPr>
            <a:cxnSpLocks/>
            <a:stCxn id="74" idx="3"/>
            <a:endCxn id="92" idx="1"/>
          </p:cNvCxnSpPr>
          <p:nvPr/>
        </p:nvCxnSpPr>
        <p:spPr>
          <a:xfrm flipV="1">
            <a:off x="3562350" y="2253065"/>
            <a:ext cx="844550" cy="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C7264CF2-7E6A-6A6F-2494-99CBBC4D5A68}"/>
              </a:ext>
            </a:extLst>
          </p:cNvPr>
          <p:cNvCxnSpPr>
            <a:stCxn id="8" idx="1"/>
            <a:endCxn id="18" idx="1"/>
          </p:cNvCxnSpPr>
          <p:nvPr/>
        </p:nvCxnSpPr>
        <p:spPr>
          <a:xfrm rot="10800000" flipV="1">
            <a:off x="651934" y="3863717"/>
            <a:ext cx="12700" cy="23172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C5E9D90-7A52-32CD-A672-32A2BEBAAC33}"/>
              </a:ext>
            </a:extLst>
          </p:cNvPr>
          <p:cNvCxnSpPr>
            <a:cxnSpLocks/>
            <a:stCxn id="13" idx="3"/>
            <a:endCxn id="74" idx="2"/>
          </p:cNvCxnSpPr>
          <p:nvPr/>
        </p:nvCxnSpPr>
        <p:spPr>
          <a:xfrm flipV="1">
            <a:off x="2116668" y="2685261"/>
            <a:ext cx="838199" cy="2753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FE5CF758-A011-D8E6-D832-73AE1EBA0FCC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V="1">
            <a:off x="2116668" y="4583515"/>
            <a:ext cx="1676399" cy="855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9967A0C7-B230-DD60-69B7-EE9EB1C7999F}"/>
              </a:ext>
            </a:extLst>
          </p:cNvPr>
          <p:cNvCxnSpPr>
            <a:cxnSpLocks/>
            <a:stCxn id="23" idx="3"/>
            <a:endCxn id="37" idx="1"/>
          </p:cNvCxnSpPr>
          <p:nvPr/>
        </p:nvCxnSpPr>
        <p:spPr>
          <a:xfrm flipV="1">
            <a:off x="5245100" y="3593312"/>
            <a:ext cx="1761066" cy="1869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6E971C0-2966-93D5-653E-2DE1CDC9871E}"/>
              </a:ext>
            </a:extLst>
          </p:cNvPr>
          <p:cNvCxnSpPr>
            <a:cxnSpLocks/>
            <a:stCxn id="8" idx="1"/>
            <a:endCxn id="13" idx="1"/>
          </p:cNvCxnSpPr>
          <p:nvPr/>
        </p:nvCxnSpPr>
        <p:spPr>
          <a:xfrm rot="10800000" flipV="1">
            <a:off x="651934" y="3863716"/>
            <a:ext cx="12700" cy="157480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DF52118-E67E-BB7A-6174-086898A7D07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245100" y="4932236"/>
            <a:ext cx="1761066" cy="530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0FFB35-FA2A-DFF3-3BE8-027988163306}"/>
              </a:ext>
            </a:extLst>
          </p:cNvPr>
          <p:cNvSpPr/>
          <p:nvPr/>
        </p:nvSpPr>
        <p:spPr>
          <a:xfrm>
            <a:off x="7006165" y="5734331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성능 평가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(RMSE, r2) </a:t>
            </a:r>
            <a:endParaRPr lang="en-US" altLang="ko-KR" sz="1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271A03-5438-6E41-F0A7-C3F744AED30B}"/>
              </a:ext>
            </a:extLst>
          </p:cNvPr>
          <p:cNvSpPr/>
          <p:nvPr/>
        </p:nvSpPr>
        <p:spPr>
          <a:xfrm>
            <a:off x="3793067" y="5933179"/>
            <a:ext cx="1464734" cy="4888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학습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C11BEAF-4A11-B063-D630-22CCF6895C74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flipV="1">
            <a:off x="5257801" y="6163221"/>
            <a:ext cx="1748364" cy="1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D52A3FB-BDDF-5F29-AE16-D636B24539E7}"/>
              </a:ext>
            </a:extLst>
          </p:cNvPr>
          <p:cNvSpPr/>
          <p:nvPr/>
        </p:nvSpPr>
        <p:spPr>
          <a:xfrm>
            <a:off x="10545234" y="2024793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Residuals,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QQ plot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DB0F3B-2CBB-28A8-CEA0-28C36A691C9C}"/>
              </a:ext>
            </a:extLst>
          </p:cNvPr>
          <p:cNvSpPr/>
          <p:nvPr/>
        </p:nvSpPr>
        <p:spPr>
          <a:xfrm>
            <a:off x="9698569" y="4509590"/>
            <a:ext cx="1464734" cy="857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최고 성능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파악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AAF3A43-BCF1-3F8F-D8F1-F4B996B03457}"/>
              </a:ext>
            </a:extLst>
          </p:cNvPr>
          <p:cNvCxnSpPr>
            <a:cxnSpLocks/>
            <a:stCxn id="29" idx="3"/>
            <a:endCxn id="46" idx="1"/>
          </p:cNvCxnSpPr>
          <p:nvPr/>
        </p:nvCxnSpPr>
        <p:spPr>
          <a:xfrm>
            <a:off x="8470900" y="4932236"/>
            <a:ext cx="1227669" cy="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B11DC10-38B2-5427-05F4-F801762EFE02}"/>
              </a:ext>
            </a:extLst>
          </p:cNvPr>
          <p:cNvCxnSpPr>
            <a:cxnSpLocks/>
            <a:stCxn id="46" idx="0"/>
            <a:endCxn id="59" idx="2"/>
          </p:cNvCxnSpPr>
          <p:nvPr/>
        </p:nvCxnSpPr>
        <p:spPr>
          <a:xfrm rot="16200000" flipV="1">
            <a:off x="9150649" y="3229303"/>
            <a:ext cx="1620774" cy="939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B421CC52-E68E-74F6-07EB-348C1EF50317}"/>
              </a:ext>
            </a:extLst>
          </p:cNvPr>
          <p:cNvCxnSpPr>
            <a:cxnSpLocks/>
            <a:stCxn id="46" idx="0"/>
            <a:endCxn id="43" idx="2"/>
          </p:cNvCxnSpPr>
          <p:nvPr/>
        </p:nvCxnSpPr>
        <p:spPr>
          <a:xfrm rot="5400000" flipH="1" flipV="1">
            <a:off x="10040759" y="3272749"/>
            <a:ext cx="1627018" cy="846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2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20DD-ABF9-F9E2-6F14-670D10EB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방법</a:t>
            </a:r>
            <a:r>
              <a:rPr lang="en-US" altLang="ko-KR" dirty="0"/>
              <a:t>-</a:t>
            </a:r>
            <a:r>
              <a:rPr lang="ko-KR" altLang="en-US" dirty="0"/>
              <a:t>시스템 구성도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60170-D576-49D0-F049-E6BAB944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98" y="1690688"/>
            <a:ext cx="7201270" cy="4724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3160C2-AF64-E39A-58B3-414C84644115}"/>
              </a:ext>
            </a:extLst>
          </p:cNvPr>
          <p:cNvSpPr txBox="1"/>
          <p:nvPr/>
        </p:nvSpPr>
        <p:spPr>
          <a:xfrm>
            <a:off x="2937934" y="5427134"/>
            <a:ext cx="171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Local </a:t>
            </a:r>
            <a:r>
              <a:rPr lang="en-US" altLang="ko-KR" dirty="0" err="1"/>
              <a:t>NoteBook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2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BB896-D523-C128-CF16-9029E3DB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620B1-9B9A-F43D-614B-EA867481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- 2023</a:t>
            </a:r>
            <a:r>
              <a:rPr lang="ko-KR" altLang="en-US" sz="1800" dirty="0"/>
              <a:t>년도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2024</a:t>
            </a:r>
            <a:r>
              <a:rPr lang="ko-KR" altLang="en-US" sz="1800" dirty="0"/>
              <a:t>년도 공시지가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활용</a:t>
            </a:r>
            <a:r>
              <a:rPr lang="en-US" altLang="ko-KR" sz="1800" dirty="0"/>
              <a:t>, </a:t>
            </a:r>
            <a:r>
              <a:rPr lang="ko-KR" altLang="en-US" sz="1800" dirty="0"/>
              <a:t>토지대장번호 기준으로 두 연도 데이터 병합</a:t>
            </a:r>
          </a:p>
          <a:p>
            <a:pPr marL="0" indent="0">
              <a:buNone/>
            </a:pPr>
            <a:r>
              <a:rPr lang="en-US" altLang="ko-KR" sz="1800" dirty="0"/>
              <a:t>- 2023</a:t>
            </a:r>
            <a:r>
              <a:rPr lang="ko-KR" altLang="en-US" sz="1800" dirty="0"/>
              <a:t>년 특성 데이터를 입력 값</a:t>
            </a:r>
            <a:r>
              <a:rPr lang="en-US" altLang="ko-KR" sz="1800" dirty="0"/>
              <a:t>(X), 2024</a:t>
            </a:r>
            <a:r>
              <a:rPr lang="ko-KR" altLang="en-US" sz="1800" dirty="0"/>
              <a:t>년 공시지가를 타깃</a:t>
            </a:r>
            <a:r>
              <a:rPr lang="en-US" altLang="ko-KR" sz="1800" dirty="0"/>
              <a:t>(Y)</a:t>
            </a:r>
            <a:r>
              <a:rPr lang="ko-KR" altLang="en-US" sz="1800" dirty="0"/>
              <a:t>으로 설정하여 새로운 데이터셋 생성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중복</a:t>
            </a:r>
            <a:r>
              <a:rPr lang="en-US" altLang="ko-KR" sz="1800" dirty="0"/>
              <a:t>, </a:t>
            </a:r>
            <a:r>
              <a:rPr lang="ko-KR" altLang="en-US" sz="1800" dirty="0"/>
              <a:t>및 불필요 변수 삭제 및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처리</a:t>
            </a:r>
            <a:r>
              <a:rPr lang="en-US" altLang="ko-KR" sz="1800" dirty="0"/>
              <a:t> </a:t>
            </a:r>
            <a:r>
              <a:rPr lang="ko-KR" altLang="en-US" sz="1800" dirty="0"/>
              <a:t>진행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범주형 변수는 </a:t>
            </a:r>
            <a:r>
              <a:rPr lang="en-US" altLang="ko-KR" sz="1800" dirty="0"/>
              <a:t>One-Hot Encoding </a:t>
            </a:r>
            <a:r>
              <a:rPr lang="ko-KR" altLang="en-US" sz="1800" dirty="0"/>
              <a:t>적용</a:t>
            </a:r>
            <a:r>
              <a:rPr lang="en-US" altLang="ko-KR" sz="1800" dirty="0"/>
              <a:t>, </a:t>
            </a:r>
            <a:r>
              <a:rPr lang="ko-KR" altLang="en-US" sz="1800" dirty="0"/>
              <a:t>수치형 변수는 </a:t>
            </a:r>
            <a:r>
              <a:rPr lang="en-US" altLang="ko-KR" sz="1800" dirty="0"/>
              <a:t>Min-Max Scaling </a:t>
            </a:r>
            <a:r>
              <a:rPr lang="ko-KR" altLang="en-US" sz="1800" dirty="0"/>
              <a:t>수행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데이터 탐색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TableOne</a:t>
            </a:r>
            <a:r>
              <a:rPr lang="en-US" altLang="ko-KR" sz="2000" dirty="0"/>
              <a:t>, t-SNE, UMAP)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en-US" altLang="ko-KR" sz="1800" dirty="0" err="1"/>
              <a:t>TableOne</a:t>
            </a:r>
            <a:r>
              <a:rPr lang="ko-KR" altLang="en-US" sz="1800" dirty="0"/>
              <a:t>을 통해 주요 변수들의 분포와 특성을 간략히 확인하고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데이터의 기초 통계 구조를 파악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t-SNE, UMAP</a:t>
            </a:r>
            <a:r>
              <a:rPr lang="ko-KR" altLang="en-US" sz="1800" dirty="0"/>
              <a:t>을 이용해</a:t>
            </a:r>
            <a:r>
              <a:rPr lang="en-US" altLang="ko-KR" sz="1800" dirty="0"/>
              <a:t>, </a:t>
            </a:r>
            <a:r>
              <a:rPr lang="ko-KR" altLang="en-US" sz="1800" dirty="0"/>
              <a:t>고차원 데이터의 분포 경향</a:t>
            </a:r>
            <a:r>
              <a:rPr lang="en-US" altLang="ko-KR" sz="1800" dirty="0"/>
              <a:t>, </a:t>
            </a:r>
            <a:r>
              <a:rPr lang="ko-KR" altLang="en-US" sz="1800" dirty="0"/>
              <a:t>구조적 패턴을 파악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2239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BB896-D523-C128-CF16-9029E3DB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620B1-9B9A-F43D-614B-EA86748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9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통계 분석</a:t>
            </a:r>
            <a:r>
              <a:rPr lang="en-US" altLang="ko-KR" sz="2000" dirty="0"/>
              <a:t>(CCA, </a:t>
            </a:r>
            <a:r>
              <a:rPr lang="ko-KR" altLang="en-US" sz="2000" dirty="0" err="1"/>
              <a:t>크루스칼</a:t>
            </a:r>
            <a:r>
              <a:rPr lang="en-US" altLang="ko-KR" sz="2000" dirty="0"/>
              <a:t>-</a:t>
            </a:r>
            <a:r>
              <a:rPr lang="ko-KR" altLang="en-US" sz="2000" dirty="0" err="1"/>
              <a:t>왈리스</a:t>
            </a:r>
            <a:r>
              <a:rPr lang="ko-KR" altLang="en-US" sz="2000" dirty="0"/>
              <a:t> 검정</a:t>
            </a:r>
            <a:r>
              <a:rPr lang="en-US" altLang="ko-KR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CCA(</a:t>
            </a:r>
            <a:r>
              <a:rPr lang="ko-KR" altLang="en-US" sz="1800" dirty="0"/>
              <a:t>정준 상관분석</a:t>
            </a:r>
            <a:r>
              <a:rPr lang="en-US" altLang="ko-KR" sz="1800" dirty="0"/>
              <a:t>): </a:t>
            </a:r>
            <a:r>
              <a:rPr lang="ko-KR" altLang="en-US" sz="1800" dirty="0"/>
              <a:t>변수 그룹과 공시지가 간의 </a:t>
            </a:r>
            <a:r>
              <a:rPr lang="ko-KR" altLang="en-US" sz="1800" dirty="0" err="1"/>
              <a:t>다변량</a:t>
            </a:r>
            <a:r>
              <a:rPr lang="ko-KR" altLang="en-US" sz="1800" dirty="0"/>
              <a:t> 상관관계를 파악</a:t>
            </a:r>
            <a:br>
              <a:rPr lang="ko-KR" altLang="en-US" sz="1800" dirty="0"/>
            </a:br>
            <a:r>
              <a:rPr lang="ko-KR" altLang="en-US" sz="1800" dirty="0"/>
              <a:t>→ 어떤 변수들이 가격에 구조적으로 영향을 주는지 확인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Kruskal-Wallis </a:t>
            </a:r>
            <a:r>
              <a:rPr lang="ko-KR" altLang="en-US" sz="1800" dirty="0"/>
              <a:t>검정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ko-KR" altLang="en-US" sz="1800" dirty="0"/>
              <a:t>공시지가가 정규분포를 따르지 않으므로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비모수</a:t>
            </a:r>
            <a:r>
              <a:rPr lang="ko-KR" altLang="en-US" sz="1800" dirty="0"/>
              <a:t> 검정인 </a:t>
            </a:r>
            <a:r>
              <a:rPr lang="en-US" altLang="ko-KR" sz="1800" dirty="0"/>
              <a:t>Kruskal-Wallis </a:t>
            </a:r>
            <a:r>
              <a:rPr lang="ko-KR" altLang="en-US" sz="1800" dirty="0"/>
              <a:t>사용</a:t>
            </a:r>
            <a:br>
              <a:rPr lang="ko-KR" altLang="en-US" sz="1800" dirty="0"/>
            </a:br>
            <a:r>
              <a:rPr lang="ko-KR" altLang="en-US" sz="1800" dirty="0"/>
              <a:t>→ 각 변수의 그룹별로 공시지가 분포 차이가 유의한지 검정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000" dirty="0"/>
              <a:t>모델 학습</a:t>
            </a: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모델: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HistGradientBoosting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RandomizedSearchCV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이용하여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최적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하이퍼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파라미터 탐색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딥러닝 모델: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TabNet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FTTransformer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Optuna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활용해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구조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파라미터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하이퍼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파라미터 2단계 탐색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실험 분기: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다중공선성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제거 여부에 따라 실험을 분기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381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3123</Words>
  <Application>Microsoft Office PowerPoint</Application>
  <PresentationFormat>와이드스크린</PresentationFormat>
  <Paragraphs>333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Arial Unicode MS</vt:lpstr>
      <vt:lpstr>맑은 고딕</vt:lpstr>
      <vt:lpstr>Arial</vt:lpstr>
      <vt:lpstr>Consolas</vt:lpstr>
      <vt:lpstr>Office 테마</vt:lpstr>
      <vt:lpstr>표준지 공시지가 예측 프로젝트</vt:lpstr>
      <vt:lpstr>Goal</vt:lpstr>
      <vt:lpstr>Introduction</vt:lpstr>
      <vt:lpstr>Related Work</vt:lpstr>
      <vt:lpstr>제안 방법-의사코드</vt:lpstr>
      <vt:lpstr>제안 방법-플로우 차트</vt:lpstr>
      <vt:lpstr>제안 방법-시스템 구성도</vt:lpstr>
      <vt:lpstr>실행방법</vt:lpstr>
      <vt:lpstr>실행방법</vt:lpstr>
      <vt:lpstr>실행방법</vt:lpstr>
      <vt:lpstr>실행방법</vt:lpstr>
      <vt:lpstr>실행방법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실험결과</vt:lpstr>
      <vt:lpstr>결론</vt:lpstr>
      <vt:lpstr>결론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정빈 안</dc:creator>
  <cp:lastModifiedBy>정빈 안</cp:lastModifiedBy>
  <cp:revision>40</cp:revision>
  <dcterms:created xsi:type="dcterms:W3CDTF">2025-05-21T09:17:36Z</dcterms:created>
  <dcterms:modified xsi:type="dcterms:W3CDTF">2025-06-11T11:14:14Z</dcterms:modified>
</cp:coreProperties>
</file>