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0F523E4-F806-4D99-80E1-A5394AE01662}">
  <a:tblStyle styleId="{F0F523E4-F806-4D99-80E1-A5394AE016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1.xml"/><Relationship Id="rId19" Type="http://schemas.openxmlformats.org/officeDocument/2006/relationships/font" Target="fonts/PlayfairDisplay-italic.fntdata"/><Relationship Id="rId1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 to be registered user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if already registered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username/password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Authenticated against SQL database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Previously saved game state loaded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 as guest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Cannot save game state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at least 7 topics from outside curriculum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***Should this only be tools/software from outside the class??*** (Need at least 7)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Communication: FB Messenger, Slack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Documentation: Google Drive, Google Docs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Sharing: GitHub, Slack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Presentation: Microsoft Publisher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Schema: Gliffy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Help: YouTube, Stack Overflow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Languages: Java, Javascript, HTML, CSS, SQL</a:t>
            </a:r>
            <a:endParaRPr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IDE: Eclipse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ITP 368: Functional programming, better understanding of GUI’s, design patterns, animations, Internationalization/Localization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103: Foundational understanding of programming concepts and basic data structures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104: Foundational understanding of data structures used in this project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 340: prior experience with technical documentation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BUAD 301: experience developing concept and product, planning execution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at least 5,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rgbClr val="FFCC00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rgbClr val="FFCC00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rgbClr val="FFCC00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rgbClr val="FFCC00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rgbClr val="FFCC00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rgbClr val="FFCC00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rgbClr val="FFCC00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rgbClr val="FFCC00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rgbClr val="FFCC00"/>
                </a:highlight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None/>
              <a:defRPr b="1">
                <a:highlight>
                  <a:srgbClr val="FFCC00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highlight>
                  <a:srgbClr val="FFCC00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highlight>
                  <a:srgbClr val="FFCC00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FFCC00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highlight>
                  <a:srgbClr val="990000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rgbClr val="FFCC00"/>
                </a:highlight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rgbClr val="99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rgbClr val="990000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2.png"/><Relationship Id="rId5" Type="http://schemas.openxmlformats.org/officeDocument/2006/relationships/image" Target="../media/image20.png"/><Relationship Id="rId6" Type="http://schemas.openxmlformats.org/officeDocument/2006/relationships/image" Target="../media/image6.png"/><Relationship Id="rId7" Type="http://schemas.openxmlformats.org/officeDocument/2006/relationships/image" Target="../media/image26.png"/><Relationship Id="rId8" Type="http://schemas.openxmlformats.org/officeDocument/2006/relationships/image" Target="../media/image5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0" Type="http://schemas.openxmlformats.org/officeDocument/2006/relationships/image" Target="../media/image15.png"/><Relationship Id="rId9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17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5" Type="http://schemas.openxmlformats.org/officeDocument/2006/relationships/image" Target="../media/image16.png"/><Relationship Id="rId6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USC Mafia Wars</a:t>
            </a:r>
            <a:endParaRPr/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Login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234075"/>
            <a:ext cx="4254900" cy="33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Sign up to become registered user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Login if registered user</a:t>
            </a:r>
            <a:endParaRPr b="1">
              <a:solidFill>
                <a:srgbClr val="FFFFFF"/>
              </a:solidFill>
            </a:endParaRPr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b="1" lang="en">
                <a:solidFill>
                  <a:srgbClr val="FFFFFF"/>
                </a:solidFill>
              </a:rPr>
              <a:t>Previously saved game state loaded</a:t>
            </a:r>
            <a:endParaRPr b="1">
              <a:solidFill>
                <a:srgbClr val="FFFFFF"/>
              </a:solidFill>
            </a:endParaRPr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b="1" lang="en">
                <a:solidFill>
                  <a:srgbClr val="FFFFFF"/>
                </a:solidFill>
              </a:rPr>
              <a:t>Access to an extra side game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Play as guest</a:t>
            </a:r>
            <a:endParaRPr b="1">
              <a:solidFill>
                <a:srgbClr val="FFFFFF"/>
              </a:solidFill>
            </a:endParaRPr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b="1" lang="en">
                <a:solidFill>
                  <a:srgbClr val="FFFFFF"/>
                </a:solidFill>
              </a:rPr>
              <a:t>Cannot save game status for later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592" y="216425"/>
            <a:ext cx="3065608" cy="2049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62" name="Shape 162"/>
          <p:cNvCxnSpPr/>
          <p:nvPr/>
        </p:nvCxnSpPr>
        <p:spPr>
          <a:xfrm>
            <a:off x="7249475" y="2105975"/>
            <a:ext cx="252000" cy="63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3" name="Shape 163"/>
          <p:cNvCxnSpPr>
            <a:endCxn id="164" idx="0"/>
          </p:cNvCxnSpPr>
          <p:nvPr/>
        </p:nvCxnSpPr>
        <p:spPr>
          <a:xfrm flipH="1">
            <a:off x="5644325" y="1790850"/>
            <a:ext cx="702900" cy="96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65" name="Shape 165"/>
          <p:cNvPicPr preferRelativeResize="0"/>
          <p:nvPr/>
        </p:nvPicPr>
        <p:blipFill rotWithShape="1">
          <a:blip r:embed="rId4">
            <a:alphaModFix/>
          </a:blip>
          <a:srcRect b="0" l="7286" r="9" t="0"/>
          <a:stretch/>
        </p:blipFill>
        <p:spPr>
          <a:xfrm>
            <a:off x="6945726" y="2829450"/>
            <a:ext cx="2003550" cy="2102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66" name="Shape 1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1829" y="2829450"/>
            <a:ext cx="2003546" cy="2102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CC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What is USC Mafia Wars?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Topics Outside Curriculum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Outside Software and Tools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Project Design and Teamwork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Use of Other Classes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Data Structures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Networking/Multithreading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User Login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Demo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USC Mafia Wars?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Customize and build your best USC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Buy USC Buildings and Sports teams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Accumulate money, increase attribute levels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1400"/>
              </a:spcBef>
              <a:spcAft>
                <a:spcPts val="140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Battle players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24254" l="16986" r="41934" t="10911"/>
          <a:stretch/>
        </p:blipFill>
        <p:spPr>
          <a:xfrm>
            <a:off x="4177750" y="208275"/>
            <a:ext cx="4800576" cy="42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Outside Curriculum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34075"/>
            <a:ext cx="8520600" cy="3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en">
                <a:solidFill>
                  <a:srgbClr val="FFFFFF"/>
                </a:solidFill>
              </a:rPr>
              <a:t>Code sharing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en">
                <a:solidFill>
                  <a:srgbClr val="FFFFFF"/>
                </a:solidFill>
              </a:rPr>
              <a:t>JQuery</a:t>
            </a:r>
            <a:endParaRPr b="1">
              <a:solidFill>
                <a:srgbClr val="FFFFFF"/>
              </a:solidFill>
            </a:endParaRP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en">
                <a:solidFill>
                  <a:srgbClr val="FFFFFF"/>
                </a:solidFill>
              </a:rPr>
              <a:t>Image Manipulation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en">
                <a:solidFill>
                  <a:srgbClr val="FFFFFF"/>
                </a:solidFill>
              </a:rPr>
              <a:t>JavaFX</a:t>
            </a:r>
            <a:endParaRPr b="1">
              <a:solidFill>
                <a:srgbClr val="FFFFFF"/>
              </a:solidFill>
            </a:endParaRP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en">
                <a:solidFill>
                  <a:srgbClr val="FFFFFF"/>
                </a:solidFill>
              </a:rPr>
              <a:t>Animation</a:t>
            </a:r>
            <a:endParaRPr b="1">
              <a:solidFill>
                <a:srgbClr val="FFFFFF"/>
              </a:solidFill>
            </a:endParaRP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en">
                <a:solidFill>
                  <a:srgbClr val="FFFFFF"/>
                </a:solidFill>
              </a:rPr>
              <a:t>Internationalization/Localization</a:t>
            </a:r>
            <a:endParaRPr b="1">
              <a:solidFill>
                <a:srgbClr val="FFFFFF"/>
              </a:solidFill>
            </a:endParaRP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en">
                <a:solidFill>
                  <a:srgbClr val="FFFFFF"/>
                </a:solidFill>
              </a:rPr>
              <a:t>MVC (Model View Control)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375" y="1169250"/>
            <a:ext cx="976975" cy="9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7476" y="2920250"/>
            <a:ext cx="2041275" cy="8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5">
            <a:alphaModFix/>
          </a:blip>
          <a:srcRect b="6427" l="5190" r="4857" t="4421"/>
          <a:stretch/>
        </p:blipFill>
        <p:spPr>
          <a:xfrm>
            <a:off x="6426525" y="1169250"/>
            <a:ext cx="2407600" cy="11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3450" y="3584600"/>
            <a:ext cx="1389550" cy="138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03600" y="2642350"/>
            <a:ext cx="2453450" cy="23320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onfetti gif" id="86" name="Shape 86"/>
          <p:cNvPicPr preferRelativeResize="0"/>
          <p:nvPr/>
        </p:nvPicPr>
        <p:blipFill rotWithShape="1">
          <a:blip r:embed="rId8">
            <a:alphaModFix/>
          </a:blip>
          <a:srcRect b="0" l="0" r="0" t="6976"/>
          <a:stretch/>
        </p:blipFill>
        <p:spPr>
          <a:xfrm>
            <a:off x="4785925" y="2252600"/>
            <a:ext cx="1491950" cy="1387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onfetti gif" id="87" name="Shape 87"/>
          <p:cNvPicPr preferRelativeResize="0"/>
          <p:nvPr/>
        </p:nvPicPr>
        <p:blipFill rotWithShape="1">
          <a:blip r:embed="rId8">
            <a:alphaModFix/>
          </a:blip>
          <a:srcRect b="26718" l="0" r="0" t="0"/>
          <a:stretch/>
        </p:blipFill>
        <p:spPr>
          <a:xfrm>
            <a:off x="3339975" y="2267625"/>
            <a:ext cx="1491950" cy="109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91847" y="947100"/>
            <a:ext cx="1181158" cy="118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Outside Software and Tools</a:t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31412" l="7406" r="5765" t="32284"/>
          <a:stretch/>
        </p:blipFill>
        <p:spPr>
          <a:xfrm>
            <a:off x="502888" y="2483063"/>
            <a:ext cx="4468826" cy="9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502" y="3413125"/>
            <a:ext cx="1816298" cy="181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8313" y="1252638"/>
            <a:ext cx="3540601" cy="11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6">
            <a:alphaModFix/>
          </a:blip>
          <a:srcRect b="13739" l="9069" r="8781" t="14100"/>
          <a:stretch/>
        </p:blipFill>
        <p:spPr>
          <a:xfrm>
            <a:off x="5408737" y="2479287"/>
            <a:ext cx="3499774" cy="113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12434" y="1213975"/>
            <a:ext cx="1303026" cy="12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8">
            <a:alphaModFix/>
          </a:blip>
          <a:srcRect b="26794" l="0" r="0" t="24051"/>
          <a:stretch/>
        </p:blipFill>
        <p:spPr>
          <a:xfrm>
            <a:off x="622300" y="1206550"/>
            <a:ext cx="2179109" cy="107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9">
            <a:alphaModFix/>
          </a:blip>
          <a:srcRect b="22366" l="20772" r="20761" t="21982"/>
          <a:stretch/>
        </p:blipFill>
        <p:spPr>
          <a:xfrm>
            <a:off x="2470725" y="3697900"/>
            <a:ext cx="2612801" cy="99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10">
            <a:alphaModFix/>
          </a:blip>
          <a:srcRect b="10748" l="0" r="0" t="10218"/>
          <a:stretch/>
        </p:blipFill>
        <p:spPr>
          <a:xfrm>
            <a:off x="5388329" y="3699538"/>
            <a:ext cx="3651797" cy="9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271775" y="1549050"/>
            <a:ext cx="437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1.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3150925" y="1585513"/>
            <a:ext cx="437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r>
              <a:rPr b="1" lang="en">
                <a:solidFill>
                  <a:srgbClr val="FFFFFF"/>
                </a:solidFill>
              </a:rPr>
              <a:t>.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5119600" y="1616438"/>
            <a:ext cx="437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r>
              <a:rPr b="1" lang="en">
                <a:solidFill>
                  <a:srgbClr val="FFFFFF"/>
                </a:solidFill>
              </a:rPr>
              <a:t>.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271775" y="2640613"/>
            <a:ext cx="437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r>
              <a:rPr b="1" lang="en">
                <a:solidFill>
                  <a:srgbClr val="FFFFFF"/>
                </a:solidFill>
              </a:rPr>
              <a:t>.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5083525" y="2748825"/>
            <a:ext cx="437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r>
              <a:rPr b="1" lang="en">
                <a:solidFill>
                  <a:srgbClr val="FFFFFF"/>
                </a:solidFill>
              </a:rPr>
              <a:t>.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271775" y="3933300"/>
            <a:ext cx="437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r>
              <a:rPr b="1" lang="en">
                <a:solidFill>
                  <a:srgbClr val="FFFFFF"/>
                </a:solidFill>
              </a:rPr>
              <a:t>.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2287500" y="3934025"/>
            <a:ext cx="437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r>
              <a:rPr b="1" lang="en">
                <a:solidFill>
                  <a:srgbClr val="FFFFFF"/>
                </a:solidFill>
              </a:rPr>
              <a:t>.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5235925" y="3961475"/>
            <a:ext cx="437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8</a:t>
            </a:r>
            <a:r>
              <a:rPr b="1" lang="en">
                <a:solidFill>
                  <a:srgbClr val="FFFFFF"/>
                </a:solidFill>
              </a:rPr>
              <a:t>.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 rot="10800000">
            <a:off x="4629350" y="991400"/>
            <a:ext cx="3923500" cy="39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218875" y="991400"/>
            <a:ext cx="3923500" cy="39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Design and Teamwork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FFFFF"/>
                </a:solidFill>
              </a:rPr>
              <a:t>Worked Well</a:t>
            </a:r>
            <a:endParaRPr b="1" sz="1800" u="sng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+"/>
            </a:pPr>
            <a:r>
              <a:rPr lang="en" sz="1800">
                <a:solidFill>
                  <a:srgbClr val="FFFFFF"/>
                </a:solidFill>
              </a:rPr>
              <a:t>Meeting regularly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800"/>
              <a:buChar char="+"/>
            </a:pPr>
            <a:r>
              <a:rPr lang="en" sz="1800">
                <a:solidFill>
                  <a:srgbClr val="FFFFFF"/>
                </a:solidFill>
              </a:rPr>
              <a:t>Each team member focused on certain aspect of project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rgbClr val="FFFFFF"/>
              </a:buClr>
              <a:buSzPts val="1800"/>
              <a:buChar char="+"/>
            </a:pPr>
            <a:r>
              <a:rPr lang="en" sz="1800">
                <a:solidFill>
                  <a:srgbClr val="FFFFFF"/>
                </a:solidFill>
              </a:rPr>
              <a:t>End of each meeting: discuss next course of action, book library rooms for next meeting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FFFFF"/>
                </a:solidFill>
              </a:rPr>
              <a:t>Didn’t Work Well</a:t>
            </a:r>
            <a:endParaRPr b="1" sz="1800" u="sng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Communication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Issues when trying to use GitHub and branching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Changing Java structures required changing database structures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Other Classes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34075"/>
            <a:ext cx="5140200" cy="36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ITP 368: Graphical User Interfaces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>
                <a:solidFill>
                  <a:schemeClr val="lt1"/>
                </a:solidFill>
              </a:rPr>
              <a:t>ITP 380: Video Game Programming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CSCI 103: Introduction to Programming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CSCI 104: Data Structures &amp; Object Oriented Design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WRIT 340: Communication for Engineers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BUAD 301: Technical </a:t>
            </a:r>
            <a:r>
              <a:rPr b="1" lang="en">
                <a:solidFill>
                  <a:srgbClr val="FFFFFF"/>
                </a:solidFill>
              </a:rPr>
              <a:t>Entrepreneurship</a:t>
            </a:r>
            <a:endParaRPr b="1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901" y="1313676"/>
            <a:ext cx="3039450" cy="31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en">
                <a:solidFill>
                  <a:srgbClr val="FFFFFF"/>
                </a:solidFill>
              </a:rPr>
              <a:t>ArrayList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en">
                <a:solidFill>
                  <a:srgbClr val="FFFFFF"/>
                </a:solidFill>
              </a:rPr>
              <a:t>HashMap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en">
                <a:solidFill>
                  <a:srgbClr val="FFFFFF"/>
                </a:solidFill>
              </a:rPr>
              <a:t>Set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en">
                <a:solidFill>
                  <a:srgbClr val="FFFFFF"/>
                </a:solidFill>
              </a:rPr>
              <a:t>Array</a:t>
            </a:r>
            <a:endParaRPr b="1">
              <a:solidFill>
                <a:srgbClr val="FFFFFF"/>
              </a:solidFill>
            </a:endParaRP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en">
                <a:solidFill>
                  <a:srgbClr val="FFFFFF"/>
                </a:solidFill>
              </a:rPr>
              <a:t>Vector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0" l="0" r="0" t="14266"/>
          <a:stretch/>
        </p:blipFill>
        <p:spPr>
          <a:xfrm>
            <a:off x="5202975" y="2477225"/>
            <a:ext cx="3579374" cy="2031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3" name="Shape 133"/>
          <p:cNvGraphicFramePr/>
          <p:nvPr/>
        </p:nvGraphicFramePr>
        <p:xfrm>
          <a:off x="3186000" y="164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{F0F523E4-F806-4D99-80E1-A5394AE01662}</a:tableStyleId>
              </a:tblPr>
              <a:tblGrid>
                <a:gridCol w="413000"/>
                <a:gridCol w="413000"/>
                <a:gridCol w="413000"/>
                <a:gridCol w="413000"/>
                <a:gridCol w="413000"/>
                <a:gridCol w="413000"/>
                <a:gridCol w="413000"/>
                <a:gridCol w="413000"/>
                <a:gridCol w="413000"/>
                <a:gridCol w="413000"/>
              </a:tblGrid>
              <a:tr h="3770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134" name="Shape 134"/>
          <p:cNvSpPr/>
          <p:nvPr/>
        </p:nvSpPr>
        <p:spPr>
          <a:xfrm>
            <a:off x="3193550" y="1266875"/>
            <a:ext cx="4130100" cy="30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0       1      2      3       4      5      6       7      8      9</a:t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1959900" y="2742450"/>
            <a:ext cx="3153900" cy="10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{  ,  ,  ,  }</a:t>
            </a:r>
            <a:endParaRPr b="1" sz="6000"/>
          </a:p>
        </p:txBody>
      </p:sp>
      <p:sp>
        <p:nvSpPr>
          <p:cNvPr id="136" name="Shape 136"/>
          <p:cNvSpPr/>
          <p:nvPr/>
        </p:nvSpPr>
        <p:spPr>
          <a:xfrm>
            <a:off x="2460750" y="3097450"/>
            <a:ext cx="308400" cy="487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3026850" y="3097450"/>
            <a:ext cx="308400" cy="4875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3646825" y="3097450"/>
            <a:ext cx="308400" cy="4875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4306600" y="3097450"/>
            <a:ext cx="308400" cy="4875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7302775" y="1379700"/>
            <a:ext cx="1001100" cy="766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5986375" y="1379700"/>
            <a:ext cx="1001100" cy="766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4689475" y="1339900"/>
            <a:ext cx="934800" cy="835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Networking/Multithreading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9982" l="0" r="0" t="0"/>
          <a:stretch/>
        </p:blipFill>
        <p:spPr>
          <a:xfrm>
            <a:off x="4480325" y="1058400"/>
            <a:ext cx="4103550" cy="12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62345" y="2291825"/>
            <a:ext cx="3047250" cy="16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234050"/>
            <a:ext cx="3999900" cy="36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AJAX and servlets for networking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Players initiate requests, access servlet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Servlet creates thread, starts game, processes input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Users can “battle” each other in Rock Paper Scissors game</a:t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700000">
            <a:off x="4392088" y="3791237"/>
            <a:ext cx="1890451" cy="1010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5890513" y="4024112"/>
            <a:ext cx="1890451" cy="1010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7545943">
            <a:off x="7120538" y="3471662"/>
            <a:ext cx="1890450" cy="101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4396" y="2368424"/>
            <a:ext cx="1277054" cy="12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