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902" r:id="rId2"/>
    <p:sldId id="818" r:id="rId3"/>
    <p:sldId id="819" r:id="rId4"/>
    <p:sldId id="820" r:id="rId5"/>
    <p:sldId id="821" r:id="rId6"/>
    <p:sldId id="903" r:id="rId7"/>
    <p:sldId id="823" r:id="rId8"/>
    <p:sldId id="824" r:id="rId9"/>
    <p:sldId id="825" r:id="rId10"/>
    <p:sldId id="826" r:id="rId11"/>
    <p:sldId id="905" r:id="rId12"/>
    <p:sldId id="904" r:id="rId13"/>
    <p:sldId id="906" r:id="rId14"/>
    <p:sldId id="827" r:id="rId15"/>
    <p:sldId id="828" r:id="rId16"/>
    <p:sldId id="829" r:id="rId17"/>
    <p:sldId id="830" r:id="rId18"/>
    <p:sldId id="831" r:id="rId19"/>
    <p:sldId id="832" r:id="rId20"/>
    <p:sldId id="833" r:id="rId21"/>
    <p:sldId id="834" r:id="rId22"/>
    <p:sldId id="835" r:id="rId23"/>
    <p:sldId id="836" r:id="rId24"/>
    <p:sldId id="837" r:id="rId25"/>
    <p:sldId id="838" r:id="rId26"/>
    <p:sldId id="839" r:id="rId27"/>
    <p:sldId id="841" r:id="rId28"/>
    <p:sldId id="842" r:id="rId29"/>
    <p:sldId id="843" r:id="rId30"/>
    <p:sldId id="844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EE0E0"/>
    <a:srgbClr val="81FFFF"/>
    <a:srgbClr val="99FFCC"/>
    <a:srgbClr val="CCFFCC"/>
    <a:srgbClr val="FFFFFF"/>
    <a:srgbClr val="C0C0C0"/>
    <a:srgbClr val="C7616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4"/>
    <p:restoredTop sz="87459"/>
  </p:normalViewPr>
  <p:slideViewPr>
    <p:cSldViewPr>
      <p:cViewPr varScale="1">
        <p:scale>
          <a:sx n="90" d="100"/>
          <a:sy n="90" d="100"/>
        </p:scale>
        <p:origin x="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41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fld id="{2D1958CA-A6D4-BF4F-A20A-71FEE4B657D7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fld id="{B335137C-4A45-AD44-A98D-71C9D85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fld id="{D1F1BA95-8137-7446-A6DA-225673858F5D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4" rIns="96629" bIns="4831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>
                <a:solidFill>
                  <a:schemeClr val="bg1"/>
                </a:solidFill>
                <a:latin typeface="Palatino" charset="0"/>
              </a:defRPr>
            </a:lvl1pPr>
          </a:lstStyle>
          <a:p>
            <a:fld id="{332F2BFA-405A-9E41-B088-A79829DB42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906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 New Roman" pitchFamily="-10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B26226-3341-5A44-8863-1F0E33495DBB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AB22A6-1748-D74C-B6AC-946B26B8C90D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DF004-E82C-2A49-9EAD-6CE331443C2C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B2A169-B1B6-804B-BC3C-2EEDAFCB6266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15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AF4398-6CAF-2D44-B77F-B216A59438E3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526109-4A94-7A42-BA6A-94BE45B07C30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16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E4EB2A-69F5-B841-B568-E5F7BB3E7593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67A99E-9C7C-F24C-822C-70E18DDF483A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17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8D2C4A-09A8-2943-BC57-A3ED8CE54CDD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717A5F-6397-F744-8430-4E29F518F613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18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67E66B-0DF0-7649-8A35-1EC39A7CF657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9D63E0-C6E5-7549-B3E9-B475D4BCFA77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2DF39B-FDC1-BE4B-9720-3C6EC3B92835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AFBDB7-8E65-2E45-9FA5-6176EF206364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20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ACDD17-976E-534E-9938-56054A991FD8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8C73B6-8F92-024D-847B-04156227A262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21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15C7E5-9FE5-9048-99AD-E0BC38B7FBF4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3BF71F-7988-9B43-81F2-A3DA4B24CAEB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22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839971-1A5E-D747-9310-0B49C61782B2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58B00E-6455-0D4C-BA03-DE1098BF5334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23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C4838D-8799-3043-A82C-D19BEB816309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A15676-CCB4-4549-AF02-4A26001CF3C3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24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126432-791F-864E-ACA6-99C6221713F9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E7010F-E3DE-9145-ABA4-F451F77D2810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3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AA9C05-F0E2-9A40-BF55-61D502350899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B3BD37-A486-5648-9007-56466EFAFF97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25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FE6D35-7126-1B4C-847D-135C85FD6E20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2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F0C120-6D80-D349-AD2C-3E8CC97B24EE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26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38B9F1-3676-5A4C-A07E-238120923C50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AFF833-AFDF-B044-99E0-620612329464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27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5C8462-BFD6-C041-AE6A-9D653885496F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85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1CD1CB-E41E-F140-ADB0-053F7C0F9123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28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0918B5-FF42-2E4B-9C0A-27426AA1247A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2A239D-E5CD-2442-9996-55061942911A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29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F1C243-322B-8045-95F5-008717031C2F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085BB-0477-4541-AE99-2B469D72CA95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30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5AE437-3615-E241-B11F-3E9715B47F16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487F63-00B6-4844-94F2-75BE626D66C0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4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3C65DF-F6B9-5F4A-B6A6-A35FDD37E788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729359-6723-2548-BBF3-02DDF1C07D59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5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FB28F3-5E3D-8D4D-9AA6-D0E8987F9F9A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BC8D16-5490-0A43-B7D6-A280C7612D46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7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C25D-50FE-974F-A14C-CD3585E792BC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F415F6-C199-E841-BB2B-2587C13C4965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8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1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8CB2C2-5A74-0A4C-9E62-535F9CF4ACDD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A8521F-2C97-8448-8829-58446574DCEF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6EA758-432F-BC4B-95F7-168E4269BCA6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5F7958-D2D2-144B-A836-F5FCDFACECB5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10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4F5D42-D190-6242-9B92-01386B82900C}" type="datetime1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1/23/19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85402-749B-5F46-8A76-240DB213F200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14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C2B8E-6F3D-7A4B-A62D-7D5C8523C6DF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93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9AE6A-2FAE-0A4F-9A08-7E7D773FE197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32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ADED5-C430-1B48-8CDC-E52D4E4C2F87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59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C609F-C82A-6F4B-B4D8-6D379A5A103B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07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8D0EE-4BC8-6D43-9BB8-D8E0428D8AEB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0A44A-0F77-9C4A-AEAF-8C8FC46E5DF1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654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70A09-CF58-AB48-828A-9B752B9654D4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06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42BC3-FD08-AB40-A458-DF646B0ABEC9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294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B71B5-5EAC-6447-BEE8-13AABBF5EED9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03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8CFF3-1F0C-1743-93C7-06DE71B6BA5D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06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C4BC1-48A3-AB4A-8648-2C23970F69BF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75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51769-8261-E847-999D-DC20E282366B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30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09874-8364-AB44-A699-E767D93C32CF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88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9AF9613A-DA15-1144-A298-3225653D7D47}" type="datetime1">
              <a:rPr lang="en-US"/>
              <a:pPr/>
              <a:t>1/23/19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US"/>
              <a:t>Andrew McCallum, Just Research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ddingfortrave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241B-61F2-EF4E-A654-F0CD6A3A1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Extraction from Unstructured, Ungrammatical Text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F79C3-F8D7-DC41-A9CC-573ACBF1C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Luis Ambite</a:t>
            </a:r>
          </a:p>
          <a:p>
            <a:r>
              <a:rPr lang="en-US" dirty="0"/>
              <a:t>University of Southern California</a:t>
            </a:r>
          </a:p>
          <a:p>
            <a:endParaRPr lang="en-US" sz="2000" dirty="0"/>
          </a:p>
          <a:p>
            <a:r>
              <a:rPr lang="en-US" sz="1800" dirty="0"/>
              <a:t>Thank you to Matt Michelson, Craig </a:t>
            </a:r>
            <a:r>
              <a:rPr lang="en-US" sz="1800" dirty="0" err="1"/>
              <a:t>Knoblock</a:t>
            </a:r>
            <a:r>
              <a:rPr lang="en-US" sz="1800" dirty="0"/>
              <a:t> for slides</a:t>
            </a:r>
          </a:p>
        </p:txBody>
      </p:sp>
    </p:spTree>
    <p:extLst>
      <p:ext uri="{BB962C8B-B14F-4D97-AF65-F5344CB8AC3E}">
        <p14:creationId xmlns:p14="http://schemas.microsoft.com/office/powerpoint/2010/main" val="30671290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Our Record Linkage Solution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28600" y="21336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1">
                <a:solidFill>
                  <a:srgbClr val="FF0000"/>
                </a:solidFill>
                <a:latin typeface="Times New Roman" charset="0"/>
                <a:sym typeface="Wingdings" charset="0"/>
              </a:rPr>
              <a:t>     </a:t>
            </a:r>
            <a:r>
              <a:rPr lang="en-US" sz="2800" i="1">
                <a:latin typeface="Times New Roman" charset="0"/>
                <a:sym typeface="Wingdings" charset="0"/>
              </a:rPr>
              <a:t>Record Level Similarity + Field Level Similarities</a:t>
            </a:r>
            <a:endParaRPr lang="en-US" sz="2800" i="1" baseline="-25000">
              <a:solidFill>
                <a:srgbClr val="FF0000"/>
              </a:solidFill>
              <a:latin typeface="Times New Roman" charset="0"/>
              <a:sym typeface="Wingdings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609600" y="28194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1">
                <a:solidFill>
                  <a:srgbClr val="FF0000"/>
                </a:solidFill>
                <a:latin typeface="Times New Roman" charset="0"/>
                <a:sym typeface="Wingdings" charset="0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latin typeface="Times New Roman" charset="0"/>
                <a:sym typeface="Wingdings" charset="0"/>
              </a:rPr>
              <a:t>RL</a:t>
            </a:r>
            <a:r>
              <a:rPr lang="en-US" sz="2800" i="1">
                <a:solidFill>
                  <a:srgbClr val="FF0000"/>
                </a:solidFill>
                <a:latin typeface="Times New Roman" charset="0"/>
                <a:sym typeface="Wingdings" charset="0"/>
              </a:rPr>
              <a:t> </a:t>
            </a:r>
            <a:r>
              <a:rPr lang="en-US" sz="2800" i="1">
                <a:latin typeface="Times New Roman" charset="0"/>
                <a:sym typeface="Wingdings" charset="0"/>
              </a:rPr>
              <a:t>= &lt; </a:t>
            </a:r>
            <a:r>
              <a:rPr lang="en-US" sz="2800" i="1">
                <a:solidFill>
                  <a:srgbClr val="0000FF"/>
                </a:solidFill>
                <a:latin typeface="Times New Roman" charset="0"/>
                <a:sym typeface="Wingdings" charset="0"/>
              </a:rPr>
              <a:t>RL_scores</a:t>
            </a:r>
            <a:r>
              <a:rPr lang="en-US" sz="2800" b="0">
                <a:latin typeface="Times New Roman" charset="0"/>
                <a:sym typeface="Wingdings" charset="0"/>
              </a:rPr>
              <a:t>(</a:t>
            </a:r>
            <a:r>
              <a:rPr lang="en-US" sz="2400" i="1">
                <a:solidFill>
                  <a:srgbClr val="008000"/>
                </a:solidFill>
              </a:rPr>
              <a:t>P</a:t>
            </a:r>
            <a:r>
              <a:rPr lang="en-US" sz="2400" b="0"/>
              <a:t>,</a:t>
            </a:r>
            <a:r>
              <a:rPr lang="en-US" sz="2400" i="1">
                <a:solidFill>
                  <a:srgbClr val="33CC33"/>
                </a:solidFill>
              </a:rPr>
              <a:t> </a:t>
            </a:r>
            <a:r>
              <a:rPr lang="ja-JP" altLang="en-US" sz="2400" i="1">
                <a:solidFill>
                  <a:srgbClr val="FF9900"/>
                </a:solidFill>
              </a:rPr>
              <a:t>“</a:t>
            </a:r>
            <a:r>
              <a:rPr lang="en-US" sz="2400" i="1">
                <a:solidFill>
                  <a:srgbClr val="FF9900"/>
                </a:solidFill>
              </a:rPr>
              <a:t>Hyatt Regency Downtown</a:t>
            </a:r>
            <a:r>
              <a:rPr lang="ja-JP" altLang="en-US" sz="2400" i="1">
                <a:solidFill>
                  <a:srgbClr val="FF9900"/>
                </a:solidFill>
              </a:rPr>
              <a:t>”</a:t>
            </a:r>
            <a:r>
              <a:rPr lang="en-US" sz="2800" b="0">
                <a:latin typeface="Times New Roman" charset="0"/>
                <a:sym typeface="Wingdings" charset="0"/>
              </a:rPr>
              <a:t>),</a:t>
            </a:r>
          </a:p>
          <a:p>
            <a:r>
              <a:rPr lang="en-US" sz="2800" i="1">
                <a:solidFill>
                  <a:srgbClr val="0000FF"/>
                </a:solidFill>
                <a:latin typeface="Times New Roman" charset="0"/>
                <a:sym typeface="Wingdings" charset="0"/>
              </a:rPr>
              <a:t>	   RL_scores</a:t>
            </a:r>
            <a:r>
              <a:rPr lang="en-US" sz="2800" b="0">
                <a:latin typeface="Times New Roman" charset="0"/>
                <a:sym typeface="Wingdings" charset="0"/>
              </a:rPr>
              <a:t>(</a:t>
            </a:r>
            <a:r>
              <a:rPr lang="en-US" sz="2400" i="1">
                <a:solidFill>
                  <a:srgbClr val="008000"/>
                </a:solidFill>
              </a:rPr>
              <a:t>P</a:t>
            </a:r>
            <a:r>
              <a:rPr lang="en-US" sz="2400" b="0"/>
              <a:t>,</a:t>
            </a:r>
            <a:r>
              <a:rPr lang="en-US" sz="2400" i="1">
                <a:solidFill>
                  <a:srgbClr val="33CC33"/>
                </a:solidFill>
              </a:rPr>
              <a:t> </a:t>
            </a:r>
            <a:r>
              <a:rPr lang="ja-JP" altLang="en-US" sz="2400" i="1">
                <a:solidFill>
                  <a:srgbClr val="FF9900"/>
                </a:solidFill>
              </a:rPr>
              <a:t>“</a:t>
            </a:r>
            <a:r>
              <a:rPr lang="en-US" sz="2400" i="1">
                <a:solidFill>
                  <a:srgbClr val="FF9900"/>
                </a:solidFill>
              </a:rPr>
              <a:t>Hyatt Regency</a:t>
            </a:r>
            <a:r>
              <a:rPr lang="ja-JP" altLang="en-US" sz="2400" i="1">
                <a:solidFill>
                  <a:srgbClr val="FF9900"/>
                </a:solidFill>
              </a:rPr>
              <a:t>”</a:t>
            </a:r>
            <a:r>
              <a:rPr lang="en-US" sz="2800" b="0">
                <a:latin typeface="Times New Roman" charset="0"/>
                <a:sym typeface="Wingdings" charset="0"/>
              </a:rPr>
              <a:t>),</a:t>
            </a:r>
          </a:p>
          <a:p>
            <a:r>
              <a:rPr lang="en-US" sz="2800" i="1">
                <a:solidFill>
                  <a:srgbClr val="0000FF"/>
                </a:solidFill>
                <a:latin typeface="Times New Roman" charset="0"/>
                <a:sym typeface="Wingdings" charset="0"/>
              </a:rPr>
              <a:t>	   RL_scores</a:t>
            </a:r>
            <a:r>
              <a:rPr lang="en-US" sz="2800" b="0">
                <a:latin typeface="Times New Roman" charset="0"/>
                <a:sym typeface="Wingdings" charset="0"/>
              </a:rPr>
              <a:t>(</a:t>
            </a:r>
            <a:r>
              <a:rPr lang="en-US" sz="2400" i="1">
                <a:solidFill>
                  <a:srgbClr val="008000"/>
                </a:solidFill>
              </a:rPr>
              <a:t>P</a:t>
            </a:r>
            <a:r>
              <a:rPr lang="en-US" sz="2400" b="0"/>
              <a:t>,</a:t>
            </a:r>
            <a:r>
              <a:rPr lang="en-US" sz="2400" i="1">
                <a:solidFill>
                  <a:srgbClr val="33CC33"/>
                </a:solidFill>
              </a:rPr>
              <a:t> </a:t>
            </a:r>
            <a:r>
              <a:rPr lang="ja-JP" altLang="en-US" sz="2400" i="1">
                <a:solidFill>
                  <a:srgbClr val="FF9900"/>
                </a:solidFill>
              </a:rPr>
              <a:t>“</a:t>
            </a:r>
            <a:r>
              <a:rPr lang="en-US" sz="2400" i="1">
                <a:solidFill>
                  <a:srgbClr val="FF9900"/>
                </a:solidFill>
              </a:rPr>
              <a:t>Downtown</a:t>
            </a:r>
            <a:r>
              <a:rPr lang="ja-JP" altLang="en-US" sz="2400" i="1">
                <a:solidFill>
                  <a:srgbClr val="FF9900"/>
                </a:solidFill>
              </a:rPr>
              <a:t>”</a:t>
            </a:r>
            <a:r>
              <a:rPr lang="en-US" sz="2800" b="0">
                <a:latin typeface="Times New Roman" charset="0"/>
                <a:sym typeface="Wingdings" charset="0"/>
              </a:rPr>
              <a:t>)&gt;</a:t>
            </a:r>
          </a:p>
        </p:txBody>
      </p:sp>
      <p:sp>
        <p:nvSpPr>
          <p:cNvPr id="1129477" name="Line 5"/>
          <p:cNvSpPr>
            <a:spLocks noChangeShapeType="1"/>
          </p:cNvSpPr>
          <p:nvPr/>
        </p:nvSpPr>
        <p:spPr bwMode="auto">
          <a:xfrm>
            <a:off x="28956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8" name="Line 6"/>
          <p:cNvSpPr>
            <a:spLocks noChangeShapeType="1"/>
          </p:cNvSpPr>
          <p:nvPr/>
        </p:nvSpPr>
        <p:spPr bwMode="auto">
          <a:xfrm flipH="1" flipV="1">
            <a:off x="6172200" y="39624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9" name="Line 7"/>
          <p:cNvSpPr>
            <a:spLocks noChangeShapeType="1"/>
          </p:cNvSpPr>
          <p:nvPr/>
        </p:nvSpPr>
        <p:spPr bwMode="auto">
          <a:xfrm flipH="1" flipV="1">
            <a:off x="6553200" y="3505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80" name="Line 8"/>
          <p:cNvSpPr>
            <a:spLocks noChangeShapeType="1"/>
          </p:cNvSpPr>
          <p:nvPr/>
        </p:nvSpPr>
        <p:spPr bwMode="auto">
          <a:xfrm flipV="1">
            <a:off x="8763000" y="2438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81" name="Line 9"/>
          <p:cNvSpPr>
            <a:spLocks noChangeShapeType="1"/>
          </p:cNvSpPr>
          <p:nvPr/>
        </p:nvSpPr>
        <p:spPr bwMode="auto">
          <a:xfrm>
            <a:off x="8077200" y="243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82" name="Rectangle 10"/>
          <p:cNvSpPr>
            <a:spLocks noChangeArrowheads="1"/>
          </p:cNvSpPr>
          <p:nvPr/>
        </p:nvSpPr>
        <p:spPr bwMode="auto">
          <a:xfrm>
            <a:off x="3733800" y="5486400"/>
            <a:ext cx="10668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83" name="WordArt 11"/>
          <p:cNvSpPr>
            <a:spLocks noChangeArrowheads="1" noChangeShapeType="1" noTextEdit="1"/>
          </p:cNvSpPr>
          <p:nvPr/>
        </p:nvSpPr>
        <p:spPr bwMode="auto">
          <a:xfrm>
            <a:off x="3810000" y="5562600"/>
            <a:ext cx="9144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200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  <a:ea typeface="Arial Black"/>
                <a:cs typeface="Arial Black"/>
              </a:rPr>
              <a:t>SVM</a:t>
            </a:r>
          </a:p>
        </p:txBody>
      </p:sp>
      <p:sp>
        <p:nvSpPr>
          <p:cNvPr id="1129484" name="AutoShape 12"/>
          <p:cNvSpPr>
            <a:spLocks noChangeArrowheads="1"/>
          </p:cNvSpPr>
          <p:nvPr/>
        </p:nvSpPr>
        <p:spPr bwMode="auto">
          <a:xfrm>
            <a:off x="4038600" y="5943600"/>
            <a:ext cx="457200" cy="3667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85" name="Text Box 13"/>
          <p:cNvSpPr txBox="1">
            <a:spLocks noChangeArrowheads="1"/>
          </p:cNvSpPr>
          <p:nvPr/>
        </p:nvSpPr>
        <p:spPr bwMode="auto">
          <a:xfrm>
            <a:off x="914400" y="6248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Best matching member of the reference set for the post</a:t>
            </a:r>
          </a:p>
        </p:txBody>
      </p:sp>
      <p:sp>
        <p:nvSpPr>
          <p:cNvPr id="1129486" name="AutoShape 14"/>
          <p:cNvSpPr>
            <a:spLocks noChangeArrowheads="1"/>
          </p:cNvSpPr>
          <p:nvPr/>
        </p:nvSpPr>
        <p:spPr bwMode="auto">
          <a:xfrm>
            <a:off x="4038600" y="4191000"/>
            <a:ext cx="485775" cy="3667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87" name="Text Box 15"/>
          <p:cNvSpPr txBox="1">
            <a:spLocks noChangeArrowheads="1"/>
          </p:cNvSpPr>
          <p:nvPr/>
        </p:nvSpPr>
        <p:spPr bwMode="auto">
          <a:xfrm>
            <a:off x="3124200" y="4572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Binary Rescoring</a:t>
            </a:r>
          </a:p>
        </p:txBody>
      </p:sp>
      <p:sp>
        <p:nvSpPr>
          <p:cNvPr id="1129488" name="AutoShape 16"/>
          <p:cNvSpPr>
            <a:spLocks noChangeArrowheads="1"/>
          </p:cNvSpPr>
          <p:nvPr/>
        </p:nvSpPr>
        <p:spPr bwMode="auto">
          <a:xfrm>
            <a:off x="2819400" y="4572000"/>
            <a:ext cx="3048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89" name="AutoShape 17"/>
          <p:cNvSpPr>
            <a:spLocks noChangeArrowheads="1"/>
          </p:cNvSpPr>
          <p:nvPr/>
        </p:nvSpPr>
        <p:spPr bwMode="auto">
          <a:xfrm>
            <a:off x="4038600" y="5105400"/>
            <a:ext cx="457200" cy="3667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838200" y="1752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008000"/>
                </a:solidFill>
              </a:rPr>
              <a:t>P = </a:t>
            </a:r>
            <a:r>
              <a:rPr lang="ja-JP" altLang="en-US" i="1">
                <a:solidFill>
                  <a:srgbClr val="008000"/>
                </a:solidFill>
              </a:rPr>
              <a:t>“</a:t>
            </a:r>
            <a:r>
              <a:rPr lang="en-US" i="1">
                <a:solidFill>
                  <a:srgbClr val="008000"/>
                </a:solidFill>
              </a:rPr>
              <a:t>$25 winning bid at holiday inn sel. univ. ctr.</a:t>
            </a:r>
            <a:r>
              <a:rPr lang="ja-JP" altLang="en-US" i="1">
                <a:solidFill>
                  <a:srgbClr val="008000"/>
                </a:solidFill>
              </a:rPr>
              <a:t>”</a:t>
            </a:r>
            <a:endParaRPr lang="en-US" i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6" grpId="0"/>
      <p:bldP spid="1129477" grpId="0" animBg="1"/>
      <p:bldP spid="1129478" grpId="0" animBg="1"/>
      <p:bldP spid="1129479" grpId="0" animBg="1"/>
      <p:bldP spid="1129480" grpId="0" animBg="1"/>
      <p:bldP spid="1129481" grpId="0" animBg="1"/>
      <p:bldP spid="1129482" grpId="0" animBg="1"/>
      <p:bldP spid="1129483" grpId="0" animBg="1"/>
      <p:bldP spid="1129484" grpId="0" animBg="1"/>
      <p:bldP spid="1129485" grpId="0"/>
      <p:bldP spid="1129486" grpId="0" animBg="1"/>
      <p:bldP spid="1129487" grpId="0"/>
      <p:bldP spid="1129488" grpId="0" animBg="1"/>
      <p:bldP spid="11294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C8C4-1236-5944-BE69-A9021FE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Linkage Scores (</a:t>
            </a:r>
            <a:r>
              <a:rPr lang="en-US" dirty="0" err="1"/>
              <a:t>RL_scores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745B6603-63BE-4743-A1AA-1137EC79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752600"/>
            <a:ext cx="9144000" cy="47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291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3E3-8750-FD4A-B346-8C4436B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Rescoring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5996CA7-3B8F-AC4A-90CC-4268D684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124700" cy="49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70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33DE-DA28-A84A-85E0-A671F577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82DC-696F-6249-BBD9-C36095E3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Support Vector Machine (SVM)</a:t>
            </a:r>
          </a:p>
          <a:p>
            <a:r>
              <a:rPr lang="en-US" dirty="0"/>
              <a:t>Trained to classify matches/ non-matches</a:t>
            </a:r>
          </a:p>
          <a:p>
            <a:r>
              <a:rPr lang="en-US" dirty="0"/>
              <a:t>Returns score from decision function</a:t>
            </a:r>
          </a:p>
          <a:p>
            <a:r>
              <a:rPr lang="en-US" dirty="0"/>
              <a:t>Best Match: Candidate that is a match and has max. score from decision function </a:t>
            </a:r>
          </a:p>
          <a:p>
            <a:pPr lvl="1"/>
            <a:r>
              <a:rPr lang="en-US" dirty="0"/>
              <a:t>1-1 mapping: If more than one candidate with max. score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throw them all away</a:t>
            </a:r>
          </a:p>
          <a:p>
            <a:pPr lvl="1"/>
            <a:r>
              <a:rPr lang="en-US" dirty="0"/>
              <a:t>1-N mapping: If more than one candidate with max. score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keep first one or keep random one w/in set of max.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04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Last Alignment Step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09800"/>
            <a:ext cx="8534400" cy="457200"/>
          </a:xfrm>
          <a:noFill/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b="1" i="1" dirty="0">
                <a:latin typeface="Arial" charset="0"/>
                <a:sym typeface="Wingdings" charset="0"/>
              </a:rPr>
              <a:t>Return reference set attributes as annotation for the post</a:t>
            </a:r>
            <a:endParaRPr lang="en-US" dirty="0">
              <a:latin typeface="Arial" charset="0"/>
              <a:sym typeface="Wingdings" charset="0"/>
            </a:endParaRPr>
          </a:p>
          <a:p>
            <a:pPr marL="533400" indent="-533400">
              <a:buFontTx/>
              <a:buNone/>
            </a:pPr>
            <a:endParaRPr lang="en-US" sz="2400" dirty="0">
              <a:latin typeface="Arial" charset="0"/>
              <a:sym typeface="Wingdings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dirty="0">
                <a:solidFill>
                  <a:srgbClr val="FF0000"/>
                </a:solidFill>
              </a:rPr>
              <a:t>Post: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81000" y="31242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$25 winning bid at holiday inn sel. </a:t>
            </a:r>
            <a:r>
              <a:rPr lang="en-US" b="0" dirty="0" err="1"/>
              <a:t>univ.</a:t>
            </a:r>
            <a:r>
              <a:rPr lang="en-US" b="0" dirty="0"/>
              <a:t> ctr. 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&lt;</a:t>
            </a:r>
            <a:r>
              <a:rPr lang="en-US" b="0" dirty="0" err="1"/>
              <a:t>Ref_hotelName</a:t>
            </a:r>
            <a:r>
              <a:rPr lang="en-US" b="0" dirty="0"/>
              <a:t>&gt;Holiday Inn Select&lt;/</a:t>
            </a:r>
            <a:r>
              <a:rPr lang="en-US" b="0" dirty="0" err="1"/>
              <a:t>Ref_hotelName</a:t>
            </a:r>
            <a:r>
              <a:rPr lang="en-US" b="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/>
              <a:t>&lt;</a:t>
            </a:r>
            <a:r>
              <a:rPr lang="en-US" b="0" dirty="0" err="1"/>
              <a:t>Ref_hotelArea</a:t>
            </a:r>
            <a:r>
              <a:rPr lang="en-US" b="0" dirty="0"/>
              <a:t>&gt;University Center&lt;/</a:t>
            </a:r>
            <a:r>
              <a:rPr lang="en-US" b="0" dirty="0" err="1"/>
              <a:t>Ref_hotelArea</a:t>
            </a:r>
            <a:r>
              <a:rPr lang="en-US" b="0" dirty="0"/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Introduction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Alignment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Extraction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Results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Discussion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33400" y="21336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$25      winning   bid at holiday inn sel. univ. ctr.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Post: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667000" y="2743200"/>
            <a:ext cx="2362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971800" y="2819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0000"/>
                </a:solidFill>
              </a:rPr>
              <a:t>Generate V</a:t>
            </a:r>
            <a:r>
              <a:rPr lang="en-US" sz="1800" i="1" baseline="-25000">
                <a:solidFill>
                  <a:srgbClr val="FF0000"/>
                </a:solidFill>
              </a:rPr>
              <a:t>IE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819400" y="3657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6600"/>
                </a:solidFill>
              </a:rPr>
              <a:t>Multiclass SVM</a:t>
            </a:r>
            <a:r>
              <a:rPr lang="en-US" sz="1800" b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667000" y="3581400"/>
            <a:ext cx="22098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533400" y="2057400"/>
            <a:ext cx="6096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1295400" y="2057400"/>
            <a:ext cx="11430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1066800" y="2514600"/>
            <a:ext cx="1600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2209800" y="25146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3733800" y="3276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3733800" y="4114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447800" y="4419600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$25   winning  bid at holiday  inn  sel.   univ.  ctr.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143000" y="5410200"/>
            <a:ext cx="6248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600200" y="5410200"/>
            <a:ext cx="609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/>
              <a:t>$25               holiday inn sel.              univ. ctr.</a:t>
            </a:r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2667000" y="5410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5410200" y="5410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17526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1447800" y="4419600"/>
            <a:ext cx="6096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3810000" y="4419600"/>
            <a:ext cx="1905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5791200" y="4419600"/>
            <a:ext cx="11430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flipH="1">
            <a:off x="44196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6248400" y="4800600"/>
            <a:ext cx="76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1371600" y="5029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i="1"/>
              <a:t>price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3276600" y="5029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i="1"/>
              <a:t>hotel name</a:t>
            </a:r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4724400" y="4419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5181600" y="4419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6477000" y="4419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H="1">
            <a:off x="4572000" y="48006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 flipH="1">
            <a:off x="4800600" y="48006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 flipH="1">
            <a:off x="6553200" y="48006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33"/>
          <p:cNvSpPr txBox="1">
            <a:spLocks noChangeArrowheads="1"/>
          </p:cNvSpPr>
          <p:nvPr/>
        </p:nvSpPr>
        <p:spPr bwMode="auto">
          <a:xfrm>
            <a:off x="5562600" y="5029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i="1"/>
              <a:t>hotel area</a:t>
            </a:r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2438400" y="6248400"/>
            <a:ext cx="3200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0931" name="AutoShape 35"/>
          <p:cNvCxnSpPr>
            <a:cxnSpLocks noChangeShapeType="1"/>
            <a:endCxn id="80930" idx="1"/>
          </p:cNvCxnSpPr>
          <p:nvPr/>
        </p:nvCxnSpPr>
        <p:spPr bwMode="auto">
          <a:xfrm>
            <a:off x="1981200" y="5867400"/>
            <a:ext cx="925513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32" name="AutoShape 36"/>
          <p:cNvCxnSpPr>
            <a:cxnSpLocks noChangeShapeType="1"/>
            <a:stCxn id="80930" idx="7"/>
          </p:cNvCxnSpPr>
          <p:nvPr/>
        </p:nvCxnSpPr>
        <p:spPr bwMode="auto">
          <a:xfrm flipV="1">
            <a:off x="5170488" y="5867400"/>
            <a:ext cx="1154112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933" name="AutoShape 37"/>
          <p:cNvCxnSpPr>
            <a:cxnSpLocks noChangeShapeType="1"/>
          </p:cNvCxnSpPr>
          <p:nvPr/>
        </p:nvCxnSpPr>
        <p:spPr bwMode="auto">
          <a:xfrm>
            <a:off x="4038600" y="5867400"/>
            <a:ext cx="0" cy="368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2743200" y="6248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>
                <a:solidFill>
                  <a:srgbClr val="33CC33"/>
                </a:solidFill>
              </a:rPr>
              <a:t>Clean Whole Attribute</a:t>
            </a:r>
          </a:p>
        </p:txBody>
      </p:sp>
      <p:sp>
        <p:nvSpPr>
          <p:cNvPr id="80935" name="Rectangle 3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Extraction Algorithm</a:t>
            </a:r>
          </a:p>
        </p:txBody>
      </p:sp>
      <p:sp>
        <p:nvSpPr>
          <p:cNvPr id="1132584" name="Rectangle 40"/>
          <p:cNvSpPr>
            <a:spLocks noChangeArrowheads="1"/>
          </p:cNvSpPr>
          <p:nvPr/>
        </p:nvSpPr>
        <p:spPr bwMode="auto">
          <a:xfrm>
            <a:off x="5257800" y="2667000"/>
            <a:ext cx="38862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i="1">
                <a:solidFill>
                  <a:srgbClr val="FF0000"/>
                </a:solidFill>
                <a:sym typeface="Wingdings" charset="0"/>
              </a:rPr>
              <a:t>V</a:t>
            </a:r>
            <a:r>
              <a:rPr lang="en-US" i="1" baseline="-25000">
                <a:solidFill>
                  <a:srgbClr val="FF0000"/>
                </a:solidFill>
                <a:sym typeface="Wingdings" charset="0"/>
              </a:rPr>
              <a:t>IE</a:t>
            </a:r>
            <a:r>
              <a:rPr lang="en-US" b="0">
                <a:sym typeface="Wingdings" charset="0"/>
              </a:rPr>
              <a:t> </a:t>
            </a:r>
            <a:r>
              <a:rPr lang="en-US" i="1">
                <a:sym typeface="Wingdings" charset="0"/>
              </a:rPr>
              <a:t>= </a:t>
            </a:r>
            <a:r>
              <a:rPr lang="en-US" sz="2000" b="0">
                <a:sym typeface="Wingdings" charset="0"/>
              </a:rPr>
              <a:t>&lt;common_scores(token),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2000" b="0">
                <a:sym typeface="Wingdings" charset="0"/>
              </a:rPr>
              <a:t>           </a:t>
            </a:r>
            <a:r>
              <a:rPr lang="en-US" sz="2000" b="0">
                <a:solidFill>
                  <a:srgbClr val="0000FF"/>
                </a:solidFill>
                <a:sym typeface="Wingdings" charset="0"/>
              </a:rPr>
              <a:t>IE_scores</a:t>
            </a:r>
            <a:r>
              <a:rPr lang="en-US" sz="2000" b="0">
                <a:sym typeface="Wingdings" charset="0"/>
              </a:rPr>
              <a:t>(token, attr1),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2000" b="0">
                <a:sym typeface="Wingdings" charset="0"/>
              </a:rPr>
              <a:t>           </a:t>
            </a:r>
            <a:r>
              <a:rPr lang="en-US" sz="2000" b="0">
                <a:solidFill>
                  <a:srgbClr val="0000FF"/>
                </a:solidFill>
                <a:sym typeface="Wingdings" charset="0"/>
              </a:rPr>
              <a:t>IE_scores</a:t>
            </a:r>
            <a:r>
              <a:rPr lang="en-US" sz="2000" b="0">
                <a:sym typeface="Wingdings" charset="0"/>
              </a:rPr>
              <a:t>(token, attr2),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None/>
            </a:pPr>
            <a:r>
              <a:rPr lang="en-US" sz="2000" b="0">
                <a:sym typeface="Wingdings" charset="0"/>
              </a:rPr>
              <a:t>	    … &gt;</a:t>
            </a:r>
          </a:p>
        </p:txBody>
      </p:sp>
      <p:sp>
        <p:nvSpPr>
          <p:cNvPr id="1132585" name="Rectangle 41"/>
          <p:cNvSpPr>
            <a:spLocks noChangeArrowheads="1"/>
          </p:cNvSpPr>
          <p:nvPr/>
        </p:nvSpPr>
        <p:spPr bwMode="auto">
          <a:xfrm>
            <a:off x="5334000" y="2667000"/>
            <a:ext cx="35814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84" grpId="0"/>
      <p:bldP spid="11325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Scores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>
                <a:sym typeface="Wingdings" charset="0"/>
              </a:rPr>
              <a:t>Some attributes not in reference set</a:t>
            </a:r>
          </a:p>
          <a:p>
            <a:pPr lvl="1"/>
            <a:r>
              <a:rPr lang="en-US" dirty="0">
                <a:sym typeface="Wingdings" charset="0"/>
              </a:rPr>
              <a:t>Reliable characteristics</a:t>
            </a:r>
          </a:p>
          <a:p>
            <a:pPr lvl="1"/>
            <a:r>
              <a:rPr lang="en-US" dirty="0">
                <a:sym typeface="Wingdings" charset="0"/>
              </a:rPr>
              <a:t>Infeasible to represent in reference set</a:t>
            </a:r>
          </a:p>
          <a:p>
            <a:pPr lvl="1"/>
            <a:r>
              <a:rPr lang="en-US" dirty="0">
                <a:sym typeface="Wingdings" charset="0"/>
              </a:rPr>
              <a:t>E.g. prices, dates</a:t>
            </a:r>
          </a:p>
          <a:p>
            <a:r>
              <a:rPr lang="en-US" dirty="0">
                <a:sym typeface="Wingdings" charset="0"/>
              </a:rPr>
              <a:t>Can use characteristics to extract/annotate these attributes</a:t>
            </a:r>
          </a:p>
          <a:p>
            <a:pPr lvl="1"/>
            <a:r>
              <a:rPr lang="en-US" dirty="0">
                <a:sym typeface="Wingdings" charset="0"/>
              </a:rPr>
              <a:t>Regular expressions, for example</a:t>
            </a:r>
          </a:p>
          <a:p>
            <a:r>
              <a:rPr lang="en-US" dirty="0">
                <a:sym typeface="Wingdings" charset="0"/>
              </a:rPr>
              <a:t>These types of scores are what compose </a:t>
            </a:r>
            <a:r>
              <a:rPr lang="en-US" dirty="0" err="1">
                <a:sym typeface="Wingdings" charset="0"/>
              </a:rPr>
              <a:t>common_scores</a:t>
            </a:r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Introduction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Alignment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Extraction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Results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Discussion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Experimental Data Sets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>
                <a:latin typeface="Arial" charset="0"/>
              </a:rPr>
              <a:t>Hotels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i="1">
                <a:latin typeface="Arial" charset="0"/>
              </a:rPr>
              <a:t>Posts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1125 posts from </a:t>
            </a:r>
            <a:r>
              <a:rPr lang="en-US" sz="2000">
                <a:latin typeface="Arial" charset="0"/>
                <a:ea typeface="ＭＳ Ｐゴシック" charset="0"/>
                <a:hlinkClick r:id="rId3"/>
              </a:rPr>
              <a:t>www.biddingfortravel.com</a:t>
            </a:r>
            <a:endParaRPr lang="en-US" sz="2000">
              <a:latin typeface="Arial" charset="0"/>
              <a:ea typeface="ＭＳ Ｐゴシック" charset="0"/>
            </a:endParaRPr>
          </a:p>
          <a:p>
            <a:pPr marL="1377950" lvl="2" indent="-468313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Pittsburgh, Sacramento, San Diego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Star rating, hotel area, hotel name, price, date booked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i="1">
                <a:latin typeface="Arial" charset="0"/>
              </a:rPr>
              <a:t>Reference Set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132 records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Special posts on BFT site. 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Per area – list any hotels ever bid on in that area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Star rating, hotel area, hotel name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i="1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Char char="o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Introduction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Alignment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Extraction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Results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Discussion</a:t>
            </a:r>
          </a:p>
          <a:p>
            <a:pPr marL="609600" indent="-60960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Experimental Data Sets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Arial" charset="0"/>
              </a:rPr>
              <a:t>Comics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i="1" dirty="0">
                <a:latin typeface="Arial" charset="0"/>
              </a:rPr>
              <a:t>Posts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776 posts from </a:t>
            </a:r>
            <a:r>
              <a:rPr lang="en-US" sz="2000" dirty="0" err="1">
                <a:latin typeface="Arial" charset="0"/>
                <a:ea typeface="ＭＳ Ｐゴシック" charset="0"/>
              </a:rPr>
              <a:t>EBay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1377950" lvl="2" indent="-468313">
              <a:lnSpc>
                <a:spcPct val="90000"/>
              </a:lnSpc>
            </a:pP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Incredible Hulk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and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sz="1800" dirty="0">
                <a:latin typeface="Arial" charset="0"/>
                <a:ea typeface="ＭＳ Ｐゴシック" charset="0"/>
              </a:rPr>
              <a:t>Fantastic Four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sz="1800" dirty="0">
                <a:latin typeface="Arial" charset="0"/>
                <a:ea typeface="ＭＳ Ｐゴシック" charset="0"/>
              </a:rPr>
              <a:t> in comics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Title, issue number, price, condition, publisher, publication year, description (1</a:t>
            </a:r>
            <a:r>
              <a:rPr lang="en-US" sz="1800" baseline="30000" dirty="0">
                <a:latin typeface="Arial" charset="0"/>
                <a:ea typeface="ＭＳ Ｐゴシック" charset="0"/>
              </a:rPr>
              <a:t>st</a:t>
            </a:r>
            <a:r>
              <a:rPr lang="en-US" sz="1800" dirty="0">
                <a:latin typeface="Arial" charset="0"/>
                <a:ea typeface="ＭＳ Ｐゴシック" charset="0"/>
              </a:rPr>
              <a:t> appearance the Rhino)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i="1" dirty="0">
                <a:latin typeface="Arial" charset="0"/>
              </a:rPr>
              <a:t>Reference Sets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918 comics, 49 condition ratings </a:t>
            </a:r>
          </a:p>
          <a:p>
            <a:pPr marL="1004888" lvl="1" indent="-533400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Both come from </a:t>
            </a:r>
            <a:r>
              <a:rPr lang="en-US" sz="2000" dirty="0" err="1">
                <a:latin typeface="Arial" charset="0"/>
                <a:ea typeface="ＭＳ Ｐゴシック" charset="0"/>
              </a:rPr>
              <a:t>ComicsPriceGuide.com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</a:p>
          <a:p>
            <a:pPr marL="1377950" lvl="2" indent="-468313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Title, issue number, description, publisher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i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Comparison to Existing Systems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>
                <a:latin typeface="Arial" charset="0"/>
              </a:rPr>
              <a:t>Record Linkage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WHIRL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RL allows non-decomposed attributes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>
                <a:latin typeface="Arial" charset="0"/>
              </a:rPr>
              <a:t>Information Extraction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Simple Tagger (CRF)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State-of-the-art IE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Amilcare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NLP based IE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Record linkage results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590800" y="6400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10 trials – 30% train, 70% test</a:t>
            </a:r>
          </a:p>
        </p:txBody>
      </p:sp>
      <p:graphicFrame>
        <p:nvGraphicFramePr>
          <p:cNvPr id="1138692" name="Group 4"/>
          <p:cNvGraphicFramePr>
            <a:graphicFrameLocks noGrp="1"/>
          </p:cNvGraphicFramePr>
          <p:nvPr/>
        </p:nvGraphicFramePr>
        <p:xfrm>
          <a:off x="990600" y="2667000"/>
          <a:ext cx="6781800" cy="2925129"/>
        </p:xfrm>
        <a:graphic>
          <a:graphicData uri="http://schemas.openxmlformats.org/drawingml/2006/table">
            <a:tbl>
              <a:tblPr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F-Measure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91.79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92.68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WHIRL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83.52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83.61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88.64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WHIRL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73.89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81.63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77.57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Token level Extraction results: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Hotel domain</a:t>
            </a:r>
          </a:p>
        </p:txBody>
      </p:sp>
      <p:sp>
        <p:nvSpPr>
          <p:cNvPr id="1139715" name="Text Box 3"/>
          <p:cNvSpPr txBox="1">
            <a:spLocks noChangeArrowheads="1"/>
          </p:cNvSpPr>
          <p:nvPr/>
        </p:nvSpPr>
        <p:spPr bwMode="auto">
          <a:xfrm>
            <a:off x="6400800" y="6096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Times New Roman" charset="0"/>
              </a:rPr>
              <a:t>Not Significant</a:t>
            </a:r>
          </a:p>
        </p:txBody>
      </p:sp>
      <p:graphicFrame>
        <p:nvGraphicFramePr>
          <p:cNvPr id="1139716" name="Group 4"/>
          <p:cNvGraphicFramePr>
            <a:graphicFrameLocks noGrp="1"/>
          </p:cNvGraphicFramePr>
          <p:nvPr/>
        </p:nvGraphicFramePr>
        <p:xfrm>
          <a:off x="1371600" y="1828800"/>
          <a:ext cx="5562600" cy="4427538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F-Measure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Freq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Area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89.25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87.50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88.28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809.7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92.28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81.24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86.39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74.2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76.04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87.45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90.62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88.99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751.9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70.23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75.47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93.27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81.74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86.94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94.23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91.85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93.02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1873.9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93.28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93.82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93.54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83.61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90.49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86.90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98.68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95.53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850.1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75.93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80.61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89.66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82.68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85.86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97.94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96.61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97.84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766.4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97.52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97.34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96.50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92.26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94.27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Token level Extraction results: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Comic domain</a:t>
            </a:r>
          </a:p>
        </p:txBody>
      </p:sp>
      <p:graphicFrame>
        <p:nvGraphicFramePr>
          <p:cNvPr id="1140739" name="Group 3"/>
          <p:cNvGraphicFramePr>
            <a:graphicFrameLocks noGrp="1"/>
          </p:cNvGraphicFramePr>
          <p:nvPr/>
        </p:nvGraphicFramePr>
        <p:xfrm>
          <a:off x="457200" y="1981200"/>
          <a:ext cx="8305800" cy="396240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F-Measure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Freq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Condition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84.56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88.01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410.3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78.11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77.76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79.18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67.74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72.80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Descript.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69.21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59.00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504.0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62.25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79.85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69.86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55.14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58.46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56.39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Issue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86.18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669.9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86.97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85.99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86.43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88.58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77.68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82.67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Price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80.00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60.27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68.46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84.44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44.24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55.77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60.00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34.75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43.54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Token level Extraction results: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Comic domain (cont.)</a:t>
            </a:r>
          </a:p>
        </p:txBody>
      </p:sp>
      <p:graphicFrame>
        <p:nvGraphicFramePr>
          <p:cNvPr id="1141763" name="Group 3"/>
          <p:cNvGraphicFramePr>
            <a:graphicFrameLocks noGrp="1"/>
          </p:cNvGraphicFramePr>
          <p:nvPr/>
        </p:nvGraphicFramePr>
        <p:xfrm>
          <a:off x="152400" y="2055813"/>
          <a:ext cx="8839200" cy="358298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F-Measure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Freq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Publisher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83.81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95.08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89.07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61.1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88.54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78.31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82.83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90.82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70.48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Title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97.06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89.90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93.34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1191.1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97.54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96.63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97.07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96.32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93.77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94.98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Year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98.81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84.92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120.9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87.07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51.05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64.24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86.82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72.47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Extraction results: Summary</a:t>
            </a:r>
          </a:p>
        </p:txBody>
      </p:sp>
      <p:graphicFrame>
        <p:nvGraphicFramePr>
          <p:cNvPr id="1142787" name="Group 3"/>
          <p:cNvGraphicFramePr>
            <a:graphicFrameLocks noGrp="1"/>
          </p:cNvGraphicFramePr>
          <p:nvPr/>
        </p:nvGraphicFramePr>
        <p:xfrm>
          <a:off x="304800" y="2286000"/>
          <a:ext cx="8610600" cy="304800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65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Token Level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</a:t>
                      </a: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Field Level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F-Mes.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F-Mes.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93.60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92.68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87.44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85.59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86.51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89.13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79.19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77.23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78.20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86.14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86.11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85.04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78.94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81.88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Token Level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</a:t>
                      </a:r>
                      <a:endParaRPr kumimoji="0" 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Field Level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F-Mes.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F-Mes.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Phoebus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93.24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84.48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88.64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81.73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80.84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81.28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Simple Tagger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84.41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86.04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85.43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78.05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74.02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75.98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Amilcare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87.66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81.22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84.29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90.40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72.56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80.50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Introduction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Alignment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Extraction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Results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Discussion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 extraction results</a:t>
            </a:r>
          </a:p>
        </p:txBody>
      </p:sp>
      <p:graphicFrame>
        <p:nvGraphicFramePr>
          <p:cNvPr id="1145859" name="Group 3"/>
          <p:cNvGraphicFramePr>
            <a:graphicFrameLocks noGrp="1"/>
          </p:cNvGraphicFramePr>
          <p:nvPr/>
        </p:nvGraphicFramePr>
        <p:xfrm>
          <a:off x="533400" y="2209800"/>
          <a:ext cx="6753225" cy="2225040"/>
        </p:xfrm>
        <a:graphic>
          <a:graphicData uri="http://schemas.openxmlformats.org/drawingml/2006/table">
            <a:tbl>
              <a:tblPr/>
              <a:tblGrid>
                <a:gridCol w="203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Prec.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Recall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F-Mes.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 Train. 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 (30%)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91.79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92.68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338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 (10%)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93.66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92.27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 (30%)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93.24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84.48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88.64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233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 (10%)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91.41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83.63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87.34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45897" name="Group 41"/>
          <p:cNvGraphicFramePr>
            <a:graphicFrameLocks noGrp="1"/>
          </p:cNvGraphicFramePr>
          <p:nvPr/>
        </p:nvGraphicFramePr>
        <p:xfrm>
          <a:off x="533400" y="4876800"/>
          <a:ext cx="5410200" cy="15849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 (30%)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87.44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85.59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86.51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Hotel (10%)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86.52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84.54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85.52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 (30%)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81.73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80.84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81.28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Comic (10%)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79.94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76.71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78.29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588" name="Text Box 68"/>
          <p:cNvSpPr txBox="1">
            <a:spLocks noChangeArrowheads="1"/>
          </p:cNvSpPr>
          <p:nvPr/>
        </p:nvSpPr>
        <p:spPr bwMode="auto">
          <a:xfrm>
            <a:off x="2057400" y="16764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Expensive to label training data…</a:t>
            </a:r>
          </a:p>
        </p:txBody>
      </p:sp>
      <p:sp>
        <p:nvSpPr>
          <p:cNvPr id="107589" name="Text Box 69"/>
          <p:cNvSpPr txBox="1">
            <a:spLocks noChangeArrowheads="1"/>
          </p:cNvSpPr>
          <p:nvPr/>
        </p:nvSpPr>
        <p:spPr bwMode="auto">
          <a:xfrm>
            <a:off x="7315200" y="3200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Token Level</a:t>
            </a:r>
          </a:p>
        </p:txBody>
      </p:sp>
      <p:sp>
        <p:nvSpPr>
          <p:cNvPr id="107590" name="Text Box 70"/>
          <p:cNvSpPr txBox="1">
            <a:spLocks noChangeArrowheads="1"/>
          </p:cNvSpPr>
          <p:nvPr/>
        </p:nvSpPr>
        <p:spPr bwMode="auto">
          <a:xfrm>
            <a:off x="6096000" y="548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Field Level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Reference Set Attributes as Annotation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Standard query values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Include info not in post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If post leaves out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Star Rating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</a:rPr>
              <a:t> can still be returned in query on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Star Rating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</a:rPr>
              <a:t> using ref. set annotation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Perform better at annotation than extraction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Consider Rec. link results as field level extraction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E.g. no system did well extracting comic desc.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+20% precision, +10% recall using rec.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Ungrammatical &amp; Unstructured Text</a:t>
            </a:r>
          </a:p>
        </p:txBody>
      </p:sp>
      <p:pic>
        <p:nvPicPr>
          <p:cNvPr id="1122307" name="Picture 3" descr="e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2308" name="Oval 4"/>
          <p:cNvSpPr>
            <a:spLocks noChangeArrowheads="1"/>
          </p:cNvSpPr>
          <p:nvPr/>
        </p:nvSpPr>
        <p:spPr bwMode="auto">
          <a:xfrm>
            <a:off x="2819400" y="4191000"/>
            <a:ext cx="36576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23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29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2310" name="Oval 6"/>
          <p:cNvSpPr>
            <a:spLocks noChangeArrowheads="1"/>
          </p:cNvSpPr>
          <p:nvPr/>
        </p:nvSpPr>
        <p:spPr bwMode="auto">
          <a:xfrm>
            <a:off x="304800" y="2286000"/>
            <a:ext cx="5943600" cy="1143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23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753600" cy="739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2312" name="Oval 8"/>
          <p:cNvSpPr>
            <a:spLocks noChangeArrowheads="1"/>
          </p:cNvSpPr>
          <p:nvPr/>
        </p:nvSpPr>
        <p:spPr bwMode="auto">
          <a:xfrm>
            <a:off x="228600" y="2590800"/>
            <a:ext cx="3962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08" grpId="0" animBg="1"/>
      <p:bldP spid="1122310" grpId="0" animBg="1"/>
      <p:bldP spid="11223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Set Attributes as Annotation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Then why do extraction at all?</a:t>
            </a:r>
          </a:p>
          <a:p>
            <a:r>
              <a:rPr lang="en-US" dirty="0"/>
              <a:t>Want to see actual values</a:t>
            </a:r>
          </a:p>
          <a:p>
            <a:r>
              <a:rPr lang="en-US" dirty="0"/>
              <a:t>Extraction can annotate when record linkage is wrong</a:t>
            </a:r>
          </a:p>
          <a:p>
            <a:pPr lvl="1"/>
            <a:r>
              <a:rPr lang="en-US" dirty="0"/>
              <a:t>Better in some cases at annotation than rec. link</a:t>
            </a:r>
          </a:p>
          <a:p>
            <a:pPr lvl="1"/>
            <a:r>
              <a:rPr lang="en-US" dirty="0"/>
              <a:t>If wrong rec. link, usually close enough record to get some extraction parts right</a:t>
            </a:r>
          </a:p>
          <a:p>
            <a:r>
              <a:rPr lang="en-US" dirty="0"/>
              <a:t>Learn what something is not</a:t>
            </a:r>
          </a:p>
          <a:p>
            <a:pPr lvl="1"/>
            <a:r>
              <a:rPr lang="en-US" dirty="0"/>
              <a:t>Helps to classify things not in reference set </a:t>
            </a:r>
          </a:p>
          <a:p>
            <a:pPr lvl="1"/>
            <a:r>
              <a:rPr lang="en-US" dirty="0"/>
              <a:t>Learn which tokens to ignore better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Ungrammatical &amp; Unstructured Text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For simplicity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ja-JP" altLang="en-US">
                <a:latin typeface="Arial" charset="0"/>
                <a:sym typeface="Wingdings" charset="0"/>
              </a:rPr>
              <a:t>“</a:t>
            </a:r>
            <a:r>
              <a:rPr lang="en-US">
                <a:latin typeface="Arial" charset="0"/>
                <a:sym typeface="Wingdings" charset="0"/>
              </a:rPr>
              <a:t>posts</a:t>
            </a:r>
            <a:r>
              <a:rPr lang="ja-JP" altLang="en-US">
                <a:latin typeface="Arial" charset="0"/>
                <a:sym typeface="Wingdings" charset="0"/>
              </a:rPr>
              <a:t>”</a:t>
            </a:r>
            <a:endParaRPr lang="en-US">
              <a:latin typeface="Arial" charset="0"/>
              <a:sym typeface="Wingdings" charset="0"/>
            </a:endParaRPr>
          </a:p>
          <a:p>
            <a:pPr>
              <a:buFontTx/>
              <a:buNone/>
            </a:pPr>
            <a:r>
              <a:rPr lang="en-US" b="1" i="1">
                <a:latin typeface="Arial" charset="0"/>
                <a:sym typeface="Wingdings" charset="0"/>
              </a:rPr>
              <a:t>Goal:</a:t>
            </a:r>
            <a:endParaRPr lang="en-US" b="1" i="1">
              <a:latin typeface="Arial" charset="0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7630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57200" y="3352800"/>
            <a:ext cx="49530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3334" name="Rectangle 6"/>
          <p:cNvSpPr>
            <a:spLocks noChangeArrowheads="1"/>
          </p:cNvSpPr>
          <p:nvPr/>
        </p:nvSpPr>
        <p:spPr bwMode="auto">
          <a:xfrm>
            <a:off x="533400" y="3505200"/>
            <a:ext cx="609600" cy="3810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3335" name="Line 7"/>
          <p:cNvSpPr>
            <a:spLocks noChangeShapeType="1"/>
          </p:cNvSpPr>
          <p:nvPr/>
        </p:nvSpPr>
        <p:spPr bwMode="auto">
          <a:xfrm>
            <a:off x="838200" y="3886200"/>
            <a:ext cx="3048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6" name="Rectangle 8"/>
          <p:cNvSpPr>
            <a:spLocks noChangeArrowheads="1"/>
          </p:cNvSpPr>
          <p:nvPr/>
        </p:nvSpPr>
        <p:spPr bwMode="auto">
          <a:xfrm>
            <a:off x="2590800" y="3505200"/>
            <a:ext cx="15240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3337" name="Line 9"/>
          <p:cNvSpPr>
            <a:spLocks noChangeShapeType="1"/>
          </p:cNvSpPr>
          <p:nvPr/>
        </p:nvSpPr>
        <p:spPr bwMode="auto">
          <a:xfrm>
            <a:off x="3352800" y="3886200"/>
            <a:ext cx="1219200" cy="914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8" name="Rectangle 10"/>
          <p:cNvSpPr>
            <a:spLocks noChangeArrowheads="1"/>
          </p:cNvSpPr>
          <p:nvPr/>
        </p:nvSpPr>
        <p:spPr bwMode="auto">
          <a:xfrm>
            <a:off x="4114800" y="3505200"/>
            <a:ext cx="1066800" cy="381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3339" name="Line 11"/>
          <p:cNvSpPr>
            <a:spLocks noChangeShapeType="1"/>
          </p:cNvSpPr>
          <p:nvPr/>
        </p:nvSpPr>
        <p:spPr bwMode="auto">
          <a:xfrm flipV="1">
            <a:off x="4724400" y="2895600"/>
            <a:ext cx="114300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0" y="4648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&lt;price&gt;</a:t>
            </a:r>
            <a:r>
              <a:rPr lang="en-US" b="0">
                <a:solidFill>
                  <a:srgbClr val="0000FF"/>
                </a:solidFill>
                <a:latin typeface="Times New Roman" charset="0"/>
              </a:rPr>
              <a:t>$25</a:t>
            </a:r>
            <a:r>
              <a:rPr lang="en-US" b="0">
                <a:latin typeface="Times New Roman" charset="0"/>
              </a:rPr>
              <a:t>&lt;/price&gt;</a:t>
            </a:r>
          </a:p>
        </p:txBody>
      </p:sp>
      <p:sp>
        <p:nvSpPr>
          <p:cNvPr id="1123341" name="Text Box 13"/>
          <p:cNvSpPr txBox="1">
            <a:spLocks noChangeArrowheads="1"/>
          </p:cNvSpPr>
          <p:nvPr/>
        </p:nvSpPr>
        <p:spPr bwMode="auto">
          <a:xfrm>
            <a:off x="2438400" y="48006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&lt;hotelName&gt;</a:t>
            </a:r>
            <a:r>
              <a:rPr lang="en-US" b="0">
                <a:solidFill>
                  <a:srgbClr val="66FF33"/>
                </a:solidFill>
                <a:latin typeface="Times New Roman" charset="0"/>
              </a:rPr>
              <a:t>holiday inn sel.</a:t>
            </a:r>
            <a:r>
              <a:rPr lang="en-US" b="0">
                <a:latin typeface="Times New Roman" charset="0"/>
              </a:rPr>
              <a:t>&lt;/hotelName&gt;</a:t>
            </a:r>
          </a:p>
        </p:txBody>
      </p:sp>
      <p:sp>
        <p:nvSpPr>
          <p:cNvPr id="1123342" name="Text Box 14"/>
          <p:cNvSpPr txBox="1">
            <a:spLocks noChangeArrowheads="1"/>
          </p:cNvSpPr>
          <p:nvPr/>
        </p:nvSpPr>
        <p:spPr bwMode="auto">
          <a:xfrm>
            <a:off x="3810000" y="24384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latin typeface="Times New Roman" charset="0"/>
              </a:rPr>
              <a:t>&lt;hotelArea&gt;</a:t>
            </a:r>
            <a:r>
              <a:rPr lang="en-US" b="0">
                <a:solidFill>
                  <a:srgbClr val="FF6600"/>
                </a:solidFill>
                <a:latin typeface="Times New Roman" charset="0"/>
              </a:rPr>
              <a:t>univ. ctr.</a:t>
            </a:r>
            <a:r>
              <a:rPr lang="en-US" b="0">
                <a:latin typeface="Times New Roman" charset="0"/>
              </a:rPr>
              <a:t>&lt;/hotelArea&gt;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04800" y="5486400"/>
            <a:ext cx="8839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Wrapper based IE does not apply (e.g. Stalker, RoadRunner)</a:t>
            </a:r>
          </a:p>
          <a:p>
            <a:pPr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NLP based IE does not apply (e.g. Rapier)</a:t>
            </a:r>
          </a:p>
          <a:p>
            <a:pPr>
              <a:spcBef>
                <a:spcPct val="50000"/>
              </a:spcBef>
            </a:pPr>
            <a:endParaRPr lang="en-US" i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34" grpId="0" animBg="1"/>
      <p:bldP spid="1123335" grpId="0" animBg="1"/>
      <p:bldP spid="1123336" grpId="0" animBg="1"/>
      <p:bldP spid="1123337" grpId="0" animBg="1"/>
      <p:bldP spid="1123338" grpId="0" animBg="1"/>
      <p:bldP spid="1123339" grpId="0" animBg="1"/>
      <p:bldP spid="1123340" grpId="0"/>
      <p:bldP spid="1123341" grpId="0"/>
      <p:bldP spid="11233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Sets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IE infused with outside knowledge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“Reference Sets”</a:t>
            </a:r>
          </a:p>
          <a:p>
            <a:r>
              <a:rPr lang="en-US" dirty="0"/>
              <a:t>Collections of known entities and the associated attributes</a:t>
            </a:r>
          </a:p>
          <a:p>
            <a:r>
              <a:rPr lang="en-US" dirty="0"/>
              <a:t>Online (offline) set of docs</a:t>
            </a:r>
          </a:p>
          <a:p>
            <a:pPr lvl="1"/>
            <a:r>
              <a:rPr lang="en-US" dirty="0"/>
              <a:t>CIA World Fact Book</a:t>
            </a:r>
          </a:p>
          <a:p>
            <a:r>
              <a:rPr lang="en-US" dirty="0"/>
              <a:t>Online (offline) database</a:t>
            </a:r>
          </a:p>
          <a:p>
            <a:pPr lvl="1"/>
            <a:r>
              <a:rPr lang="en-US" dirty="0"/>
              <a:t>Comics Price Guide, Cars from Edmunds, etc.</a:t>
            </a:r>
          </a:p>
          <a:p>
            <a:r>
              <a:rPr lang="en-US" dirty="0"/>
              <a:t>Build from ontologies on Semantic Web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695-981D-1D4A-9CAC-DE6D2D41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Reference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0ED8-7EFB-3143-9551-4F4B359D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Align post to a member of the reference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Exploit the matching member of reference set for extraction/annotation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01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Algorithm Overview – Use of Ref Sets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73629"/>
            <a:ext cx="68580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Introduction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Alignment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Extraction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Results</a:t>
            </a:r>
          </a:p>
          <a:p>
            <a:pPr marL="609600" indent="-609600">
              <a:buFont typeface="Wingdings" charset="0"/>
              <a:buChar char="o"/>
            </a:pPr>
            <a:r>
              <a:rPr lang="en-US">
                <a:latin typeface="Arial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7332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45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5842"/>
              </p:ext>
            </p:extLst>
          </p:nvPr>
        </p:nvGraphicFramePr>
        <p:xfrm>
          <a:off x="2057400" y="4343400"/>
          <a:ext cx="5562600" cy="1752601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Holiday Inn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Greentree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Holiday Inn Select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University Center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Hyatt Regency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Downtown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8464" name="AutoShape 16"/>
          <p:cNvSpPr>
            <a:spLocks noChangeArrowheads="1"/>
          </p:cNvSpPr>
          <p:nvPr/>
        </p:nvSpPr>
        <p:spPr bwMode="auto">
          <a:xfrm>
            <a:off x="762000" y="3048000"/>
            <a:ext cx="1143000" cy="2514600"/>
          </a:xfrm>
          <a:prstGeom prst="curvedRightArrow">
            <a:avLst>
              <a:gd name="adj1" fmla="val 32857"/>
              <a:gd name="adj2" fmla="val 76959"/>
              <a:gd name="adj3" fmla="val 33333"/>
            </a:avLst>
          </a:prstGeom>
          <a:solidFill>
            <a:srgbClr val="0000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Post: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2057400" y="3810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>
                <a:solidFill>
                  <a:srgbClr val="FF0000"/>
                </a:solidFill>
              </a:rPr>
              <a:t>Reference Set: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800600" y="360589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i="1" dirty="0"/>
              <a:t>hotel name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928262" y="359908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i="1" dirty="0"/>
              <a:t>hotel area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2133600" y="6096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i="1"/>
              <a:t>hotel name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57800" y="6096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i="1"/>
              <a:t>hotel area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1981200" y="3048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0"/>
              <a:t>“</a:t>
            </a:r>
            <a:r>
              <a:rPr lang="en-US" b="0"/>
              <a:t>$25 winning bid at  holiday inn sel.   univ. ctr.</a:t>
            </a:r>
            <a:r>
              <a:rPr lang="ja-JP" altLang="en-US" b="0"/>
              <a:t>”</a:t>
            </a:r>
            <a:endParaRPr lang="en-US" b="0"/>
          </a:p>
        </p:txBody>
      </p:sp>
      <p:sp>
        <p:nvSpPr>
          <p:cNvPr id="72728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>
                <a:latin typeface="Arial" charset="0"/>
              </a:rPr>
              <a:t>Our Record Linkage Problem</a:t>
            </a:r>
          </a:p>
        </p:txBody>
      </p:sp>
      <p:sp>
        <p:nvSpPr>
          <p:cNvPr id="7272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1549400" y="1524000"/>
            <a:ext cx="6764338" cy="4572000"/>
          </a:xfrm>
          <a:noFill/>
        </p:spPr>
        <p:txBody>
          <a:bodyPr/>
          <a:lstStyle/>
          <a:p>
            <a:r>
              <a:rPr lang="en-US" sz="2000" b="1" i="1">
                <a:latin typeface="Arial" charset="0"/>
              </a:rPr>
              <a:t>Posts not yet decomposed attributes. </a:t>
            </a:r>
          </a:p>
          <a:p>
            <a:r>
              <a:rPr lang="en-US" sz="2000" b="1" i="1">
                <a:latin typeface="Arial" charset="0"/>
              </a:rPr>
              <a:t>Extra tokens that match nothing in Ref Set.</a:t>
            </a:r>
          </a:p>
        </p:txBody>
      </p:sp>
      <p:pic>
        <p:nvPicPr>
          <p:cNvPr id="7273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08958"/>
            <a:ext cx="2065338" cy="2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14478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64" grpId="0" animBg="1"/>
    </p:bldLst>
  </p:timing>
</p:sld>
</file>

<file path=ppt/theme/theme1.xml><?xml version="1.0" encoding="utf-8"?>
<a:theme xmlns:a="http://schemas.openxmlformats.org/drawingml/2006/main" name="Clear Earthtones">
  <a:themeElements>
    <a:clrScheme name="">
      <a:dk1>
        <a:srgbClr val="000000"/>
      </a:dk1>
      <a:lt1>
        <a:srgbClr val="FFFFCC"/>
      </a:lt1>
      <a:dk2>
        <a:srgbClr val="008080"/>
      </a:dk2>
      <a:lt2>
        <a:srgbClr val="996633"/>
      </a:lt2>
      <a:accent1>
        <a:srgbClr val="3AAE3A"/>
      </a:accent1>
      <a:accent2>
        <a:srgbClr val="D20000"/>
      </a:accent2>
      <a:accent3>
        <a:srgbClr val="FFFFE2"/>
      </a:accent3>
      <a:accent4>
        <a:srgbClr val="000000"/>
      </a:accent4>
      <a:accent5>
        <a:srgbClr val="AED3AE"/>
      </a:accent5>
      <a:accent6>
        <a:srgbClr val="BE0000"/>
      </a:accent6>
      <a:hlink>
        <a:srgbClr val="3D6BFF"/>
      </a:hlink>
      <a:folHlink>
        <a:srgbClr val="FFA041"/>
      </a:folHlink>
    </a:clrScheme>
    <a:fontScheme name="Clear Earthto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Clear Earthto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ar Earthton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ear Earthton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ar Earthton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ar Earthton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ar Earthton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ear Earthton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Office\Templates\Clear Earthtones.pot</Template>
  <TotalTime>42854</TotalTime>
  <Words>1339</Words>
  <Application>Microsoft Macintosh PowerPoint</Application>
  <PresentationFormat>On-screen Show (4:3)</PresentationFormat>
  <Paragraphs>531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Palatino</vt:lpstr>
      <vt:lpstr>Times New Roman</vt:lpstr>
      <vt:lpstr>Wingdings</vt:lpstr>
      <vt:lpstr>Clear Earthtones</vt:lpstr>
      <vt:lpstr>Information Extraction from Unstructured, Ungrammatical Text</vt:lpstr>
      <vt:lpstr>Outline</vt:lpstr>
      <vt:lpstr>Ungrammatical &amp; Unstructured Text</vt:lpstr>
      <vt:lpstr>Ungrammatical &amp; Unstructured Text</vt:lpstr>
      <vt:lpstr>Reference Sets</vt:lpstr>
      <vt:lpstr>Leverage Reference Sets</vt:lpstr>
      <vt:lpstr>Algorithm Overview – Use of Ref Sets</vt:lpstr>
      <vt:lpstr>Outline</vt:lpstr>
      <vt:lpstr>Our Record Linkage Problem</vt:lpstr>
      <vt:lpstr>Our Record Linkage Solution</vt:lpstr>
      <vt:lpstr>Record Linkage Scores (RL_scores)</vt:lpstr>
      <vt:lpstr>Binary Rescoring</vt:lpstr>
      <vt:lpstr>SVM Classification</vt:lpstr>
      <vt:lpstr>Last Alignment Step</vt:lpstr>
      <vt:lpstr>Outline</vt:lpstr>
      <vt:lpstr>Extraction Algorithm</vt:lpstr>
      <vt:lpstr>Common Scores</vt:lpstr>
      <vt:lpstr>Outline</vt:lpstr>
      <vt:lpstr>Experimental Data Sets</vt:lpstr>
      <vt:lpstr>Experimental Data Sets</vt:lpstr>
      <vt:lpstr>Comparison to Existing Systems</vt:lpstr>
      <vt:lpstr>Record linkage results</vt:lpstr>
      <vt:lpstr>Token level Extraction results:  Hotel domain</vt:lpstr>
      <vt:lpstr>Token level Extraction results:  Comic domain</vt:lpstr>
      <vt:lpstr>Token level Extraction results:  Comic domain (cont.)</vt:lpstr>
      <vt:lpstr>Extraction results: Summary</vt:lpstr>
      <vt:lpstr>Outline</vt:lpstr>
      <vt:lpstr>Summary extraction results</vt:lpstr>
      <vt:lpstr>Reference Set Attributes as Annotation</vt:lpstr>
      <vt:lpstr>Reference Set Attributes as Annotation</vt:lpstr>
    </vt:vector>
  </TitlesOfParts>
  <Company>JPRC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Building Special Purpose Search Engines with Machine Learning</dc:title>
  <dc:creator>Andrew McCallum</dc:creator>
  <cp:lastModifiedBy>Jose-Luis Ambite</cp:lastModifiedBy>
  <cp:revision>506</cp:revision>
  <cp:lastPrinted>2001-05-10T19:04:56Z</cp:lastPrinted>
  <dcterms:created xsi:type="dcterms:W3CDTF">1998-10-28T00:04:08Z</dcterms:created>
  <dcterms:modified xsi:type="dcterms:W3CDTF">2019-01-23T22:50:33Z</dcterms:modified>
</cp:coreProperties>
</file>