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72"/>
  </p:notesMasterIdLst>
  <p:handoutMasterIdLst>
    <p:handoutMasterId r:id="rId73"/>
  </p:handoutMasterIdLst>
  <p:sldIdLst>
    <p:sldId id="372" r:id="rId2"/>
    <p:sldId id="732" r:id="rId3"/>
    <p:sldId id="734" r:id="rId4"/>
    <p:sldId id="735" r:id="rId5"/>
    <p:sldId id="736" r:id="rId6"/>
    <p:sldId id="927" r:id="rId7"/>
    <p:sldId id="915" r:id="rId8"/>
    <p:sldId id="840" r:id="rId9"/>
    <p:sldId id="839" r:id="rId10"/>
    <p:sldId id="842" r:id="rId11"/>
    <p:sldId id="928" r:id="rId12"/>
    <p:sldId id="854" r:id="rId13"/>
    <p:sldId id="844" r:id="rId14"/>
    <p:sldId id="845" r:id="rId15"/>
    <p:sldId id="925" r:id="rId16"/>
    <p:sldId id="926" r:id="rId17"/>
    <p:sldId id="929" r:id="rId18"/>
    <p:sldId id="916" r:id="rId19"/>
    <p:sldId id="904" r:id="rId20"/>
    <p:sldId id="905" r:id="rId21"/>
    <p:sldId id="906" r:id="rId22"/>
    <p:sldId id="918" r:id="rId23"/>
    <p:sldId id="850" r:id="rId24"/>
    <p:sldId id="861" r:id="rId25"/>
    <p:sldId id="851" r:id="rId26"/>
    <p:sldId id="876" r:id="rId27"/>
    <p:sldId id="919" r:id="rId28"/>
    <p:sldId id="920" r:id="rId29"/>
    <p:sldId id="767" r:id="rId30"/>
    <p:sldId id="877" r:id="rId31"/>
    <p:sldId id="879" r:id="rId32"/>
    <p:sldId id="880" r:id="rId33"/>
    <p:sldId id="881" r:id="rId34"/>
    <p:sldId id="882" r:id="rId35"/>
    <p:sldId id="883" r:id="rId36"/>
    <p:sldId id="884" r:id="rId37"/>
    <p:sldId id="897" r:id="rId38"/>
    <p:sldId id="894" r:id="rId39"/>
    <p:sldId id="899" r:id="rId40"/>
    <p:sldId id="924" r:id="rId41"/>
    <p:sldId id="923" r:id="rId42"/>
    <p:sldId id="853" r:id="rId43"/>
    <p:sldId id="921" r:id="rId44"/>
    <p:sldId id="922" r:id="rId45"/>
    <p:sldId id="772" r:id="rId46"/>
    <p:sldId id="773" r:id="rId47"/>
    <p:sldId id="774" r:id="rId48"/>
    <p:sldId id="945" r:id="rId49"/>
    <p:sldId id="775" r:id="rId50"/>
    <p:sldId id="776" r:id="rId51"/>
    <p:sldId id="910" r:id="rId52"/>
    <p:sldId id="783" r:id="rId53"/>
    <p:sldId id="912" r:id="rId54"/>
    <p:sldId id="913" r:id="rId55"/>
    <p:sldId id="914" r:id="rId56"/>
    <p:sldId id="930" r:id="rId57"/>
    <p:sldId id="931" r:id="rId58"/>
    <p:sldId id="932" r:id="rId59"/>
    <p:sldId id="933" r:id="rId60"/>
    <p:sldId id="934" r:id="rId61"/>
    <p:sldId id="935" r:id="rId62"/>
    <p:sldId id="936" r:id="rId63"/>
    <p:sldId id="944" r:id="rId64"/>
    <p:sldId id="943" r:id="rId65"/>
    <p:sldId id="937" r:id="rId66"/>
    <p:sldId id="938" r:id="rId67"/>
    <p:sldId id="939" r:id="rId68"/>
    <p:sldId id="940" r:id="rId69"/>
    <p:sldId id="941" r:id="rId70"/>
    <p:sldId id="942" r:id="rId71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89157" autoAdjust="0"/>
  </p:normalViewPr>
  <p:slideViewPr>
    <p:cSldViewPr snapToGrid="0" snapToObjects="1">
      <p:cViewPr varScale="1">
        <p:scale>
          <a:sx n="143" d="100"/>
          <a:sy n="143" d="100"/>
        </p:scale>
        <p:origin x="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24067B9-CAE3-184E-82AF-760C4B053D66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4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>
                <a:latin typeface="Times New Roman" charset="0"/>
                <a:ea typeface="MS PGothic" charset="0"/>
                <a:cs typeface="MS PGothic" charset="0"/>
              </a:rPr>
              <a:t>Sometimes</a:t>
            </a:r>
            <a:r>
              <a:rPr lang="en-GB" baseline="0" dirty="0">
                <a:latin typeface="Times New Roman" charset="0"/>
                <a:ea typeface="MS PGothic" charset="0"/>
                <a:cs typeface="MS PGothic" charset="0"/>
              </a:rPr>
              <a:t> a bag is called a multi-set. Sets cannot have duplicates, bags can.</a:t>
            </a:r>
            <a:endParaRPr lang="en-GB" dirty="0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03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396946-5CAC-EF4E-B804-D02DF911A269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16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79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7A3C9D-74B9-D745-9EC0-E355F7D4C634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17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8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r>
              <a:rPr lang="en-US" baseline="0" dirty="0"/>
              <a:t> rule: function-free logical implication with single predicate consequent and conjunctive </a:t>
            </a:r>
            <a:r>
              <a:rPr lang="en-US" baseline="0" dirty="0" err="1"/>
              <a:t>antedecent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0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</a:t>
            </a:r>
            <a:r>
              <a:rPr lang="en-US" baseline="0" dirty="0"/>
              <a:t> we need </a:t>
            </a:r>
            <a:r>
              <a:rPr lang="en-US" baseline="0" dirty="0" err="1"/>
              <a:t>datalog</a:t>
            </a:r>
            <a:r>
              <a:rPr lang="en-US" baseline="0" dirty="0"/>
              <a:t> if it was just </a:t>
            </a:r>
            <a:r>
              <a:rPr lang="en-US" baseline="0" dirty="0" err="1"/>
              <a:t>conjuntive</a:t>
            </a:r>
            <a:r>
              <a:rPr lang="en-US" baseline="0" dirty="0"/>
              <a:t> views? Not really, but </a:t>
            </a:r>
            <a:r>
              <a:rPr lang="en-US" baseline="0" dirty="0" err="1"/>
              <a:t>datalog</a:t>
            </a:r>
            <a:r>
              <a:rPr lang="en-US" baseline="0" dirty="0"/>
              <a:t> is more powerful, it can represent recursive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3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DC74D7-6D1A-1143-B749-2A90FDC1554F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29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79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JLA: </a:t>
            </a:r>
          </a:p>
          <a:p>
            <a:r>
              <a:rPr lang="en-US" dirty="0"/>
              <a:t>Q1 has r and it restricts it with g, by</a:t>
            </a:r>
            <a:r>
              <a:rPr lang="en-US" baseline="0" dirty="0"/>
              <a:t> </a:t>
            </a:r>
            <a:r>
              <a:rPr lang="en-US" dirty="0"/>
              <a:t>joining</a:t>
            </a:r>
            <a:r>
              <a:rPr lang="en-US" baseline="0" dirty="0"/>
              <a:t> on Y</a:t>
            </a:r>
            <a:endParaRPr lang="en-US" dirty="0"/>
          </a:p>
          <a:p>
            <a:r>
              <a:rPr lang="en-US" dirty="0"/>
              <a:t>Q2 has r join</a:t>
            </a:r>
            <a:r>
              <a:rPr lang="en-US" baseline="0" dirty="0"/>
              <a:t> with itself on A, however that does not restrict r, Q2 has all of r</a:t>
            </a:r>
          </a:p>
          <a:p>
            <a:r>
              <a:rPr lang="en-US" baseline="0" dirty="0"/>
              <a:t>So we expect that q1 is contained in 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2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7AAAD-7A5B-0047-B305-D723A698230F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45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74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18B7586-E017-D34E-8B14-3F07D0097297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46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78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486B3A-1102-0449-9551-E8792C819A41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47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7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179E6E6-01CC-5C4F-ABD7-6EFC539F778E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5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75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486B3A-1102-0449-9551-E8792C819A41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48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6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537DB3-B957-8647-8538-6ED511A3F86B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49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34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EDD86B7-99C9-0649-A148-DD0831B6077D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50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57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1A1533-3FC7-4446-A277-71086EFE83FE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51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4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8494B95-8F3E-B848-B9AE-FFEFF5189307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52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85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68C061-8F0A-F646-A797-7C0FC8203BA8}" type="slidenum">
              <a:rPr lang="en-US" sz="1300"/>
              <a:pPr/>
              <a:t>56</a:t>
            </a:fld>
            <a:endParaRPr 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92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FCBA298-7019-C94C-B565-65A94CABA897}" type="slidenum">
              <a:rPr lang="en-US" sz="1300"/>
              <a:pPr/>
              <a:t>57</a:t>
            </a:fld>
            <a:endParaRPr lang="en-US" sz="13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90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CC760-26F0-9044-B3B2-9993B78020FD}" type="slidenum">
              <a:rPr lang="en-US"/>
              <a:pPr/>
              <a:t>58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0563"/>
            <a:ext cx="4487862" cy="33655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6387"/>
          </a:xfrm>
          <a:ln/>
        </p:spPr>
        <p:txBody>
          <a:bodyPr lIns="90841" tIns="45421" rIns="90841" bIns="4542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5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25401-05FB-5E48-8887-203EE605DD80}" type="slidenum">
              <a:rPr lang="en-US"/>
              <a:pPr/>
              <a:t>65</a:t>
            </a:fld>
            <a:endParaRPr lang="en-US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9263" y="1111250"/>
            <a:ext cx="3363912" cy="25225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6387"/>
          </a:xfrm>
          <a:ln/>
        </p:spPr>
        <p:txBody>
          <a:bodyPr lIns="90841" tIns="45421" rIns="90841" bIns="4542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1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DDAA2-DF1B-1E44-A1DB-8F4F82992F58}" type="slidenum">
              <a:rPr lang="en-US"/>
              <a:pPr/>
              <a:t>66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0563"/>
            <a:ext cx="4487862" cy="33655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6387"/>
          </a:xfrm>
          <a:ln/>
        </p:spPr>
        <p:txBody>
          <a:bodyPr lIns="90841" tIns="45421" rIns="90841" bIns="4542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8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49208CA-5F07-9C4E-8FB6-E8F7806F98E6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9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7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991CBF8-A951-674E-A725-B2410DE797BC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10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2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991CBF8-A951-674E-A725-B2410DE797BC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11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6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991CBF8-A951-674E-A725-B2410DE797BC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12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1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BFE9C13-BAE0-C34D-A394-454C2C59F3E5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13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dirty="0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2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396946-5CAC-EF4E-B804-D02DF911A269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14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1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396946-5CAC-EF4E-B804-D02DF911A269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15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3643"/>
            <a:ext cx="7543800" cy="3163123"/>
          </a:xfrm>
        </p:spPr>
        <p:txBody>
          <a:bodyPr/>
          <a:lstStyle/>
          <a:p>
            <a:r>
              <a:rPr lang="en-US" dirty="0"/>
              <a:t>Database Theory Basics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Luis Ambite</a:t>
            </a:r>
          </a:p>
          <a:p>
            <a:r>
              <a:rPr lang="en-US" dirty="0"/>
              <a:t>University of Southern California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ＭＳ Ｐゴシック" charset="0"/>
              </a:rPr>
              <a:t>Conjunctive Queries:</a:t>
            </a:r>
            <a:br>
              <a:rPr lang="en-US" sz="4000" dirty="0">
                <a:cs typeface="ＭＳ Ｐゴシック" charset="0"/>
              </a:rPr>
            </a:br>
            <a:r>
              <a:rPr lang="en-US" sz="4000" dirty="0">
                <a:cs typeface="ＭＳ Ｐゴシック" charset="0"/>
              </a:rPr>
              <a:t>Rule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432958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head                                                                body</a:t>
            </a:r>
            <a:endParaRPr lang="en-US" sz="2400" dirty="0">
              <a:solidFill>
                <a:schemeClr val="accent1"/>
              </a:solidFill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Q(X,C) :- Interview(C,D,</a:t>
            </a:r>
            <a:r>
              <a:rPr lang="en-US" sz="2400" dirty="0">
                <a:solidFill>
                  <a:srgbClr val="F93C37"/>
                </a:solidFill>
                <a:latin typeface="Calibri" charset="0"/>
                <a:ea typeface="MS PGothic" charset="0"/>
                <a:cs typeface="Calibri" charset="0"/>
              </a:rPr>
              <a:t>X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,H,G),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(E,</a:t>
            </a:r>
            <a:r>
              <a:rPr lang="en-US" sz="2400" dirty="0">
                <a:solidFill>
                  <a:srgbClr val="F93C37"/>
                </a:solidFill>
                <a:latin typeface="Calibri" charset="0"/>
                <a:ea typeface="MS PGothic" charset="0"/>
                <a:cs typeface="Calibri" charset="0"/>
              </a:rPr>
              <a:t>X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,Y,G2,R), G2&lt;2.5</a:t>
            </a:r>
          </a:p>
          <a:p>
            <a:pPr marL="114300" indent="0">
              <a:buNone/>
            </a:pPr>
            <a:endParaRPr lang="en-US" sz="11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Joins expressed with multiple occurrences of same variable</a:t>
            </a:r>
          </a:p>
          <a:p>
            <a:r>
              <a:rPr lang="en-US" sz="2400" dirty="0">
                <a:latin typeface="Calibri" charset="0"/>
              </a:rPr>
              <a:t>Projections are indicated by variables in the head</a:t>
            </a:r>
          </a:p>
          <a:p>
            <a:r>
              <a:rPr lang="en-US" sz="2400" dirty="0">
                <a:latin typeface="Calibri" charset="0"/>
              </a:rPr>
              <a:t>Selections with explicit interpreted predicates (ex: =, &lt;, …) or implicitly with constants in regular predicates</a:t>
            </a:r>
          </a:p>
          <a:p>
            <a:pPr marL="114300" indent="0">
              <a:buNone/>
            </a:pPr>
            <a:endParaRPr lang="en-US" sz="400" dirty="0"/>
          </a:p>
          <a:p>
            <a:pPr marL="114300" indent="0">
              <a:buNone/>
            </a:pP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     Interview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(candidate, date, recruiter,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hireDecision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grade)</a:t>
            </a:r>
          </a:p>
          <a:p>
            <a:pPr marL="114300" indent="0">
              <a:buNone/>
            </a:pP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     </a:t>
            </a: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empID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name, year, grade, reviewer)</a:t>
            </a: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lnSpc>
                <a:spcPct val="8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       select</a:t>
            </a:r>
            <a:r>
              <a:rPr lang="en-US" sz="24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recruiter, candidate</a:t>
            </a:r>
          </a:p>
          <a:p>
            <a:pPr marL="114300" indent="0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       from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Interview </a:t>
            </a: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i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</a:t>
            </a: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 e</a:t>
            </a:r>
            <a:endParaRPr lang="en-US" sz="24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       where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i.recruiter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=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e.name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and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e.grade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&lt; 2.5</a:t>
            </a:r>
          </a:p>
          <a:p>
            <a:pPr marL="114300" indent="0">
              <a:lnSpc>
                <a:spcPct val="80000"/>
              </a:lnSpc>
              <a:buNone/>
            </a:pP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                                    [bad recruiters, re-interview candidates]</a:t>
            </a:r>
          </a:p>
          <a:p>
            <a:pPr marL="114300" indent="0">
              <a:lnSpc>
                <a:spcPct val="80000"/>
              </a:lnSpc>
              <a:buNone/>
            </a:pPr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980716" y="1652127"/>
            <a:ext cx="142421" cy="7635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5400000">
            <a:off x="5126819" y="-1406789"/>
            <a:ext cx="142421" cy="68814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10216" y="2456309"/>
            <a:ext cx="1011024" cy="28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32900" y="2456309"/>
            <a:ext cx="1762191" cy="28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45492" y="2363212"/>
            <a:ext cx="479116" cy="893824"/>
          </a:xfrm>
          <a:custGeom>
            <a:avLst/>
            <a:gdLst>
              <a:gd name="connsiteX0" fmla="*/ 427065 w 479116"/>
              <a:gd name="connsiteY0" fmla="*/ 1155580 h 1155580"/>
              <a:gd name="connsiteX1" fmla="*/ 250 w 479116"/>
              <a:gd name="connsiteY1" fmla="*/ 416425 h 1155580"/>
              <a:gd name="connsiteX2" fmla="*/ 479116 w 479116"/>
              <a:gd name="connsiteY2" fmla="*/ 0 h 115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116" h="1155580">
                <a:moveTo>
                  <a:pt x="427065" y="1155580"/>
                </a:moveTo>
                <a:cubicBezTo>
                  <a:pt x="209320" y="882301"/>
                  <a:pt x="-8425" y="609022"/>
                  <a:pt x="250" y="416425"/>
                </a:cubicBezTo>
                <a:cubicBezTo>
                  <a:pt x="8925" y="223828"/>
                  <a:pt x="479116" y="0"/>
                  <a:pt x="479116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8313529" y="2456309"/>
            <a:ext cx="325202" cy="1318090"/>
          </a:xfrm>
          <a:custGeom>
            <a:avLst/>
            <a:gdLst>
              <a:gd name="connsiteX0" fmla="*/ 427065 w 479116"/>
              <a:gd name="connsiteY0" fmla="*/ 1155580 h 1155580"/>
              <a:gd name="connsiteX1" fmla="*/ 250 w 479116"/>
              <a:gd name="connsiteY1" fmla="*/ 416425 h 1155580"/>
              <a:gd name="connsiteX2" fmla="*/ 479116 w 479116"/>
              <a:gd name="connsiteY2" fmla="*/ 0 h 115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116" h="1155580">
                <a:moveTo>
                  <a:pt x="427065" y="1155580"/>
                </a:moveTo>
                <a:cubicBezTo>
                  <a:pt x="209320" y="882301"/>
                  <a:pt x="-8425" y="609022"/>
                  <a:pt x="250" y="416425"/>
                </a:cubicBezTo>
                <a:cubicBezTo>
                  <a:pt x="8925" y="223828"/>
                  <a:pt x="479116" y="0"/>
                  <a:pt x="479116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04E0C-FCFF-FA4F-81B5-B22300CB74A3}"/>
              </a:ext>
            </a:extLst>
          </p:cNvPr>
          <p:cNvCxnSpPr/>
          <p:nvPr/>
        </p:nvCxnSpPr>
        <p:spPr>
          <a:xfrm>
            <a:off x="457199" y="4374776"/>
            <a:ext cx="8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9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37165" cy="73773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ＭＳ Ｐゴシック" charset="0"/>
              </a:rPr>
              <a:t>Conjunctive Queries: Logic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8" y="1012371"/>
            <a:ext cx="8686801" cy="5388429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consequent                                         antecedent</a:t>
            </a:r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endParaRPr lang="en-US" sz="7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Q(X,C) :- Interview(C,D,</a:t>
            </a:r>
            <a:r>
              <a:rPr lang="en-US" sz="2000" dirty="0">
                <a:solidFill>
                  <a:srgbClr val="F93C37"/>
                </a:solidFill>
                <a:latin typeface="Calibri" charset="0"/>
                <a:ea typeface="MS PGothic" charset="0"/>
                <a:cs typeface="Calibri" charset="0"/>
              </a:rPr>
              <a:t>X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,H,G),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(E,</a:t>
            </a:r>
            <a:r>
              <a:rPr lang="en-US" sz="2000" dirty="0">
                <a:solidFill>
                  <a:srgbClr val="F93C37"/>
                </a:solidFill>
                <a:latin typeface="Calibri" charset="0"/>
                <a:ea typeface="MS PGothic" charset="0"/>
                <a:cs typeface="Calibri" charset="0"/>
              </a:rPr>
              <a:t>X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,Y,G2,R), G2&lt;2.5</a:t>
            </a:r>
          </a:p>
          <a:p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With more traditional logic syntax (comma is conjunction)</a:t>
            </a:r>
          </a:p>
          <a:p>
            <a:pPr marL="114300" indent="0">
              <a:buNone/>
            </a:pP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Q(X,C) ← Interview(C,D,</a:t>
            </a:r>
            <a:r>
              <a:rPr lang="en-US" sz="2000" dirty="0">
                <a:solidFill>
                  <a:srgbClr val="F93C37"/>
                </a:solidFill>
                <a:latin typeface="Calibri" charset="0"/>
                <a:ea typeface="MS PGothic" charset="0"/>
                <a:cs typeface="Calibri" charset="0"/>
              </a:rPr>
              <a:t>X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,H,G) ^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(E,</a:t>
            </a:r>
            <a:r>
              <a:rPr lang="en-US" sz="2000" dirty="0">
                <a:solidFill>
                  <a:srgbClr val="F93C37"/>
                </a:solidFill>
                <a:latin typeface="Calibri" charset="0"/>
                <a:ea typeface="MS PGothic" charset="0"/>
                <a:cs typeface="Calibri" charset="0"/>
              </a:rPr>
              <a:t>X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,Y,G2,R) ^ G2&lt;2.5</a:t>
            </a:r>
          </a:p>
          <a:p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With quantifiers: </a:t>
            </a:r>
          </a:p>
          <a:p>
            <a:pPr marL="114300" indent="0">
              <a:buNone/>
            </a:pP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∀X,C [ ( ∃ D, H, G, G2, Y, R </a:t>
            </a:r>
            <a:br>
              <a:rPr lang="en-US" sz="2000" dirty="0">
                <a:latin typeface="Calibri" charset="0"/>
                <a:ea typeface="MS PGothic" charset="0"/>
                <a:cs typeface="Calibri" charset="0"/>
              </a:rPr>
            </a:b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               Interview(C,D,</a:t>
            </a:r>
            <a:r>
              <a:rPr lang="en-US" sz="2000" dirty="0">
                <a:solidFill>
                  <a:srgbClr val="F93C37"/>
                </a:solidFill>
                <a:latin typeface="Calibri" charset="0"/>
                <a:ea typeface="MS PGothic" charset="0"/>
                <a:cs typeface="Calibri" charset="0"/>
              </a:rPr>
              <a:t>X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,H,G) ^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(E,</a:t>
            </a:r>
            <a:r>
              <a:rPr lang="en-US" sz="2000" dirty="0">
                <a:solidFill>
                  <a:srgbClr val="F93C37"/>
                </a:solidFill>
                <a:latin typeface="Calibri" charset="0"/>
                <a:ea typeface="MS PGothic" charset="0"/>
                <a:cs typeface="Calibri" charset="0"/>
              </a:rPr>
              <a:t>X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,Y,G2,R) ^ G2&lt;2.5 ) →  Q(X,C) ]</a:t>
            </a:r>
          </a:p>
          <a:p>
            <a:pPr marL="114300" indent="0">
              <a:buNone/>
            </a:pP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  </a:t>
            </a:r>
          </a:p>
          <a:p>
            <a:pPr marL="114300" indent="0">
              <a:buNone/>
            </a:pP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   Interview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(candidate, date, recruiter,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hireDecision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 grade)</a:t>
            </a:r>
          </a:p>
          <a:p>
            <a:pPr marL="114300" indent="0">
              <a:buNone/>
            </a:pP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     </a:t>
            </a:r>
            <a:r>
              <a:rPr lang="en-US" sz="20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empID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 name, year, grade, reviewer)</a:t>
            </a:r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       select</a:t>
            </a:r>
            <a:r>
              <a:rPr lang="en-US" sz="20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recruiter, candidate</a:t>
            </a:r>
          </a:p>
          <a:p>
            <a:pPr marL="11430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       from</a:t>
            </a:r>
            <a:r>
              <a:rPr lang="en-US" sz="20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Interview </a:t>
            </a:r>
            <a:r>
              <a:rPr lang="en-US" sz="2000" b="1" dirty="0" err="1">
                <a:latin typeface="Calibri" charset="0"/>
                <a:ea typeface="MS PGothic" charset="0"/>
                <a:cs typeface="Calibri" charset="0"/>
              </a:rPr>
              <a:t>i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 </a:t>
            </a:r>
            <a:r>
              <a:rPr lang="en-US" sz="20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 e</a:t>
            </a:r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       where</a:t>
            </a:r>
            <a:r>
              <a:rPr lang="en-US" sz="20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i.recruiter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=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e.name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and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e.grade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&lt; 2.5  </a:t>
            </a:r>
          </a:p>
          <a:p>
            <a:pPr marL="114300" indent="0">
              <a:lnSpc>
                <a:spcPct val="80000"/>
              </a:lnSpc>
              <a:buNone/>
            </a:pPr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sz="1800" dirty="0">
                <a:latin typeface="Calibri" charset="0"/>
                <a:ea typeface="MS PGothic" charset="0"/>
                <a:cs typeface="Calibri" charset="0"/>
              </a:rPr>
              <a:t>                                             [bad recruiters, re-interview candidates]</a:t>
            </a:r>
          </a:p>
          <a:p>
            <a:pPr marL="114300" indent="0">
              <a:lnSpc>
                <a:spcPct val="80000"/>
              </a:lnSpc>
              <a:buNone/>
            </a:pPr>
            <a:endParaRPr lang="en-US" sz="1800" dirty="0">
              <a:latin typeface="Calibri" charset="0"/>
              <a:ea typeface="MS PGothic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926927" y="1069536"/>
            <a:ext cx="142421" cy="7635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5400000">
            <a:off x="4327533" y="-1432273"/>
            <a:ext cx="163352" cy="57402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7304AA-8BB4-A548-AF6A-2F4B731072B2}"/>
              </a:ext>
            </a:extLst>
          </p:cNvPr>
          <p:cNvCxnSpPr/>
          <p:nvPr/>
        </p:nvCxnSpPr>
        <p:spPr>
          <a:xfrm>
            <a:off x="457198" y="3890682"/>
            <a:ext cx="8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9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Safe Conjunctive Queries:</a:t>
            </a:r>
            <a:br>
              <a:rPr lang="en-US" dirty="0">
                <a:cs typeface="ＭＳ Ｐゴシック" charset="0"/>
              </a:rPr>
            </a:br>
            <a:r>
              <a:rPr lang="en-US" dirty="0">
                <a:cs typeface="ＭＳ Ｐゴシック" charset="0"/>
              </a:rPr>
              <a:t>Interpreted predicates</a:t>
            </a:r>
            <a:endParaRPr lang="en-US" sz="4000" dirty="0"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432958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Q(X,C) :- Interview(C,D,X,H,G),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(E,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X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,Y,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G2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,R),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G2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&lt;2.5</a:t>
            </a:r>
          </a:p>
          <a:p>
            <a:pPr marL="114300" indent="0">
              <a:buNone/>
            </a:pPr>
            <a:endParaRPr lang="en-US" sz="2400" dirty="0">
              <a:latin typeface="Calibri" charset="0"/>
            </a:endParaRPr>
          </a:p>
          <a:p>
            <a:r>
              <a:rPr lang="en-US" sz="2400" dirty="0">
                <a:solidFill>
                  <a:srgbClr val="4F81BD"/>
                </a:solidFill>
                <a:latin typeface="Calibri" charset="0"/>
              </a:rPr>
              <a:t>Safety Condition</a:t>
            </a:r>
            <a:r>
              <a:rPr lang="en-US" sz="2400" dirty="0">
                <a:latin typeface="Calibri" charset="0"/>
              </a:rPr>
              <a:t>: Variables in interpreted (e.g., comparison) predicates must also appear in regular predicates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Interview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(candidate, date, recruiter,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hireDecision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 grade)</a:t>
            </a:r>
          </a:p>
          <a:p>
            <a:pPr marL="114300" indent="0">
              <a:buNone/>
            </a:pPr>
            <a:r>
              <a:rPr lang="en-US" sz="20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empID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 name, year, grade, reviewer)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recruiter, candidate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from</a:t>
            </a:r>
            <a:r>
              <a:rPr lang="en-US" sz="20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Interview </a:t>
            </a:r>
            <a:r>
              <a:rPr lang="en-US" sz="2000" b="1" dirty="0" err="1">
                <a:latin typeface="Calibri" charset="0"/>
                <a:ea typeface="MS PGothic" charset="0"/>
                <a:cs typeface="Calibri" charset="0"/>
              </a:rPr>
              <a:t>i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 </a:t>
            </a:r>
            <a:r>
              <a:rPr lang="en-US" sz="20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 e</a:t>
            </a:r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where</a:t>
            </a:r>
            <a:r>
              <a:rPr lang="en-US" sz="20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i.recruiter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=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e.name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and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e.grade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&lt; 2.5</a:t>
            </a:r>
            <a:endParaRPr lang="en-US" sz="18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400" dirty="0"/>
              <a:t>                        </a:t>
            </a:r>
            <a:r>
              <a:rPr lang="en-US" sz="2000" dirty="0"/>
              <a:t>[bad recruiters, re-interview candidates]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14" name="Curved Up Arrow 13"/>
          <p:cNvSpPr/>
          <p:nvPr/>
        </p:nvSpPr>
        <p:spPr>
          <a:xfrm flipH="1">
            <a:off x="7155963" y="2043700"/>
            <a:ext cx="896107" cy="310562"/>
          </a:xfrm>
          <a:prstGeom prst="curvedUp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72C4A9-8E36-F246-BAB6-B72DB6829024}"/>
              </a:ext>
            </a:extLst>
          </p:cNvPr>
          <p:cNvCxnSpPr/>
          <p:nvPr/>
        </p:nvCxnSpPr>
        <p:spPr>
          <a:xfrm>
            <a:off x="457199" y="3541058"/>
            <a:ext cx="8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Safe Conjunctive Queries:</a:t>
            </a:r>
            <a:br>
              <a:rPr lang="en-US" dirty="0">
                <a:cs typeface="ＭＳ Ｐゴシック" charset="0"/>
              </a:rPr>
            </a:br>
            <a:r>
              <a:rPr lang="en-US" dirty="0">
                <a:cs typeface="ＭＳ Ｐゴシック" charset="0"/>
              </a:rPr>
              <a:t>Negated </a:t>
            </a:r>
            <a:r>
              <a:rPr lang="en-US" dirty="0" err="1">
                <a:cs typeface="ＭＳ Ｐゴシック" charset="0"/>
              </a:rPr>
              <a:t>subgoals</a:t>
            </a:r>
            <a:endParaRPr lang="en-US" dirty="0"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Clr>
                <a:srgbClr val="4F81BD"/>
              </a:buClr>
              <a:buNone/>
            </a:pPr>
            <a:r>
              <a:rPr lang="en-US" sz="2400">
                <a:solidFill>
                  <a:prstClr val="black"/>
                </a:solidFill>
                <a:latin typeface="Calibri" charset="0"/>
                <a:ea typeface="MS PGothic" charset="0"/>
                <a:cs typeface="Calibri" charset="0"/>
              </a:rPr>
              <a:t>Q(</a:t>
            </a:r>
            <a:r>
              <a:rPr lang="en-US" sz="240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C,R</a:t>
            </a:r>
            <a:r>
              <a:rPr lang="en-US" sz="2400">
                <a:solidFill>
                  <a:prstClr val="black"/>
                </a:solidFill>
                <a:latin typeface="Calibri" charset="0"/>
                <a:ea typeface="MS PGothic" charset="0"/>
                <a:cs typeface="Calibri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Calibri" charset="0"/>
                <a:ea typeface="MS PGothic" charset="0"/>
                <a:cs typeface="Calibri" charset="0"/>
              </a:rPr>
              <a:t>:-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Interview(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,D,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,H,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),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  <a:sym typeface="Symbol" charset="0"/>
              </a:rPr>
              <a:t>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OfferMade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, D2), G &gt; 3.5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Clr>
                <a:srgbClr val="4F81BD"/>
              </a:buClr>
              <a:buNone/>
            </a:pPr>
            <a:endParaRPr lang="en-US" sz="1400" dirty="0">
              <a:solidFill>
                <a:srgbClr val="000000"/>
              </a:solidFill>
              <a:latin typeface="Calibri" charset="0"/>
            </a:endParaRPr>
          </a:p>
          <a:p>
            <a:pPr>
              <a:buClr>
                <a:srgbClr val="4F81BD"/>
              </a:buClr>
            </a:pPr>
            <a:r>
              <a:rPr lang="en-US" sz="2400" dirty="0">
                <a:solidFill>
                  <a:srgbClr val="4F81BD"/>
                </a:solidFill>
                <a:latin typeface="Calibri" charset="0"/>
              </a:rPr>
              <a:t>Safety Condition</a:t>
            </a:r>
            <a:r>
              <a:rPr lang="en-US" sz="2400" dirty="0">
                <a:latin typeface="Calibri" charset="0"/>
              </a:rPr>
              <a:t>: every head variable must appear in a positive </a:t>
            </a:r>
            <a:r>
              <a:rPr lang="en-US" sz="2400" dirty="0" err="1">
                <a:latin typeface="Calibri" charset="0"/>
              </a:rPr>
              <a:t>subgoal</a:t>
            </a:r>
            <a:r>
              <a:rPr lang="en-US" sz="2400" dirty="0">
                <a:latin typeface="Calibri" charset="0"/>
              </a:rPr>
              <a:t>.</a:t>
            </a:r>
          </a:p>
          <a:p>
            <a:pPr marL="114300" indent="0">
              <a:buClr>
                <a:srgbClr val="4F81BD"/>
              </a:buClr>
              <a:buNone/>
            </a:pPr>
            <a:endParaRPr lang="en-US" sz="1600" dirty="0">
              <a:solidFill>
                <a:prstClr val="black"/>
              </a:solidFill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Interview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(candidate, date, recruiter,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hireDecision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, grade)</a:t>
            </a:r>
          </a:p>
          <a:p>
            <a:pPr marL="114300" indent="0">
              <a:buNone/>
            </a:pPr>
            <a:r>
              <a:rPr lang="en-US" sz="2000" b="1" dirty="0" err="1">
                <a:latin typeface="Calibri" charset="0"/>
                <a:ea typeface="MS PGothic" charset="0"/>
                <a:cs typeface="Calibri" charset="0"/>
              </a:rPr>
              <a:t>OfferMade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(candidate, date)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candidate, recruiter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from</a:t>
            </a:r>
            <a:r>
              <a:rPr lang="en-US" sz="20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b="1" dirty="0">
                <a:latin typeface="Calibri" charset="0"/>
                <a:ea typeface="MS PGothic" charset="0"/>
                <a:cs typeface="Calibri" charset="0"/>
              </a:rPr>
              <a:t>Interview 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where</a:t>
            </a:r>
            <a:r>
              <a:rPr lang="en-US" sz="20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grade &gt; 3.5 </a:t>
            </a: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and 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            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candidate </a:t>
            </a:r>
            <a:r>
              <a:rPr lang="en-US" sz="20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not in 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(select candidate from </a:t>
            </a:r>
            <a:r>
              <a:rPr lang="en-US" sz="2000" dirty="0" err="1">
                <a:latin typeface="Calibri" charset="0"/>
                <a:ea typeface="MS PGothic" charset="0"/>
                <a:cs typeface="Calibri" charset="0"/>
              </a:rPr>
              <a:t>OfferMade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)</a:t>
            </a:r>
          </a:p>
          <a:p>
            <a:pPr marL="11430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charset="0"/>
                <a:ea typeface="MS PGothic" charset="0"/>
                <a:cs typeface="Calibri" charset="0"/>
              </a:rPr>
              <a:t>             </a:t>
            </a:r>
          </a:p>
          <a:p>
            <a:pPr marL="11430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charset="0"/>
                <a:ea typeface="MS PGothic" charset="0"/>
                <a:cs typeface="Calibri" charset="0"/>
              </a:rPr>
              <a:t>	[candidates with good interviews, but not hired, and their recruiters]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A63CC1-45CD-0743-BEAD-7A4C9C847530}"/>
              </a:ext>
            </a:extLst>
          </p:cNvPr>
          <p:cNvCxnSpPr/>
          <p:nvPr/>
        </p:nvCxnSpPr>
        <p:spPr>
          <a:xfrm>
            <a:off x="394446" y="3209364"/>
            <a:ext cx="8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458745" cy="1143000"/>
          </a:xfrm>
        </p:spPr>
        <p:txBody>
          <a:bodyPr/>
          <a:lstStyle/>
          <a:p>
            <a:r>
              <a:rPr lang="en-US" dirty="0"/>
              <a:t>Unions of Conjunctive Queries (UCQs)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458745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Calibri" charset="0"/>
              </a:rPr>
              <a:t>Multiple rules with the same head predicate express union</a:t>
            </a:r>
          </a:p>
          <a:p>
            <a:pPr marL="114300" indent="0">
              <a:buNone/>
            </a:pPr>
            <a:endParaRPr lang="en-US" sz="800" dirty="0">
              <a:latin typeface="Calibri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R,G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) :- Interview(C,D,R,H,G1),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(E,R,Y,G,W), G&gt;4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) :- Interview(C,D,A,H,G1),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(E,A,Y,B,W), B&lt;2</a:t>
            </a:r>
          </a:p>
          <a:p>
            <a:pPr marL="11430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I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nterview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(candidate, date, recruiter,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hireDecision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grade)</a:t>
            </a:r>
          </a:p>
          <a:p>
            <a:pPr marL="114300" indent="0">
              <a:buNone/>
            </a:pP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empID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name, year, grade, reviewer)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select</a:t>
            </a:r>
            <a:r>
              <a:rPr lang="en-US" sz="24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i.recruiter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e.grade</a:t>
            </a:r>
            <a:endParaRPr lang="en-US" sz="24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from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Interview </a:t>
            </a: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i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</a:t>
            </a: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 e</a:t>
            </a:r>
            <a:endParaRPr lang="en-US" sz="24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where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i.recruiter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=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e.name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and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(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e.grade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&gt; 4 </a:t>
            </a: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or</a:t>
            </a:r>
            <a:r>
              <a:rPr lang="en-US" sz="24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e.grade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&lt; 2)</a:t>
            </a:r>
          </a:p>
          <a:p>
            <a:pPr marL="114300" indent="0">
              <a:buNone/>
            </a:pPr>
            <a:endParaRPr lang="en-US" sz="14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     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[very good or very bad recruiters]</a:t>
            </a:r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endParaRPr lang="en-US" sz="24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A7C179-E724-394C-B527-EB34919F281B}"/>
              </a:ext>
            </a:extLst>
          </p:cNvPr>
          <p:cNvCxnSpPr/>
          <p:nvPr/>
        </p:nvCxnSpPr>
        <p:spPr>
          <a:xfrm>
            <a:off x="457199" y="3227293"/>
            <a:ext cx="8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458745" cy="1143000"/>
          </a:xfrm>
        </p:spPr>
        <p:txBody>
          <a:bodyPr/>
          <a:lstStyle/>
          <a:p>
            <a:r>
              <a:rPr lang="en-US" dirty="0"/>
              <a:t>Unions of Conjunctive Queries (UCQs)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458745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Calibri" charset="0"/>
              </a:rPr>
              <a:t>Multiple rules with the same head predicate express union</a:t>
            </a:r>
          </a:p>
          <a:p>
            <a:pPr marL="114300" indent="0">
              <a:buNone/>
            </a:pPr>
            <a:endParaRPr lang="en-US" sz="800" dirty="0">
              <a:latin typeface="Calibri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(C) :- Interview(C,D,R,H,G)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(R) :- Interview(C,D,R,H,G)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Interview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(candidate, date, recruiter,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hireDecision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grade)</a:t>
            </a:r>
          </a:p>
          <a:p>
            <a:pPr marL="114300" indent="0">
              <a:buNone/>
            </a:pP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empID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name, year, grade, reviewer)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select 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candidate </a:t>
            </a: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from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Interview 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union</a:t>
            </a:r>
            <a:endParaRPr lang="en-US" sz="2400" b="1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select</a:t>
            </a:r>
            <a:r>
              <a:rPr lang="en-US" sz="24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recruiter </a:t>
            </a: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from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Interview</a:t>
            </a:r>
            <a:endParaRPr lang="en-US" sz="24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endParaRPr lang="en-US" sz="14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    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[all candidates and recruiters]</a:t>
            </a:r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endParaRPr lang="en-US" sz="24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A21849-8A21-FC46-9E85-D7ED28820709}"/>
              </a:ext>
            </a:extLst>
          </p:cNvPr>
          <p:cNvCxnSpPr/>
          <p:nvPr/>
        </p:nvCxnSpPr>
        <p:spPr>
          <a:xfrm>
            <a:off x="295834" y="3200400"/>
            <a:ext cx="8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458745" cy="1143000"/>
          </a:xfrm>
        </p:spPr>
        <p:txBody>
          <a:bodyPr/>
          <a:lstStyle/>
          <a:p>
            <a:r>
              <a:rPr lang="en-US" dirty="0"/>
              <a:t>Unions of Conjunctive Queries (UCQs)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458745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Calibri" charset="0"/>
              </a:rPr>
              <a:t>Multiple rules with the same head predicate express union</a:t>
            </a:r>
          </a:p>
          <a:p>
            <a:pPr marL="114300" indent="0">
              <a:buNone/>
            </a:pPr>
            <a:endParaRPr lang="en-US" sz="800" dirty="0">
              <a:latin typeface="Calibri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(C) :- Interview(C,D,R,H,G)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MS PGothic" charset="0"/>
                <a:cs typeface="Calibri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(N) :-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(E,N,Y,G,W)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Interview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(candidate, date, recruiter,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hireDecision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grade)</a:t>
            </a:r>
          </a:p>
          <a:p>
            <a:pPr marL="114300" indent="0">
              <a:buNone/>
            </a:pP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empID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name, year, grade, reviewer)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select 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candidate </a:t>
            </a: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from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Interview 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union</a:t>
            </a:r>
            <a:endParaRPr lang="en-US" sz="2400" b="1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select</a:t>
            </a:r>
            <a:r>
              <a:rPr lang="en-US" sz="24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name </a:t>
            </a: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from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endParaRPr lang="en-US" sz="24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endParaRPr lang="en-US" sz="14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      [all candidates and employees]</a:t>
            </a:r>
            <a:endParaRPr lang="en-US" sz="1800" dirty="0">
              <a:latin typeface="Calibri" charset="0"/>
              <a:ea typeface="MS PGothic" charset="0"/>
              <a:cs typeface="Calibri" charset="0"/>
            </a:endParaRPr>
          </a:p>
          <a:p>
            <a:endParaRPr lang="en-US" sz="24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C77776-EEBE-D447-BB0D-E25BF53F30B7}"/>
              </a:ext>
            </a:extLst>
          </p:cNvPr>
          <p:cNvCxnSpPr/>
          <p:nvPr/>
        </p:nvCxnSpPr>
        <p:spPr>
          <a:xfrm>
            <a:off x="394446" y="3218328"/>
            <a:ext cx="8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SQL: aggregation 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800" dirty="0"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800" dirty="0" err="1">
                <a:latin typeface="Calibri" charset="0"/>
                <a:ea typeface="MS PGothic" charset="0"/>
                <a:cs typeface="Calibri" charset="0"/>
              </a:rPr>
              <a:t>empID</a:t>
            </a:r>
            <a:r>
              <a:rPr lang="en-US" sz="2800" dirty="0">
                <a:latin typeface="Calibri" charset="0"/>
                <a:ea typeface="MS PGothic" charset="0"/>
                <a:cs typeface="Calibri" charset="0"/>
              </a:rPr>
              <a:t>, name, year, grade, reviewer)</a:t>
            </a:r>
          </a:p>
          <a:p>
            <a:pPr marL="114300" indent="0">
              <a:buNone/>
            </a:pPr>
            <a:endParaRPr lang="en-US" sz="28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select</a:t>
            </a:r>
            <a:r>
              <a:rPr lang="en-US" sz="28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800" dirty="0">
                <a:latin typeface="Calibri" charset="0"/>
                <a:ea typeface="MS PGothic" charset="0"/>
                <a:cs typeface="Calibri" charset="0"/>
              </a:rPr>
              <a:t>reviewer, year, </a:t>
            </a:r>
            <a:r>
              <a:rPr lang="en-US" sz="2800" b="1" dirty="0" err="1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avg</a:t>
            </a:r>
            <a:r>
              <a:rPr lang="en-US" sz="2800" dirty="0">
                <a:latin typeface="Calibri" charset="0"/>
                <a:ea typeface="MS PGothic" charset="0"/>
                <a:cs typeface="Calibri" charset="0"/>
              </a:rPr>
              <a:t>(grade)</a:t>
            </a:r>
          </a:p>
          <a:p>
            <a:pPr marL="114300" indent="0">
              <a:buNone/>
            </a:pPr>
            <a:r>
              <a:rPr lang="en-US" sz="28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from</a:t>
            </a:r>
            <a:r>
              <a:rPr lang="en-US" sz="28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8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endParaRPr lang="en-US" sz="28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where</a:t>
            </a:r>
            <a:r>
              <a:rPr lang="en-US" sz="2800" dirty="0">
                <a:solidFill>
                  <a:srgbClr val="833A03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800" dirty="0">
                <a:latin typeface="Calibri" charset="0"/>
                <a:ea typeface="MS PGothic" charset="0"/>
                <a:cs typeface="Calibri" charset="0"/>
              </a:rPr>
              <a:t>year &gt; 2000</a:t>
            </a:r>
            <a:endParaRPr lang="en-US" altLang="ja-JP" sz="28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group by </a:t>
            </a:r>
            <a:r>
              <a:rPr lang="en-US" sz="2800" dirty="0">
                <a:latin typeface="Calibri" charset="0"/>
                <a:ea typeface="MS PGothic" charset="0"/>
                <a:cs typeface="Calibri" charset="0"/>
              </a:rPr>
              <a:t>reviewer, year</a:t>
            </a:r>
          </a:p>
          <a:p>
            <a:pPr marL="114300" indent="0">
              <a:buNone/>
            </a:pPr>
            <a:endParaRPr lang="en-US" sz="28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800" dirty="0">
                <a:latin typeface="Calibri" charset="0"/>
                <a:ea typeface="MS PGothic" charset="0"/>
                <a:cs typeface="Calibri" charset="0"/>
              </a:rPr>
              <a:t>Aggregates need </a:t>
            </a:r>
            <a:r>
              <a:rPr lang="en-US" sz="2800" dirty="0" err="1">
                <a:latin typeface="Calibri" charset="0"/>
                <a:ea typeface="MS PGothic" charset="0"/>
                <a:cs typeface="Calibri" charset="0"/>
              </a:rPr>
              <a:t>multiset</a:t>
            </a:r>
            <a:r>
              <a:rPr lang="en-US" sz="2800" dirty="0">
                <a:latin typeface="Calibri" charset="0"/>
                <a:ea typeface="MS PGothic" charset="0"/>
                <a:cs typeface="Calibri" charset="0"/>
              </a:rPr>
              <a:t> answers to be correctly computed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  <p:extLst>
      <p:ext uri="{BB962C8B-B14F-4D97-AF65-F5344CB8AC3E}">
        <p14:creationId xmlns:p14="http://schemas.microsoft.com/office/powerpoint/2010/main" val="57630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Database Theory Concepts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Relational data model</a:t>
            </a:r>
          </a:p>
          <a:p>
            <a:r>
              <a:rPr lang="en-US" dirty="0"/>
              <a:t>Queries and answers</a:t>
            </a:r>
          </a:p>
          <a:p>
            <a:r>
              <a:rPr lang="en-US" dirty="0">
                <a:solidFill>
                  <a:srgbClr val="4F81BD"/>
                </a:solidFill>
                <a:latin typeface="Calibri" charset="0"/>
              </a:rPr>
              <a:t>Recursive Queries: </a:t>
            </a:r>
            <a:r>
              <a:rPr lang="en-US" dirty="0" err="1">
                <a:solidFill>
                  <a:srgbClr val="4F81BD"/>
                </a:solidFill>
                <a:latin typeface="Calibri" charset="0"/>
              </a:rPr>
              <a:t>Datalog</a:t>
            </a:r>
            <a:endParaRPr lang="en-US" dirty="0">
              <a:solidFill>
                <a:srgbClr val="4F81BD"/>
              </a:solidFill>
              <a:latin typeface="Calibri" charset="0"/>
            </a:endParaRPr>
          </a:p>
          <a:p>
            <a:r>
              <a:rPr lang="en-US" dirty="0"/>
              <a:t>Query Containment</a:t>
            </a:r>
          </a:p>
          <a:p>
            <a:r>
              <a:rPr lang="en-US" dirty="0"/>
              <a:t>Integrity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0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Datalog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05166"/>
            <a:ext cx="8558213" cy="51099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Datalog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Program = set of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datalog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Datalog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rule ~ conjunctive query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big-LA-sales(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Buyer,Seller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, Price) :-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               person(Buyer, “Los Angeles”, Phone),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               purchase(Buyer, Seller, Product, Price),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               Price &gt; 10000.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&quot;"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Buyer, Seller, Price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[  </a:t>
            </a:r>
            <a:r>
              <a:rPr lang="en-US" sz="2000" i="1" dirty="0">
                <a:latin typeface="Arial" charset="0"/>
                <a:ea typeface="ＭＳ Ｐゴシック" charset="0"/>
                <a:cs typeface="ＭＳ Ｐゴシック" charset="0"/>
              </a:rPr>
              <a:t>Phone, Product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[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person(Buyer, “Los Angeles”, </a:t>
            </a:r>
            <a:r>
              <a:rPr lang="en-US" sz="2000" i="1" dirty="0">
                <a:latin typeface="Arial" charset="0"/>
                <a:ea typeface="ＭＳ Ｐゴシック" charset="0"/>
                <a:cs typeface="ＭＳ Ｐゴシック" charset="0"/>
              </a:rPr>
              <a:t>Phone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 ^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         purchase(Buyer, Seller, </a:t>
            </a:r>
            <a:r>
              <a:rPr lang="en-US" sz="2000" i="1" dirty="0">
                <a:latin typeface="Arial" charset="0"/>
                <a:ea typeface="ＭＳ Ｐゴシック" charset="0"/>
                <a:cs typeface="ＭＳ Ｐゴシック" charset="0"/>
              </a:rPr>
              <a:t>Product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, Price) ^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         Price &gt; 10000) 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big-LA-sales(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Buyer,Seller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, Price) 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err="1"/>
              <a:t>Datalog</a:t>
            </a:r>
            <a:r>
              <a:rPr lang="en-US" sz="2000" dirty="0"/>
              <a:t> rule (strictly): function-free logical implication with single predicate consequent and conjunctive </a:t>
            </a:r>
            <a:r>
              <a:rPr lang="en-US" sz="2000" dirty="0" err="1"/>
              <a:t>antedecent</a:t>
            </a:r>
            <a:r>
              <a:rPr lang="en-US" sz="2000" dirty="0"/>
              <a:t> (function-free horn rule)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6954668" y="2212201"/>
            <a:ext cx="1321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 err="1">
                <a:solidFill>
                  <a:srgbClr val="4F81BD"/>
                </a:solidFill>
                <a:latin typeface="+mn-lt"/>
              </a:rPr>
              <a:t>Datalog</a:t>
            </a:r>
            <a:endParaRPr lang="en-US" sz="2800" dirty="0">
              <a:solidFill>
                <a:srgbClr val="4F81BD"/>
              </a:solidFill>
              <a:latin typeface="+mn-lt"/>
            </a:endParaRPr>
          </a:p>
        </p:txBody>
      </p:sp>
      <p:grpSp>
        <p:nvGrpSpPr>
          <p:cNvPr id="21513" name="Group 6"/>
          <p:cNvGrpSpPr>
            <a:grpSpLocks/>
          </p:cNvGrpSpPr>
          <p:nvPr/>
        </p:nvGrpSpPr>
        <p:grpSpPr bwMode="auto">
          <a:xfrm>
            <a:off x="352425" y="2340655"/>
            <a:ext cx="5942013" cy="430212"/>
            <a:chOff x="384" y="1958"/>
            <a:chExt cx="3582" cy="250"/>
          </a:xfrm>
        </p:grpSpPr>
        <p:sp>
          <p:nvSpPr>
            <p:cNvPr id="21522" name="AutoShape 7"/>
            <p:cNvSpPr>
              <a:spLocks noChangeArrowheads="1"/>
            </p:cNvSpPr>
            <p:nvPr/>
          </p:nvSpPr>
          <p:spPr bwMode="auto">
            <a:xfrm>
              <a:off x="384" y="2016"/>
              <a:ext cx="316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8"/>
            <p:cNvSpPr txBox="1">
              <a:spLocks noChangeArrowheads="1"/>
            </p:cNvSpPr>
            <p:nvPr/>
          </p:nvSpPr>
          <p:spPr bwMode="auto">
            <a:xfrm>
              <a:off x="3566" y="1958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dirty="0">
                  <a:solidFill>
                    <a:srgbClr val="3366FF"/>
                  </a:solidFill>
                  <a:latin typeface="Times New Roman" charset="0"/>
                </a:rPr>
                <a:t>head</a:t>
              </a:r>
            </a:p>
          </p:txBody>
        </p:sp>
      </p:grpSp>
      <p:grpSp>
        <p:nvGrpSpPr>
          <p:cNvPr id="21524" name="Group 20"/>
          <p:cNvGrpSpPr>
            <a:grpSpLocks/>
          </p:cNvGrpSpPr>
          <p:nvPr/>
        </p:nvGrpSpPr>
        <p:grpSpPr bwMode="auto">
          <a:xfrm>
            <a:off x="1558925" y="2790266"/>
            <a:ext cx="5724525" cy="1131888"/>
            <a:chOff x="1332" y="2018"/>
            <a:chExt cx="3224" cy="713"/>
          </a:xfrm>
        </p:grpSpPr>
        <p:sp>
          <p:nvSpPr>
            <p:cNvPr id="21514" name="AutoShape 10"/>
            <p:cNvSpPr>
              <a:spLocks noChangeArrowheads="1"/>
            </p:cNvSpPr>
            <p:nvPr/>
          </p:nvSpPr>
          <p:spPr bwMode="auto">
            <a:xfrm>
              <a:off x="1332" y="2018"/>
              <a:ext cx="283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4166" y="2481"/>
              <a:ext cx="3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Times New Roman" charset="0"/>
                </a:rPr>
                <a:t>body</a:t>
              </a:r>
            </a:p>
          </p:txBody>
        </p:sp>
      </p:grpSp>
      <p:grpSp>
        <p:nvGrpSpPr>
          <p:cNvPr id="21527" name="Group 23"/>
          <p:cNvGrpSpPr>
            <a:grpSpLocks/>
          </p:cNvGrpSpPr>
          <p:nvPr/>
        </p:nvGrpSpPr>
        <p:grpSpPr bwMode="auto">
          <a:xfrm>
            <a:off x="682683" y="4461258"/>
            <a:ext cx="8356600" cy="981075"/>
            <a:chOff x="393" y="2988"/>
            <a:chExt cx="5264" cy="618"/>
          </a:xfrm>
        </p:grpSpPr>
        <p:sp>
          <p:nvSpPr>
            <p:cNvPr id="21520" name="AutoShape 13"/>
            <p:cNvSpPr>
              <a:spLocks noChangeArrowheads="1"/>
            </p:cNvSpPr>
            <p:nvPr/>
          </p:nvSpPr>
          <p:spPr bwMode="auto">
            <a:xfrm>
              <a:off x="393" y="2988"/>
              <a:ext cx="4467" cy="61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BBB5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Text Box 14"/>
            <p:cNvSpPr txBox="1">
              <a:spLocks noChangeArrowheads="1"/>
            </p:cNvSpPr>
            <p:nvPr/>
          </p:nvSpPr>
          <p:spPr bwMode="auto">
            <a:xfrm>
              <a:off x="4850" y="3084"/>
              <a:ext cx="8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dirty="0">
                  <a:solidFill>
                    <a:srgbClr val="77933C"/>
                  </a:solidFill>
                  <a:latin typeface="Times New Roman" charset="0"/>
                </a:rPr>
                <a:t>antecedent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27005" y="5456324"/>
            <a:ext cx="5287963" cy="488950"/>
            <a:chOff x="864" y="3744"/>
            <a:chExt cx="3206" cy="205"/>
          </a:xfrm>
        </p:grpSpPr>
        <p:sp>
          <p:nvSpPr>
            <p:cNvPr id="21518" name="AutoShape 16"/>
            <p:cNvSpPr>
              <a:spLocks noChangeArrowheads="1"/>
            </p:cNvSpPr>
            <p:nvPr/>
          </p:nvSpPr>
          <p:spPr bwMode="auto">
            <a:xfrm>
              <a:off x="864" y="3744"/>
              <a:ext cx="2392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7"/>
            <p:cNvSpPr txBox="1">
              <a:spLocks noChangeArrowheads="1"/>
            </p:cNvSpPr>
            <p:nvPr/>
          </p:nvSpPr>
          <p:spPr bwMode="auto">
            <a:xfrm>
              <a:off x="3266" y="3782"/>
              <a:ext cx="80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>
                  <a:solidFill>
                    <a:srgbClr val="3366FF"/>
                  </a:solidFill>
                  <a:latin typeface="Times New Roman" charset="0"/>
                </a:rPr>
                <a:t>consequent</a:t>
              </a:r>
            </a:p>
          </p:txBody>
        </p:sp>
      </p:grp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6349830" y="3901946"/>
            <a:ext cx="260805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4F81BD"/>
                </a:solidFill>
                <a:latin typeface="+mn-lt"/>
              </a:rPr>
              <a:t>First-Order Logic </a:t>
            </a:r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4247980" y="2486408"/>
            <a:ext cx="377825" cy="28892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882902" y="5494668"/>
            <a:ext cx="377825" cy="28892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97258" y="6596390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Jose Luis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77426" y="2393432"/>
            <a:ext cx="486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Wingdings"/>
              </a:rPr>
              <a:t>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18963" y="284549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4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21525" grpId="0" animBg="1"/>
      <p:bldP spid="21526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How does a data integration system decide which sources are relevant to a query? </a:t>
            </a:r>
          </a:p>
          <a:p>
            <a:pPr marL="114300" indent="0">
              <a:buNone/>
            </a:pPr>
            <a:r>
              <a:rPr lang="en-US" sz="2800" dirty="0"/>
              <a:t>Which are redundant? </a:t>
            </a:r>
          </a:p>
          <a:p>
            <a:pPr marL="114300" indent="0">
              <a:buNone/>
            </a:pPr>
            <a:r>
              <a:rPr lang="en-US" sz="2800" dirty="0"/>
              <a:t>How to combine multiple sources to answer a query?</a:t>
            </a:r>
          </a:p>
          <a:p>
            <a:r>
              <a:rPr lang="en-US" sz="2800" dirty="0"/>
              <a:t>By reasoning about the contents of data sources</a:t>
            </a:r>
          </a:p>
          <a:p>
            <a:r>
              <a:rPr lang="en-US" sz="2800" dirty="0"/>
              <a:t>Data sources are often described by queries/views</a:t>
            </a:r>
          </a:p>
          <a:p>
            <a:r>
              <a:rPr lang="en-US" sz="2800" dirty="0"/>
              <a:t>This lecture describes fundamental tools for reasoning about queries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Conjunctive Queries and Views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21688" cy="4760913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Datalog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rule ~ conjunctive view definition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Rule body    ~ CQ, select-from-where construct of SQL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big-LA-sales(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Buyer,Seller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Price) :-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              person(Buyer,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Los Angeles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,Phone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              purchase(Buyer, Seller, Product, Price),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              Price &gt; 10000.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CREATE VIEW  big-LA-sales  AS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 SELECT  buyer, seller, price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 FROM     Person, Purchase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 WHERE 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Person.city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=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Los Angeles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AND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                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Person.buyer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Purchase.buyer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AND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                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Purchase.price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&gt; 10000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7258" y="6596390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Jose Luis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4181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Recursion in Datalog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path(X, Y)   :-   arc(X,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path(X, Y)   :-   path(X, Z),  path(Z,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Semantics: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evaluate the rules bottom-up until a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fixpoint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Iteration #0: arc:  {(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a,b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a,c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b,d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c,d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d,e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                  path:  {}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Iteration #1: path: {(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a,b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a,c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b,d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c,d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d,e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Iteration #2: path gets the new tuples: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a,d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b,e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),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c,e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Iteration #3: path gets the new tuple:  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a,e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Iteration #4: Nothing changes =&gt; stop.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6629400" y="1330325"/>
            <a:ext cx="1843088" cy="1125538"/>
            <a:chOff x="4368" y="1344"/>
            <a:chExt cx="1161" cy="709"/>
          </a:xfrm>
        </p:grpSpPr>
        <p:sp>
          <p:nvSpPr>
            <p:cNvPr id="23560" name="Text Box 5"/>
            <p:cNvSpPr txBox="1">
              <a:spLocks noChangeArrowheads="1"/>
            </p:cNvSpPr>
            <p:nvPr/>
          </p:nvSpPr>
          <p:spPr bwMode="auto">
            <a:xfrm>
              <a:off x="4368" y="155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466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23562" name="Text Box 7"/>
            <p:cNvSpPr txBox="1">
              <a:spLocks noChangeArrowheads="1"/>
            </p:cNvSpPr>
            <p:nvPr/>
          </p:nvSpPr>
          <p:spPr bwMode="auto">
            <a:xfrm>
              <a:off x="4663" y="176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Times New Roman" charset="0"/>
                </a:rPr>
                <a:t>c</a:t>
              </a:r>
            </a:p>
          </p:txBody>
        </p:sp>
        <p:sp>
          <p:nvSpPr>
            <p:cNvPr id="23563" name="Text Box 8"/>
            <p:cNvSpPr txBox="1">
              <a:spLocks noChangeArrowheads="1"/>
            </p:cNvSpPr>
            <p:nvPr/>
          </p:nvSpPr>
          <p:spPr bwMode="auto">
            <a:xfrm>
              <a:off x="5004" y="155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Times New Roman" charset="0"/>
                </a:rPr>
                <a:t>d</a:t>
              </a:r>
            </a:p>
          </p:txBody>
        </p:sp>
        <p:sp>
          <p:nvSpPr>
            <p:cNvPr id="23564" name="Text Box 9"/>
            <p:cNvSpPr txBox="1">
              <a:spLocks noChangeArrowheads="1"/>
            </p:cNvSpPr>
            <p:nvPr/>
          </p:nvSpPr>
          <p:spPr bwMode="auto">
            <a:xfrm>
              <a:off x="5328" y="155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Times New Roman" charset="0"/>
                </a:rPr>
                <a:t>e</a:t>
              </a:r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 flipV="1">
              <a:off x="4512" y="1488"/>
              <a:ext cx="17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>
              <a:off x="4512" y="1776"/>
              <a:ext cx="155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2"/>
            <p:cNvSpPr>
              <a:spLocks noChangeShapeType="1"/>
            </p:cNvSpPr>
            <p:nvPr/>
          </p:nvSpPr>
          <p:spPr bwMode="auto">
            <a:xfrm>
              <a:off x="4848" y="1536"/>
              <a:ext cx="212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3"/>
            <p:cNvSpPr>
              <a:spLocks noChangeShapeType="1"/>
            </p:cNvSpPr>
            <p:nvPr/>
          </p:nvSpPr>
          <p:spPr bwMode="auto">
            <a:xfrm flipV="1">
              <a:off x="4848" y="1728"/>
              <a:ext cx="17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14"/>
            <p:cNvSpPr>
              <a:spLocks noChangeShapeType="1"/>
            </p:cNvSpPr>
            <p:nvPr/>
          </p:nvSpPr>
          <p:spPr bwMode="auto">
            <a:xfrm>
              <a:off x="5184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245225" y="947738"/>
            <a:ext cx="230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Compute all paths: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7258" y="6596390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Jose Luis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03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Database Theory Concepts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Relational data model</a:t>
            </a:r>
          </a:p>
          <a:p>
            <a:r>
              <a:rPr lang="en-US" dirty="0"/>
              <a:t>Queries and answers</a:t>
            </a:r>
          </a:p>
          <a:p>
            <a:r>
              <a:rPr lang="en-US" dirty="0">
                <a:latin typeface="Calibri" charset="0"/>
              </a:rPr>
              <a:t>Recursive Queries: </a:t>
            </a:r>
            <a:r>
              <a:rPr lang="en-US" dirty="0" err="1">
                <a:latin typeface="Calibri" charset="0"/>
              </a:rPr>
              <a:t>Datalog</a:t>
            </a:r>
            <a:endParaRPr lang="en-US" dirty="0">
              <a:latin typeface="Calibri" charset="0"/>
            </a:endParaRPr>
          </a:p>
          <a:p>
            <a:r>
              <a:rPr lang="en-US" dirty="0">
                <a:solidFill>
                  <a:srgbClr val="4F81BD"/>
                </a:solidFill>
                <a:latin typeface="Calibri" charset="0"/>
              </a:rPr>
              <a:t>Query Containment</a:t>
            </a:r>
          </a:p>
          <a:p>
            <a:r>
              <a:rPr lang="en-US" dirty="0"/>
              <a:t>Integrity constraints</a:t>
            </a:r>
          </a:p>
          <a:p>
            <a:endParaRPr lang="en-US" dirty="0">
              <a:solidFill>
                <a:srgbClr val="4F81BD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6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Query Containment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600200"/>
            <a:ext cx="8909050" cy="4929188"/>
          </a:xfrm>
        </p:spPr>
        <p:txBody>
          <a:bodyPr/>
          <a:lstStyle/>
          <a:p>
            <a:pPr eaLnBrk="1" hangingPunct="1"/>
            <a:r>
              <a:rPr lang="en-US" sz="2800" i="1" dirty="0">
                <a:latin typeface="Arial" charset="0"/>
                <a:ea typeface="ＭＳ Ｐゴシック" charset="0"/>
                <a:cs typeface="ＭＳ Ｐゴシック" charset="0"/>
              </a:rPr>
              <a:t>Query Containment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q1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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q2 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  <a:sym typeface="Symbol" charset="0"/>
              </a:rPr>
              <a:t>D  q1(D) </a:t>
            </a: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sym typeface="Symbol" charset="0"/>
              </a:rPr>
              <a:t>q2(D) 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  <a:sym typeface="Symbol" charset="0"/>
              </a:rPr>
              <a:t>q1=</a:t>
            </a:r>
            <a:r>
              <a:rPr lang="en-US" sz="2400" dirty="0"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 q2     (q1 logically implies q2)</a:t>
            </a:r>
            <a:endParaRPr lang="en-US" sz="2400" dirty="0">
              <a:latin typeface="Arial" charset="0"/>
              <a:ea typeface="ＭＳ Ｐゴシック" charset="0"/>
              <a:sym typeface="Symbol" charset="0"/>
            </a:endParaRPr>
          </a:p>
          <a:p>
            <a:pPr eaLnBrk="1" hangingPunct="1"/>
            <a:r>
              <a:rPr lang="en-US" sz="2800" i="1" dirty="0">
                <a:latin typeface="Arial" charset="0"/>
                <a:ea typeface="ＭＳ Ｐゴシック" charset="0"/>
                <a:cs typeface="ＭＳ Ｐゴシック" charset="0"/>
              </a:rPr>
              <a:t>Query Equivalence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q1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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q2 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 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q1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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q2 ^ q2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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q1</a:t>
            </a:r>
          </a:p>
          <a:p>
            <a:pPr eaLnBrk="1" hangingPunct="1"/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Complexity of Query Containment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Conjunctive Queries (CQ), Union of CQs: NP-complete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CQ with comparisons (=, &lt;, </a:t>
            </a:r>
            <a:r>
              <a:rPr lang="en-US" sz="2400" dirty="0">
                <a:latin typeface="Arial" charset="0"/>
                <a:ea typeface="ＭＳ Ｐゴシック" charset="0"/>
                <a:sym typeface="Symbol" charset="0"/>
              </a:rPr>
              <a:t>): </a:t>
            </a:r>
            <a:r>
              <a:rPr lang="en-US" sz="2400" baseline="30000" dirty="0">
                <a:latin typeface="Arial" charset="0"/>
                <a:ea typeface="ＭＳ Ｐゴシック" charset="0"/>
                <a:sym typeface="Symbol" charset="0"/>
              </a:rPr>
              <a:t>P</a:t>
            </a:r>
            <a:r>
              <a:rPr lang="en-US" sz="2400" baseline="-25000" dirty="0">
                <a:latin typeface="Arial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latin typeface="Arial" charset="0"/>
                <a:ea typeface="ＭＳ Ｐゴシック" charset="0"/>
                <a:sym typeface="Symbol" charset="0"/>
              </a:rPr>
              <a:t> -complete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FOL, recursive queries: </a:t>
            </a:r>
            <a:r>
              <a:rPr lang="en-US" sz="2400" dirty="0" err="1">
                <a:latin typeface="Arial" charset="0"/>
                <a:ea typeface="ＭＳ Ｐゴシック" charset="0"/>
              </a:rPr>
              <a:t>Undecidable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8583" y="6344722"/>
            <a:ext cx="8374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latin typeface="Calibri" charset="0"/>
              </a:rPr>
              <a:t>Note: containment and equivalence are properties of the queries, not of the database! </a:t>
            </a:r>
          </a:p>
        </p:txBody>
      </p:sp>
    </p:spTree>
    <p:extLst>
      <p:ext uri="{BB962C8B-B14F-4D97-AF65-F5344CB8AC3E}">
        <p14:creationId xmlns:p14="http://schemas.microsoft.com/office/powerpoint/2010/main" val="54685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containment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q1(X,Z) :- p(X,Y,Z)</a:t>
            </a:r>
          </a:p>
          <a:p>
            <a:r>
              <a:rPr lang="en-US" dirty="0"/>
              <a:t>q2(X,Z) :- p(X,X,Z)</a:t>
            </a:r>
          </a:p>
          <a:p>
            <a:pPr marL="114300" indent="0">
              <a:buNone/>
            </a:pPr>
            <a:r>
              <a:rPr lang="en-US" dirty="0"/>
              <a:t>    q2 ⊆ q1</a:t>
            </a:r>
          </a:p>
          <a:p>
            <a:endParaRPr lang="en-US" dirty="0"/>
          </a:p>
          <a:p>
            <a:r>
              <a:rPr lang="en-US" dirty="0"/>
              <a:t>q3(X,Y) :- p(X,Z), p(Z,Y), p(X,W)</a:t>
            </a:r>
          </a:p>
          <a:p>
            <a:r>
              <a:rPr lang="en-US" dirty="0"/>
              <a:t>q4(X,Y) :- p(X,Z), p(Z,Y)</a:t>
            </a:r>
          </a:p>
          <a:p>
            <a:pPr marL="114300" indent="0">
              <a:buNone/>
            </a:pPr>
            <a:r>
              <a:rPr lang="en-US" dirty="0"/>
              <a:t>    q3 ⊆ q4</a:t>
            </a:r>
          </a:p>
          <a:p>
            <a:pPr marL="114300" indent="0">
              <a:buNone/>
            </a:pPr>
            <a:r>
              <a:rPr lang="en-US" dirty="0"/>
              <a:t>    q4 ⊆ q3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1498" y="5454362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⇒ q3 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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q4</a:t>
            </a:r>
            <a:endParaRPr lang="en-US" sz="3200" dirty="0" err="1"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781300" y="5257800"/>
            <a:ext cx="419100" cy="977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containment is useful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Query Minimization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q1(x) 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 r(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x,y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y,z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z,w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w,u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w,x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x,x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q2(x) 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 r(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x,x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q1(x) = q2(x)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Reuse previous results (materialized views)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q1(</a:t>
            </a:r>
            <a:r>
              <a:rPr lang="en-US" sz="2400" dirty="0" err="1">
                <a:latin typeface="Arial" charset="0"/>
                <a:ea typeface="ＭＳ Ｐゴシック" charset="0"/>
              </a:rPr>
              <a:t>x,w</a:t>
            </a:r>
            <a:r>
              <a:rPr lang="en-US" sz="2400" dirty="0">
                <a:latin typeface="Arial" charset="0"/>
                <a:ea typeface="ＭＳ Ｐゴシック" charset="0"/>
              </a:rPr>
              <a:t>) 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 r1(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x,y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r2(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y,z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r3(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z,w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q2(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x,w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 r1(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x,y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r2(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y,z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r3(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z,x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 ^ r4(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x,w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q2(</a:t>
            </a:r>
            <a:r>
              <a:rPr lang="en-US" sz="2400" dirty="0" err="1">
                <a:latin typeface="Arial" charset="0"/>
                <a:ea typeface="ＭＳ Ｐゴシック" charset="0"/>
              </a:rPr>
              <a:t>x,w</a:t>
            </a:r>
            <a:r>
              <a:rPr lang="en-US" sz="2400" dirty="0">
                <a:latin typeface="Arial" charset="0"/>
                <a:ea typeface="ＭＳ Ｐゴシック" charset="0"/>
              </a:rPr>
              <a:t>) = q1(</a:t>
            </a:r>
            <a:r>
              <a:rPr lang="en-US" sz="2400" dirty="0" err="1">
                <a:latin typeface="Arial" charset="0"/>
                <a:ea typeface="ＭＳ Ｐゴシック" charset="0"/>
              </a:rPr>
              <a:t>x,x</a:t>
            </a:r>
            <a:r>
              <a:rPr lang="en-US" sz="2400" dirty="0">
                <a:latin typeface="Arial" charset="0"/>
                <a:ea typeface="ＭＳ Ｐゴシック" charset="0"/>
              </a:rPr>
              <a:t>) 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^ r4(</a:t>
            </a:r>
            <a:r>
              <a:rPr lang="en-US" sz="2400" dirty="0" err="1">
                <a:latin typeface="Arial" charset="0"/>
                <a:ea typeface="ＭＳ Ｐゴシック" charset="0"/>
                <a:sym typeface="Wingdings" charset="0"/>
              </a:rPr>
              <a:t>x,w</a:t>
            </a:r>
            <a:r>
              <a:rPr lang="en-US" sz="2400" dirty="0">
                <a:latin typeface="Arial" charset="0"/>
                <a:ea typeface="ＭＳ Ｐゴシック" charset="0"/>
                <a:sym typeface="Wingdings" charset="0"/>
              </a:rPr>
              <a:t>)</a:t>
            </a:r>
          </a:p>
          <a:p>
            <a:endParaRPr lang="en-US" sz="2800" dirty="0">
              <a:latin typeface="Arial" charset="0"/>
              <a:ea typeface="ＭＳ Ｐゴシック" charset="0"/>
              <a:sym typeface="Wingdings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sym typeface="Wingdings" charset="0"/>
              </a:rPr>
              <a:t>Data Integration !!!</a:t>
            </a:r>
            <a:endParaRPr lang="en-US" sz="2800" dirty="0">
              <a:latin typeface="Arial" charset="0"/>
              <a:ea typeface="ＭＳ Ｐゴシック" charset="0"/>
            </a:endParaRP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Query Containment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Two approaches: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Homomorphism/Containment mappings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Canonical databases</a:t>
            </a:r>
          </a:p>
          <a:p>
            <a:pPr marL="296863" lvl="1" indent="0">
              <a:buNone/>
            </a:pPr>
            <a:r>
              <a:rPr lang="en-US" dirty="0"/>
              <a:t>(For CQs both approaches are essentially the same)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CQ Containment is NP-complete, but since often queries are small, it is not a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0219" y="6596390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Conjunctive query evaluation as homomorphism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/>
              <a:t>Assume D is a relational database over a single relation R, and q is a conjunctive query</a:t>
            </a:r>
          </a:p>
          <a:p>
            <a:pPr marL="114300" indent="0">
              <a:buNone/>
            </a:pPr>
            <a:r>
              <a:rPr lang="en-US" sz="2800" dirty="0"/>
              <a:t>A tuple </a:t>
            </a:r>
            <a:r>
              <a:rPr lang="en-US" sz="2800" dirty="0">
                <a:solidFill>
                  <a:srgbClr val="4F81BD"/>
                </a:solidFill>
              </a:rPr>
              <a:t>X is an answer </a:t>
            </a:r>
            <a:r>
              <a:rPr lang="en-US" sz="2800" dirty="0"/>
              <a:t>to query q over database D, </a:t>
            </a:r>
            <a:r>
              <a:rPr lang="en-US" sz="2800" dirty="0" err="1"/>
              <a:t>X∈q</a:t>
            </a:r>
            <a:r>
              <a:rPr lang="en-US" sz="2800" dirty="0"/>
              <a:t>(D)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i="1" dirty="0" err="1">
                <a:solidFill>
                  <a:srgbClr val="4F81BD"/>
                </a:solidFill>
              </a:rPr>
              <a:t>iff</a:t>
            </a:r>
            <a:r>
              <a:rPr lang="en-US" sz="2800" dirty="0">
                <a:solidFill>
                  <a:srgbClr val="4F81BD"/>
                </a:solidFill>
              </a:rPr>
              <a:t>  </a:t>
            </a:r>
            <a:r>
              <a:rPr lang="en-US" sz="2800" dirty="0"/>
              <a:t>there exists a </a:t>
            </a:r>
            <a:r>
              <a:rPr lang="en-US" sz="2800" dirty="0">
                <a:solidFill>
                  <a:srgbClr val="4F81BD"/>
                </a:solidFill>
              </a:rPr>
              <a:t>homomorphism</a:t>
            </a:r>
            <a:r>
              <a:rPr lang="en-US" sz="2800" dirty="0"/>
              <a:t> h from q to D:</a:t>
            </a:r>
          </a:p>
          <a:p>
            <a:r>
              <a:rPr lang="en-US" sz="2800" dirty="0"/>
              <a:t>h is a </a:t>
            </a:r>
            <a:r>
              <a:rPr lang="en-US" sz="2800" i="1" dirty="0"/>
              <a:t>function</a:t>
            </a:r>
            <a:r>
              <a:rPr lang="en-US" sz="2800" dirty="0"/>
              <a:t> over the variables and constants occurring in q (i.e., it maps to a single element)</a:t>
            </a:r>
          </a:p>
          <a:p>
            <a:r>
              <a:rPr lang="en-US" sz="2800" dirty="0"/>
              <a:t>h is the identity on the constants of q</a:t>
            </a:r>
          </a:p>
          <a:p>
            <a:r>
              <a:rPr lang="en-US" sz="2800" dirty="0"/>
              <a:t>h maps variables to constants in D</a:t>
            </a:r>
          </a:p>
          <a:p>
            <a:r>
              <a:rPr lang="en-US" sz="2800" dirty="0"/>
              <a:t>for each conjunct, </a:t>
            </a:r>
            <a:r>
              <a:rPr lang="en-US" sz="2800" dirty="0">
                <a:solidFill>
                  <a:srgbClr val="4F81BD"/>
                </a:solidFill>
              </a:rPr>
              <a:t>if</a:t>
            </a:r>
            <a:r>
              <a:rPr lang="en-US" sz="2800" dirty="0"/>
              <a:t> R(X1,..., </a:t>
            </a:r>
            <a:r>
              <a:rPr lang="en-US" sz="2800" dirty="0" err="1"/>
              <a:t>Xn</a:t>
            </a:r>
            <a:r>
              <a:rPr lang="en-US" sz="2800" dirty="0"/>
              <a:t>) ∈ q, </a:t>
            </a:r>
            <a:br>
              <a:rPr lang="en-US" sz="2800" dirty="0"/>
            </a:br>
            <a:r>
              <a:rPr lang="en-US" sz="2800" dirty="0"/>
              <a:t>			    </a:t>
            </a:r>
            <a:r>
              <a:rPr lang="en-US" sz="2800" dirty="0">
                <a:solidFill>
                  <a:srgbClr val="4F81BD"/>
                </a:solidFill>
              </a:rPr>
              <a:t>then</a:t>
            </a:r>
            <a:r>
              <a:rPr lang="en-US" sz="2800" dirty="0"/>
              <a:t> R(h(X1), ..., h(</a:t>
            </a:r>
            <a:r>
              <a:rPr lang="en-US" sz="2800" dirty="0" err="1"/>
              <a:t>Xn</a:t>
            </a:r>
            <a:r>
              <a:rPr lang="en-US" sz="2800" dirty="0"/>
              <a:t>)) ∈D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5334" y="6604084"/>
            <a:ext cx="3988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Abiteboul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Manolescu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Rigaux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Rousset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Senellart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560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query evaluation: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q(X,Z) :- r(X,Y), r(Y,Z)</a:t>
            </a:r>
          </a:p>
          <a:p>
            <a:pPr marL="114300" indent="0">
              <a:buNone/>
            </a:pPr>
            <a:r>
              <a:rPr lang="en-US" dirty="0"/>
              <a:t>D = { r(1,2), r(1,3), r(2,3), r(2,4)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(1,3) ∈q(D) </a:t>
            </a:r>
          </a:p>
          <a:p>
            <a:pPr marL="114300" indent="0">
              <a:buNone/>
            </a:pPr>
            <a:r>
              <a:rPr lang="en-US" dirty="0"/>
              <a:t>h = {X→</a:t>
            </a:r>
            <a:r>
              <a:rPr lang="en-US" dirty="0">
                <a:sym typeface="Wingdings"/>
              </a:rPr>
              <a:t>1, Y</a:t>
            </a:r>
            <a:r>
              <a:rPr lang="en-US" dirty="0"/>
              <a:t>→</a:t>
            </a:r>
            <a:r>
              <a:rPr lang="en-US" dirty="0">
                <a:sym typeface="Wingdings"/>
              </a:rPr>
              <a:t>2, Z</a:t>
            </a:r>
            <a:r>
              <a:rPr lang="en-US" dirty="0"/>
              <a:t>→</a:t>
            </a:r>
            <a:r>
              <a:rPr lang="en-US" dirty="0">
                <a:sym typeface="Wingdings"/>
              </a:rPr>
              <a:t>3}</a:t>
            </a:r>
          </a:p>
          <a:p>
            <a:pPr marL="114300" indent="0">
              <a:buNone/>
            </a:pPr>
            <a:endParaRPr lang="en-US" dirty="0">
              <a:sym typeface="Wingdings"/>
            </a:endParaRPr>
          </a:p>
          <a:p>
            <a:pPr marL="114300" indent="0">
              <a:buNone/>
            </a:pPr>
            <a:r>
              <a:rPr lang="en-US" dirty="0"/>
              <a:t>(1,4) ∈q(D) </a:t>
            </a:r>
          </a:p>
          <a:p>
            <a:pPr marL="114300" indent="0">
              <a:buNone/>
            </a:pPr>
            <a:r>
              <a:rPr lang="en-US" dirty="0"/>
              <a:t>h = {X→</a:t>
            </a:r>
            <a:r>
              <a:rPr lang="en-US" dirty="0">
                <a:sym typeface="Wingdings"/>
              </a:rPr>
              <a:t>1, Y</a:t>
            </a:r>
            <a:r>
              <a:rPr lang="en-US" dirty="0"/>
              <a:t>→</a:t>
            </a:r>
            <a:r>
              <a:rPr lang="en-US" dirty="0">
                <a:sym typeface="Wingdings"/>
              </a:rPr>
              <a:t>2, Z</a:t>
            </a:r>
            <a:r>
              <a:rPr lang="en-US" dirty="0"/>
              <a:t>→</a:t>
            </a:r>
            <a:r>
              <a:rPr lang="en-US" dirty="0">
                <a:sym typeface="Wingdings"/>
              </a:rPr>
              <a:t>4}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Conjunctive Query Containment: Homomorphism Theorem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q1 </a:t>
            </a:r>
            <a:r>
              <a:rPr lang="en-US" dirty="0">
                <a:sym typeface="Symbol" charset="0"/>
              </a:rPr>
              <a:t></a:t>
            </a:r>
            <a:r>
              <a:rPr lang="en-US" dirty="0"/>
              <a:t> q2  </a:t>
            </a:r>
            <a:r>
              <a:rPr lang="en-US" i="1" dirty="0" err="1">
                <a:solidFill>
                  <a:srgbClr val="4F81BD"/>
                </a:solidFill>
              </a:rPr>
              <a:t>iff</a:t>
            </a:r>
            <a:r>
              <a:rPr lang="en-US" i="1" dirty="0">
                <a:solidFill>
                  <a:srgbClr val="4F81BD"/>
                </a:solidFill>
              </a:rPr>
              <a:t>  </a:t>
            </a:r>
            <a:r>
              <a:rPr lang="en-US" dirty="0"/>
              <a:t>h(q2)=q1 [q2--CM--&gt;q1]</a:t>
            </a:r>
          </a:p>
          <a:p>
            <a:pPr marL="114300" indent="0">
              <a:buNone/>
            </a:pPr>
            <a:r>
              <a:rPr lang="en-US" dirty="0"/>
              <a:t>there exists a homomorphism h from q2 to q1</a:t>
            </a:r>
          </a:p>
          <a:p>
            <a:pPr marL="114300" indent="0">
              <a:buNone/>
            </a:pPr>
            <a:r>
              <a:rPr lang="en-US" dirty="0"/>
              <a:t>(i.e., can map all of q2 into q1)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800" dirty="0"/>
              <a:t>In this context, the homomorphism is also called a containment mapping </a:t>
            </a:r>
            <a:endParaRPr lang="en-US" sz="2800" dirty="0">
              <a:sym typeface="Symbol" charset="0"/>
            </a:endParaRPr>
          </a:p>
          <a:p>
            <a:r>
              <a:rPr lang="en-US" sz="2800" dirty="0">
                <a:sym typeface="Symbol" charset="0"/>
              </a:rPr>
              <a:t>Note that the containment mapping is in the opposite direction of the containment: it goes from the containing CQ to the contained CQ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4036" y="5265"/>
            <a:ext cx="240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cs typeface="ＭＳ Ｐゴシック" charset="0"/>
              </a:rPr>
              <a:t>[Chandra &amp; Merlin,1977]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Database Theory: Some Concepts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Relational data model</a:t>
            </a:r>
          </a:p>
          <a:p>
            <a:r>
              <a:rPr lang="en-US" dirty="0"/>
              <a:t>Queries and answers</a:t>
            </a:r>
          </a:p>
          <a:p>
            <a:r>
              <a:rPr lang="en-US" dirty="0"/>
              <a:t>Recursive Queries: </a:t>
            </a:r>
            <a:r>
              <a:rPr lang="en-US" dirty="0" err="1"/>
              <a:t>Datalog</a:t>
            </a:r>
            <a:endParaRPr lang="en-US" dirty="0"/>
          </a:p>
          <a:p>
            <a:r>
              <a:rPr lang="en-US" dirty="0"/>
              <a:t>Query Containment</a:t>
            </a:r>
          </a:p>
          <a:p>
            <a:r>
              <a:rPr lang="en-US" dirty="0"/>
              <a:t>Integrity constraints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Mappings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mapping from the variables of CQ q2 to the variables of CQ q1, such that:</a:t>
            </a:r>
          </a:p>
          <a:p>
            <a:pPr marL="693737" indent="-533400">
              <a:buFont typeface="Monotype Sorts" charset="0"/>
              <a:buAutoNum type="arabicPeriod"/>
            </a:pPr>
            <a:r>
              <a:rPr lang="en-US" dirty="0"/>
              <a:t>head(q2) maps to head(q1)</a:t>
            </a:r>
          </a:p>
          <a:p>
            <a:pPr marL="693737" indent="-533400">
              <a:buFont typeface="Monotype Sorts" charset="0"/>
              <a:buAutoNum type="arabicPeriod"/>
            </a:pPr>
            <a:r>
              <a:rPr lang="en-US" dirty="0"/>
              <a:t>Each </a:t>
            </a:r>
            <a:r>
              <a:rPr lang="en-US" dirty="0" err="1"/>
              <a:t>subgoal</a:t>
            </a:r>
            <a:r>
              <a:rPr lang="en-US" dirty="0"/>
              <a:t> of Q2 maps to some </a:t>
            </a:r>
            <a:r>
              <a:rPr lang="en-US" dirty="0" err="1"/>
              <a:t>subgoal</a:t>
            </a:r>
            <a:r>
              <a:rPr lang="en-US" dirty="0"/>
              <a:t> of Q1 with the same predicate.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Mapping: Example1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2800" dirty="0"/>
              <a:t>Q1: </a:t>
            </a:r>
            <a:r>
              <a:rPr lang="en-US" sz="2800" dirty="0">
                <a:latin typeface="Courier New" charset="0"/>
              </a:rPr>
              <a:t>p(X,Y):-r(X,Z) &amp; g(Z,Z) &amp; r(Z,Y)</a:t>
            </a:r>
          </a:p>
          <a:p>
            <a:pPr>
              <a:buFont typeface="Monotype Sorts" charset="0"/>
              <a:buNone/>
            </a:pPr>
            <a:r>
              <a:rPr lang="en-US" sz="2800" dirty="0"/>
              <a:t>Q2: </a:t>
            </a:r>
            <a:r>
              <a:rPr lang="en-US" sz="2800" dirty="0">
                <a:latin typeface="Courier New" charset="0"/>
              </a:rPr>
              <a:t>p(A,B):-r(A,C) &amp; g(C,D) &amp; r(D,B)</a:t>
            </a:r>
          </a:p>
          <a:p>
            <a:pPr>
              <a:buFont typeface="Monotype Sorts" charset="0"/>
              <a:buNone/>
            </a:pPr>
            <a:endParaRPr lang="en-US" sz="2800" dirty="0"/>
          </a:p>
          <a:p>
            <a:pPr>
              <a:buFont typeface="Monotype Sorts" charset="0"/>
              <a:buNone/>
            </a:pPr>
            <a:r>
              <a:rPr lang="en-US" sz="2800" dirty="0"/>
              <a:t>Q1 looks for:</a:t>
            </a:r>
          </a:p>
          <a:p>
            <a:pPr>
              <a:buFont typeface="Monotype Sorts" charset="0"/>
              <a:buNone/>
            </a:pPr>
            <a:endParaRPr lang="en-US" sz="2800" dirty="0"/>
          </a:p>
          <a:p>
            <a:pPr>
              <a:buFont typeface="Monotype Sorts" charset="0"/>
              <a:buNone/>
            </a:pPr>
            <a:r>
              <a:rPr lang="en-US" sz="2800" dirty="0"/>
              <a:t>Q2 looks for: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00200" y="38100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5257800" y="38100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3429000" y="38100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981200" y="39624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810000" y="39624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19" name="AutoShape 11"/>
          <p:cNvCxnSpPr>
            <a:cxnSpLocks noChangeShapeType="1"/>
            <a:stCxn id="17416" idx="5"/>
            <a:endCxn id="17416" idx="3"/>
          </p:cNvCxnSpPr>
          <p:nvPr/>
        </p:nvCxnSpPr>
        <p:spPr bwMode="auto">
          <a:xfrm rot="5400000">
            <a:off x="3618707" y="4001294"/>
            <a:ext cx="1587" cy="269875"/>
          </a:xfrm>
          <a:prstGeom prst="curvedConnector3">
            <a:avLst>
              <a:gd name="adj1" fmla="val 36699995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600200" y="50292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7086600" y="50292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181600" y="50292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352800" y="50292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5562600" y="51816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3733800" y="5181600"/>
            <a:ext cx="14478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981200" y="518160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2743200" y="5334006"/>
            <a:ext cx="3289301" cy="1258889"/>
            <a:chOff x="1728" y="3360"/>
            <a:chExt cx="2072" cy="793"/>
          </a:xfrm>
        </p:grpSpPr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1728" y="3552"/>
              <a:ext cx="207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n-lt"/>
                </a:rPr>
                <a:t>Since C=D is possible,</a:t>
              </a:r>
            </a:p>
            <a:p>
              <a:r>
                <a:rPr lang="en-US" sz="2800" dirty="0">
                  <a:latin typeface="+mn-lt"/>
                </a:rPr>
                <a:t>expect Q1 </a:t>
              </a:r>
              <a:r>
                <a:rPr lang="en-US" sz="2800" dirty="0">
                  <a:latin typeface="+mn-lt"/>
                  <a:sym typeface="Symbol" charset="0"/>
                </a:rPr>
                <a:t> Q2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H="1" flipV="1">
              <a:off x="2304" y="336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3120" y="33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10219" y="6596390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1140" y="350073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</a:rPr>
              <a:t>r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37601" y="350073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</a:rPr>
              <a:t>r</a:t>
            </a:r>
            <a:endParaRPr lang="en-US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4191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</a:rPr>
              <a:t>g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73838" y="471993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</a:rPr>
              <a:t>r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39441" y="471993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</a:rPr>
              <a:t>r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37601" y="471993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</a:rPr>
              <a:t>g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Mapping: Example1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Q1: </a:t>
            </a:r>
            <a:r>
              <a:rPr lang="en-US" dirty="0">
                <a:latin typeface="Courier New" charset="0"/>
              </a:rPr>
              <a:t>p(X,Y):-r(X,Z) &amp; g(Z,Z) &amp; r(Z,Y)</a:t>
            </a:r>
          </a:p>
          <a:p>
            <a:pPr>
              <a:buFont typeface="Monotype Sorts" charset="0"/>
              <a:buNone/>
            </a:pPr>
            <a:endParaRPr lang="en-US" dirty="0">
              <a:latin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dirty="0"/>
              <a:t>Q2: </a:t>
            </a:r>
            <a:r>
              <a:rPr lang="en-US" dirty="0">
                <a:latin typeface="Courier New" charset="0"/>
              </a:rPr>
              <a:t>p(A,B):-r(A,C) &amp; g(C,D) &amp; r(D,B)</a:t>
            </a:r>
          </a:p>
          <a:p>
            <a:pPr>
              <a:buFont typeface="Monotype Sorts" charset="0"/>
              <a:buNone/>
            </a:pPr>
            <a:endParaRPr lang="en-US" dirty="0">
              <a:latin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dirty="0"/>
              <a:t>Containment mapping m from Q2 to Q1: </a:t>
            </a:r>
          </a:p>
          <a:p>
            <a:pPr>
              <a:buFont typeface="Monotype Sorts" charset="0"/>
              <a:buNone/>
            </a:pPr>
            <a:r>
              <a:rPr lang="en-US" dirty="0"/>
              <a:t>m(A)=X; m(B)=Y; m(C)=m(D)=Z</a:t>
            </a:r>
          </a:p>
          <a:p>
            <a:pPr>
              <a:buFont typeface="Monotype Sorts" charset="0"/>
              <a:buNone/>
            </a:pPr>
            <a:r>
              <a:rPr lang="en-US" dirty="0"/>
              <a:t>=&gt; Q1 </a:t>
            </a:r>
            <a:r>
              <a:rPr lang="en-US" dirty="0">
                <a:sym typeface="Symbol" charset="0"/>
              </a:rPr>
              <a:t> Q2</a:t>
            </a:r>
            <a:endParaRPr lang="en-US" dirty="0"/>
          </a:p>
        </p:txBody>
      </p:sp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6400800" y="2514600"/>
            <a:ext cx="1752600" cy="685800"/>
            <a:chOff x="4032" y="1584"/>
            <a:chExt cx="1104" cy="432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V="1">
              <a:off x="4032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V="1">
              <a:off x="5136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2286000" y="2514600"/>
            <a:ext cx="6324600" cy="685800"/>
            <a:chOff x="1440" y="1584"/>
            <a:chExt cx="3984" cy="432"/>
          </a:xfrm>
        </p:grpSpPr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V="1">
              <a:off x="5424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V="1">
              <a:off x="1440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1752600" y="2514600"/>
            <a:ext cx="1981200" cy="685800"/>
            <a:chOff x="1104" y="1584"/>
            <a:chExt cx="1248" cy="432"/>
          </a:xfrm>
        </p:grpSpPr>
        <p:sp>
          <p:nvSpPr>
            <p:cNvPr id="18436" name="Line 4"/>
            <p:cNvSpPr>
              <a:spLocks noChangeShapeType="1"/>
            </p:cNvSpPr>
            <p:nvPr/>
          </p:nvSpPr>
          <p:spPr bwMode="auto">
            <a:xfrm flipV="1">
              <a:off x="1104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2352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4191000" y="2514600"/>
            <a:ext cx="1752600" cy="685800"/>
            <a:chOff x="2640" y="1584"/>
            <a:chExt cx="1104" cy="432"/>
          </a:xfrm>
        </p:grpSpPr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V="1">
              <a:off x="2640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3744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510219" y="6596390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Mapping: Example1 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91436"/>
            <a:ext cx="8839200" cy="4833164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Q1: </a:t>
            </a:r>
            <a:r>
              <a:rPr lang="en-US" dirty="0">
                <a:latin typeface="Courier New" charset="0"/>
              </a:rPr>
              <a:t>p(X,Y):-r(X,Z) &amp; g(Z,Z) &amp; r(Z,Y)  </a:t>
            </a:r>
          </a:p>
          <a:p>
            <a:pPr>
              <a:buFont typeface="Monotype Sorts" charset="0"/>
              <a:buNone/>
            </a:pPr>
            <a:r>
              <a:rPr lang="en-US" dirty="0"/>
              <a:t>Q2: </a:t>
            </a:r>
            <a:r>
              <a:rPr lang="en-US" dirty="0">
                <a:latin typeface="Courier New" charset="0"/>
              </a:rPr>
              <a:t>p(A,B):-r(A,C) &amp; g(C,D) &amp; r(D,B)</a:t>
            </a:r>
          </a:p>
          <a:p>
            <a:pPr marL="114300" indent="0">
              <a:buNone/>
            </a:pPr>
            <a:r>
              <a:rPr lang="en-US" dirty="0"/>
              <a:t>Q2 </a:t>
            </a:r>
            <a:r>
              <a:rPr lang="en-US" dirty="0">
                <a:sym typeface="Symbol" charset="0"/>
              </a:rPr>
              <a:t> Q1?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containment mapping from Q1 to Q2.</a:t>
            </a:r>
          </a:p>
          <a:p>
            <a:pPr lvl="1"/>
            <a:r>
              <a:rPr lang="en-US" dirty="0"/>
              <a:t>g(Z,Z) can only be mapped to g(C,D).</a:t>
            </a:r>
          </a:p>
          <a:p>
            <a:pPr lvl="2"/>
            <a:r>
              <a:rPr lang="en-US" dirty="0"/>
              <a:t>No other </a:t>
            </a:r>
            <a:r>
              <a:rPr lang="en-US" i="1" dirty="0"/>
              <a:t>g</a:t>
            </a:r>
            <a:r>
              <a:rPr lang="en-US" dirty="0"/>
              <a:t>  </a:t>
            </a:r>
            <a:r>
              <a:rPr lang="en-US" dirty="0" err="1"/>
              <a:t>subgoals</a:t>
            </a:r>
            <a:r>
              <a:rPr lang="en-US" dirty="0"/>
              <a:t> in Q2.</a:t>
            </a:r>
          </a:p>
          <a:p>
            <a:pPr lvl="2"/>
            <a:r>
              <a:rPr lang="en-US" dirty="0"/>
              <a:t>Z  must map to both C and D --- impossible (not a function)</a:t>
            </a:r>
          </a:p>
          <a:p>
            <a:r>
              <a:rPr lang="en-US" dirty="0"/>
              <a:t>Thus, Q2 ⊈ Q1 , Q1 properly contained in Q2.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0219" y="6596390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Mapping: Example2 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8486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Q1: </a:t>
            </a:r>
            <a:r>
              <a:rPr lang="en-US">
                <a:latin typeface="Courier New" charset="0"/>
              </a:rPr>
              <a:t>p(X,Y):-r(X,Y) &amp; g(Y,Z)</a:t>
            </a:r>
          </a:p>
          <a:p>
            <a:pPr>
              <a:buFont typeface="Monotype Sorts" charset="0"/>
              <a:buNone/>
            </a:pPr>
            <a:r>
              <a:rPr lang="en-US"/>
              <a:t>Q2: </a:t>
            </a:r>
            <a:r>
              <a:rPr lang="en-US">
                <a:latin typeface="Courier New" charset="0"/>
              </a:rPr>
              <a:t>p(A,B):-r(A,B) &amp; r(A,C)</a:t>
            </a:r>
            <a:endParaRPr lang="en-US"/>
          </a:p>
          <a:p>
            <a:pPr>
              <a:buFont typeface="Monotype Sorts" charset="0"/>
              <a:buNone/>
            </a:pPr>
            <a:r>
              <a:rPr lang="en-US"/>
              <a:t>Q1 looks for:</a:t>
            </a:r>
          </a:p>
          <a:p>
            <a:pPr>
              <a:buFont typeface="Monotype Sorts" charset="0"/>
              <a:buNone/>
            </a:pPr>
            <a:endParaRPr lang="en-US"/>
          </a:p>
          <a:p>
            <a:pPr>
              <a:buFont typeface="Monotype Sorts" charset="0"/>
              <a:buNone/>
            </a:pPr>
            <a:r>
              <a:rPr lang="en-US"/>
              <a:t>Q2 looks for: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1600200" y="3657600"/>
            <a:ext cx="4038600" cy="381000"/>
            <a:chOff x="1008" y="2400"/>
            <a:chExt cx="2544" cy="240"/>
          </a:xfrm>
        </p:grpSpPr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1008" y="2400"/>
              <a:ext cx="240" cy="24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20485" name="Oval 5"/>
            <p:cNvSpPr>
              <a:spLocks noChangeArrowheads="1"/>
            </p:cNvSpPr>
            <p:nvPr/>
          </p:nvSpPr>
          <p:spPr bwMode="auto">
            <a:xfrm>
              <a:off x="3312" y="2400"/>
              <a:ext cx="240" cy="24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Z</a:t>
              </a:r>
            </a:p>
          </p:txBody>
        </p:sp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1248" y="2496"/>
              <a:ext cx="9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2400" y="2496"/>
              <a:ext cx="912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600200" y="50292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3352800" y="50292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981200" y="518160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3352800" y="5791200"/>
            <a:ext cx="3810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1905000" y="5334000"/>
            <a:ext cx="1447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1447800" y="3505200"/>
            <a:ext cx="2590800" cy="685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1447800" y="4876800"/>
            <a:ext cx="2590800" cy="685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10219" y="6596390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Mapping: Example2 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5839"/>
            <a:ext cx="8839200" cy="4825197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Q1: </a:t>
            </a:r>
            <a:r>
              <a:rPr lang="en-US" dirty="0">
                <a:latin typeface="Courier New" charset="0"/>
              </a:rPr>
              <a:t>p(X,Y):-r(X,Y) &amp; g(Y,Z)</a:t>
            </a:r>
          </a:p>
          <a:p>
            <a:pPr>
              <a:buFont typeface="Monotype Sorts" charset="0"/>
              <a:buNone/>
            </a:pPr>
            <a:endParaRPr lang="en-US" dirty="0">
              <a:latin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dirty="0"/>
              <a:t>Q2: </a:t>
            </a:r>
            <a:r>
              <a:rPr lang="en-US" dirty="0">
                <a:latin typeface="Courier New" charset="0"/>
              </a:rPr>
              <a:t>p(A,B):-r(A,B) &amp; r(A,C)</a:t>
            </a:r>
          </a:p>
          <a:p>
            <a:pPr>
              <a:buFont typeface="Monotype Sorts" charset="0"/>
              <a:buNone/>
            </a:pPr>
            <a:endParaRPr lang="en-US" dirty="0">
              <a:latin typeface="Courier New" charset="0"/>
            </a:endParaRPr>
          </a:p>
          <a:p>
            <a:pPr>
              <a:buFont typeface="Monotype Sorts" charset="0"/>
              <a:buNone/>
            </a:pPr>
            <a:endParaRPr lang="en-US" dirty="0"/>
          </a:p>
          <a:p>
            <a:pPr>
              <a:buFont typeface="Monotype Sorts" charset="0"/>
              <a:buNone/>
            </a:pPr>
            <a:r>
              <a:rPr lang="en-US" dirty="0"/>
              <a:t>Containment mapping from Q2 to Q1: </a:t>
            </a:r>
          </a:p>
          <a:p>
            <a:pPr>
              <a:buFont typeface="Monotype Sorts" charset="0"/>
              <a:buNone/>
            </a:pPr>
            <a:r>
              <a:rPr lang="en-US" dirty="0"/>
              <a:t>m(A)=X; m(B)=m(C)=Y</a:t>
            </a:r>
          </a:p>
          <a:p>
            <a:pPr>
              <a:buFont typeface="Monotype Sorts" charset="0"/>
              <a:buNone/>
            </a:pPr>
            <a:r>
              <a:rPr lang="en-US" dirty="0"/>
              <a:t>=&gt; Q1 </a:t>
            </a:r>
            <a:r>
              <a:rPr lang="en-US" dirty="0">
                <a:sym typeface="Symbol" charset="0"/>
              </a:rPr>
              <a:t> Q2</a:t>
            </a:r>
            <a:endParaRPr lang="en-US" dirty="0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 flipV="1">
            <a:off x="4343400" y="221544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2286000" y="2139240"/>
            <a:ext cx="1905000" cy="685800"/>
            <a:chOff x="1440" y="1584"/>
            <a:chExt cx="1200" cy="432"/>
          </a:xfrm>
        </p:grpSpPr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V="1">
              <a:off x="1440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V="1">
              <a:off x="2640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1752600" y="2139240"/>
            <a:ext cx="4191000" cy="685800"/>
            <a:chOff x="1104" y="1584"/>
            <a:chExt cx="2640" cy="432"/>
          </a:xfrm>
        </p:grpSpPr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V="1">
              <a:off x="1104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2352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 flipV="1">
              <a:off x="2400" y="1632"/>
              <a:ext cx="13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4267200" y="3358440"/>
            <a:ext cx="4348163" cy="1296988"/>
            <a:chOff x="2688" y="2352"/>
            <a:chExt cx="2739" cy="817"/>
          </a:xfrm>
        </p:grpSpPr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4214" y="2421"/>
              <a:ext cx="121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Notice two</a:t>
              </a:r>
            </a:p>
            <a:p>
              <a:r>
                <a:rPr lang="en-US"/>
                <a:t>subgoals can</a:t>
              </a:r>
            </a:p>
            <a:p>
              <a:r>
                <a:rPr lang="en-US"/>
                <a:t>map to one.</a:t>
              </a:r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 flipV="1">
              <a:off x="2688" y="2400"/>
              <a:ext cx="14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 flipV="1">
              <a:off x="3888" y="23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6248400" y="1148640"/>
            <a:ext cx="2895600" cy="1552575"/>
            <a:chOff x="3936" y="960"/>
            <a:chExt cx="1824" cy="978"/>
          </a:xfrm>
        </p:grpSpPr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4467" y="960"/>
              <a:ext cx="1293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And not</a:t>
              </a:r>
            </a:p>
            <a:p>
              <a:r>
                <a:rPr lang="en-US"/>
                <a:t>every subgoal</a:t>
              </a:r>
            </a:p>
            <a:p>
              <a:r>
                <a:rPr lang="en-US"/>
                <a:t>need be a</a:t>
              </a:r>
            </a:p>
            <a:p>
              <a:r>
                <a:rPr lang="en-US"/>
                <a:t>target.</a:t>
              </a:r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3936" y="1152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10219" y="6596390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 autoUpdateAnimBg="0"/>
      <p:bldP spid="2150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Mapping: Example2 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343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	Q1: </a:t>
            </a:r>
            <a:r>
              <a:rPr lang="en-US" dirty="0">
                <a:latin typeface="Courier New" charset="0"/>
              </a:rPr>
              <a:t>p(X,Y):-r(X,Y) &amp; g(Y,Z)       </a:t>
            </a:r>
            <a:r>
              <a:rPr lang="en-US" dirty="0"/>
              <a:t>Q2: </a:t>
            </a:r>
            <a:r>
              <a:rPr lang="en-US" dirty="0">
                <a:latin typeface="Courier New" charset="0"/>
              </a:rPr>
              <a:t>p(A,B):-r(A,B) &amp; r(A,C)</a:t>
            </a:r>
          </a:p>
          <a:p>
            <a:endParaRPr lang="en-US" dirty="0"/>
          </a:p>
          <a:p>
            <a:r>
              <a:rPr lang="en-US" dirty="0"/>
              <a:t>No containment mapping from Q1 to Q2.</a:t>
            </a:r>
          </a:p>
          <a:p>
            <a:pPr lvl="1"/>
            <a:r>
              <a:rPr lang="en-US" dirty="0"/>
              <a:t>g(Y,Z) cannot map anywhere, since there is no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dirty="0" err="1"/>
              <a:t>subgoal</a:t>
            </a:r>
            <a:r>
              <a:rPr lang="en-US" dirty="0"/>
              <a:t> in Q2.</a:t>
            </a:r>
          </a:p>
          <a:p>
            <a:r>
              <a:rPr lang="en-US" dirty="0"/>
              <a:t>Thus, Q2 ⊈ Q1 , Q1 properly contained in Q2.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0219" y="6602646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Conjunctive Query Containment with Constants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CQ’s are often allowed to have constants in </a:t>
            </a:r>
            <a:r>
              <a:rPr lang="en-US" sz="2400" dirty="0" err="1"/>
              <a:t>subgoals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Corresponds to selection in relational algebra</a:t>
            </a:r>
          </a:p>
          <a:p>
            <a:r>
              <a:rPr lang="en-US" sz="2400" dirty="0"/>
              <a:t>CM’s and CM test are the same, but:</a:t>
            </a:r>
          </a:p>
          <a:p>
            <a:pPr lvl="1"/>
            <a:r>
              <a:rPr lang="en-US" sz="2000" dirty="0"/>
              <a:t>A variable can map to </a:t>
            </a:r>
            <a:r>
              <a:rPr lang="en-US" sz="2000" i="1" dirty="0"/>
              <a:t>one</a:t>
            </a:r>
            <a:r>
              <a:rPr lang="en-US" sz="2000" dirty="0"/>
              <a:t> variable or </a:t>
            </a:r>
            <a:r>
              <a:rPr lang="en-US" sz="2000" i="1" dirty="0"/>
              <a:t>one</a:t>
            </a:r>
            <a:r>
              <a:rPr lang="en-US" sz="2000" dirty="0"/>
              <a:t> constant</a:t>
            </a:r>
          </a:p>
          <a:p>
            <a:pPr lvl="1"/>
            <a:r>
              <a:rPr lang="en-US" sz="2000" dirty="0"/>
              <a:t>A constant can only map to itself</a:t>
            </a:r>
          </a:p>
          <a:p>
            <a:r>
              <a:rPr lang="en-US" sz="2400" dirty="0"/>
              <a:t>Example:</a:t>
            </a:r>
          </a:p>
          <a:p>
            <a:pPr>
              <a:buFont typeface="Monotype Sorts" charset="0"/>
              <a:buNone/>
            </a:pPr>
            <a:r>
              <a:rPr lang="en-US" sz="2400" dirty="0"/>
              <a:t>Q2: </a:t>
            </a:r>
            <a:r>
              <a:rPr lang="en-US" sz="2400" dirty="0">
                <a:latin typeface="Courier New" charset="0"/>
              </a:rPr>
              <a:t>p(X) :- e(X,Y)</a:t>
            </a:r>
          </a:p>
          <a:p>
            <a:pPr>
              <a:buFont typeface="Monotype Sorts" charset="0"/>
              <a:buNone/>
            </a:pPr>
            <a:endParaRPr lang="en-US" sz="2400" dirty="0"/>
          </a:p>
          <a:p>
            <a:pPr>
              <a:buFont typeface="Monotype Sorts" charset="0"/>
              <a:buNone/>
            </a:pPr>
            <a:r>
              <a:rPr lang="en-US" sz="2400" dirty="0"/>
              <a:t>Q1: </a:t>
            </a:r>
            <a:r>
              <a:rPr lang="en-US" sz="2400" dirty="0">
                <a:latin typeface="Courier New" charset="0"/>
              </a:rPr>
              <a:t>p(A) :- e(A,10)</a:t>
            </a:r>
          </a:p>
          <a:p>
            <a:pPr>
              <a:buFont typeface="Monotype Sorts" charset="0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36104" y="4292196"/>
            <a:ext cx="52105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CM from Q2 to Q1 maps X-&gt;A and Y-&gt;10</a:t>
            </a:r>
          </a:p>
          <a:p>
            <a:r>
              <a:rPr lang="en-US" dirty="0">
                <a:latin typeface="+mn-lt"/>
              </a:rPr>
              <a:t>Thus, Q1 </a:t>
            </a:r>
            <a:r>
              <a:rPr lang="en-US" dirty="0">
                <a:latin typeface="+mn-lt"/>
                <a:sym typeface="Symbol" charset="0"/>
              </a:rPr>
              <a:t> Q2.</a:t>
            </a:r>
            <a:endParaRPr lang="en-US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67538" y="4435231"/>
            <a:ext cx="0" cy="55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93477" y="4435231"/>
            <a:ext cx="0" cy="55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42353" y="5476769"/>
            <a:ext cx="634348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CM from Q1 to Q2 would have to map</a:t>
            </a:r>
          </a:p>
          <a:p>
            <a:r>
              <a:rPr lang="en-US" dirty="0">
                <a:latin typeface="+mn-lt"/>
              </a:rPr>
              <a:t>constant 10 to variable Y; hence no such</a:t>
            </a:r>
          </a:p>
          <a:p>
            <a:r>
              <a:rPr lang="en-US" dirty="0">
                <a:latin typeface="+mn-lt"/>
              </a:rPr>
              <a:t>mapping exists.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8923" y="6596390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slides by Ullman]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20730" y="4435231"/>
            <a:ext cx="0" cy="55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Databases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General idea: test Q1 </a:t>
            </a:r>
            <a:r>
              <a:rPr lang="en-US" dirty="0">
                <a:sym typeface="Symbol" charset="0"/>
              </a:rPr>
              <a:t> Q2 by checking that Q1(</a:t>
            </a:r>
            <a:r>
              <a:rPr lang="en-US" i="1" dirty="0">
                <a:sym typeface="Symbol" charset="0"/>
              </a:rPr>
              <a:t>D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 Q2(</a:t>
            </a:r>
            <a:r>
              <a:rPr lang="en-US" i="1" dirty="0">
                <a:sym typeface="Symbol" charset="0"/>
              </a:rPr>
              <a:t>D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),…, Q1(</a:t>
            </a:r>
            <a:r>
              <a:rPr lang="en-US" i="1" dirty="0" err="1">
                <a:sym typeface="Symbol" charset="0"/>
              </a:rPr>
              <a:t>D</a:t>
            </a:r>
            <a:r>
              <a:rPr lang="en-US" i="1" baseline="-25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)  Q2(</a:t>
            </a:r>
            <a:r>
              <a:rPr lang="en-US" i="1" dirty="0" err="1">
                <a:sym typeface="Symbol" charset="0"/>
              </a:rPr>
              <a:t>D</a:t>
            </a:r>
            <a:r>
              <a:rPr lang="en-US" i="1" baseline="-25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), where </a:t>
            </a:r>
            <a:r>
              <a:rPr lang="en-US" i="1" dirty="0">
                <a:sym typeface="Symbol" charset="0"/>
              </a:rPr>
              <a:t>D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,…,</a:t>
            </a:r>
            <a:r>
              <a:rPr lang="en-US" i="1" dirty="0" err="1">
                <a:sym typeface="Symbol" charset="0"/>
              </a:rPr>
              <a:t>D</a:t>
            </a:r>
            <a:r>
              <a:rPr lang="en-US" i="1" baseline="-25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are the canonical databases.</a:t>
            </a:r>
          </a:p>
          <a:p>
            <a:pPr>
              <a:lnSpc>
                <a:spcPct val="90000"/>
              </a:lnSpc>
            </a:pPr>
            <a:endParaRPr lang="en-US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0"/>
              </a:rPr>
              <a:t>For the standard CQ case, we only need one canonical DB: the frozen Q1.</a:t>
            </a:r>
          </a:p>
          <a:p>
            <a:pPr>
              <a:lnSpc>
                <a:spcPct val="90000"/>
              </a:lnSpc>
            </a:pPr>
            <a:endParaRPr lang="en-US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0"/>
              </a:rPr>
              <a:t>But in more general forms of queries, larger sets of canonical DB</a:t>
            </a:r>
            <a:r>
              <a:rPr 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s are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8923" y="6596390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Database (for CQs)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54" y="1600200"/>
            <a:ext cx="8764727" cy="4800600"/>
          </a:xfrm>
        </p:spPr>
        <p:txBody>
          <a:bodyPr/>
          <a:lstStyle/>
          <a:p>
            <a:r>
              <a:rPr lang="en-US" sz="2800" dirty="0"/>
              <a:t>Canonical database  = “frozen query” </a:t>
            </a:r>
          </a:p>
          <a:p>
            <a:pPr lvl="1"/>
            <a:r>
              <a:rPr lang="en-US" sz="2400" dirty="0"/>
              <a:t>For each variable of Q, create a corresponding, unique constant</a:t>
            </a:r>
          </a:p>
          <a:p>
            <a:pPr lvl="1"/>
            <a:r>
              <a:rPr lang="en-US" sz="2400" dirty="0"/>
              <a:t>Frozen CQ is a DB with one tuple formed from each </a:t>
            </a:r>
            <a:r>
              <a:rPr lang="en-US" sz="2400" dirty="0" err="1"/>
              <a:t>subgoal</a:t>
            </a:r>
            <a:r>
              <a:rPr lang="en-US" sz="2400" dirty="0"/>
              <a:t> of Q, with constants in place of variables</a:t>
            </a:r>
          </a:p>
          <a:p>
            <a:r>
              <a:rPr lang="en-US" sz="2800" dirty="0"/>
              <a:t>Example: p(X,Y) :- r(X,Z),  g(Z,Z), r(Z,Y)</a:t>
            </a:r>
          </a:p>
          <a:p>
            <a:pPr lvl="1"/>
            <a:r>
              <a:rPr lang="en-US" sz="2400" dirty="0"/>
              <a:t>use lower-case letters as constants corresponding to variables</a:t>
            </a:r>
          </a:p>
          <a:p>
            <a:pPr lvl="1"/>
            <a:r>
              <a:rPr lang="en-US" sz="2400" dirty="0"/>
              <a:t>Canonical database (“frozen CQ”):</a:t>
            </a:r>
          </a:p>
          <a:p>
            <a:pPr lvl="2"/>
            <a:r>
              <a:rPr lang="en-US" sz="2000" dirty="0"/>
              <a:t>Relation R  for predicate r  = {(</a:t>
            </a:r>
            <a:r>
              <a:rPr lang="en-US" sz="2000" dirty="0" err="1"/>
              <a:t>x,z</a:t>
            </a:r>
            <a:r>
              <a:rPr lang="en-US" sz="2000" dirty="0"/>
              <a:t>), (</a:t>
            </a:r>
            <a:r>
              <a:rPr lang="en-US" sz="2000" dirty="0" err="1"/>
              <a:t>z,y</a:t>
            </a:r>
            <a:r>
              <a:rPr lang="en-US" sz="2000" dirty="0"/>
              <a:t>)}   (or r={(1,3), (3,2)} )</a:t>
            </a:r>
          </a:p>
          <a:p>
            <a:pPr lvl="2"/>
            <a:r>
              <a:rPr lang="en-US" sz="2000" dirty="0"/>
              <a:t>Relation G  for predicate g  = {(</a:t>
            </a:r>
            <a:r>
              <a:rPr lang="en-US" sz="2000" dirty="0" err="1"/>
              <a:t>z,z</a:t>
            </a:r>
            <a:r>
              <a:rPr lang="en-US" sz="2000" dirty="0"/>
              <a:t>)}            (or g={(3,3)}            )</a:t>
            </a:r>
          </a:p>
          <a:p>
            <a:pPr lvl="2"/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426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Relational Data Model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Calibri" charset="0"/>
              </a:rPr>
              <a:t>Relational schemas</a:t>
            </a:r>
          </a:p>
          <a:p>
            <a:pPr lvl="1"/>
            <a:r>
              <a:rPr lang="en-US" dirty="0">
                <a:latin typeface="Calibri" charset="0"/>
              </a:rPr>
              <a:t>Relations/Tables, Attributes/Columns/Fields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alibri" charset="0"/>
              </a:rPr>
              <a:t>Relation instances </a:t>
            </a:r>
          </a:p>
          <a:p>
            <a:pPr lvl="1"/>
            <a:r>
              <a:rPr lang="en-US" dirty="0">
                <a:latin typeface="Calibri" charset="0"/>
              </a:rPr>
              <a:t>Sets (or bags) of tuples (rows)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alibri" charset="0"/>
              </a:rPr>
              <a:t>Integrity constraints</a:t>
            </a:r>
          </a:p>
          <a:p>
            <a:pPr lvl="1"/>
            <a:r>
              <a:rPr lang="en-US" dirty="0">
                <a:latin typeface="Calibri" charset="0"/>
              </a:rPr>
              <a:t>Keys, foreign keys, inclusion dependencies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Containment for Conjunctive Queries (and CQ and </a:t>
            </a:r>
            <a:r>
              <a:rPr lang="en-US" dirty="0" err="1"/>
              <a:t>Datalog</a:t>
            </a:r>
            <a:r>
              <a:rPr lang="en-US" dirty="0"/>
              <a:t>)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Method of Canonical Databases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Create a canonical database D </a:t>
            </a:r>
            <a:br>
              <a:rPr lang="en-US" dirty="0"/>
            </a:br>
            <a:r>
              <a:rPr lang="en-US" dirty="0"/>
              <a:t>(“frozen” body of q1)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Compute q2(D)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If q2(D) contains the “frozen” head of q1, then q1 </a:t>
            </a:r>
            <a:r>
              <a:rPr lang="en-US" dirty="0">
                <a:sym typeface="Symbol" charset="0"/>
              </a:rPr>
              <a:t> q2, otherwise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Mapping: Example1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Q1: </a:t>
            </a:r>
            <a:r>
              <a:rPr lang="en-US" dirty="0">
                <a:latin typeface="Courier New" charset="0"/>
              </a:rPr>
              <a:t>q(X,Y):-r(X,Z) &amp; g(Z,Z) &amp; r(Z,Y)</a:t>
            </a:r>
          </a:p>
          <a:p>
            <a:pPr>
              <a:buFont typeface="Monotype Sorts" charset="0"/>
              <a:buNone/>
            </a:pPr>
            <a:r>
              <a:rPr lang="en-US" dirty="0"/>
              <a:t>Q2: </a:t>
            </a:r>
            <a:r>
              <a:rPr lang="en-US" dirty="0">
                <a:latin typeface="Courier New" charset="0"/>
              </a:rPr>
              <a:t>q(A,B):-r(A,C) &amp; g(C,D) &amp; r(D,B)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pPr>
              <a:buFont typeface="Monotype Sorts" charset="0"/>
              <a:buNone/>
            </a:pPr>
            <a:r>
              <a:rPr lang="en-US" dirty="0"/>
              <a:t>D</a:t>
            </a:r>
            <a:r>
              <a:rPr lang="en-US" baseline="-25000" dirty="0"/>
              <a:t>Q1</a:t>
            </a:r>
            <a:r>
              <a:rPr lang="en-US" dirty="0"/>
              <a:t> = { R= {(</a:t>
            </a:r>
            <a:r>
              <a:rPr lang="en-US" dirty="0" err="1"/>
              <a:t>x,z</a:t>
            </a:r>
            <a:r>
              <a:rPr lang="en-US" dirty="0"/>
              <a:t>) (</a:t>
            </a:r>
            <a:r>
              <a:rPr lang="en-US" dirty="0" err="1"/>
              <a:t>z,y</a:t>
            </a:r>
            <a:r>
              <a:rPr lang="en-US" dirty="0"/>
              <a:t>)} , G={(</a:t>
            </a:r>
            <a:r>
              <a:rPr lang="en-US" dirty="0" err="1"/>
              <a:t>z,z</a:t>
            </a:r>
            <a:r>
              <a:rPr lang="en-US" dirty="0"/>
              <a:t>)} </a:t>
            </a:r>
          </a:p>
          <a:p>
            <a:pPr>
              <a:buFont typeface="Monotype Sorts" charset="0"/>
              <a:buNone/>
            </a:pPr>
            <a:r>
              <a:rPr lang="en-US" dirty="0"/>
              <a:t>Q2(D</a:t>
            </a:r>
            <a:r>
              <a:rPr lang="en-US" baseline="-25000" dirty="0"/>
              <a:t>Q1</a:t>
            </a:r>
            <a:r>
              <a:rPr lang="en-US" dirty="0"/>
              <a:t>) = {(</a:t>
            </a:r>
            <a:r>
              <a:rPr lang="en-US" dirty="0" err="1"/>
              <a:t>x,y</a:t>
            </a:r>
            <a:r>
              <a:rPr lang="en-US" dirty="0"/>
              <a:t>)}</a:t>
            </a:r>
          </a:p>
          <a:p>
            <a:pPr>
              <a:buFont typeface="Monotype Sorts" charset="0"/>
              <a:buNone/>
            </a:pPr>
            <a:r>
              <a:rPr lang="en-US" dirty="0"/>
              <a:t>Frozen-head(Q1) = (</a:t>
            </a:r>
            <a:r>
              <a:rPr lang="en-US" dirty="0" err="1"/>
              <a:t>x,y</a:t>
            </a:r>
            <a:r>
              <a:rPr lang="en-US" dirty="0"/>
              <a:t>)  ∊ Q2(D</a:t>
            </a:r>
            <a:r>
              <a:rPr lang="en-US" baseline="-25000" dirty="0"/>
              <a:t>Q1</a:t>
            </a:r>
            <a:r>
              <a:rPr lang="en-US" dirty="0"/>
              <a:t>) </a:t>
            </a:r>
          </a:p>
          <a:p>
            <a:pPr>
              <a:buFont typeface="Monotype Sorts" charset="0"/>
              <a:buNone/>
            </a:pPr>
            <a:r>
              <a:rPr lang="en-US" dirty="0"/>
              <a:t>=&gt; Q1 </a:t>
            </a:r>
            <a:r>
              <a:rPr lang="en-US" dirty="0">
                <a:sym typeface="Symbol" charset="0"/>
              </a:rPr>
              <a:t> Q2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10219" y="6596390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</p:spTree>
    <p:extLst>
      <p:ext uri="{BB962C8B-B14F-4D97-AF65-F5344CB8AC3E}">
        <p14:creationId xmlns:p14="http://schemas.microsoft.com/office/powerpoint/2010/main" val="40548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37165" cy="826029"/>
          </a:xfrm>
        </p:spPr>
        <p:txBody>
          <a:bodyPr/>
          <a:lstStyle/>
          <a:p>
            <a:r>
              <a:rPr lang="en-US" sz="3600" dirty="0"/>
              <a:t>CQ/</a:t>
            </a:r>
            <a:r>
              <a:rPr lang="en-US" sz="3600" dirty="0" err="1"/>
              <a:t>Datalog</a:t>
            </a:r>
            <a:r>
              <a:rPr lang="en-US" sz="3600" dirty="0"/>
              <a:t> Query Containment: Example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91846"/>
            <a:ext cx="8228641" cy="520895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q1 is the CQ:      </a:t>
            </a:r>
          </a:p>
          <a:p>
            <a:pPr marL="114300" indent="0">
              <a:buNone/>
            </a:pPr>
            <a:r>
              <a:rPr lang="en-US" sz="2000" dirty="0"/>
              <a:t>      path(X,Y) :- arc(X,Z), arc(Z,W), arc(W,Y)</a:t>
            </a:r>
          </a:p>
          <a:p>
            <a:pPr marL="114300" indent="0">
              <a:buNone/>
            </a:pPr>
            <a:r>
              <a:rPr lang="en-US" sz="2000" dirty="0"/>
              <a:t>q2 is the result of path in the following recursive </a:t>
            </a:r>
            <a:r>
              <a:rPr lang="en-US" sz="2000" dirty="0" err="1"/>
              <a:t>Datalog</a:t>
            </a:r>
            <a:r>
              <a:rPr lang="en-US" sz="2000" dirty="0"/>
              <a:t> program:</a:t>
            </a:r>
          </a:p>
          <a:p>
            <a:pPr marL="114300" indent="0">
              <a:buNone/>
            </a:pPr>
            <a:r>
              <a:rPr lang="en-US" sz="2000" dirty="0"/>
              <a:t>      path(X,Y) :- arc(X,Y)</a:t>
            </a:r>
          </a:p>
          <a:p>
            <a:pPr marL="114300" indent="0">
              <a:buNone/>
            </a:pPr>
            <a:r>
              <a:rPr lang="en-US" sz="2000" dirty="0"/>
              <a:t>      path(X,Y) :- path(X,Z), path(Z,Y)</a:t>
            </a:r>
          </a:p>
          <a:p>
            <a:pPr marL="114300" indent="0">
              <a:buNone/>
            </a:pPr>
            <a:r>
              <a:rPr lang="en-US" sz="2000" dirty="0"/>
              <a:t>Is q1 </a:t>
            </a:r>
            <a:r>
              <a:rPr lang="en-US" sz="2000" dirty="0">
                <a:sym typeface="Symbol" charset="0"/>
              </a:rPr>
              <a:t>  q2 ?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Intuitively, q1 = paths of length 3; q2 = paths of length 1 or more, </a:t>
            </a:r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buNone/>
            </a:pPr>
            <a:r>
              <a:rPr lang="en-US" sz="2000" dirty="0"/>
              <a:t>1. Freeze q1 , say with 0, 1, 2, 3 as constants for X, Z, W, Y, respectively</a:t>
            </a:r>
          </a:p>
          <a:p>
            <a:pPr marL="114300" indent="0">
              <a:buNone/>
            </a:pPr>
            <a:r>
              <a:rPr lang="en-US" sz="2000" dirty="0"/>
              <a:t>    D = {arc(0, 1), arc(1, 2), arc(2, 3)}</a:t>
            </a:r>
          </a:p>
          <a:p>
            <a:pPr marL="114300" indent="0">
              <a:buNone/>
            </a:pPr>
            <a:r>
              <a:rPr lang="en-US" sz="2000" dirty="0"/>
              <a:t>    Frozen head of q1 is path(0, 3).</a:t>
            </a:r>
          </a:p>
          <a:p>
            <a:pPr marL="114300" indent="0">
              <a:buNone/>
            </a:pPr>
            <a:r>
              <a:rPr lang="en-US" sz="2000" dirty="0"/>
              <a:t>2. Compute q2(D)     Ext(path) = { (0,1), (1,2), (2,3), (0,2), (1,3), (0,3)}</a:t>
            </a:r>
          </a:p>
          <a:p>
            <a:pPr marL="114300" indent="0">
              <a:buNone/>
            </a:pPr>
            <a:r>
              <a:rPr lang="en-US" sz="2000" dirty="0"/>
              <a:t>3. Since frozen head of q1, path(0, 3), is in q2(D) then q1 </a:t>
            </a:r>
            <a:r>
              <a:rPr lang="en-US" sz="2000" dirty="0">
                <a:sym typeface="Symbol" charset="0"/>
              </a:rPr>
              <a:t> q2</a:t>
            </a:r>
          </a:p>
          <a:p>
            <a:pPr marL="114300" indent="0">
              <a:buNone/>
            </a:pPr>
            <a:endParaRPr lang="en-US" sz="1050" dirty="0">
              <a:sym typeface="Symbol" charset="0"/>
            </a:endParaRPr>
          </a:p>
          <a:p>
            <a:pPr marL="114300" indent="0">
              <a:buNone/>
            </a:pPr>
            <a:r>
              <a:rPr lang="en-US" sz="2000" dirty="0">
                <a:sym typeface="Symbol" charset="0"/>
              </a:rPr>
              <a:t>Essentially, we proved that for any set of answer tuples satisfying q1, they also satisfy q2, that is, </a:t>
            </a:r>
            <a:r>
              <a:rPr lang="en-US" sz="2000" dirty="0"/>
              <a:t>q1 </a:t>
            </a:r>
            <a:r>
              <a:rPr lang="en-US" sz="2000" dirty="0">
                <a:sym typeface="Symbol" charset="0"/>
              </a:rPr>
              <a:t> q2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8923" y="6596390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slides by Ullman]</a:t>
            </a:r>
          </a:p>
        </p:txBody>
      </p:sp>
    </p:spTree>
    <p:extLst>
      <p:ext uri="{BB962C8B-B14F-4D97-AF65-F5344CB8AC3E}">
        <p14:creationId xmlns:p14="http://schemas.microsoft.com/office/powerpoint/2010/main" val="31333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Homomorphism Theorem: Proof</a:t>
            </a:r>
            <a:br>
              <a:rPr lang="en-US" dirty="0"/>
            </a:br>
            <a:r>
              <a:rPr lang="en-US" dirty="0"/>
              <a:t>Q2 -CM-&gt; Q1 =&gt; Q1 </a:t>
            </a:r>
            <a:r>
              <a:rPr lang="en-US" dirty="0">
                <a:sym typeface="Symbol" charset="0"/>
              </a:rPr>
              <a:t> Q2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228641" cy="1333797"/>
          </a:xfrm>
        </p:spPr>
        <p:txBody>
          <a:bodyPr/>
          <a:lstStyle/>
          <a:p>
            <a:r>
              <a:rPr lang="en-US" sz="2400" dirty="0"/>
              <a:t>Assume there is a CM </a:t>
            </a:r>
            <a:r>
              <a:rPr lang="en-US" sz="2400" i="1" dirty="0"/>
              <a:t>m </a:t>
            </a:r>
            <a:r>
              <a:rPr lang="en-US" sz="2400" dirty="0"/>
              <a:t>from Q2 to Q1, then we must show that for any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, Q1(</a:t>
            </a:r>
            <a:r>
              <a:rPr lang="en-US" sz="2400" i="1" dirty="0"/>
              <a:t>D</a:t>
            </a:r>
            <a:r>
              <a:rPr lang="en-US" sz="2400" dirty="0"/>
              <a:t>) </a:t>
            </a:r>
            <a:r>
              <a:rPr lang="en-US" sz="2400" dirty="0">
                <a:sym typeface="Symbol" charset="0"/>
              </a:rPr>
              <a:t> Q2(</a:t>
            </a:r>
            <a:r>
              <a:rPr lang="en-US" sz="2400" i="1" dirty="0">
                <a:sym typeface="Symbol" charset="0"/>
              </a:rPr>
              <a:t>D</a:t>
            </a:r>
            <a:r>
              <a:rPr lang="en-US" sz="2400" dirty="0">
                <a:sym typeface="Symbol" charset="0"/>
              </a:rPr>
              <a:t>)</a:t>
            </a:r>
          </a:p>
          <a:p>
            <a:r>
              <a:rPr lang="en-US" sz="2400" dirty="0">
                <a:sym typeface="Symbol" charset="0"/>
              </a:rPr>
              <a:t>Suppose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  is a tuple in Q1(</a:t>
            </a:r>
            <a:r>
              <a:rPr lang="en-US" sz="2400" i="1" dirty="0">
                <a:sym typeface="Symbol" charset="0"/>
              </a:rPr>
              <a:t>D</a:t>
            </a:r>
            <a:r>
              <a:rPr lang="en-US" sz="2400" dirty="0">
                <a:sym typeface="Symbol" charset="0"/>
              </a:rPr>
              <a:t>); we must show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  is also in Q2(</a:t>
            </a:r>
            <a:r>
              <a:rPr lang="en-US" sz="2400" i="1" dirty="0">
                <a:sym typeface="Symbol" charset="0"/>
              </a:rPr>
              <a:t>D</a:t>
            </a:r>
            <a:r>
              <a:rPr lang="en-US" sz="2400" dirty="0">
                <a:sym typeface="Symbol" charset="0"/>
              </a:rPr>
              <a:t>)</a:t>
            </a:r>
          </a:p>
          <a:p>
            <a:pPr>
              <a:buFont typeface="Monotype Sorts" charset="0"/>
              <a:buNone/>
            </a:pPr>
            <a:r>
              <a:rPr lang="en-US" sz="2400" dirty="0"/>
              <a:t>		</a:t>
            </a:r>
          </a:p>
          <a:p>
            <a:pPr>
              <a:buFont typeface="Monotype Sorts" charset="0"/>
              <a:buNone/>
            </a:pPr>
            <a:r>
              <a:rPr lang="en-US" sz="2400" dirty="0"/>
              <a:t>	</a:t>
            </a:r>
            <a:endParaRPr lang="en-US" sz="2400" dirty="0">
              <a:sym typeface="Symbo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0219" y="6596390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Ullman]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01" y="4044533"/>
            <a:ext cx="193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t=(</a:t>
            </a:r>
            <a:r>
              <a:rPr lang="en-US" sz="2800" dirty="0" err="1">
                <a:solidFill>
                  <a:prstClr val="black"/>
                </a:solidFill>
                <a:latin typeface="Calibri"/>
                <a:ea typeface="+mn-ea"/>
              </a:rPr>
              <a:t>a,b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)∈Q1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0447" y="2933997"/>
            <a:ext cx="42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Q2: q(X,Y) :-      … p(Y,Z) …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5222" y="4033529"/>
            <a:ext cx="4466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Q1: q(U,V) :-     … p(V,W) …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222" y="5093030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q(</a:t>
            </a:r>
            <a:r>
              <a:rPr lang="en-US" sz="2800" dirty="0" err="1">
                <a:solidFill>
                  <a:prstClr val="black"/>
                </a:solidFill>
                <a:latin typeface="Calibri"/>
                <a:ea typeface="+mn-ea"/>
              </a:rPr>
              <a:t>a,b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) :-     </a:t>
            </a:r>
            <a:r>
              <a:rPr lang="en-US" sz="2800">
                <a:solidFill>
                  <a:prstClr val="black"/>
                </a:solidFill>
                <a:latin typeface="Calibri"/>
                <a:ea typeface="+mn-ea"/>
              </a:rPr>
              <a:t>…  p(b,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c) …</a:t>
            </a:r>
            <a:endParaRPr lang="en-US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96846" y="4604331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36928" y="4604331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40732" y="4581773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68302" y="4598075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42863" y="4618799"/>
            <a:ext cx="167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dirty="0">
                <a:solidFill>
                  <a:srgbClr val="4F81BD"/>
                </a:solidFill>
                <a:latin typeface="+mn-lt"/>
              </a:rPr>
              <a:t>Valuation 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78078" y="3457217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18160" y="3457217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21964" y="3434659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49534" y="3450961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1583" y="3471685"/>
            <a:ext cx="167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dirty="0">
                <a:solidFill>
                  <a:srgbClr val="4F81BD"/>
                </a:solidFill>
                <a:latin typeface="+mn-lt"/>
              </a:rPr>
              <a:t>CM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9253" y="6061555"/>
            <a:ext cx="761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Compose m and s =&gt;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t=(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a,b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) ∈Q2  =&gt;  Q1 </a:t>
            </a:r>
            <a:r>
              <a:rPr lang="en-US" sz="2800" dirty="0">
                <a:sym typeface="Symbol" charset="0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Q2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001" y="5127535"/>
            <a:ext cx="1947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Database D: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2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7" grpId="0"/>
      <p:bldP spid="22" grpId="0"/>
      <p:bldP spid="2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Homomorphism Theorem: Proof</a:t>
            </a:r>
            <a:br>
              <a:rPr lang="en-US" dirty="0"/>
            </a:br>
            <a:r>
              <a:rPr lang="en-US" dirty="0"/>
              <a:t>Q1 </a:t>
            </a:r>
            <a:r>
              <a:rPr lang="en-US" dirty="0">
                <a:sym typeface="Symbol" charset="0"/>
              </a:rPr>
              <a:t> Q2  =&gt; </a:t>
            </a:r>
            <a:r>
              <a:rPr lang="en-US" dirty="0"/>
              <a:t>Q2 –CM-&gt; Q1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75266" y="1600200"/>
            <a:ext cx="8752215" cy="959338"/>
          </a:xfrm>
        </p:spPr>
        <p:txBody>
          <a:bodyPr/>
          <a:lstStyle/>
          <a:p>
            <a:r>
              <a:rPr lang="en-US" sz="2400" dirty="0"/>
              <a:t>Assume Q1 </a:t>
            </a:r>
            <a:r>
              <a:rPr lang="en-US" sz="2400" dirty="0">
                <a:sym typeface="Symbol" charset="0"/>
              </a:rPr>
              <a:t> Q2, we must show there is a CM from Q2 to Q1</a:t>
            </a:r>
          </a:p>
          <a:p>
            <a:r>
              <a:rPr lang="en-US" sz="2400" dirty="0">
                <a:sym typeface="Symbol" charset="0"/>
              </a:rPr>
              <a:t>Consider canonical database D as the frozen Q1</a:t>
            </a:r>
          </a:p>
          <a:p>
            <a:endParaRPr lang="en-US" sz="2400" dirty="0">
              <a:sym typeface="Symbol" charset="0"/>
            </a:endParaRPr>
          </a:p>
          <a:p>
            <a:endParaRPr lang="en-US" sz="2400" dirty="0">
              <a:sym typeface="Symbol" charset="0"/>
            </a:endParaRPr>
          </a:p>
          <a:p>
            <a:pPr marL="411163" lvl="1" indent="0">
              <a:buNone/>
            </a:pPr>
            <a:endParaRPr lang="en-US" sz="2000" dirty="0">
              <a:latin typeface="Courier New" charset="0"/>
            </a:endParaRPr>
          </a:p>
          <a:p>
            <a:pPr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458923" y="6596390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slides by Ullman]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59920" y="3781818"/>
            <a:ext cx="193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t=(</a:t>
            </a:r>
            <a:r>
              <a:rPr lang="en-US" sz="2800" dirty="0" err="1">
                <a:solidFill>
                  <a:prstClr val="black"/>
                </a:solidFill>
                <a:latin typeface="Calibri"/>
                <a:ea typeface="+mn-ea"/>
              </a:rPr>
              <a:t>a,b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)∈Q1</a:t>
            </a:r>
            <a:endParaRPr 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87622" y="2691888"/>
            <a:ext cx="4466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Q1: q(A,B) :-     … p(A,C) …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6622" y="3751389"/>
            <a:ext cx="3374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q(</a:t>
            </a:r>
            <a:r>
              <a:rPr lang="en-US" sz="2800" dirty="0" err="1">
                <a:solidFill>
                  <a:prstClr val="black"/>
                </a:solidFill>
                <a:latin typeface="Calibri"/>
                <a:ea typeface="+mn-ea"/>
              </a:rPr>
              <a:t>a,b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) :-     …  p(a, c) …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49246" y="3262690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89328" y="3262690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93132" y="3240132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20702" y="3256434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95263" y="3277158"/>
            <a:ext cx="167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dirty="0">
                <a:solidFill>
                  <a:srgbClr val="4F81BD"/>
                </a:solidFill>
                <a:latin typeface="+mn-lt"/>
              </a:rPr>
              <a:t>Freeze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254" y="5670785"/>
            <a:ext cx="673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Compose s and “unfreeze” =&gt;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Q2  -CM-&gt; Q1 </a:t>
            </a:r>
            <a:endParaRPr 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4401" y="3785894"/>
            <a:ext cx="2157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Canonical </a:t>
            </a:r>
            <a:r>
              <a:rPr lang="en-US" sz="2800" dirty="0" err="1">
                <a:solidFill>
                  <a:prstClr val="black"/>
                </a:solidFill>
                <a:latin typeface="Calibri"/>
                <a:ea typeface="+mn-ea"/>
              </a:rPr>
              <a:t>db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: 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58016" y="4716668"/>
            <a:ext cx="42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Q2: q(X,Y) :-      … p(X,Z) …</a:t>
            </a:r>
            <a:endParaRPr lang="en-US" dirty="0">
              <a:latin typeface="+mn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3420019" y="4272669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3670560" y="4286194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48128" y="4726674"/>
            <a:ext cx="193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t=(</a:t>
            </a:r>
            <a:r>
              <a:rPr lang="en-US" sz="2800" dirty="0" err="1">
                <a:solidFill>
                  <a:prstClr val="black"/>
                </a:solidFill>
                <a:latin typeface="Calibri"/>
                <a:ea typeface="+mn-ea"/>
              </a:rPr>
              <a:t>a,b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)∈Q2</a:t>
            </a:r>
            <a:endParaRPr lang="en-US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7423459" y="4203454"/>
            <a:ext cx="542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=&gt;</a:t>
            </a:r>
            <a:endParaRPr lang="en-US" dirty="0">
              <a:latin typeface="+mn-lt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5379596" y="4272669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5695263" y="4274609"/>
            <a:ext cx="18768" cy="56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97411" y="4309114"/>
            <a:ext cx="167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4F81BD"/>
              </a:buClr>
            </a:pPr>
            <a:r>
              <a:rPr lang="en-US" dirty="0">
                <a:solidFill>
                  <a:srgbClr val="4F81BD"/>
                </a:solidFill>
                <a:latin typeface="+mn-lt"/>
              </a:rPr>
              <a:t>Valuation 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5350" y="4288382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n-lt"/>
              </a:rPr>
              <a:t>Q1 </a:t>
            </a:r>
            <a:r>
              <a:rPr lang="en-US" dirty="0">
                <a:sym typeface="Symbol" charset="0"/>
              </a:rPr>
              <a:t></a:t>
            </a:r>
            <a:r>
              <a:rPr lang="it-IT" dirty="0">
                <a:latin typeface="+mn-lt"/>
              </a:rPr>
              <a:t>  Q2</a:t>
            </a:r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55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9" grpId="0"/>
      <p:bldP spid="35" grpId="0"/>
      <p:bldP spid="36" grpId="0"/>
      <p:bldP spid="37" grpId="0"/>
      <p:bldP spid="43" grpId="0"/>
      <p:bldP spid="45" grpId="0"/>
      <p:bldP spid="49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Containment: CQ and UCQ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400237" cy="1981851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/>
              <a:t>Theorem: a CQ is contained in a UCQ </a:t>
            </a:r>
            <a:r>
              <a:rPr lang="en-US" sz="2800" b="1" dirty="0" err="1"/>
              <a:t>iff</a:t>
            </a:r>
            <a:r>
              <a:rPr lang="en-US" sz="2800" dirty="0"/>
              <a:t> it is contained in one of the conjunctive queries of the union</a:t>
            </a:r>
          </a:p>
          <a:p>
            <a:r>
              <a:rPr lang="en-US" sz="2800" dirty="0">
                <a:ea typeface="MS PGothic" charset="0"/>
                <a:cs typeface="MS PGothic" charset="0"/>
              </a:rPr>
              <a:t>CQ/UCQ containment is still NP-complete</a:t>
            </a:r>
          </a:p>
          <a:p>
            <a:r>
              <a:rPr lang="en-US" sz="2800" dirty="0">
                <a:ea typeface="MS PGothic" charset="0"/>
                <a:cs typeface="MS PGothic" charset="0"/>
              </a:rPr>
              <a:t>Example: 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</p:txBody>
      </p:sp>
      <p:graphicFrame>
        <p:nvGraphicFramePr>
          <p:cNvPr id="492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20352"/>
              </p:ext>
            </p:extLst>
          </p:nvPr>
        </p:nvGraphicFramePr>
        <p:xfrm>
          <a:off x="613876" y="3876867"/>
          <a:ext cx="5684022" cy="178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26" name="Equation" r:id="rId4" imgW="2733480" imgH="849960" progId="Equation.3">
                  <p:embed/>
                </p:oleObj>
              </mc:Choice>
              <mc:Fallback>
                <p:oleObj name="Equation" r:id="rId4" imgW="2733480" imgH="849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76" y="3876867"/>
                        <a:ext cx="5684022" cy="178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13" name="Freeform 12"/>
          <p:cNvSpPr/>
          <p:nvPr/>
        </p:nvSpPr>
        <p:spPr>
          <a:xfrm>
            <a:off x="5789897" y="3972821"/>
            <a:ext cx="1214800" cy="1484923"/>
          </a:xfrm>
          <a:custGeom>
            <a:avLst/>
            <a:gdLst>
              <a:gd name="connsiteX0" fmla="*/ 670821 w 1214800"/>
              <a:gd name="connsiteY0" fmla="*/ 1484923 h 1484923"/>
              <a:gd name="connsiteX1" fmla="*/ 1191847 w 1214800"/>
              <a:gd name="connsiteY1" fmla="*/ 553589 h 1484923"/>
              <a:gd name="connsiteX2" fmla="*/ 0 w 1214800"/>
              <a:gd name="connsiteY2" fmla="*/ 0 h 148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800" h="1484923">
                <a:moveTo>
                  <a:pt x="670821" y="1484923"/>
                </a:moveTo>
                <a:cubicBezTo>
                  <a:pt x="987235" y="1142999"/>
                  <a:pt x="1303650" y="801076"/>
                  <a:pt x="1191847" y="553589"/>
                </a:cubicBezTo>
                <a:cubicBezTo>
                  <a:pt x="1080044" y="306102"/>
                  <a:pt x="540022" y="153051"/>
                  <a:pt x="0" y="0"/>
                </a:cubicBezTo>
              </a:path>
            </a:pathLst>
          </a:custGeom>
          <a:ln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66410" y="4324513"/>
            <a:ext cx="181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Q1</a:t>
            </a:r>
            <a:r>
              <a:rPr lang="en-US" baseline="30000" dirty="0">
                <a:latin typeface="+mn-lt"/>
              </a:rPr>
              <a:t>(1) </a:t>
            </a:r>
            <a:r>
              <a:rPr lang="en-US" dirty="0">
                <a:latin typeface="+mn-lt"/>
              </a:rPr>
              <a:t>CM Q2 </a:t>
            </a:r>
          </a:p>
          <a:p>
            <a:r>
              <a:rPr lang="en-US" dirty="0">
                <a:latin typeface="+mn-lt"/>
              </a:rPr>
              <a:t>Q2 ⊆Q1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ea typeface="MS PGothic" charset="0"/>
                <a:cs typeface="MS PGothic" charset="0"/>
              </a:rPr>
              <a:t>Conjunctive Queries with Interpreted Predicates:  Sufficient condition</a:t>
            </a:r>
          </a:p>
        </p:txBody>
      </p:sp>
      <p:graphicFrame>
        <p:nvGraphicFramePr>
          <p:cNvPr id="53506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290870"/>
              </p:ext>
            </p:extLst>
          </p:nvPr>
        </p:nvGraphicFramePr>
        <p:xfrm>
          <a:off x="1582014" y="1921032"/>
          <a:ext cx="5413212" cy="63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8" name="Equation" r:id="rId4" imgW="1728000" imgH="191880" progId="Equation.3">
                  <p:embed/>
                </p:oleObj>
              </mc:Choice>
              <mc:Fallback>
                <p:oleObj name="Equation" r:id="rId4" imgW="1728000" imgH="1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014" y="1921032"/>
                        <a:ext cx="5413212" cy="631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07" name="Object 2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34691"/>
              </p:ext>
            </p:extLst>
          </p:nvPr>
        </p:nvGraphicFramePr>
        <p:xfrm>
          <a:off x="1582014" y="2556742"/>
          <a:ext cx="5395064" cy="63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9" name="Equation" r:id="rId6" imgW="1700280" imgH="191880" progId="Equation.3">
                  <p:embed/>
                </p:oleObj>
              </mc:Choice>
              <mc:Fallback>
                <p:oleObj name="Equation" r:id="rId6" imgW="1700280" imgH="1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014" y="2556742"/>
                        <a:ext cx="5395064" cy="639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12" name="Text Box 5"/>
          <p:cNvSpPr txBox="1">
            <a:spLocks noChangeArrowheads="1"/>
          </p:cNvSpPr>
          <p:nvPr/>
        </p:nvSpPr>
        <p:spPr bwMode="auto">
          <a:xfrm>
            <a:off x="378424" y="3303388"/>
            <a:ext cx="7851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b="1" i="1" dirty="0">
                <a:solidFill>
                  <a:srgbClr val="4F81BD"/>
                </a:solidFill>
                <a:latin typeface="Arial" charset="0"/>
                <a:ea typeface="MS PGothic" charset="0"/>
                <a:cs typeface="MS PGothic" charset="0"/>
                <a:sym typeface="Symbol" charset="0"/>
              </a:rPr>
              <a:t>If</a:t>
            </a:r>
            <a:r>
              <a:rPr lang="en-US" sz="2800" dirty="0">
                <a:solidFill>
                  <a:srgbClr val="4F81BD"/>
                </a:solidFill>
                <a:latin typeface="Arial" charset="0"/>
                <a:ea typeface="MS PGothic" charset="0"/>
                <a:cs typeface="MS PGothic" charset="0"/>
                <a:sym typeface="Symbol" charset="0"/>
              </a:rPr>
              <a:t> </a:t>
            </a:r>
            <a:r>
              <a:rPr lang="en-US" sz="2800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∃CM : </a:t>
            </a:r>
            <a:r>
              <a:rPr lang="en-US" sz="2800" i="1" dirty="0" err="1">
                <a:latin typeface="Arial" charset="0"/>
                <a:ea typeface="MS PGothic" charset="0"/>
                <a:cs typeface="MS PGothic" charset="0"/>
                <a:sym typeface="Symbol" charset="0"/>
              </a:rPr>
              <a:t>Vars</a:t>
            </a:r>
            <a:r>
              <a:rPr lang="en-US" sz="2800" i="1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(Q</a:t>
            </a:r>
            <a:r>
              <a:rPr lang="en-US" sz="2800" i="1" baseline="-25000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1</a:t>
            </a:r>
            <a:r>
              <a:rPr lang="en-US" sz="2800" i="1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)</a:t>
            </a:r>
            <a:r>
              <a:rPr lang="en-US" sz="2800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  </a:t>
            </a:r>
            <a:r>
              <a:rPr lang="en-US" sz="2800" i="1" dirty="0" err="1">
                <a:latin typeface="Arial" charset="0"/>
                <a:ea typeface="MS PGothic" charset="0"/>
                <a:cs typeface="MS PGothic" charset="0"/>
                <a:sym typeface="Symbol" charset="0"/>
              </a:rPr>
              <a:t>Vars</a:t>
            </a:r>
            <a:r>
              <a:rPr lang="en-US" sz="2800" i="1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(Q</a:t>
            </a:r>
            <a:r>
              <a:rPr lang="en-US" sz="2800" i="1" baseline="-25000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2</a:t>
            </a:r>
            <a:r>
              <a:rPr lang="en-US" sz="2800" i="1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) </a:t>
            </a:r>
            <a:r>
              <a:rPr lang="en-US" sz="2800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from Q1 to Q2   </a:t>
            </a:r>
            <a:endParaRPr lang="en-US" sz="2800" dirty="0">
              <a:latin typeface="Arial" charset="0"/>
              <a:ea typeface="MS PGothic" charset="0"/>
              <a:cs typeface="MS PGothic" charset="0"/>
            </a:endParaRPr>
          </a:p>
        </p:txBody>
      </p:sp>
      <p:graphicFrame>
        <p:nvGraphicFramePr>
          <p:cNvPr id="53508" name="Object 2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745359"/>
              </p:ext>
            </p:extLst>
          </p:nvPr>
        </p:nvGraphicFramePr>
        <p:xfrm>
          <a:off x="2257995" y="3826608"/>
          <a:ext cx="3581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0" name="Equation" r:id="rId8" imgW="1362240" imgH="191880" progId="Equation.3">
                  <p:embed/>
                </p:oleObj>
              </mc:Choice>
              <mc:Fallback>
                <p:oleObj name="Equation" r:id="rId8" imgW="1362240" imgH="1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995" y="3826608"/>
                        <a:ext cx="3581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09" name="Object 2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5712"/>
              </p:ext>
            </p:extLst>
          </p:nvPr>
        </p:nvGraphicFramePr>
        <p:xfrm>
          <a:off x="6289431" y="3798603"/>
          <a:ext cx="1602575" cy="55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1" name="Equation" r:id="rId10" imgW="576000" imgH="191880" progId="Equation.3">
                  <p:embed/>
                </p:oleObj>
              </mc:Choice>
              <mc:Fallback>
                <p:oleObj name="Equation" r:id="rId10" imgW="576000" imgH="1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431" y="3798603"/>
                        <a:ext cx="1602575" cy="55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13" name="Text Box 8"/>
          <p:cNvSpPr txBox="1">
            <a:spLocks noChangeArrowheads="1"/>
          </p:cNvSpPr>
          <p:nvPr/>
        </p:nvSpPr>
        <p:spPr bwMode="auto">
          <a:xfrm>
            <a:off x="1126118" y="4433346"/>
            <a:ext cx="819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4F81BD"/>
                </a:solidFill>
                <a:latin typeface="Arial" charset="0"/>
                <a:ea typeface="MS PGothic" charset="0"/>
                <a:cs typeface="MS PGothic" charset="0"/>
              </a:rPr>
              <a:t>and</a:t>
            </a:r>
            <a:endParaRPr lang="en-US" sz="3200" dirty="0">
              <a:solidFill>
                <a:srgbClr val="4F81BD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graphicFrame>
        <p:nvGraphicFramePr>
          <p:cNvPr id="53510" name="Object 2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4883"/>
              </p:ext>
            </p:extLst>
          </p:nvPr>
        </p:nvGraphicFramePr>
        <p:xfrm>
          <a:off x="1945379" y="4473445"/>
          <a:ext cx="1905000" cy="48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2" name="Equation" r:id="rId12" imgW="685440" imgH="164520" progId="Equation.3">
                  <p:embed/>
                </p:oleObj>
              </mc:Choice>
              <mc:Fallback>
                <p:oleObj name="Equation" r:id="rId12" imgW="685440" imgH="16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379" y="4473445"/>
                        <a:ext cx="1905000" cy="48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38809" y="5037640"/>
            <a:ext cx="2658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b="1" i="1" dirty="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  <a:sym typeface="Symbol" charset="0"/>
              </a:rPr>
              <a:t>Then</a:t>
            </a:r>
            <a:r>
              <a:rPr lang="en-US" sz="2800" dirty="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  <a:sym typeface="Symbol" charset="0"/>
              </a:rPr>
              <a:t> </a:t>
            </a:r>
            <a:r>
              <a:rPr lang="en-US" sz="2800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Q2 ⊆ Q1    </a:t>
            </a:r>
            <a:endParaRPr lang="en-US" sz="2800" dirty="0">
              <a:latin typeface="Arial" charset="0"/>
              <a:ea typeface="MS PGothic" charset="0"/>
              <a:cs typeface="MS PGothic" charset="0"/>
            </a:endParaRPr>
          </a:p>
        </p:txBody>
      </p:sp>
      <p:graphicFrame>
        <p:nvGraphicFramePr>
          <p:cNvPr id="15" name="Object 2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06765"/>
              </p:ext>
            </p:extLst>
          </p:nvPr>
        </p:nvGraphicFramePr>
        <p:xfrm>
          <a:off x="4566383" y="4466308"/>
          <a:ext cx="1057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3" name="Equation" r:id="rId14" imgW="381000" imgH="203200" progId="Equation.3">
                  <p:embed/>
                </p:oleObj>
              </mc:Choice>
              <mc:Fallback>
                <p:oleObj name="Equation" r:id="rId14" imgW="381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383" y="4466308"/>
                        <a:ext cx="10572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23658" y="4448735"/>
            <a:ext cx="2605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Interpreted predicates (constraints)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latin typeface="Arial" charset="0"/>
                <a:ea typeface="MS PGothic" charset="0"/>
                <a:cs typeface="MS PGothic" charset="0"/>
              </a:rPr>
              <a:t>Conjunctive Queries </a:t>
            </a:r>
            <a:br>
              <a:rPr lang="en-US" sz="3600" dirty="0">
                <a:latin typeface="Arial" charset="0"/>
                <a:ea typeface="MS PGothic" charset="0"/>
                <a:cs typeface="MS PGothic" charset="0"/>
              </a:rPr>
            </a:br>
            <a:r>
              <a:rPr lang="en-US" sz="3600" dirty="0">
                <a:latin typeface="Arial" charset="0"/>
                <a:ea typeface="MS PGothic" charset="0"/>
                <a:cs typeface="MS PGothic" charset="0"/>
              </a:rPr>
              <a:t>with Interpreted Predicates: Example</a:t>
            </a:r>
            <a:endParaRPr lang="en-US" sz="3600" dirty="0">
              <a:latin typeface="Arial" charset="0"/>
              <a:cs typeface="ＭＳ Ｐゴシック" charset="0"/>
            </a:endParaRPr>
          </a:p>
        </p:txBody>
      </p:sp>
      <p:graphicFrame>
        <p:nvGraphicFramePr>
          <p:cNvPr id="5130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271749"/>
              </p:ext>
            </p:extLst>
          </p:nvPr>
        </p:nvGraphicFramePr>
        <p:xfrm>
          <a:off x="561536" y="1794430"/>
          <a:ext cx="7132190" cy="265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Equation" r:id="rId4" imgW="2925360" imgH="1078560" progId="Equation.3">
                  <p:embed/>
                </p:oleObj>
              </mc:Choice>
              <mc:Fallback>
                <p:oleObj name="Equation" r:id="rId4" imgW="2925360" imgH="107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36" y="1794430"/>
                        <a:ext cx="7132190" cy="2653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536" y="4595842"/>
            <a:ext cx="497815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 CM h from Q1 to Q2:</a:t>
            </a:r>
          </a:p>
          <a:p>
            <a:r>
              <a:rPr lang="en-US" sz="2800" dirty="0">
                <a:latin typeface="+mn-lt"/>
              </a:rPr>
              <a:t>     X </a:t>
            </a:r>
            <a:r>
              <a:rPr lang="en-US" sz="2800" dirty="0">
                <a:latin typeface="+mn-lt"/>
                <a:sym typeface="Wingdings"/>
              </a:rPr>
              <a:t> U , Y  V,  Z  W,  P  S</a:t>
            </a:r>
          </a:p>
          <a:p>
            <a:r>
              <a:rPr lang="en-US" sz="2800" dirty="0">
                <a:latin typeface="+mn-lt"/>
                <a:sym typeface="Wingdings"/>
              </a:rPr>
              <a:t>2. C2 </a:t>
            </a:r>
            <a:r>
              <a:rPr lang="en-US" dirty="0">
                <a:latin typeface="+mn-lt"/>
                <a:sym typeface="Wingdings"/>
              </a:rPr>
              <a:t>|= </a:t>
            </a:r>
            <a:r>
              <a:rPr lang="en-US" sz="2800" dirty="0">
                <a:latin typeface="+mn-lt"/>
                <a:sym typeface="Wingdings"/>
              </a:rPr>
              <a:t>h(C1)</a:t>
            </a:r>
          </a:p>
          <a:p>
            <a:r>
              <a:rPr lang="en-US" sz="2800" dirty="0">
                <a:latin typeface="+mn-lt"/>
                <a:sym typeface="Wingdings"/>
              </a:rPr>
              <a:t>    S&lt;= 500,000 </a:t>
            </a:r>
            <a:r>
              <a:rPr lang="en-US" sz="4000" dirty="0">
                <a:solidFill>
                  <a:prstClr val="black"/>
                </a:solidFill>
                <a:latin typeface="Calibri"/>
                <a:sym typeface="Wingdings"/>
              </a:rPr>
              <a:t>⊭ </a:t>
            </a:r>
            <a:r>
              <a:rPr lang="en-US" sz="2800" dirty="0">
                <a:latin typeface="+mn-lt"/>
                <a:sym typeface="Wingdings"/>
              </a:rPr>
              <a:t>S&lt;=100,000</a:t>
            </a:r>
            <a:endParaRPr lang="en-US" sz="2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9168" y="5225977"/>
            <a:ext cx="2165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=&gt; Q2 </a:t>
            </a:r>
            <a:r>
              <a:rPr lang="en-US" sz="3200" dirty="0">
                <a:latin typeface="Arial" charset="0"/>
                <a:ea typeface="Arial" charset="0"/>
                <a:cs typeface="Arial" charset="0"/>
                <a:sym typeface="Symbol" charset="0"/>
              </a:rPr>
              <a:t>⊈</a:t>
            </a:r>
            <a:r>
              <a:rPr lang="en-US" sz="2800" dirty="0">
                <a:latin typeface="Arial" charset="0"/>
                <a:ea typeface="MS PGothic" charset="0"/>
                <a:cs typeface="MS PGothic" charset="0"/>
                <a:sym typeface="Symbol" charset="0"/>
              </a:rPr>
              <a:t> Q1 </a:t>
            </a:r>
            <a:endParaRPr lang="en-US" sz="2800" dirty="0"/>
          </a:p>
        </p:txBody>
      </p:sp>
      <p:sp>
        <p:nvSpPr>
          <p:cNvPr id="12" name="Right Brace 11"/>
          <p:cNvSpPr/>
          <p:nvPr/>
        </p:nvSpPr>
        <p:spPr>
          <a:xfrm>
            <a:off x="5457941" y="4595842"/>
            <a:ext cx="482479" cy="18912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latin typeface="Arial" charset="0"/>
                <a:ea typeface="MS PGothic" charset="0"/>
                <a:cs typeface="MS PGothic" charset="0"/>
              </a:rPr>
              <a:t>Conjunctive Queries </a:t>
            </a:r>
            <a:br>
              <a:rPr lang="en-US" sz="3600" dirty="0">
                <a:latin typeface="Arial" charset="0"/>
                <a:ea typeface="MS PGothic" charset="0"/>
                <a:cs typeface="MS PGothic" charset="0"/>
              </a:rPr>
            </a:br>
            <a:r>
              <a:rPr lang="en-US" sz="3600" dirty="0">
                <a:latin typeface="Arial" charset="0"/>
                <a:ea typeface="MS PGothic" charset="0"/>
                <a:cs typeface="MS PGothic" charset="0"/>
              </a:rPr>
              <a:t>with Interpreted Predicates: Example</a:t>
            </a:r>
            <a:endParaRPr lang="en-US" sz="3600" dirty="0">
              <a:latin typeface="Arial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880" y="4597453"/>
            <a:ext cx="55665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CM h from Q1 to Q2:</a:t>
            </a:r>
          </a:p>
          <a:p>
            <a:r>
              <a:rPr lang="en-US" sz="3200" dirty="0">
                <a:latin typeface="+mn-lt"/>
              </a:rPr>
              <a:t>    X </a:t>
            </a:r>
            <a:r>
              <a:rPr lang="en-US" sz="3200" dirty="0">
                <a:latin typeface="+mn-lt"/>
                <a:sym typeface="Wingdings"/>
              </a:rPr>
              <a:t> U , Y  V,  Z  W,  P  S</a:t>
            </a:r>
          </a:p>
          <a:p>
            <a:r>
              <a:rPr lang="en-US" sz="3200" dirty="0">
                <a:latin typeface="+mn-lt"/>
                <a:sym typeface="Wingdings"/>
              </a:rPr>
              <a:t>C2 |= h(C1)</a:t>
            </a:r>
          </a:p>
          <a:p>
            <a:r>
              <a:rPr lang="en-US" sz="3200" dirty="0">
                <a:latin typeface="+mn-lt"/>
                <a:sym typeface="Wingdings"/>
              </a:rPr>
              <a:t>    S&lt;= 100,000  |=   S&lt;=500,000</a:t>
            </a:r>
            <a:endParaRPr lang="en-US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224" y="1814732"/>
            <a:ext cx="6764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Q1(X,Y) :- Flight(X,Z), Flight(Z,Y), </a:t>
            </a:r>
          </a:p>
          <a:p>
            <a:r>
              <a:rPr lang="en-US" sz="3200" dirty="0">
                <a:latin typeface="+mn-lt"/>
              </a:rPr>
              <a:t>		Population(Z,P), P&lt;=500,000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224" y="3016232"/>
            <a:ext cx="74684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Q2(U,V) :- Flight(U,W), Flight(W,V), Hub(W), </a:t>
            </a:r>
          </a:p>
          <a:p>
            <a:r>
              <a:rPr lang="en-US" sz="3200" dirty="0">
                <a:latin typeface="+mn-lt"/>
              </a:rPr>
              <a:t>		Population(W,S), S&lt;=100,000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947790" y="4597451"/>
            <a:ext cx="481146" cy="19989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0859" y="5304533"/>
            <a:ext cx="2624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ea typeface="MS PGothic" charset="0"/>
                <a:cs typeface="MS PGothic" charset="0"/>
                <a:sym typeface="Symbol" charset="0"/>
              </a:rPr>
              <a:t>=&gt; Q2 ⊆ Q1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52324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380698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  <a:ea typeface="MS PGothic" charset="0"/>
                <a:cs typeface="MS PGothic" charset="0"/>
              </a:rPr>
              <a:t>Conjunctive Queries with Interpreted Predicates:</a:t>
            </a:r>
            <a:br>
              <a:rPr lang="en-US" sz="3200" dirty="0">
                <a:latin typeface="Arial" charset="0"/>
                <a:ea typeface="MS PGothic" charset="0"/>
                <a:cs typeface="MS PGothic" charset="0"/>
              </a:rPr>
            </a:br>
            <a:r>
              <a:rPr lang="en-US" sz="3200" dirty="0">
                <a:latin typeface="Arial" charset="0"/>
                <a:ea typeface="MS PGothic" charset="0"/>
                <a:cs typeface="MS PGothic" charset="0"/>
              </a:rPr>
              <a:t>Sufficient, but not necessary</a:t>
            </a:r>
            <a:endParaRPr lang="en-US" sz="3200" dirty="0">
              <a:latin typeface="Arial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800" dirty="0">
              <a:latin typeface="Arial" charset="0"/>
              <a:cs typeface="ＭＳ Ｐゴシック" charset="0"/>
            </a:endParaRPr>
          </a:p>
          <a:p>
            <a:pPr marL="114300" indent="0">
              <a:buNone/>
            </a:pPr>
            <a:endParaRPr lang="en-US" sz="2800" dirty="0">
              <a:latin typeface="Arial" charset="0"/>
              <a:cs typeface="ＭＳ Ｐゴシック" charset="0"/>
            </a:endParaRPr>
          </a:p>
          <a:p>
            <a:pPr marL="114300" indent="0">
              <a:buNone/>
            </a:pPr>
            <a:endParaRPr lang="en-US" sz="2800" dirty="0">
              <a:latin typeface="Arial" charset="0"/>
              <a:ea typeface="MS PGothic" charset="0"/>
              <a:cs typeface="MS PGothic" charset="0"/>
            </a:endParaRPr>
          </a:p>
          <a:p>
            <a:pPr marL="114300" indent="0">
              <a:buNone/>
            </a:pP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No containment mapping with interpreted predicates, </a:t>
            </a:r>
            <a:br>
              <a:rPr lang="en-US" sz="2400" dirty="0">
                <a:latin typeface="Arial" charset="0"/>
                <a:ea typeface="MS PGothic" charset="0"/>
                <a:cs typeface="MS PGothic" charset="0"/>
              </a:rPr>
            </a:b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but  Q</a:t>
            </a:r>
            <a:r>
              <a:rPr lang="en-US" sz="2400" baseline="-25000" dirty="0">
                <a:latin typeface="Arial" charset="0"/>
                <a:ea typeface="MS PGothic" charset="0"/>
                <a:cs typeface="MS PGothic" charset="0"/>
              </a:rPr>
              <a:t>2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⊆Q</a:t>
            </a:r>
            <a:r>
              <a:rPr lang="en-US" sz="2400" baseline="-25000" dirty="0">
                <a:latin typeface="Arial" charset="0"/>
                <a:ea typeface="MS PGothic" charset="0"/>
                <a:cs typeface="MS PGothic" charset="0"/>
              </a:rPr>
              <a:t>1</a:t>
            </a:r>
          </a:p>
          <a:p>
            <a:pPr marL="114300" indent="0">
              <a:buNone/>
            </a:pPr>
            <a:endParaRPr lang="en-US" sz="2400" baseline="-25000" dirty="0">
              <a:latin typeface="Arial" charset="0"/>
              <a:ea typeface="MS PGothic" charset="0"/>
              <a:cs typeface="MS PGothic" charset="0"/>
            </a:endParaRPr>
          </a:p>
          <a:p>
            <a:pPr indent="-342900">
              <a:buFont typeface="Arial"/>
              <a:buChar char="•"/>
            </a:pP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Assume U ⩽ V, then Q1 CM Q2: A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X, B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Y, C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U, D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V proves Q2⊆Q1</a:t>
            </a:r>
          </a:p>
          <a:p>
            <a:pPr indent="-342900">
              <a:buFont typeface="Arial"/>
              <a:buChar char="•"/>
            </a:pP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Assume U &gt; V, then Q1 CM Q2: A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X, B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Y, C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V, D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sz="2400" dirty="0">
                <a:latin typeface="Arial" charset="0"/>
                <a:ea typeface="MS PGothic" charset="0"/>
                <a:cs typeface="MS PGothic" charset="0"/>
              </a:rPr>
              <a:t>U proves Q2⊆Q1</a:t>
            </a:r>
          </a:p>
          <a:p>
            <a:pPr marL="114300" indent="0">
              <a:buNone/>
            </a:pPr>
            <a:endParaRPr lang="en-US" sz="2400" dirty="0">
              <a:latin typeface="Arial" charset="0"/>
              <a:ea typeface="MS PGothic" charset="0"/>
              <a:cs typeface="MS PGothic" charset="0"/>
            </a:endParaRPr>
          </a:p>
          <a:p>
            <a:endParaRPr lang="en-US" sz="2400" dirty="0">
              <a:latin typeface="Arial" charset="0"/>
              <a:ea typeface="MS PGothic" charset="0"/>
              <a:cs typeface="MS PGothic" charset="0"/>
            </a:endParaRPr>
          </a:p>
          <a:p>
            <a:endParaRPr lang="en-US" sz="2400" dirty="0">
              <a:latin typeface="Arial" charset="0"/>
              <a:ea typeface="MS PGothic" charset="0"/>
              <a:cs typeface="MS PGothic" charset="0"/>
            </a:endParaRPr>
          </a:p>
          <a:p>
            <a:pPr marL="114300" indent="0">
              <a:buNone/>
            </a:pPr>
            <a:endParaRPr lang="en-US" sz="2400" baseline="-25000" dirty="0">
              <a:latin typeface="Arial" charset="0"/>
              <a:ea typeface="MS PGothic" charset="0"/>
              <a:cs typeface="MS PGothic" charset="0"/>
            </a:endParaRPr>
          </a:p>
          <a:p>
            <a:endParaRPr lang="en-US" sz="2800" dirty="0">
              <a:latin typeface="Arial" charset="0"/>
              <a:ea typeface="MS PGothic" charset="0"/>
              <a:cs typeface="MS PGothic" charset="0"/>
            </a:endParaRPr>
          </a:p>
          <a:p>
            <a:pPr marL="114300" indent="0">
              <a:buNone/>
            </a:pPr>
            <a:r>
              <a:rPr lang="en-US" sz="2800" dirty="0">
                <a:latin typeface="Arial" charset="0"/>
                <a:ea typeface="MS PGothic" charset="0"/>
                <a:cs typeface="MS PGothic" charset="0"/>
              </a:rPr>
              <a:t> </a:t>
            </a:r>
          </a:p>
          <a:p>
            <a:pPr marL="114300" indent="0">
              <a:buNone/>
            </a:pPr>
            <a:endParaRPr lang="en-US" sz="2800" dirty="0">
              <a:latin typeface="Arial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graphicFrame>
        <p:nvGraphicFramePr>
          <p:cNvPr id="8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97073"/>
              </p:ext>
            </p:extLst>
          </p:nvPr>
        </p:nvGraphicFramePr>
        <p:xfrm>
          <a:off x="588026" y="1687431"/>
          <a:ext cx="50466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78" name="Equation" r:id="rId4" imgW="2209800" imgH="444500" progId="Equation.3">
                  <p:embed/>
                </p:oleObj>
              </mc:Choice>
              <mc:Fallback>
                <p:oleObj name="Equation" r:id="rId4" imgW="2209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26" y="1687431"/>
                        <a:ext cx="50466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schema, instance</a:t>
            </a:r>
          </a:p>
        </p:txBody>
      </p:sp>
      <p:graphicFrame>
        <p:nvGraphicFramePr>
          <p:cNvPr id="7229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68022"/>
              </p:ext>
            </p:extLst>
          </p:nvPr>
        </p:nvGraphicFramePr>
        <p:xfrm>
          <a:off x="3304250" y="2517041"/>
          <a:ext cx="5610564" cy="3505200"/>
        </p:xfrm>
        <a:graphic>
          <a:graphicData uri="http://schemas.openxmlformats.org/drawingml/2006/table">
            <a:tbl>
              <a:tblPr firstRow="1"/>
              <a:tblGrid>
                <a:gridCol w="1440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MultiTouch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86" name="Text Box 35"/>
          <p:cNvSpPr txBox="1">
            <a:spLocks noChangeArrowheads="1"/>
          </p:cNvSpPr>
          <p:nvPr/>
        </p:nvSpPr>
        <p:spPr bwMode="auto">
          <a:xfrm>
            <a:off x="3279805" y="1980927"/>
            <a:ext cx="1356561" cy="523220"/>
          </a:xfrm>
          <a:prstGeom prst="rect">
            <a:avLst/>
          </a:prstGeom>
          <a:noFill/>
          <a:ln w="3810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Product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0994" y="1600702"/>
            <a:ext cx="1218453" cy="991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dirty="0">
                <a:latin typeface="Calibri" charset="0"/>
              </a:rPr>
              <a:t>Relation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dirty="0">
                <a:latin typeface="Calibri" charset="0"/>
              </a:rPr>
              <a:t>(table)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dirty="0">
                <a:latin typeface="Calibri" charset="0"/>
              </a:rPr>
              <a:t>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1816" y="4219181"/>
            <a:ext cx="1002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Calibri" charset="0"/>
              </a:rPr>
              <a:t>Tuples</a:t>
            </a:r>
          </a:p>
          <a:p>
            <a:pPr algn="ctr" eaLnBrk="0" hangingPunct="0"/>
            <a:r>
              <a:rPr lang="en-US" dirty="0">
                <a:latin typeface="Calibri" charset="0"/>
              </a:rPr>
              <a:t>(rows)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6995" y="2574695"/>
            <a:ext cx="131553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dirty="0">
                <a:latin typeface="Calibri" charset="0"/>
              </a:rPr>
              <a:t>Attribute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dirty="0">
                <a:latin typeface="Calibri" charset="0"/>
              </a:rPr>
              <a:t>names</a:t>
            </a:r>
          </a:p>
        </p:txBody>
      </p:sp>
      <p:cxnSp>
        <p:nvCxnSpPr>
          <p:cNvPr id="9" name="Curved Connector 8"/>
          <p:cNvCxnSpPr>
            <a:stCxn id="4" idx="3"/>
            <a:endCxn id="23586" idx="1"/>
          </p:cNvCxnSpPr>
          <p:nvPr/>
        </p:nvCxnSpPr>
        <p:spPr>
          <a:xfrm>
            <a:off x="2849447" y="2096223"/>
            <a:ext cx="430358" cy="14631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2880282" y="3258805"/>
            <a:ext cx="328788" cy="27634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2880283" y="2581869"/>
            <a:ext cx="328788" cy="6060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01423" y="1461614"/>
            <a:ext cx="6142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Product(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, Price, Category, Manufacturer)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069" y="1924517"/>
            <a:ext cx="1218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accent1"/>
                </a:solidFill>
                <a:latin typeface="Calibri" charset="0"/>
              </a:rPr>
              <a:t>Relation</a:t>
            </a:r>
          </a:p>
          <a:p>
            <a:pPr algn="ctr" eaLnBrk="0" hangingPunct="0"/>
            <a:r>
              <a:rPr lang="en-US" dirty="0">
                <a:solidFill>
                  <a:schemeClr val="accent1"/>
                </a:solidFill>
                <a:latin typeface="Calibri" charset="0"/>
              </a:rPr>
              <a:t>Schema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292958" y="1640571"/>
            <a:ext cx="328788" cy="15473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676" y="4219181"/>
            <a:ext cx="1239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accent1"/>
                </a:solidFill>
                <a:latin typeface="Calibri" charset="0"/>
              </a:rPr>
              <a:t>Relation</a:t>
            </a:r>
          </a:p>
          <a:p>
            <a:pPr algn="ctr" eaLnBrk="0" hangingPunct="0"/>
            <a:r>
              <a:rPr lang="en-US" dirty="0">
                <a:solidFill>
                  <a:schemeClr val="accent1"/>
                </a:solidFill>
                <a:latin typeface="Calibri" charset="0"/>
              </a:rPr>
              <a:t>Instance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1289469" y="3270270"/>
            <a:ext cx="328788" cy="27634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452339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Conjunctive Queries with Comparison:</a:t>
            </a:r>
            <a:br>
              <a:rPr lang="en-US" sz="3200" dirty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</a:br>
            <a:r>
              <a:rPr lang="en-US" sz="3200" dirty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Query refinements</a:t>
            </a:r>
            <a:endParaRPr lang="en-US" dirty="0">
              <a:latin typeface="Arial" charset="0"/>
              <a:cs typeface="ＭＳ Ｐゴシック" charset="0"/>
            </a:endParaRPr>
          </a:p>
        </p:txBody>
      </p:sp>
      <p:graphicFrame>
        <p:nvGraphicFramePr>
          <p:cNvPr id="57500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63014"/>
              </p:ext>
            </p:extLst>
          </p:nvPr>
        </p:nvGraphicFramePr>
        <p:xfrm>
          <a:off x="1366838" y="1512888"/>
          <a:ext cx="56816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3" name="Equation" r:id="rId4" imgW="2108200" imgH="203200" progId="Equation.3">
                  <p:embed/>
                </p:oleObj>
              </mc:Choice>
              <mc:Fallback>
                <p:oleObj name="Equation" r:id="rId4" imgW="2108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512888"/>
                        <a:ext cx="568166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57"/>
          <p:cNvGraphicFramePr>
            <a:graphicFrameLocks noChangeAspect="1"/>
          </p:cNvGraphicFramePr>
          <p:nvPr/>
        </p:nvGraphicFramePr>
        <p:xfrm>
          <a:off x="1447800" y="2481263"/>
          <a:ext cx="5791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4" name="Equation" r:id="rId6" imgW="2148480" imgH="164520" progId="Equation.3">
                  <p:embed/>
                </p:oleObj>
              </mc:Choice>
              <mc:Fallback>
                <p:oleObj name="Equation" r:id="rId6" imgW="2148480" imgH="16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81263"/>
                        <a:ext cx="5791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158"/>
          <p:cNvGraphicFramePr>
            <a:graphicFrameLocks noChangeAspect="1"/>
          </p:cNvGraphicFramePr>
          <p:nvPr/>
        </p:nvGraphicFramePr>
        <p:xfrm>
          <a:off x="1049338" y="3903663"/>
          <a:ext cx="688022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5" name="Equation" r:id="rId8" imgW="2550600" imgH="849960" progId="Equation.3">
                  <p:embed/>
                </p:oleObj>
              </mc:Choice>
              <mc:Fallback>
                <p:oleObj name="Equation" r:id="rId8" imgW="2550600" imgH="849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903663"/>
                        <a:ext cx="6880225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Line 6"/>
          <p:cNvSpPr>
            <a:spLocks noChangeShapeType="1"/>
          </p:cNvSpPr>
          <p:nvPr/>
        </p:nvSpPr>
        <p:spPr bwMode="auto">
          <a:xfrm flipH="1">
            <a:off x="4818063" y="1947863"/>
            <a:ext cx="287337" cy="1946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 flipH="1">
            <a:off x="5205413" y="1947863"/>
            <a:ext cx="280987" cy="19573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5181600" y="1947863"/>
            <a:ext cx="23813" cy="25130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795838" y="1947863"/>
            <a:ext cx="690562" cy="256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8" name="Text Box 4"/>
          <p:cNvSpPr txBox="1">
            <a:spLocks noChangeArrowheads="1"/>
          </p:cNvSpPr>
          <p:nvPr/>
        </p:nvSpPr>
        <p:spPr bwMode="auto">
          <a:xfrm>
            <a:off x="609600" y="3060700"/>
            <a:ext cx="6519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3200">
                <a:latin typeface="Arial" charset="0"/>
                <a:ea typeface="MS PGothic" charset="0"/>
                <a:cs typeface="MS PGothic" charset="0"/>
              </a:rPr>
              <a:t>We consider the refinements of </a:t>
            </a:r>
            <a:r>
              <a:rPr lang="en-US" sz="3200" i="1">
                <a:latin typeface="Arial" charset="0"/>
                <a:ea typeface="MS PGothic" charset="0"/>
                <a:cs typeface="MS PGothic" charset="0"/>
              </a:rPr>
              <a:t>Q</a:t>
            </a:r>
            <a:r>
              <a:rPr lang="en-US" sz="3200" i="1" baseline="-25000">
                <a:latin typeface="Arial" charset="0"/>
                <a:ea typeface="MS PGothic" charset="0"/>
                <a:cs typeface="MS PGothic" charset="0"/>
              </a:rPr>
              <a:t>2</a:t>
            </a:r>
            <a:r>
              <a:rPr lang="en-US" sz="3200">
                <a:latin typeface="Arial" charset="0"/>
                <a:ea typeface="MS PGothic" charset="0"/>
                <a:cs typeface="MS PGothic" charset="0"/>
              </a:rPr>
              <a:t> </a:t>
            </a:r>
          </a:p>
        </p:txBody>
      </p:sp>
      <p:sp>
        <p:nvSpPr>
          <p:cNvPr id="57509" name="Text Box 4"/>
          <p:cNvSpPr txBox="1">
            <a:spLocks noChangeArrowheads="1"/>
          </p:cNvSpPr>
          <p:nvPr/>
        </p:nvSpPr>
        <p:spPr bwMode="auto">
          <a:xfrm>
            <a:off x="410308" y="5103208"/>
            <a:ext cx="86164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If U ⩽ V, then Q1 CM Q2: A</a:t>
            </a:r>
            <a:r>
              <a:rPr lang="en-US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X, B</a:t>
            </a:r>
            <a:r>
              <a:rPr lang="en-US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Y, C</a:t>
            </a:r>
            <a:r>
              <a:rPr lang="en-US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U, D</a:t>
            </a:r>
            <a:r>
              <a:rPr lang="en-US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V proves Q2⊆Q1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If U &gt; V, then Q1 CM Q2: A</a:t>
            </a:r>
            <a:r>
              <a:rPr lang="en-US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X, B</a:t>
            </a:r>
            <a:r>
              <a:rPr lang="en-US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Y, C</a:t>
            </a:r>
            <a:r>
              <a:rPr lang="en-US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V, D</a:t>
            </a:r>
            <a:r>
              <a:rPr lang="en-US" dirty="0">
                <a:latin typeface="Arial" charset="0"/>
                <a:ea typeface="MS PGothic" charset="0"/>
                <a:cs typeface="MS PGothic" charset="0"/>
                <a:sym typeface="Wingdings"/>
              </a:rPr>
              <a:t>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U proves Q2⊆Q1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6575" y="2006572"/>
            <a:ext cx="95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ea typeface="MS PGothic" charset="0"/>
                <a:cs typeface="MS PGothic" charset="0"/>
              </a:rPr>
              <a:t>U ⩽ V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6873" y="3067160"/>
            <a:ext cx="962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MS PGothic" charset="0"/>
                <a:cs typeface="MS PGothic" charset="0"/>
              </a:rPr>
              <a:t>U &gt; V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animBg="1"/>
      <p:bldP spid="97287" grpId="0" animBg="1"/>
      <p:bldP spid="97288" grpId="0" animBg="1"/>
      <p:bldP spid="97289" grpId="0" animBg="1"/>
      <p:bldP spid="57509" grpId="0"/>
      <p:bldP spid="3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of Conjunctive Queries with Interpreted Predicates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i="1" dirty="0">
                <a:latin typeface="Arial" charset="0"/>
                <a:ea typeface="MS PGothic" charset="0"/>
                <a:cs typeface="MS PGothic" charset="0"/>
              </a:rPr>
              <a:t>Q</a:t>
            </a:r>
            <a:r>
              <a:rPr lang="en-US" i="1" baseline="-25000" dirty="0">
                <a:latin typeface="Arial" charset="0"/>
                <a:ea typeface="MS PGothic" charset="0"/>
                <a:cs typeface="MS PGothic" charset="0"/>
              </a:rPr>
              <a:t>1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 contains </a:t>
            </a:r>
            <a:r>
              <a:rPr lang="en-US" i="1" dirty="0">
                <a:latin typeface="Arial" charset="0"/>
                <a:ea typeface="MS PGothic" charset="0"/>
                <a:cs typeface="MS PGothic" charset="0"/>
              </a:rPr>
              <a:t>Q</a:t>
            </a:r>
            <a:r>
              <a:rPr lang="en-US" i="1" baseline="-25000" dirty="0">
                <a:latin typeface="Arial" charset="0"/>
                <a:ea typeface="MS PGothic" charset="0"/>
                <a:cs typeface="MS PGothic" charset="0"/>
              </a:rPr>
              <a:t>2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 if and only if there is a</a:t>
            </a:r>
          </a:p>
          <a:p>
            <a:pPr marL="114300" indent="0">
              <a:buNone/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containment mapping from </a:t>
            </a:r>
            <a:r>
              <a:rPr lang="en-US" i="1" dirty="0">
                <a:latin typeface="Arial" charset="0"/>
                <a:ea typeface="MS PGothic" charset="0"/>
                <a:cs typeface="MS PGothic" charset="0"/>
              </a:rPr>
              <a:t>Q</a:t>
            </a:r>
            <a:r>
              <a:rPr lang="en-US" i="1" baseline="-25000" dirty="0">
                <a:latin typeface="Arial" charset="0"/>
                <a:ea typeface="MS PGothic" charset="0"/>
                <a:cs typeface="MS PGothic" charset="0"/>
              </a:rPr>
              <a:t>1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 to every</a:t>
            </a:r>
          </a:p>
          <a:p>
            <a:pPr marL="114300" indent="0">
              <a:buNone/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refinement of </a:t>
            </a:r>
            <a:r>
              <a:rPr lang="en-US" i="1" dirty="0">
                <a:latin typeface="Arial" charset="0"/>
                <a:ea typeface="MS PGothic" charset="0"/>
                <a:cs typeface="MS PGothic" charset="0"/>
              </a:rPr>
              <a:t>Q</a:t>
            </a:r>
            <a:r>
              <a:rPr lang="en-US" i="1" baseline="-25000" dirty="0">
                <a:latin typeface="Arial" charset="0"/>
                <a:ea typeface="MS PGothic" charset="0"/>
                <a:cs typeface="MS PGothic" charset="0"/>
              </a:rPr>
              <a:t>2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066800" y="4010025"/>
            <a:ext cx="62087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3200" dirty="0">
                <a:latin typeface="Arial" charset="0"/>
                <a:ea typeface="MS PGothic" charset="0"/>
                <a:cs typeface="MS PGothic" charset="0"/>
              </a:rPr>
              <a:t>Deciding whether </a:t>
            </a:r>
            <a:r>
              <a:rPr lang="en-US" sz="3200" i="1" dirty="0">
                <a:latin typeface="Arial" charset="0"/>
                <a:ea typeface="MS PGothic" charset="0"/>
                <a:cs typeface="MS PGothic" charset="0"/>
              </a:rPr>
              <a:t>Q</a:t>
            </a:r>
            <a:r>
              <a:rPr lang="en-US" sz="3200" i="1" baseline="-25000" dirty="0">
                <a:latin typeface="Arial" charset="0"/>
                <a:ea typeface="MS PGothic" charset="0"/>
                <a:cs typeface="MS PGothic" charset="0"/>
              </a:rPr>
              <a:t>1</a:t>
            </a:r>
            <a:r>
              <a:rPr lang="en-US" sz="3200" dirty="0">
                <a:latin typeface="Arial" charset="0"/>
                <a:ea typeface="MS PGothic" charset="0"/>
                <a:cs typeface="MS PGothic" charset="0"/>
              </a:rPr>
              <a:t> contains </a:t>
            </a:r>
            <a:r>
              <a:rPr lang="en-US" sz="3200" i="1" dirty="0">
                <a:latin typeface="Arial" charset="0"/>
                <a:ea typeface="MS PGothic" charset="0"/>
                <a:cs typeface="MS PGothic" charset="0"/>
              </a:rPr>
              <a:t>Q</a:t>
            </a:r>
            <a:r>
              <a:rPr lang="en-US" sz="3200" i="1" baseline="-25000" dirty="0">
                <a:latin typeface="Arial" charset="0"/>
                <a:ea typeface="MS PGothic" charset="0"/>
                <a:cs typeface="MS PGothic" charset="0"/>
              </a:rPr>
              <a:t>2 </a:t>
            </a:r>
            <a:endParaRPr lang="en-US" sz="3200" dirty="0">
              <a:latin typeface="Arial" charset="0"/>
              <a:ea typeface="MS PGothic" charset="0"/>
              <a:cs typeface="MS PGothic" charset="0"/>
            </a:endParaRPr>
          </a:p>
          <a:p>
            <a:pPr algn="l"/>
            <a:r>
              <a:rPr lang="en-US" sz="3200" dirty="0">
                <a:latin typeface="Arial" charset="0"/>
                <a:ea typeface="MS PGothic" charset="0"/>
                <a:cs typeface="MS PGothic" charset="0"/>
              </a:rPr>
              <a:t>is                        (*)</a:t>
            </a:r>
          </a:p>
        </p:txBody>
      </p:sp>
      <p:graphicFrame>
        <p:nvGraphicFramePr>
          <p:cNvPr id="99333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355716"/>
              </p:ext>
            </p:extLst>
          </p:nvPr>
        </p:nvGraphicFramePr>
        <p:xfrm>
          <a:off x="1706929" y="4432056"/>
          <a:ext cx="2278917" cy="80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4" name="Equation" r:id="rId4" imgW="939800" imgH="317500" progId="Equation.3">
                  <p:embed/>
                </p:oleObj>
              </mc:Choice>
              <mc:Fallback>
                <p:oleObj name="Equation" r:id="rId4" imgW="9398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929" y="4432056"/>
                        <a:ext cx="2278917" cy="804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8344" y="0"/>
            <a:ext cx="343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cs typeface="ＭＳ Ｐゴシック" charset="0"/>
              </a:rPr>
              <a:t>[Klug, 1988, van der </a:t>
            </a:r>
            <a:r>
              <a:rPr lang="en-US" sz="1600" dirty="0" err="1">
                <a:latin typeface="Arial" charset="0"/>
                <a:cs typeface="ＭＳ Ｐゴシック" charset="0"/>
              </a:rPr>
              <a:t>Meyden</a:t>
            </a:r>
            <a:r>
              <a:rPr lang="en-US" sz="1600" dirty="0">
                <a:latin typeface="Arial" charset="0"/>
                <a:cs typeface="ＭＳ Ｐゴシック" charset="0"/>
              </a:rPr>
              <a:t>, 1992]</a:t>
            </a:r>
            <a:endParaRPr lang="en-US" sz="1600" dirty="0">
              <a:latin typeface="+mn-lt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7581" y="5706857"/>
            <a:ext cx="90564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latin typeface="Arial" charset="0"/>
                <a:ea typeface="MS PGothic" charset="0"/>
                <a:cs typeface="MS PGothic" charset="0"/>
              </a:rPr>
              <a:t>(*)       =  </a:t>
            </a:r>
            <a:r>
              <a:rPr lang="en-US" sz="1800" dirty="0" err="1">
                <a:latin typeface="Arial" charset="0"/>
                <a:ea typeface="MS PGothic" charset="0"/>
                <a:cs typeface="MS PGothic" charset="0"/>
              </a:rPr>
              <a:t>coNP</a:t>
            </a:r>
            <a:r>
              <a:rPr lang="en-US" sz="1800" baseline="30000" dirty="0" err="1">
                <a:latin typeface="Arial" charset="0"/>
                <a:ea typeface="MS PGothic" charset="0"/>
                <a:cs typeface="MS PGothic" charset="0"/>
              </a:rPr>
              <a:t>NP</a:t>
            </a:r>
            <a:r>
              <a:rPr lang="en-US" sz="1800" dirty="0">
                <a:latin typeface="Arial" charset="0"/>
                <a:ea typeface="MS PGothic" charset="0"/>
                <a:cs typeface="MS PGothic" charset="0"/>
              </a:rPr>
              <a:t> problems are solvable in </a:t>
            </a:r>
            <a:r>
              <a:rPr lang="en-US" sz="1800" dirty="0" err="1">
                <a:latin typeface="Arial" charset="0"/>
                <a:ea typeface="MS PGothic" charset="0"/>
                <a:cs typeface="MS PGothic" charset="0"/>
              </a:rPr>
              <a:t>coNP</a:t>
            </a:r>
            <a:r>
              <a:rPr lang="en-US" sz="1800" dirty="0">
                <a:latin typeface="Arial" charset="0"/>
                <a:ea typeface="MS PGothic" charset="0"/>
                <a:cs typeface="MS PGothic" charset="0"/>
              </a:rPr>
              <a:t> time assuming we have a NP oracle</a:t>
            </a:r>
          </a:p>
          <a:p>
            <a:pPr algn="l"/>
            <a:endParaRPr lang="en-US" sz="1800" dirty="0">
              <a:latin typeface="Arial" charset="0"/>
              <a:ea typeface="MS PGothic" charset="0"/>
              <a:cs typeface="MS PGothic" charset="0"/>
            </a:endParaRPr>
          </a:p>
          <a:p>
            <a:pPr algn="l"/>
            <a:r>
              <a:rPr lang="en-US" sz="1800" dirty="0">
                <a:latin typeface="Arial" charset="0"/>
                <a:ea typeface="MS PGothic" charset="0"/>
                <a:cs typeface="MS PGothic" charset="0"/>
              </a:rPr>
              <a:t>http://</a:t>
            </a:r>
            <a:r>
              <a:rPr lang="en-US" sz="1800" dirty="0" err="1">
                <a:latin typeface="Arial" charset="0"/>
                <a:ea typeface="MS PGothic" charset="0"/>
                <a:cs typeface="MS PGothic" charset="0"/>
              </a:rPr>
              <a:t>en.wikipedia.org</a:t>
            </a:r>
            <a:r>
              <a:rPr lang="en-US" sz="1800" dirty="0">
                <a:latin typeface="Arial" charset="0"/>
                <a:ea typeface="MS PGothic" charset="0"/>
                <a:cs typeface="MS PGothic" charset="0"/>
              </a:rPr>
              <a:t>/wiki/</a:t>
            </a:r>
            <a:r>
              <a:rPr lang="en-US" sz="1800" dirty="0" err="1">
                <a:latin typeface="Arial" charset="0"/>
                <a:ea typeface="MS PGothic" charset="0"/>
                <a:cs typeface="MS PGothic" charset="0"/>
              </a:rPr>
              <a:t>Polynomial_hierarchy</a:t>
            </a:r>
            <a:endParaRPr lang="en-US" sz="1800" dirty="0">
              <a:latin typeface="Arial" charset="0"/>
              <a:ea typeface="MS PGothic" charset="0"/>
              <a:cs typeface="MS PGothic" charset="0"/>
            </a:endParaRPr>
          </a:p>
        </p:txBody>
      </p:sp>
      <p:graphicFrame>
        <p:nvGraphicFramePr>
          <p:cNvPr id="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99195"/>
              </p:ext>
            </p:extLst>
          </p:nvPr>
        </p:nvGraphicFramePr>
        <p:xfrm>
          <a:off x="868363" y="5681663"/>
          <a:ext cx="2000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5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5681663"/>
                        <a:ext cx="2000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366118"/>
              </p:ext>
            </p:extLst>
          </p:nvPr>
        </p:nvGraphicFramePr>
        <p:xfrm>
          <a:off x="435303" y="5626918"/>
          <a:ext cx="591825" cy="51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6" name="Equation" r:id="rId8" imgW="381000" imgH="317500" progId="Equation.3">
                  <p:embed/>
                </p:oleObj>
              </mc:Choice>
              <mc:Fallback>
                <p:oleObj name="Equation" r:id="rId8" imgW="381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03" y="5626918"/>
                        <a:ext cx="591825" cy="515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8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of</a:t>
            </a:r>
            <a:br>
              <a:rPr lang="en-US" dirty="0"/>
            </a:br>
            <a:r>
              <a:rPr lang="en-US" dirty="0"/>
              <a:t>Conjunctive Queries with Negation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Q1 </a:t>
            </a:r>
            <a:r>
              <a:rPr lang="en-US" dirty="0">
                <a:sym typeface="Symbol" charset="0"/>
              </a:rPr>
              <a:t> </a:t>
            </a:r>
            <a:r>
              <a:rPr lang="en-US" dirty="0"/>
              <a:t>Q2 </a:t>
            </a:r>
            <a:r>
              <a:rPr lang="en-US" i="1" dirty="0"/>
              <a:t>if and only if </a:t>
            </a:r>
          </a:p>
          <a:p>
            <a:pPr marL="114300" indent="0">
              <a:buNone/>
            </a:pPr>
            <a:r>
              <a:rPr lang="en-US" dirty="0"/>
              <a:t>Q1(D) </a:t>
            </a:r>
            <a:r>
              <a:rPr lang="en-US" dirty="0">
                <a:sym typeface="Symbol" charset="0"/>
              </a:rPr>
              <a:t> Q2(D) for all databases D with at most B constants, where </a:t>
            </a:r>
            <a:r>
              <a:rPr lang="en-US" dirty="0"/>
              <a:t>B is the total number of variables and constants in Q2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Deciding whether Q1 contains Q2 is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537" y="0"/>
            <a:ext cx="2051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cs typeface="ＭＳ Ｐゴシック" charset="0"/>
              </a:rPr>
              <a:t>[Levy &amp; </a:t>
            </a:r>
            <a:r>
              <a:rPr lang="en-US" sz="1600" dirty="0" err="1">
                <a:latin typeface="Arial" charset="0"/>
                <a:cs typeface="ＭＳ Ｐゴシック" charset="0"/>
              </a:rPr>
              <a:t>Sagiv</a:t>
            </a:r>
            <a:r>
              <a:rPr lang="en-US" sz="1600" dirty="0">
                <a:latin typeface="Arial" charset="0"/>
                <a:cs typeface="ＭＳ Ｐゴシック" charset="0"/>
              </a:rPr>
              <a:t>, 1993]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13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79526"/>
              </p:ext>
            </p:extLst>
          </p:nvPr>
        </p:nvGraphicFramePr>
        <p:xfrm>
          <a:off x="6643647" y="4243185"/>
          <a:ext cx="2278917" cy="80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30" name="Equation" r:id="rId4" imgW="939800" imgH="317500" progId="Equation.3">
                  <p:embed/>
                </p:oleObj>
              </mc:Choice>
              <mc:Fallback>
                <p:oleObj name="Equation" r:id="rId4" imgW="9398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47" y="4243185"/>
                        <a:ext cx="2278917" cy="804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of Conjunctive Queries with Negation: Levy-</a:t>
            </a:r>
            <a:r>
              <a:rPr lang="en-US" dirty="0" err="1"/>
              <a:t>Sagiv</a:t>
            </a:r>
            <a:r>
              <a:rPr lang="en-US" dirty="0"/>
              <a:t> Test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Q1 </a:t>
            </a:r>
            <a:r>
              <a:rPr lang="en-US" dirty="0">
                <a:sym typeface="Symbol" charset="0"/>
              </a:rPr>
              <a:t> Q2 by: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>
                <a:sym typeface="Symbol" charset="0"/>
              </a:rPr>
              <a:t>Consider the set of all canonical databases </a:t>
            </a:r>
            <a:r>
              <a:rPr lang="en-US" i="1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  such that the tuples of </a:t>
            </a:r>
            <a:r>
              <a:rPr lang="en-US" i="1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  are composed of only symbols 1,2,…,</a:t>
            </a:r>
            <a:r>
              <a:rPr lang="en-US" i="1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, where </a:t>
            </a:r>
            <a:r>
              <a:rPr lang="en-US" i="1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is the number of variables and constants of Q1.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>
                <a:sym typeface="Symbol" charset="0"/>
              </a:rPr>
              <a:t>If there is such a </a:t>
            </a:r>
            <a:r>
              <a:rPr lang="en-US" i="1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  for which Q1(</a:t>
            </a:r>
            <a:r>
              <a:rPr lang="en-US" i="1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) </a:t>
            </a:r>
            <a:r>
              <a:rPr lang="en-US" u="sng" dirty="0">
                <a:sym typeface="Symbol" charset="0"/>
              </a:rPr>
              <a:t></a:t>
            </a:r>
            <a:r>
              <a:rPr lang="en-US" dirty="0">
                <a:sym typeface="Symbol" charset="0"/>
              </a:rPr>
              <a:t> Q2(</a:t>
            </a:r>
            <a:r>
              <a:rPr lang="en-US" i="1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), then Q1 </a:t>
            </a:r>
            <a:r>
              <a:rPr lang="en-US" u="sng" dirty="0">
                <a:sym typeface="Symbol" charset="0"/>
              </a:rPr>
              <a:t></a:t>
            </a:r>
            <a:r>
              <a:rPr lang="en-US" dirty="0">
                <a:sym typeface="Symbol" charset="0"/>
              </a:rPr>
              <a:t> Q2.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>
                <a:sym typeface="Symbol" charset="0"/>
              </a:rPr>
              <a:t>Otherwise, </a:t>
            </a:r>
            <a:r>
              <a:rPr lang="en-US" dirty="0"/>
              <a:t>Q1 </a:t>
            </a:r>
            <a:r>
              <a:rPr lang="en-US" dirty="0">
                <a:sym typeface="Symbol" charset="0"/>
              </a:rPr>
              <a:t> Q2.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8923" y="6596390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slides by Ullman]</a:t>
            </a:r>
          </a:p>
        </p:txBody>
      </p:sp>
    </p:spTree>
    <p:extLst>
      <p:ext uri="{BB962C8B-B14F-4D97-AF65-F5344CB8AC3E}">
        <p14:creationId xmlns:p14="http://schemas.microsoft.com/office/powerpoint/2010/main" val="35973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694B218-7444-5F41-A164-88BB6CD015F1}" type="slidenum">
              <a:rPr lang="en-US"/>
              <a:pPr/>
              <a:t>54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Containment of Conjunctive Queries with Negation: Levy-</a:t>
            </a:r>
            <a:r>
              <a:rPr lang="en-US" sz="3600" dirty="0" err="1"/>
              <a:t>Sagiv</a:t>
            </a:r>
            <a:r>
              <a:rPr lang="en-US" sz="3600" dirty="0"/>
              <a:t> Test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dirty="0"/>
              <a:t>Q1: </a:t>
            </a:r>
            <a:r>
              <a:rPr lang="en-US" sz="2800" dirty="0">
                <a:latin typeface="Courier New" charset="0"/>
              </a:rPr>
              <a:t>p(X,Y) :- a(X,Z) &amp; a(Z,Y) &amp;</a:t>
            </a:r>
          </a:p>
          <a:p>
            <a:pPr>
              <a:buFont typeface="Monotype Sorts" charset="0"/>
              <a:buNone/>
            </a:pPr>
            <a:r>
              <a:rPr lang="en-US" sz="2800" dirty="0">
                <a:latin typeface="Courier New" charset="0"/>
              </a:rPr>
              <a:t>				NOT a(X,Y)</a:t>
            </a:r>
          </a:p>
          <a:p>
            <a:pPr>
              <a:buFont typeface="Monotype Sorts" charset="0"/>
              <a:buNone/>
            </a:pPr>
            <a:r>
              <a:rPr lang="en-US" sz="2800" dirty="0"/>
              <a:t>Q2: </a:t>
            </a:r>
            <a:r>
              <a:rPr lang="en-US" sz="2800" dirty="0">
                <a:latin typeface="Courier New" charset="0"/>
              </a:rPr>
              <a:t>p(X,Y) :- a(X,Y) &amp; NOT a(Y,X)</a:t>
            </a:r>
          </a:p>
          <a:p>
            <a:endParaRPr lang="en-US" sz="2800" dirty="0"/>
          </a:p>
          <a:p>
            <a:r>
              <a:rPr lang="en-US" sz="2800" dirty="0"/>
              <a:t>Try </a:t>
            </a:r>
            <a:r>
              <a:rPr lang="en-US" sz="2800" i="1" dirty="0"/>
              <a:t>D</a:t>
            </a:r>
            <a:r>
              <a:rPr lang="en-US" sz="2800" dirty="0"/>
              <a:t>  = {a(1,2), a(2,3)}</a:t>
            </a:r>
          </a:p>
          <a:p>
            <a:r>
              <a:rPr lang="en-US" sz="2800" dirty="0"/>
              <a:t>Q1(</a:t>
            </a:r>
            <a:r>
              <a:rPr lang="en-US" sz="2800" i="1" dirty="0"/>
              <a:t>D</a:t>
            </a:r>
            <a:r>
              <a:rPr lang="en-US" sz="2800" dirty="0"/>
              <a:t>) = {p(1,3)}</a:t>
            </a:r>
          </a:p>
          <a:p>
            <a:r>
              <a:rPr lang="en-US" sz="2800" dirty="0"/>
              <a:t>Q2(</a:t>
            </a:r>
            <a:r>
              <a:rPr lang="en-US" sz="2800" i="1" dirty="0"/>
              <a:t>D</a:t>
            </a:r>
            <a:r>
              <a:rPr lang="en-US" sz="2800" dirty="0"/>
              <a:t>) = {p(1,2), p(2,3)}</a:t>
            </a:r>
          </a:p>
          <a:p>
            <a:r>
              <a:rPr lang="en-US" sz="2800" dirty="0"/>
              <a:t>head(Q1) </a:t>
            </a:r>
            <a:r>
              <a:rPr lang="en-US" sz="2800" dirty="0">
                <a:cs typeface="Arial"/>
              </a:rPr>
              <a:t>∉</a:t>
            </a:r>
            <a:r>
              <a:rPr lang="en-US" sz="2800" dirty="0"/>
              <a:t> Q2(D). Thus, </a:t>
            </a:r>
            <a:r>
              <a:rPr lang="en-US" sz="2800" dirty="0">
                <a:sym typeface="Symbol" charset="0"/>
              </a:rPr>
              <a:t>Q1 </a:t>
            </a:r>
            <a:r>
              <a:rPr lang="en-US" sz="2800" u="sng" dirty="0">
                <a:sym typeface="Symbol" charset="0"/>
              </a:rPr>
              <a:t></a:t>
            </a:r>
            <a:r>
              <a:rPr lang="en-US" sz="2800" dirty="0">
                <a:sym typeface="Symbol" charset="0"/>
              </a:rPr>
              <a:t> Q2.</a:t>
            </a:r>
          </a:p>
        </p:txBody>
      </p:sp>
    </p:spTree>
    <p:extLst>
      <p:ext uri="{BB962C8B-B14F-4D97-AF65-F5344CB8AC3E}">
        <p14:creationId xmlns:p14="http://schemas.microsoft.com/office/powerpoint/2010/main" val="16959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 dirty="0"/>
              <a:t>Basic Database Theory Concepts</a:t>
            </a:r>
            <a:endParaRPr lang="en-US" dirty="0">
              <a:ea typeface="+mj-ea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Relational data model</a:t>
            </a:r>
          </a:p>
          <a:p>
            <a:r>
              <a:rPr lang="en-US" dirty="0">
                <a:latin typeface="Calibri" charset="0"/>
              </a:rPr>
              <a:t>Queries and answers</a:t>
            </a:r>
          </a:p>
          <a:p>
            <a:r>
              <a:rPr lang="en-US" dirty="0">
                <a:latin typeface="Calibri" charset="0"/>
              </a:rPr>
              <a:t>Recursive Queries: </a:t>
            </a:r>
            <a:r>
              <a:rPr lang="en-US" dirty="0" err="1">
                <a:latin typeface="Calibri" charset="0"/>
              </a:rPr>
              <a:t>Datalog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Query Containment</a:t>
            </a:r>
          </a:p>
          <a:p>
            <a:r>
              <a:rPr lang="en-US" dirty="0">
                <a:solidFill>
                  <a:schemeClr val="accent1"/>
                </a:solidFill>
              </a:rPr>
              <a:t>Integrity constraints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95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Integrity Constraints </a:t>
            </a:r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that govern the behavior of data at all times in a database</a:t>
            </a:r>
          </a:p>
          <a:p>
            <a:endParaRPr lang="en-US" dirty="0"/>
          </a:p>
          <a:p>
            <a:r>
              <a:rPr lang="en-US" dirty="0"/>
              <a:t>Expressions of business rules that emerge from user requirement specifications for database application</a:t>
            </a:r>
          </a:p>
          <a:p>
            <a:endParaRPr lang="en-US" dirty="0"/>
          </a:p>
          <a:p>
            <a:r>
              <a:rPr lang="en-US" i="1" dirty="0"/>
              <a:t>Database-version of ontology modeling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258" y="6596390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Jose Luis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44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of Integrity Constraints</a:t>
            </a:r>
            <a:endParaRPr lang="en-US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  <a:p>
            <a:pPr lvl="1"/>
            <a:r>
              <a:rPr lang="en-US" dirty="0"/>
              <a:t>Keys</a:t>
            </a:r>
          </a:p>
          <a:p>
            <a:pPr lvl="1"/>
            <a:endParaRPr lang="en-US" dirty="0"/>
          </a:p>
          <a:p>
            <a:r>
              <a:rPr lang="en-US" dirty="0"/>
              <a:t>Inclusion dependencies</a:t>
            </a:r>
          </a:p>
          <a:p>
            <a:pPr lvl="1"/>
            <a:r>
              <a:rPr lang="en-US" dirty="0"/>
              <a:t>Domain constraints</a:t>
            </a:r>
          </a:p>
          <a:p>
            <a:pPr lvl="1"/>
            <a:r>
              <a:rPr lang="en-US" dirty="0"/>
              <a:t>Referential integrity constraints </a:t>
            </a:r>
          </a:p>
          <a:p>
            <a:pPr lvl="2"/>
            <a:r>
              <a:rPr lang="en-US" dirty="0"/>
              <a:t>foreign keys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258" y="6596390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Jose Luis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4343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8693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buFont typeface="Wingdings" charset="0"/>
              <a:buNone/>
            </a:pPr>
            <a:r>
              <a:rPr lang="en-US" sz="2100" dirty="0"/>
              <a:t>FDs is  a generalization of concept of keys.</a:t>
            </a:r>
          </a:p>
          <a:p>
            <a:pPr>
              <a:buFont typeface="Wingdings" charset="0"/>
              <a:buNone/>
            </a:pPr>
            <a:r>
              <a:rPr lang="en-US" sz="2100" dirty="0"/>
              <a:t>Given a relation R with attributes</a:t>
            </a:r>
          </a:p>
          <a:p>
            <a:pPr>
              <a:buFont typeface="Wingdings" charset="0"/>
              <a:buNone/>
            </a:pPr>
            <a:r>
              <a:rPr lang="en-US" sz="2100" dirty="0"/>
              <a:t>     A</a:t>
            </a:r>
            <a:r>
              <a:rPr lang="en-US" sz="1700" dirty="0"/>
              <a:t>1</a:t>
            </a:r>
            <a:r>
              <a:rPr lang="en-US" sz="2100" dirty="0"/>
              <a:t>, ..., A</a:t>
            </a:r>
            <a:r>
              <a:rPr lang="en-US" sz="1700" dirty="0"/>
              <a:t>n</a:t>
            </a:r>
            <a:r>
              <a:rPr lang="en-US" sz="2100" dirty="0"/>
              <a:t>, B</a:t>
            </a:r>
            <a:r>
              <a:rPr lang="en-US" sz="1700" dirty="0"/>
              <a:t>1</a:t>
            </a:r>
            <a:r>
              <a:rPr lang="en-US" sz="2100" dirty="0"/>
              <a:t>, ..., </a:t>
            </a:r>
            <a:r>
              <a:rPr lang="en-US" sz="2100" dirty="0" err="1"/>
              <a:t>B</a:t>
            </a:r>
            <a:r>
              <a:rPr lang="en-US" sz="1700" dirty="0" err="1"/>
              <a:t>m</a:t>
            </a:r>
            <a:r>
              <a:rPr lang="en-US" sz="2100" dirty="0"/>
              <a:t>, C</a:t>
            </a:r>
            <a:r>
              <a:rPr lang="en-US" sz="1700" dirty="0"/>
              <a:t>1</a:t>
            </a:r>
            <a:r>
              <a:rPr lang="en-US" sz="2100" dirty="0"/>
              <a:t>, ..., C</a:t>
            </a:r>
            <a:r>
              <a:rPr lang="en-US" sz="1700" dirty="0"/>
              <a:t>l</a:t>
            </a:r>
            <a:r>
              <a:rPr lang="en-US" sz="2100" dirty="0"/>
              <a:t>,</a:t>
            </a:r>
          </a:p>
          <a:p>
            <a:pPr>
              <a:buFont typeface="Wingdings" charset="0"/>
              <a:buNone/>
            </a:pPr>
            <a:r>
              <a:rPr lang="en-US" sz="2100" dirty="0"/>
              <a:t> we say that</a:t>
            </a:r>
          </a:p>
          <a:p>
            <a:pPr>
              <a:buFont typeface="Wingdings" charset="0"/>
              <a:buNone/>
            </a:pPr>
            <a:r>
              <a:rPr lang="en-US" sz="2100" dirty="0"/>
              <a:t>     A</a:t>
            </a:r>
            <a:r>
              <a:rPr lang="en-US" sz="1700" dirty="0"/>
              <a:t>1</a:t>
            </a:r>
            <a:r>
              <a:rPr lang="en-US" sz="2100" dirty="0"/>
              <a:t>, ..., A</a:t>
            </a:r>
            <a:r>
              <a:rPr lang="en-US" sz="1700" dirty="0"/>
              <a:t>n</a:t>
            </a:r>
            <a:r>
              <a:rPr lang="en-US" sz="2100" dirty="0"/>
              <a:t>     </a:t>
            </a:r>
            <a:r>
              <a:rPr lang="en-US" sz="2100" u="sng" dirty="0"/>
              <a:t>functionally determine</a:t>
            </a:r>
            <a:r>
              <a:rPr lang="en-US" sz="2100" dirty="0"/>
              <a:t>  B</a:t>
            </a:r>
            <a:r>
              <a:rPr lang="en-US" sz="1700" dirty="0"/>
              <a:t>1</a:t>
            </a:r>
            <a:r>
              <a:rPr lang="en-US" sz="2100" dirty="0"/>
              <a:t>, ..., </a:t>
            </a:r>
            <a:r>
              <a:rPr lang="en-US" sz="2100" dirty="0" err="1"/>
              <a:t>B</a:t>
            </a:r>
            <a:r>
              <a:rPr lang="en-US" sz="1700" dirty="0" err="1"/>
              <a:t>m</a:t>
            </a:r>
            <a:endParaRPr lang="en-US" sz="2100" dirty="0"/>
          </a:p>
          <a:p>
            <a:pPr>
              <a:buFont typeface="Wingdings" charset="0"/>
              <a:buNone/>
            </a:pPr>
            <a:r>
              <a:rPr lang="en-US" sz="2100" dirty="0"/>
              <a:t>              (A</a:t>
            </a:r>
            <a:r>
              <a:rPr lang="en-US" sz="1700" dirty="0"/>
              <a:t>1</a:t>
            </a:r>
            <a:r>
              <a:rPr lang="en-US" sz="2100" dirty="0"/>
              <a:t>, ..., A</a:t>
            </a:r>
            <a:r>
              <a:rPr lang="en-US" sz="1700" dirty="0"/>
              <a:t>n                      </a:t>
            </a:r>
            <a:r>
              <a:rPr lang="en-US" sz="2100" dirty="0"/>
              <a:t>B</a:t>
            </a:r>
            <a:r>
              <a:rPr lang="en-US" sz="1700" dirty="0"/>
              <a:t>1</a:t>
            </a:r>
            <a:r>
              <a:rPr lang="en-US" sz="2100" dirty="0"/>
              <a:t>, ..., </a:t>
            </a:r>
            <a:r>
              <a:rPr lang="en-US" sz="2100" dirty="0" err="1"/>
              <a:t>B</a:t>
            </a:r>
            <a:r>
              <a:rPr lang="en-US" sz="1700" dirty="0" err="1"/>
              <a:t>m</a:t>
            </a:r>
            <a:r>
              <a:rPr lang="en-US" sz="2100" dirty="0"/>
              <a:t>)</a:t>
            </a:r>
          </a:p>
          <a:p>
            <a:pPr>
              <a:buFont typeface="Wingdings" charset="0"/>
              <a:buNone/>
            </a:pPr>
            <a:r>
              <a:rPr lang="en-US" sz="2100" dirty="0"/>
              <a:t>    if  whenever two tuples agree on their values for</a:t>
            </a:r>
          </a:p>
          <a:p>
            <a:pPr>
              <a:buFont typeface="Wingdings" charset="0"/>
              <a:buNone/>
            </a:pPr>
            <a:r>
              <a:rPr lang="en-US" sz="2100" dirty="0"/>
              <a:t>        A</a:t>
            </a:r>
            <a:r>
              <a:rPr lang="en-US" sz="1700" dirty="0"/>
              <a:t>1</a:t>
            </a:r>
            <a:r>
              <a:rPr lang="en-US" sz="2100" dirty="0"/>
              <a:t>, ..., A</a:t>
            </a:r>
            <a:r>
              <a:rPr lang="en-US" sz="1700" dirty="0"/>
              <a:t>n</a:t>
            </a:r>
            <a:r>
              <a:rPr lang="en-US" sz="2100" dirty="0"/>
              <a:t>  they also agree on  B</a:t>
            </a:r>
            <a:r>
              <a:rPr lang="en-US" sz="1700" dirty="0"/>
              <a:t>1</a:t>
            </a:r>
            <a:r>
              <a:rPr lang="en-US" sz="2100" dirty="0"/>
              <a:t>,…,</a:t>
            </a:r>
            <a:r>
              <a:rPr lang="en-US" sz="2100" dirty="0" err="1"/>
              <a:t>Bm</a:t>
            </a:r>
            <a:endParaRPr lang="en-US" sz="2100" dirty="0"/>
          </a:p>
          <a:p>
            <a:pPr>
              <a:buFont typeface="Wingdings" charset="0"/>
              <a:buNone/>
            </a:pPr>
            <a:endParaRPr lang="en-US" sz="2100" dirty="0"/>
          </a:p>
          <a:p>
            <a:pPr>
              <a:buFont typeface="Wingdings" charset="0"/>
              <a:buNone/>
            </a:pPr>
            <a:r>
              <a:rPr lang="en-US" sz="2100" u="sng" dirty="0"/>
              <a:t>Key</a:t>
            </a:r>
            <a:r>
              <a:rPr lang="en-US" sz="2100" dirty="0"/>
              <a:t> of a relation functionally determines all attributes of the relation.</a:t>
            </a:r>
          </a:p>
          <a:p>
            <a:pPr>
              <a:buFont typeface="Wingdings" charset="0"/>
              <a:buNone/>
            </a:pPr>
            <a:endParaRPr lang="en-US" sz="2100" dirty="0"/>
          </a:p>
          <a:p>
            <a:pPr>
              <a:buFont typeface="Wingdings" charset="0"/>
              <a:buNone/>
            </a:pPr>
            <a:r>
              <a:rPr lang="en-US" sz="2100" dirty="0"/>
              <a:t>Knowledge about functional dependencies is vital for design of database schemas, to eliminate anomalies &amp; redundancies</a:t>
            </a:r>
          </a:p>
          <a:p>
            <a:pPr>
              <a:buFont typeface="Wingdings" charset="0"/>
              <a:buNone/>
            </a:pPr>
            <a:endParaRPr lang="en-US" sz="2100" dirty="0"/>
          </a:p>
          <a:p>
            <a:pPr>
              <a:buFont typeface="Wingdings" charset="0"/>
              <a:buNone/>
            </a:pPr>
            <a:r>
              <a:rPr lang="en-US" sz="2100" dirty="0"/>
              <a:t> </a:t>
            </a:r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2658867" y="3733800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971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1905000" y="2901950"/>
            <a:ext cx="59436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905000" y="4121150"/>
            <a:ext cx="59436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4" name="Line 6"/>
          <p:cNvSpPr>
            <a:spLocks noChangeShapeType="1"/>
          </p:cNvSpPr>
          <p:nvPr/>
        </p:nvSpPr>
        <p:spPr bwMode="auto">
          <a:xfrm>
            <a:off x="1905000" y="221615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>
            <a:off x="3581400" y="221615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6172200" y="221615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484313" y="290195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t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1474788" y="41211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u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299" name="Line 11"/>
          <p:cNvSpPr>
            <a:spLocks noChangeShapeType="1"/>
          </p:cNvSpPr>
          <p:nvPr/>
        </p:nvSpPr>
        <p:spPr bwMode="auto">
          <a:xfrm>
            <a:off x="1905000" y="252095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300" name="Line 12"/>
          <p:cNvSpPr>
            <a:spLocks noChangeShapeType="1"/>
          </p:cNvSpPr>
          <p:nvPr/>
        </p:nvSpPr>
        <p:spPr bwMode="auto">
          <a:xfrm>
            <a:off x="3657600" y="252095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2362200" y="2254250"/>
            <a:ext cx="608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A</a:t>
            </a:r>
            <a:r>
              <a:rPr lang="ja-JP" altLang="en-US" sz="2400">
                <a:latin typeface="Arial"/>
                <a:cs typeface="+mn-cs"/>
              </a:rPr>
              <a:t>’</a:t>
            </a:r>
            <a:r>
              <a:rPr lang="en-US" sz="2400">
                <a:latin typeface="Arial" charset="0"/>
                <a:cs typeface="+mn-cs"/>
              </a:rPr>
              <a:t>s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4724400" y="2254250"/>
            <a:ext cx="608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B</a:t>
            </a:r>
            <a:r>
              <a:rPr lang="ja-JP" altLang="en-US" sz="2400">
                <a:latin typeface="Arial"/>
                <a:cs typeface="+mn-cs"/>
              </a:rPr>
              <a:t>’</a:t>
            </a:r>
            <a:r>
              <a:rPr lang="en-US" sz="2400">
                <a:latin typeface="Arial" charset="0"/>
                <a:cs typeface="+mn-cs"/>
              </a:rPr>
              <a:t>s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2057400" y="4768850"/>
            <a:ext cx="135413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If t and u 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agree here,</a:t>
            </a:r>
            <a:endParaRPr lang="en-US" sz="1800">
              <a:latin typeface="Times New Roman" charset="0"/>
              <a:cs typeface="+mn-cs"/>
            </a:endParaRP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4191000" y="4768850"/>
            <a:ext cx="168433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then they must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agree here</a:t>
            </a:r>
            <a:endParaRPr lang="en-US" sz="1800">
              <a:latin typeface="Times New Roman" charset="0"/>
              <a:cs typeface="+mn-cs"/>
            </a:endParaRPr>
          </a:p>
        </p:txBody>
      </p:sp>
      <p:sp>
        <p:nvSpPr>
          <p:cNvPr id="268305" name="Rectangle 17"/>
          <p:cNvSpPr>
            <a:spLocks noChangeArrowheads="1"/>
          </p:cNvSpPr>
          <p:nvPr/>
        </p:nvSpPr>
        <p:spPr bwMode="auto">
          <a:xfrm>
            <a:off x="1379538" y="1416050"/>
            <a:ext cx="426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Assume A </a:t>
            </a:r>
            <a:r>
              <a:rPr lang="en-US" sz="2800" dirty="0">
                <a:cs typeface="+mn-cs"/>
                <a:sym typeface="Symbol" charset="0"/>
              </a:rPr>
              <a:t></a:t>
            </a:r>
            <a:r>
              <a:rPr lang="en-US" sz="2800" dirty="0">
                <a:cs typeface="+mn-cs"/>
              </a:rPr>
              <a:t> B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1143000" y="20812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Arial" charset="0"/>
                <a:cs typeface="+mn-cs"/>
              </a:rPr>
              <a:t>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402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Relation, Database (Discrete 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Given k sets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 D</a:t>
            </a:r>
            <a:r>
              <a:rPr lang="is-IS" baseline="-25000" dirty="0"/>
              <a:t>k,</a:t>
            </a:r>
            <a:r>
              <a:rPr lang="is-IS" dirty="0"/>
              <a:t> the </a:t>
            </a:r>
            <a:r>
              <a:rPr lang="is-IS" dirty="0">
                <a:solidFill>
                  <a:schemeClr val="accent1"/>
                </a:solidFill>
              </a:rPr>
              <a:t>cartesian product</a:t>
            </a:r>
            <a:r>
              <a:rPr lang="is-IS" dirty="0"/>
              <a:t> of these sets </a:t>
            </a:r>
            <a:r>
              <a:rPr lang="en-US" dirty="0"/>
              <a:t>D</a:t>
            </a:r>
            <a:r>
              <a:rPr lang="en-US" baseline="-25000" dirty="0"/>
              <a:t>1 </a:t>
            </a:r>
            <a:r>
              <a:rPr lang="en-US" dirty="0"/>
              <a:t>x D</a:t>
            </a:r>
            <a:r>
              <a:rPr lang="en-US" baseline="-25000" dirty="0"/>
              <a:t>2</a:t>
            </a:r>
            <a:r>
              <a:rPr lang="en-US" dirty="0"/>
              <a:t> x </a:t>
            </a:r>
            <a:r>
              <a:rPr lang="is-IS" dirty="0"/>
              <a:t>… x D</a:t>
            </a:r>
            <a:r>
              <a:rPr lang="is-IS" baseline="-25000" dirty="0"/>
              <a:t>k </a:t>
            </a:r>
            <a:r>
              <a:rPr lang="is-IS" dirty="0"/>
              <a:t>is the set of all </a:t>
            </a:r>
            <a:br>
              <a:rPr lang="is-IS" dirty="0"/>
            </a:br>
            <a:r>
              <a:rPr lang="is-IS" dirty="0"/>
              <a:t>k-tuples (d</a:t>
            </a:r>
            <a:r>
              <a:rPr lang="is-IS" baseline="-25000" dirty="0"/>
              <a:t>1</a:t>
            </a:r>
            <a:r>
              <a:rPr lang="is-IS" dirty="0"/>
              <a:t>, d</a:t>
            </a:r>
            <a:r>
              <a:rPr lang="is-IS" baseline="-25000" dirty="0"/>
              <a:t>2</a:t>
            </a:r>
            <a:r>
              <a:rPr lang="is-IS" dirty="0"/>
              <a:t>, …, d</a:t>
            </a:r>
            <a:r>
              <a:rPr lang="is-IS" baseline="-25000" dirty="0"/>
              <a:t>k</a:t>
            </a:r>
            <a:r>
              <a:rPr lang="is-IS" dirty="0"/>
              <a:t>) such that d</a:t>
            </a:r>
            <a:r>
              <a:rPr lang="is-IS" baseline="-25000" dirty="0"/>
              <a:t>i</a:t>
            </a:r>
            <a:r>
              <a:rPr lang="is-IS" dirty="0"/>
              <a:t> ∊ </a:t>
            </a: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for 1 ≤ </a:t>
            </a:r>
            <a:r>
              <a:rPr lang="en-US" dirty="0" err="1"/>
              <a:t>i</a:t>
            </a:r>
            <a:r>
              <a:rPr lang="en-US" dirty="0"/>
              <a:t> ≤ k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 k-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relation R </a:t>
            </a:r>
            <a:r>
              <a:rPr lang="en-US" dirty="0"/>
              <a:t>is a subset of the </a:t>
            </a:r>
            <a:r>
              <a:rPr lang="en-US" dirty="0" err="1"/>
              <a:t>cartesian</a:t>
            </a:r>
            <a:r>
              <a:rPr lang="en-US" dirty="0"/>
              <a:t> product of k sets, i.e., R ⊆ D</a:t>
            </a:r>
            <a:r>
              <a:rPr lang="en-US" baseline="-25000" dirty="0"/>
              <a:t>1 </a:t>
            </a:r>
            <a:r>
              <a:rPr lang="en-US" dirty="0"/>
              <a:t>x D</a:t>
            </a:r>
            <a:r>
              <a:rPr lang="en-US" baseline="-25000" dirty="0"/>
              <a:t>2</a:t>
            </a:r>
            <a:r>
              <a:rPr lang="en-US" dirty="0"/>
              <a:t> x </a:t>
            </a:r>
            <a:r>
              <a:rPr lang="is-IS" dirty="0"/>
              <a:t>… x D</a:t>
            </a:r>
            <a:r>
              <a:rPr lang="is-IS" baseline="-25000" dirty="0"/>
              <a:t>k </a:t>
            </a:r>
          </a:p>
          <a:p>
            <a:pPr marL="114300" indent="0">
              <a:buNone/>
            </a:pPr>
            <a:endParaRPr lang="is-IS" baseline="-25000" dirty="0"/>
          </a:p>
          <a:p>
            <a:pPr marL="114300" indent="0">
              <a:buNone/>
            </a:pPr>
            <a:r>
              <a:rPr lang="is-IS" dirty="0"/>
              <a:t>A </a:t>
            </a:r>
            <a:r>
              <a:rPr lang="is-IS" dirty="0">
                <a:solidFill>
                  <a:schemeClr val="accent1"/>
                </a:solidFill>
              </a:rPr>
              <a:t>database</a:t>
            </a:r>
            <a:r>
              <a:rPr lang="is-IS" dirty="0"/>
              <a:t> is a set of relations</a:t>
            </a:r>
          </a:p>
        </p:txBody>
      </p:sp>
    </p:spTree>
    <p:extLst>
      <p:ext uri="{BB962C8B-B14F-4D97-AF65-F5344CB8AC3E}">
        <p14:creationId xmlns:p14="http://schemas.microsoft.com/office/powerpoint/2010/main" val="1961021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23900" y="2921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451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36600" y="1651000"/>
            <a:ext cx="7772400" cy="482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 Takes(C#, S#, semester, grade). </a:t>
            </a:r>
          </a:p>
          <a:p>
            <a:pPr marL="0" indent="0">
              <a:buNone/>
            </a:pPr>
            <a:r>
              <a:rPr lang="en-US" dirty="0"/>
              <a:t> with key (C#, S#, semester)</a:t>
            </a:r>
          </a:p>
          <a:p>
            <a:pPr>
              <a:buFont typeface="Wingdings" charset="0"/>
              <a:buNone/>
            </a:pPr>
            <a:r>
              <a:rPr lang="en-US" sz="2100" dirty="0"/>
              <a:t>                            </a:t>
            </a:r>
          </a:p>
          <a:p>
            <a:pPr>
              <a:buFont typeface="Wingdings" charset="0"/>
              <a:buNone/>
            </a:pPr>
            <a:r>
              <a:rPr lang="en-US" sz="2100" dirty="0"/>
              <a:t>C#          S#      		Semester     grade</a:t>
            </a:r>
          </a:p>
          <a:p>
            <a:pPr>
              <a:buFont typeface="Wingdings" charset="0"/>
              <a:buNone/>
            </a:pPr>
            <a:r>
              <a:rPr lang="en-US" sz="2100" dirty="0"/>
              <a:t>CS101   13146 		1-91            A</a:t>
            </a:r>
          </a:p>
          <a:p>
            <a:pPr>
              <a:buFont typeface="Wingdings" charset="0"/>
              <a:buNone/>
            </a:pPr>
            <a:r>
              <a:rPr lang="en-US" sz="2100" dirty="0"/>
              <a:t>CS101   13146     	1-91            B</a:t>
            </a:r>
          </a:p>
          <a:p>
            <a:pPr>
              <a:buFont typeface="Wingdings" charset="0"/>
              <a:buNone/>
            </a:pPr>
            <a:r>
              <a:rPr lang="en-US" sz="2100" dirty="0"/>
              <a:t>            	</a:t>
            </a:r>
          </a:p>
          <a:p>
            <a:pPr>
              <a:buFont typeface="Wingdings" charset="0"/>
              <a:buNone/>
            </a:pPr>
            <a:r>
              <a:rPr lang="en-US" sz="2100" dirty="0"/>
              <a:t>	</a:t>
            </a:r>
            <a:endParaRPr lang="en-US" sz="2000" dirty="0"/>
          </a:p>
          <a:p>
            <a:pPr>
              <a:buFont typeface="Wingdings" charset="0"/>
              <a:buNone/>
            </a:pPr>
            <a:r>
              <a:rPr lang="en-US" sz="2800" dirty="0">
                <a:solidFill>
                  <a:srgbClr val="990000"/>
                </a:solidFill>
              </a:rPr>
              <a:t>illegal</a:t>
            </a:r>
            <a:r>
              <a:rPr lang="en-US" sz="2800" dirty="0"/>
              <a:t> since it violates FD that C#, S#, Semester functionally determine grade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Find functional dependencies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19" y="5035550"/>
            <a:ext cx="3687762" cy="1531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Can assert FDs: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title year </a:t>
            </a:r>
            <a:r>
              <a:rPr lang="en-US" sz="2400" dirty="0">
                <a:cs typeface="+mn-cs"/>
                <a:sym typeface="Symbol" charset="0"/>
              </a:rPr>
              <a:t> length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title year </a:t>
            </a:r>
            <a:r>
              <a:rPr lang="en-US" sz="2400" dirty="0">
                <a:cs typeface="+mn-cs"/>
                <a:sym typeface="Symbol" charset="0"/>
              </a:rPr>
              <a:t> </a:t>
            </a:r>
            <a:r>
              <a:rPr lang="en-US" sz="2400" dirty="0" err="1">
                <a:cs typeface="+mn-cs"/>
                <a:sym typeface="Symbol" charset="0"/>
              </a:rPr>
              <a:t>filmType</a:t>
            </a:r>
            <a:endParaRPr lang="en-US" sz="2400" dirty="0">
              <a:cs typeface="+mn-cs"/>
              <a:sym typeface="Symbol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title year </a:t>
            </a:r>
            <a:r>
              <a:rPr lang="en-US" sz="2400" dirty="0">
                <a:cs typeface="+mn-cs"/>
                <a:sym typeface="Symbol" charset="0"/>
              </a:rPr>
              <a:t> </a:t>
            </a:r>
            <a:r>
              <a:rPr lang="en-US" sz="2400" dirty="0" err="1">
                <a:cs typeface="+mn-cs"/>
                <a:sym typeface="Symbol" charset="0"/>
              </a:rPr>
              <a:t>studioName</a:t>
            </a:r>
            <a:endParaRPr lang="en-US" sz="2800" dirty="0">
              <a:cs typeface="+mn-cs"/>
            </a:endParaRP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155700" y="1663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 dirty="0">
                <a:latin typeface="Times New Roman" charset="0"/>
                <a:cs typeface="+mn-cs"/>
              </a:rPr>
              <a:t>title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222500" y="1663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year</a:t>
            </a: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3289300" y="16637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length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4279900" y="1663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filmType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1155700" y="2120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155700" y="34925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Mighty 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Ducks</a:t>
            </a: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1155700" y="3949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Wayne</a:t>
            </a:r>
            <a:r>
              <a:rPr lang="ja-JP" altLang="en-US" sz="1600">
                <a:latin typeface="Arial"/>
                <a:cs typeface="+mn-cs"/>
              </a:rPr>
              <a:t>’</a:t>
            </a:r>
            <a:r>
              <a:rPr lang="en-US" sz="1600">
                <a:latin typeface="Times New Roman" charset="0"/>
                <a:cs typeface="+mn-cs"/>
              </a:rPr>
              <a:t>s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World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222500" y="2120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222500" y="34925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1991</a:t>
            </a:r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2222500" y="3949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1992</a:t>
            </a:r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3289300" y="21209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3289300" y="34925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104</a:t>
            </a: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289300" y="39497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95</a:t>
            </a:r>
          </a:p>
        </p:txBody>
      </p:sp>
      <p:sp>
        <p:nvSpPr>
          <p:cNvPr id="269329" name="Rectangle 17"/>
          <p:cNvSpPr>
            <a:spLocks noChangeArrowheads="1"/>
          </p:cNvSpPr>
          <p:nvPr/>
        </p:nvSpPr>
        <p:spPr bwMode="auto">
          <a:xfrm>
            <a:off x="4279900" y="2120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4279900" y="34925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1" name="Rectangle 19"/>
          <p:cNvSpPr>
            <a:spLocks noChangeArrowheads="1"/>
          </p:cNvSpPr>
          <p:nvPr/>
        </p:nvSpPr>
        <p:spPr bwMode="auto">
          <a:xfrm>
            <a:off x="4279900" y="3949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2" name="Rectangle 20"/>
          <p:cNvSpPr>
            <a:spLocks noChangeArrowheads="1"/>
          </p:cNvSpPr>
          <p:nvPr/>
        </p:nvSpPr>
        <p:spPr bwMode="auto">
          <a:xfrm>
            <a:off x="166688" y="1663700"/>
            <a:ext cx="9890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latin typeface="Times New Roman" charset="0"/>
                <a:cs typeface="+mn-cs"/>
              </a:rPr>
              <a:t>Movies</a:t>
            </a:r>
            <a:endParaRPr lang="en-US" sz="2000" i="1" dirty="0">
              <a:latin typeface="Times New Roman" charset="0"/>
              <a:cs typeface="+mn-cs"/>
            </a:endParaRPr>
          </a:p>
        </p:txBody>
      </p:sp>
      <p:sp>
        <p:nvSpPr>
          <p:cNvPr id="269333" name="Rectangle 21"/>
          <p:cNvSpPr>
            <a:spLocks noChangeArrowheads="1"/>
          </p:cNvSpPr>
          <p:nvPr/>
        </p:nvSpPr>
        <p:spPr bwMode="auto">
          <a:xfrm>
            <a:off x="5727700" y="16637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studioName</a:t>
            </a:r>
          </a:p>
        </p:txBody>
      </p:sp>
      <p:sp>
        <p:nvSpPr>
          <p:cNvPr id="269334" name="Rectangle 22"/>
          <p:cNvSpPr>
            <a:spLocks noChangeArrowheads="1"/>
          </p:cNvSpPr>
          <p:nvPr/>
        </p:nvSpPr>
        <p:spPr bwMode="auto">
          <a:xfrm>
            <a:off x="5727700" y="21209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5727700" y="34925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Disney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5727700" y="39497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Paramount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7327900" y="1663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starName</a:t>
            </a: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7327900" y="2120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Carrie Fisher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7327900" y="34925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Emilio Estevez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7327900" y="3949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Dana Carvey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1155700" y="25781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2222500" y="25781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3289300" y="25781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44" name="Rectangle 32"/>
          <p:cNvSpPr>
            <a:spLocks noChangeArrowheads="1"/>
          </p:cNvSpPr>
          <p:nvPr/>
        </p:nvSpPr>
        <p:spPr bwMode="auto">
          <a:xfrm>
            <a:off x="4279900" y="25781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5727700" y="25781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6" name="Rectangle 34"/>
          <p:cNvSpPr>
            <a:spLocks noChangeArrowheads="1"/>
          </p:cNvSpPr>
          <p:nvPr/>
        </p:nvSpPr>
        <p:spPr bwMode="auto">
          <a:xfrm>
            <a:off x="7327900" y="25781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Mark Hamill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1155700" y="30353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2222500" y="30353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49" name="Rectangle 37"/>
          <p:cNvSpPr>
            <a:spLocks noChangeArrowheads="1"/>
          </p:cNvSpPr>
          <p:nvPr/>
        </p:nvSpPr>
        <p:spPr bwMode="auto">
          <a:xfrm>
            <a:off x="3289300" y="30353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50" name="Rectangle 38"/>
          <p:cNvSpPr>
            <a:spLocks noChangeArrowheads="1"/>
          </p:cNvSpPr>
          <p:nvPr/>
        </p:nvSpPr>
        <p:spPr bwMode="auto">
          <a:xfrm>
            <a:off x="4279900" y="30353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1" name="Rectangle 39"/>
          <p:cNvSpPr>
            <a:spLocks noChangeArrowheads="1"/>
          </p:cNvSpPr>
          <p:nvPr/>
        </p:nvSpPr>
        <p:spPr bwMode="auto">
          <a:xfrm>
            <a:off x="5727700" y="30353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2" name="Rectangle 40"/>
          <p:cNvSpPr>
            <a:spLocks noChangeArrowheads="1"/>
          </p:cNvSpPr>
          <p:nvPr/>
        </p:nvSpPr>
        <p:spPr bwMode="auto">
          <a:xfrm>
            <a:off x="7327900" y="30353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Harrison Ford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3" name="Rectangle 41"/>
          <p:cNvSpPr>
            <a:spLocks noChangeArrowheads="1"/>
          </p:cNvSpPr>
          <p:nvPr/>
        </p:nvSpPr>
        <p:spPr bwMode="auto">
          <a:xfrm>
            <a:off x="1155700" y="4406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Wayne</a:t>
            </a:r>
            <a:r>
              <a:rPr lang="ja-JP" altLang="en-US" sz="1600">
                <a:latin typeface="Arial"/>
                <a:cs typeface="+mn-cs"/>
              </a:rPr>
              <a:t>’</a:t>
            </a:r>
            <a:r>
              <a:rPr lang="en-US" sz="1600">
                <a:latin typeface="Times New Roman" charset="0"/>
                <a:cs typeface="+mn-cs"/>
              </a:rPr>
              <a:t>s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World</a:t>
            </a:r>
          </a:p>
        </p:txBody>
      </p:sp>
      <p:sp>
        <p:nvSpPr>
          <p:cNvPr id="269354" name="Rectangle 42"/>
          <p:cNvSpPr>
            <a:spLocks noChangeArrowheads="1"/>
          </p:cNvSpPr>
          <p:nvPr/>
        </p:nvSpPr>
        <p:spPr bwMode="auto">
          <a:xfrm>
            <a:off x="2222500" y="4406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1992</a:t>
            </a:r>
          </a:p>
        </p:txBody>
      </p:sp>
      <p:sp>
        <p:nvSpPr>
          <p:cNvPr id="269355" name="Rectangle 43"/>
          <p:cNvSpPr>
            <a:spLocks noChangeArrowheads="1"/>
          </p:cNvSpPr>
          <p:nvPr/>
        </p:nvSpPr>
        <p:spPr bwMode="auto">
          <a:xfrm>
            <a:off x="3289300" y="44069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95</a:t>
            </a:r>
          </a:p>
        </p:txBody>
      </p:sp>
      <p:sp>
        <p:nvSpPr>
          <p:cNvPr id="269356" name="Rectangle 44"/>
          <p:cNvSpPr>
            <a:spLocks noChangeArrowheads="1"/>
          </p:cNvSpPr>
          <p:nvPr/>
        </p:nvSpPr>
        <p:spPr bwMode="auto">
          <a:xfrm>
            <a:off x="4279900" y="4406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7" name="Rectangle 45"/>
          <p:cNvSpPr>
            <a:spLocks noChangeArrowheads="1"/>
          </p:cNvSpPr>
          <p:nvPr/>
        </p:nvSpPr>
        <p:spPr bwMode="auto">
          <a:xfrm>
            <a:off x="5727700" y="44069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Paramount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8" name="Rectangle 46"/>
          <p:cNvSpPr>
            <a:spLocks noChangeArrowheads="1"/>
          </p:cNvSpPr>
          <p:nvPr/>
        </p:nvSpPr>
        <p:spPr bwMode="auto">
          <a:xfrm>
            <a:off x="7327900" y="4406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Mike Myers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9" name="Rectangle 47"/>
          <p:cNvSpPr>
            <a:spLocks noChangeArrowheads="1"/>
          </p:cNvSpPr>
          <p:nvPr/>
        </p:nvSpPr>
        <p:spPr bwMode="auto">
          <a:xfrm>
            <a:off x="4595813" y="5099050"/>
            <a:ext cx="3789362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latin typeface="+mn-lt"/>
                <a:cs typeface="+mn-cs"/>
              </a:rPr>
              <a:t>But not: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latin typeface="+mn-lt"/>
                <a:cs typeface="+mn-cs"/>
              </a:rPr>
              <a:t>title year </a:t>
            </a:r>
            <a:r>
              <a:rPr lang="en-US" dirty="0">
                <a:latin typeface="+mn-lt"/>
                <a:cs typeface="+mn-cs"/>
                <a:sym typeface="Symbol" charset="0"/>
              </a:rPr>
              <a:t> </a:t>
            </a:r>
            <a:r>
              <a:rPr lang="en-US" dirty="0" err="1">
                <a:latin typeface="+mn-lt"/>
                <a:cs typeface="+mn-cs"/>
                <a:sym typeface="Symbol" charset="0"/>
              </a:rPr>
              <a:t>starName</a:t>
            </a: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6800" y="939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8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5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Keys of Relations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114300" indent="0"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Set of attributes {A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n</a:t>
            </a:r>
            <a:r>
              <a:rPr lang="en-US" sz="2800" dirty="0"/>
              <a:t>} forms a key for relation R if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1. K functionally determines </a:t>
            </a:r>
            <a:r>
              <a:rPr lang="en-US" sz="2400" b="1" i="1" dirty="0"/>
              <a:t>all </a:t>
            </a:r>
            <a:r>
              <a:rPr lang="en-US" sz="2400" dirty="0"/>
              <a:t>other attributes of 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i.e., impossible for two distinct tuples to agree on all of A</a:t>
            </a:r>
            <a:r>
              <a:rPr lang="en-US" sz="2000" baseline="-25000" dirty="0"/>
              <a:t>1</a:t>
            </a:r>
            <a:r>
              <a:rPr lang="en-US" sz="2000" dirty="0"/>
              <a:t>, …, A</a:t>
            </a:r>
            <a:r>
              <a:rPr lang="en-US" sz="2000" baseline="-25000" dirty="0"/>
              <a:t>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and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2. No proper subset of K functionally determines all other attributes of R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i.e., K must be minimal</a:t>
            </a:r>
          </a:p>
        </p:txBody>
      </p:sp>
    </p:spTree>
    <p:extLst>
      <p:ext uri="{BB962C8B-B14F-4D97-AF65-F5344CB8AC3E}">
        <p14:creationId xmlns:p14="http://schemas.microsoft.com/office/powerpoint/2010/main" val="1204724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Find functional dependencies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19" y="5035550"/>
            <a:ext cx="3687762" cy="1531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Can assert FDs: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title year </a:t>
            </a:r>
            <a:r>
              <a:rPr lang="en-US" sz="2400" dirty="0">
                <a:cs typeface="+mn-cs"/>
                <a:sym typeface="Symbol" charset="0"/>
              </a:rPr>
              <a:t> length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title year </a:t>
            </a:r>
            <a:r>
              <a:rPr lang="en-US" sz="2400" dirty="0">
                <a:cs typeface="+mn-cs"/>
                <a:sym typeface="Symbol" charset="0"/>
              </a:rPr>
              <a:t> </a:t>
            </a:r>
            <a:r>
              <a:rPr lang="en-US" sz="2400" dirty="0" err="1">
                <a:cs typeface="+mn-cs"/>
                <a:sym typeface="Symbol" charset="0"/>
              </a:rPr>
              <a:t>filmType</a:t>
            </a:r>
            <a:endParaRPr lang="en-US" sz="2400" dirty="0">
              <a:cs typeface="+mn-cs"/>
              <a:sym typeface="Symbol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title year </a:t>
            </a:r>
            <a:r>
              <a:rPr lang="en-US" sz="2400" dirty="0">
                <a:cs typeface="+mn-cs"/>
                <a:sym typeface="Symbol" charset="0"/>
              </a:rPr>
              <a:t> </a:t>
            </a:r>
            <a:r>
              <a:rPr lang="en-US" sz="2400" dirty="0" err="1">
                <a:cs typeface="+mn-cs"/>
                <a:sym typeface="Symbol" charset="0"/>
              </a:rPr>
              <a:t>studioName</a:t>
            </a:r>
            <a:endParaRPr lang="en-US" sz="2800" dirty="0">
              <a:cs typeface="+mn-cs"/>
            </a:endParaRP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155700" y="1663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 dirty="0">
                <a:latin typeface="Times New Roman" charset="0"/>
                <a:cs typeface="+mn-cs"/>
              </a:rPr>
              <a:t>title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222500" y="1663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year</a:t>
            </a: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3289300" y="16637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length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4279900" y="1663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filmType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1155700" y="2120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155700" y="34925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Mighty 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Ducks</a:t>
            </a: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1155700" y="3949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Wayne</a:t>
            </a:r>
            <a:r>
              <a:rPr lang="ja-JP" altLang="en-US" sz="1600">
                <a:latin typeface="Arial"/>
                <a:cs typeface="+mn-cs"/>
              </a:rPr>
              <a:t>’</a:t>
            </a:r>
            <a:r>
              <a:rPr lang="en-US" sz="1600">
                <a:latin typeface="Times New Roman" charset="0"/>
                <a:cs typeface="+mn-cs"/>
              </a:rPr>
              <a:t>s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World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222500" y="2120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222500" y="34925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1991</a:t>
            </a:r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2222500" y="3949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1992</a:t>
            </a:r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3289300" y="21209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3289300" y="34925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104</a:t>
            </a: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289300" y="39497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95</a:t>
            </a:r>
          </a:p>
        </p:txBody>
      </p:sp>
      <p:sp>
        <p:nvSpPr>
          <p:cNvPr id="269329" name="Rectangle 17"/>
          <p:cNvSpPr>
            <a:spLocks noChangeArrowheads="1"/>
          </p:cNvSpPr>
          <p:nvPr/>
        </p:nvSpPr>
        <p:spPr bwMode="auto">
          <a:xfrm>
            <a:off x="4279900" y="2120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4279900" y="34925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1" name="Rectangle 19"/>
          <p:cNvSpPr>
            <a:spLocks noChangeArrowheads="1"/>
          </p:cNvSpPr>
          <p:nvPr/>
        </p:nvSpPr>
        <p:spPr bwMode="auto">
          <a:xfrm>
            <a:off x="4279900" y="3949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2" name="Rectangle 20"/>
          <p:cNvSpPr>
            <a:spLocks noChangeArrowheads="1"/>
          </p:cNvSpPr>
          <p:nvPr/>
        </p:nvSpPr>
        <p:spPr bwMode="auto">
          <a:xfrm>
            <a:off x="166688" y="1663700"/>
            <a:ext cx="9890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latin typeface="Times New Roman" charset="0"/>
                <a:cs typeface="+mn-cs"/>
              </a:rPr>
              <a:t>Movies</a:t>
            </a:r>
            <a:endParaRPr lang="en-US" sz="2000" i="1" dirty="0">
              <a:latin typeface="Times New Roman" charset="0"/>
              <a:cs typeface="+mn-cs"/>
            </a:endParaRPr>
          </a:p>
        </p:txBody>
      </p:sp>
      <p:sp>
        <p:nvSpPr>
          <p:cNvPr id="269333" name="Rectangle 21"/>
          <p:cNvSpPr>
            <a:spLocks noChangeArrowheads="1"/>
          </p:cNvSpPr>
          <p:nvPr/>
        </p:nvSpPr>
        <p:spPr bwMode="auto">
          <a:xfrm>
            <a:off x="5727700" y="16637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studioName</a:t>
            </a:r>
          </a:p>
        </p:txBody>
      </p:sp>
      <p:sp>
        <p:nvSpPr>
          <p:cNvPr id="269334" name="Rectangle 22"/>
          <p:cNvSpPr>
            <a:spLocks noChangeArrowheads="1"/>
          </p:cNvSpPr>
          <p:nvPr/>
        </p:nvSpPr>
        <p:spPr bwMode="auto">
          <a:xfrm>
            <a:off x="5727700" y="21209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5727700" y="34925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Disney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5727700" y="39497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Paramount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7327900" y="1663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starName</a:t>
            </a: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7327900" y="2120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Carrie Fisher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7327900" y="34925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Emilio Estevez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7327900" y="3949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Dana Carvey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1155700" y="25781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2222500" y="25781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3289300" y="25781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44" name="Rectangle 32"/>
          <p:cNvSpPr>
            <a:spLocks noChangeArrowheads="1"/>
          </p:cNvSpPr>
          <p:nvPr/>
        </p:nvSpPr>
        <p:spPr bwMode="auto">
          <a:xfrm>
            <a:off x="4279900" y="25781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5727700" y="25781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6" name="Rectangle 34"/>
          <p:cNvSpPr>
            <a:spLocks noChangeArrowheads="1"/>
          </p:cNvSpPr>
          <p:nvPr/>
        </p:nvSpPr>
        <p:spPr bwMode="auto">
          <a:xfrm>
            <a:off x="7327900" y="25781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Mark Hamill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1155700" y="30353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2222500" y="30353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49" name="Rectangle 37"/>
          <p:cNvSpPr>
            <a:spLocks noChangeArrowheads="1"/>
          </p:cNvSpPr>
          <p:nvPr/>
        </p:nvSpPr>
        <p:spPr bwMode="auto">
          <a:xfrm>
            <a:off x="3289300" y="30353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50" name="Rectangle 38"/>
          <p:cNvSpPr>
            <a:spLocks noChangeArrowheads="1"/>
          </p:cNvSpPr>
          <p:nvPr/>
        </p:nvSpPr>
        <p:spPr bwMode="auto">
          <a:xfrm>
            <a:off x="4279900" y="30353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1" name="Rectangle 39"/>
          <p:cNvSpPr>
            <a:spLocks noChangeArrowheads="1"/>
          </p:cNvSpPr>
          <p:nvPr/>
        </p:nvSpPr>
        <p:spPr bwMode="auto">
          <a:xfrm>
            <a:off x="5727700" y="30353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2" name="Rectangle 40"/>
          <p:cNvSpPr>
            <a:spLocks noChangeArrowheads="1"/>
          </p:cNvSpPr>
          <p:nvPr/>
        </p:nvSpPr>
        <p:spPr bwMode="auto">
          <a:xfrm>
            <a:off x="7327900" y="30353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Harrison Ford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3" name="Rectangle 41"/>
          <p:cNvSpPr>
            <a:spLocks noChangeArrowheads="1"/>
          </p:cNvSpPr>
          <p:nvPr/>
        </p:nvSpPr>
        <p:spPr bwMode="auto">
          <a:xfrm>
            <a:off x="1155700" y="4406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Wayne</a:t>
            </a:r>
            <a:r>
              <a:rPr lang="ja-JP" altLang="en-US" sz="1600">
                <a:latin typeface="Arial"/>
                <a:cs typeface="+mn-cs"/>
              </a:rPr>
              <a:t>’</a:t>
            </a:r>
            <a:r>
              <a:rPr lang="en-US" sz="1600">
                <a:latin typeface="Times New Roman" charset="0"/>
                <a:cs typeface="+mn-cs"/>
              </a:rPr>
              <a:t>s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World</a:t>
            </a:r>
          </a:p>
        </p:txBody>
      </p:sp>
      <p:sp>
        <p:nvSpPr>
          <p:cNvPr id="269354" name="Rectangle 42"/>
          <p:cNvSpPr>
            <a:spLocks noChangeArrowheads="1"/>
          </p:cNvSpPr>
          <p:nvPr/>
        </p:nvSpPr>
        <p:spPr bwMode="auto">
          <a:xfrm>
            <a:off x="2222500" y="4406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1992</a:t>
            </a:r>
          </a:p>
        </p:txBody>
      </p:sp>
      <p:sp>
        <p:nvSpPr>
          <p:cNvPr id="269355" name="Rectangle 43"/>
          <p:cNvSpPr>
            <a:spLocks noChangeArrowheads="1"/>
          </p:cNvSpPr>
          <p:nvPr/>
        </p:nvSpPr>
        <p:spPr bwMode="auto">
          <a:xfrm>
            <a:off x="3289300" y="44069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95</a:t>
            </a:r>
          </a:p>
        </p:txBody>
      </p:sp>
      <p:sp>
        <p:nvSpPr>
          <p:cNvPr id="269356" name="Rectangle 44"/>
          <p:cNvSpPr>
            <a:spLocks noChangeArrowheads="1"/>
          </p:cNvSpPr>
          <p:nvPr/>
        </p:nvSpPr>
        <p:spPr bwMode="auto">
          <a:xfrm>
            <a:off x="4279900" y="4406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7" name="Rectangle 45"/>
          <p:cNvSpPr>
            <a:spLocks noChangeArrowheads="1"/>
          </p:cNvSpPr>
          <p:nvPr/>
        </p:nvSpPr>
        <p:spPr bwMode="auto">
          <a:xfrm>
            <a:off x="5727700" y="44069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Paramount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8" name="Rectangle 46"/>
          <p:cNvSpPr>
            <a:spLocks noChangeArrowheads="1"/>
          </p:cNvSpPr>
          <p:nvPr/>
        </p:nvSpPr>
        <p:spPr bwMode="auto">
          <a:xfrm>
            <a:off x="7327900" y="4406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Mike Myers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9" name="Rectangle 47"/>
          <p:cNvSpPr>
            <a:spLocks noChangeArrowheads="1"/>
          </p:cNvSpPr>
          <p:nvPr/>
        </p:nvSpPr>
        <p:spPr bwMode="auto">
          <a:xfrm>
            <a:off x="4595813" y="5099050"/>
            <a:ext cx="3789362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latin typeface="+mn-lt"/>
                <a:cs typeface="+mn-cs"/>
              </a:rPr>
              <a:t>But not: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latin typeface="+mn-lt"/>
                <a:cs typeface="+mn-cs"/>
              </a:rPr>
              <a:t>title year </a:t>
            </a:r>
            <a:r>
              <a:rPr lang="en-US" dirty="0">
                <a:latin typeface="+mn-lt"/>
                <a:cs typeface="+mn-cs"/>
                <a:sym typeface="Symbol" charset="0"/>
              </a:rPr>
              <a:t> </a:t>
            </a:r>
            <a:r>
              <a:rPr lang="en-US" dirty="0" err="1">
                <a:latin typeface="+mn-lt"/>
                <a:cs typeface="+mn-cs"/>
                <a:sym typeface="Symbol" charset="0"/>
              </a:rPr>
              <a:t>starName</a:t>
            </a: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6800" y="939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1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5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Better DB design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295400" y="13081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 dirty="0">
                <a:latin typeface="Times New Roman" charset="0"/>
                <a:cs typeface="+mn-cs"/>
              </a:rPr>
              <a:t>title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362200" y="13081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year</a:t>
            </a: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3429000" y="13081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length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4419600" y="13081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filmType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1295400" y="17653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295400" y="22225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Mighty 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Ducks</a:t>
            </a: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1295400" y="2679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Wayne</a:t>
            </a:r>
            <a:r>
              <a:rPr lang="en-US" sz="1600" dirty="0">
                <a:latin typeface="Arial"/>
              </a:rPr>
              <a:t>’</a:t>
            </a:r>
            <a:r>
              <a:rPr lang="en-US" sz="1600" dirty="0">
                <a:latin typeface="Times New Roman" charset="0"/>
                <a:cs typeface="+mn-cs"/>
              </a:rPr>
              <a:t>s</a:t>
            </a:r>
          </a:p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World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362200" y="17653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362200" y="22225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1991</a:t>
            </a:r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2362200" y="2679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1992</a:t>
            </a:r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3429000" y="17653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3429000" y="22225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104</a:t>
            </a: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429000" y="26797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95</a:t>
            </a:r>
          </a:p>
        </p:txBody>
      </p:sp>
      <p:sp>
        <p:nvSpPr>
          <p:cNvPr id="269329" name="Rectangle 17"/>
          <p:cNvSpPr>
            <a:spLocks noChangeArrowheads="1"/>
          </p:cNvSpPr>
          <p:nvPr/>
        </p:nvSpPr>
        <p:spPr bwMode="auto">
          <a:xfrm>
            <a:off x="4419600" y="17653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4419600" y="22225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1" name="Rectangle 19"/>
          <p:cNvSpPr>
            <a:spLocks noChangeArrowheads="1"/>
          </p:cNvSpPr>
          <p:nvPr/>
        </p:nvSpPr>
        <p:spPr bwMode="auto">
          <a:xfrm>
            <a:off x="4419600" y="2679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2" name="Rectangle 20"/>
          <p:cNvSpPr>
            <a:spLocks noChangeArrowheads="1"/>
          </p:cNvSpPr>
          <p:nvPr/>
        </p:nvSpPr>
        <p:spPr bwMode="auto">
          <a:xfrm>
            <a:off x="306388" y="1308100"/>
            <a:ext cx="9890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latin typeface="Times New Roman" charset="0"/>
                <a:cs typeface="+mn-cs"/>
              </a:rPr>
              <a:t>Movies</a:t>
            </a:r>
            <a:endParaRPr lang="en-US" sz="2000" i="1" dirty="0">
              <a:latin typeface="Times New Roman" charset="0"/>
              <a:cs typeface="+mn-cs"/>
            </a:endParaRPr>
          </a:p>
        </p:txBody>
      </p:sp>
      <p:sp>
        <p:nvSpPr>
          <p:cNvPr id="269333" name="Rectangle 21"/>
          <p:cNvSpPr>
            <a:spLocks noChangeArrowheads="1"/>
          </p:cNvSpPr>
          <p:nvPr/>
        </p:nvSpPr>
        <p:spPr bwMode="auto">
          <a:xfrm>
            <a:off x="5867400" y="13081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studioName</a:t>
            </a:r>
          </a:p>
        </p:txBody>
      </p:sp>
      <p:sp>
        <p:nvSpPr>
          <p:cNvPr id="269334" name="Rectangle 22"/>
          <p:cNvSpPr>
            <a:spLocks noChangeArrowheads="1"/>
          </p:cNvSpPr>
          <p:nvPr/>
        </p:nvSpPr>
        <p:spPr bwMode="auto">
          <a:xfrm>
            <a:off x="5867400" y="17653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5867400" y="22225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Disney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5867400" y="26797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Paramount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1270000" y="3429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 dirty="0">
                <a:latin typeface="Times New Roman" charset="0"/>
                <a:cs typeface="+mn-cs"/>
              </a:rPr>
              <a:t>title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2336800" y="3429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year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1270000" y="3886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1270000" y="5257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Mighty 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Ducks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1270000" y="5715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Wayne</a:t>
            </a:r>
            <a:r>
              <a:rPr lang="en-US" sz="1600" dirty="0">
                <a:latin typeface="Arial"/>
              </a:rPr>
              <a:t>’</a:t>
            </a:r>
            <a:r>
              <a:rPr lang="en-US" sz="1600" dirty="0">
                <a:latin typeface="Times New Roman" charset="0"/>
                <a:cs typeface="+mn-cs"/>
              </a:rPr>
              <a:t>s</a:t>
            </a:r>
          </a:p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World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2336800" y="3886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2336800" y="5257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1991</a:t>
            </a: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336800" y="57150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1992</a:t>
            </a: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280988" y="3429000"/>
            <a:ext cx="9890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latin typeface="Times New Roman" charset="0"/>
                <a:cs typeface="+mn-cs"/>
              </a:rPr>
              <a:t>Actors</a:t>
            </a:r>
            <a:endParaRPr lang="en-US" sz="2000" i="1" dirty="0">
              <a:latin typeface="Times New Roman" charset="0"/>
              <a:cs typeface="+mn-cs"/>
            </a:endParaRPr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3403600" y="34290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starName</a:t>
            </a:r>
          </a:p>
        </p:txBody>
      </p:sp>
      <p:sp>
        <p:nvSpPr>
          <p:cNvPr id="71" name="Rectangle 26"/>
          <p:cNvSpPr>
            <a:spLocks noChangeArrowheads="1"/>
          </p:cNvSpPr>
          <p:nvPr/>
        </p:nvSpPr>
        <p:spPr bwMode="auto">
          <a:xfrm>
            <a:off x="3403600" y="38862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Carrie Fisher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72" name="Rectangle 27"/>
          <p:cNvSpPr>
            <a:spLocks noChangeArrowheads="1"/>
          </p:cNvSpPr>
          <p:nvPr/>
        </p:nvSpPr>
        <p:spPr bwMode="auto">
          <a:xfrm>
            <a:off x="3403600" y="52578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Emilio Estevez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73" name="Rectangle 28"/>
          <p:cNvSpPr>
            <a:spLocks noChangeArrowheads="1"/>
          </p:cNvSpPr>
          <p:nvPr/>
        </p:nvSpPr>
        <p:spPr bwMode="auto">
          <a:xfrm>
            <a:off x="3403600" y="57150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Dana Carvey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1270000" y="4343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75" name="Rectangle 30"/>
          <p:cNvSpPr>
            <a:spLocks noChangeArrowheads="1"/>
          </p:cNvSpPr>
          <p:nvPr/>
        </p:nvSpPr>
        <p:spPr bwMode="auto">
          <a:xfrm>
            <a:off x="2336800" y="43434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79" name="Rectangle 34"/>
          <p:cNvSpPr>
            <a:spLocks noChangeArrowheads="1"/>
          </p:cNvSpPr>
          <p:nvPr/>
        </p:nvSpPr>
        <p:spPr bwMode="auto">
          <a:xfrm>
            <a:off x="3403600" y="43434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Mark Hamill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80" name="Rectangle 35"/>
          <p:cNvSpPr>
            <a:spLocks noChangeArrowheads="1"/>
          </p:cNvSpPr>
          <p:nvPr/>
        </p:nvSpPr>
        <p:spPr bwMode="auto">
          <a:xfrm>
            <a:off x="1270000" y="4800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2336800" y="4800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85" name="Rectangle 40"/>
          <p:cNvSpPr>
            <a:spLocks noChangeArrowheads="1"/>
          </p:cNvSpPr>
          <p:nvPr/>
        </p:nvSpPr>
        <p:spPr bwMode="auto">
          <a:xfrm>
            <a:off x="3403600" y="48006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Harrison Ford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86" name="Rectangle 41"/>
          <p:cNvSpPr>
            <a:spLocks noChangeArrowheads="1"/>
          </p:cNvSpPr>
          <p:nvPr/>
        </p:nvSpPr>
        <p:spPr bwMode="auto">
          <a:xfrm>
            <a:off x="1270000" y="6172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Wayne</a:t>
            </a:r>
            <a:r>
              <a:rPr lang="en-US" sz="1600" dirty="0">
                <a:latin typeface="Arial"/>
              </a:rPr>
              <a:t>’</a:t>
            </a:r>
            <a:r>
              <a:rPr lang="en-US" sz="1600" dirty="0">
                <a:latin typeface="Times New Roman" charset="0"/>
                <a:cs typeface="+mn-cs"/>
              </a:rPr>
              <a:t>s</a:t>
            </a:r>
          </a:p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World</a:t>
            </a:r>
          </a:p>
        </p:txBody>
      </p:sp>
      <p:sp>
        <p:nvSpPr>
          <p:cNvPr id="87" name="Rectangle 42"/>
          <p:cNvSpPr>
            <a:spLocks noChangeArrowheads="1"/>
          </p:cNvSpPr>
          <p:nvPr/>
        </p:nvSpPr>
        <p:spPr bwMode="auto">
          <a:xfrm>
            <a:off x="2336800" y="6172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1992</a:t>
            </a:r>
          </a:p>
        </p:txBody>
      </p:sp>
      <p:sp>
        <p:nvSpPr>
          <p:cNvPr id="91" name="Rectangle 46"/>
          <p:cNvSpPr>
            <a:spLocks noChangeArrowheads="1"/>
          </p:cNvSpPr>
          <p:nvPr/>
        </p:nvSpPr>
        <p:spPr bwMode="auto">
          <a:xfrm>
            <a:off x="3403600" y="61722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Mike Myers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3473270"/>
            <a:ext cx="396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title,year</a:t>
            </a:r>
            <a:r>
              <a:rPr lang="en-US" dirty="0"/>
              <a:t> is a key of Movies</a:t>
            </a:r>
          </a:p>
          <a:p>
            <a:r>
              <a:rPr lang="en-US" dirty="0"/>
              <a:t>title year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length</a:t>
            </a:r>
          </a:p>
          <a:p>
            <a:r>
              <a:rPr lang="en-US" dirty="0"/>
              <a:t>title year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filmType</a:t>
            </a:r>
            <a:endParaRPr lang="en-US" dirty="0"/>
          </a:p>
          <a:p>
            <a:r>
              <a:rPr lang="en-US" dirty="0"/>
              <a:t>title year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studioName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title, year is a key of Actors</a:t>
            </a:r>
          </a:p>
          <a:p>
            <a:r>
              <a:rPr lang="en-US" dirty="0"/>
              <a:t>title year </a:t>
            </a:r>
            <a:r>
              <a:rPr lang="en-US" dirty="0">
                <a:sym typeface="Symbol" charset="0"/>
              </a:rPr>
              <a:t> </a:t>
            </a:r>
            <a:r>
              <a:rPr lang="en-US" dirty="0" err="1">
                <a:sym typeface="Symbol" charset="0"/>
              </a:rPr>
              <a:t>starName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9702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484188"/>
            <a:ext cx="7772400" cy="836612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Logical Implication of Functional Dependencies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800600"/>
          </a:xfrm>
          <a:noFill/>
          <a:ln/>
        </p:spPr>
        <p:txBody>
          <a:bodyPr lIns="92075" tIns="46038" rIns="92075" bIns="46038"/>
          <a:lstStyle/>
          <a:p>
            <a:r>
              <a:rPr lang="en-US" sz="2600" dirty="0"/>
              <a:t>Consider  R(A,B,C)</a:t>
            </a:r>
          </a:p>
          <a:p>
            <a:r>
              <a:rPr lang="en-US" sz="2600" dirty="0"/>
              <a:t>Let  the following functional dependencies hold:</a:t>
            </a:r>
          </a:p>
          <a:p>
            <a:pPr marL="457200" lvl="1" indent="0">
              <a:buNone/>
            </a:pPr>
            <a:r>
              <a:rPr lang="en-US" dirty="0"/>
              <a:t>A            B        (f1)</a:t>
            </a:r>
          </a:p>
          <a:p>
            <a:pPr marL="457200" lvl="1" indent="0">
              <a:buNone/>
            </a:pPr>
            <a:r>
              <a:rPr lang="en-US" dirty="0"/>
              <a:t>B            C        (f2)</a:t>
            </a:r>
          </a:p>
          <a:p>
            <a:r>
              <a:rPr lang="en-US" sz="2600" dirty="0"/>
              <a:t>We can show that f1 and f2 together logically imply that the following functional dependency also holds:</a:t>
            </a:r>
          </a:p>
          <a:p>
            <a:pPr marL="457200" lvl="1" indent="0">
              <a:buNone/>
            </a:pPr>
            <a:r>
              <a:rPr lang="en-US" dirty="0"/>
              <a:t>A            C	        (f3)</a:t>
            </a:r>
          </a:p>
        </p:txBody>
      </p:sp>
      <p:sp>
        <p:nvSpPr>
          <p:cNvPr id="871428" name="Line 4"/>
          <p:cNvSpPr>
            <a:spLocks noChangeShapeType="1"/>
          </p:cNvSpPr>
          <p:nvPr/>
        </p:nvSpPr>
        <p:spPr bwMode="auto">
          <a:xfrm>
            <a:off x="1718120" y="346879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718120" y="30289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30" name="Line 6"/>
          <p:cNvSpPr>
            <a:spLocks noChangeShapeType="1"/>
          </p:cNvSpPr>
          <p:nvPr/>
        </p:nvSpPr>
        <p:spPr bwMode="auto">
          <a:xfrm>
            <a:off x="1718120" y="485828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5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Dependencies</a:t>
            </a:r>
          </a:p>
        </p:txBody>
      </p:sp>
      <p:sp>
        <p:nvSpPr>
          <p:cNvPr id="865282" name="Rectangle 2"/>
          <p:cNvSpPr>
            <a:spLocks noGrp="1" noChangeArrowheads="1"/>
          </p:cNvSpPr>
          <p:nvPr>
            <p:ph idx="1"/>
          </p:nvPr>
        </p:nvSpPr>
        <p:spPr>
          <a:xfrm>
            <a:off x="457198" y="1600200"/>
            <a:ext cx="8478085" cy="4800600"/>
          </a:xfrm>
        </p:spPr>
        <p:txBody>
          <a:bodyPr/>
          <a:lstStyle/>
          <a:p>
            <a:r>
              <a:rPr lang="en-US" sz="2400" dirty="0"/>
              <a:t>Generalization of referential integrity constraints</a:t>
            </a:r>
          </a:p>
          <a:p>
            <a:endParaRPr lang="en-US" sz="2400" dirty="0"/>
          </a:p>
          <a:p>
            <a:r>
              <a:rPr lang="en-US" sz="2400" dirty="0"/>
              <a:t>Inclusion dependency </a:t>
            </a:r>
            <a:r>
              <a:rPr lang="en-US" sz="2400" dirty="0">
                <a:solidFill>
                  <a:schemeClr val="accent1"/>
                </a:solidFill>
              </a:rPr>
              <a:t>R1[A1,...,An]  ⊆ R2 [B1,...,</a:t>
            </a:r>
            <a:r>
              <a:rPr lang="en-US" sz="2400" dirty="0" err="1">
                <a:solidFill>
                  <a:schemeClr val="accent1"/>
                </a:solidFill>
              </a:rPr>
              <a:t>Bn</a:t>
            </a:r>
            <a:r>
              <a:rPr lang="en-US" sz="2400" dirty="0">
                <a:solidFill>
                  <a:schemeClr val="accent1"/>
                </a:solidFill>
              </a:rPr>
              <a:t>] </a:t>
            </a:r>
            <a:r>
              <a:rPr lang="en-US" sz="2400" dirty="0"/>
              <a:t>means that if every tuple of attributes A1, …, An of R must also always appear in a tuple of R2 projected on attributes  B1,...,</a:t>
            </a:r>
            <a:r>
              <a:rPr lang="en-US" sz="2400" dirty="0" err="1"/>
              <a:t>Bn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Formally, R1[A1,...,An] ⊆  R2 [B1,...,</a:t>
            </a:r>
            <a:r>
              <a:rPr lang="en-US" sz="2400" dirty="0" err="1"/>
              <a:t>Bn</a:t>
            </a:r>
            <a:r>
              <a:rPr lang="en-US" sz="2400" dirty="0"/>
              <a:t>] </a:t>
            </a:r>
            <a:r>
              <a:rPr lang="en-US" sz="2400" dirty="0" err="1"/>
              <a:t>iff</a:t>
            </a:r>
            <a:endParaRPr lang="en-US" sz="2400" dirty="0"/>
          </a:p>
          <a:p>
            <a:pPr lvl="1"/>
            <a:r>
              <a:rPr lang="en-US" sz="2000" dirty="0"/>
              <a:t>for all t1 in R1, there exists t2 in R2 such that t1[A1, …, An] = t2[B1, …, </a:t>
            </a:r>
            <a:r>
              <a:rPr lang="en-US" sz="2000" dirty="0" err="1"/>
              <a:t>Bn</a:t>
            </a:r>
            <a:r>
              <a:rPr lang="en-US" sz="20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A referential integrity constraint is an inclusion dependency in which {B1, …, </a:t>
            </a:r>
            <a:r>
              <a:rPr lang="en-US" sz="2400" dirty="0" err="1"/>
              <a:t>Bn</a:t>
            </a:r>
            <a:r>
              <a:rPr lang="en-US" sz="2400" dirty="0"/>
              <a:t>} is the primary key of R2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990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49350"/>
            <a:ext cx="8077200" cy="4965700"/>
          </a:xfrm>
        </p:spPr>
        <p:txBody>
          <a:bodyPr/>
          <a:lstStyle/>
          <a:p>
            <a:r>
              <a:rPr lang="en-US" sz="2800" dirty="0"/>
              <a:t>Relations</a:t>
            </a:r>
          </a:p>
          <a:p>
            <a:pPr lvl="1"/>
            <a:r>
              <a:rPr lang="en-US" sz="2400" dirty="0" err="1"/>
              <a:t>CourseOfferings</a:t>
            </a:r>
            <a:r>
              <a:rPr lang="en-US" sz="2400" dirty="0"/>
              <a:t>(C#, semester, instructor)</a:t>
            </a:r>
          </a:p>
          <a:p>
            <a:pPr lvl="1"/>
            <a:r>
              <a:rPr lang="en-US" sz="2400" dirty="0"/>
              <a:t>Takes(S#, C#, semester, grade)</a:t>
            </a:r>
          </a:p>
          <a:p>
            <a:r>
              <a:rPr lang="en-US" sz="2800" dirty="0"/>
              <a:t>Referential Integrity Constraint:</a:t>
            </a:r>
          </a:p>
          <a:p>
            <a:pPr lvl="1"/>
            <a:r>
              <a:rPr lang="en-US" sz="2400" dirty="0"/>
              <a:t>Takes[</a:t>
            </a:r>
            <a:r>
              <a:rPr lang="en-US" sz="2400" dirty="0" err="1"/>
              <a:t>C#,semester</a:t>
            </a:r>
            <a:r>
              <a:rPr lang="en-US" sz="2400" dirty="0"/>
              <a:t>] </a:t>
            </a:r>
            <a:r>
              <a:rPr lang="en-US" sz="2400" dirty="0" err="1">
                <a:latin typeface="Symbol" charset="0"/>
              </a:rPr>
              <a:t>Í</a:t>
            </a:r>
            <a:r>
              <a:rPr lang="en-US" sz="2400" dirty="0"/>
              <a:t> </a:t>
            </a:r>
            <a:r>
              <a:rPr lang="en-US" sz="2400" dirty="0" err="1"/>
              <a:t>CourseOffering</a:t>
            </a:r>
            <a:r>
              <a:rPr lang="en-US" sz="2400" dirty="0"/>
              <a:t>[</a:t>
            </a:r>
            <a:r>
              <a:rPr lang="en-US" sz="2400" dirty="0" err="1"/>
              <a:t>C#,semester</a:t>
            </a:r>
            <a:r>
              <a:rPr lang="en-US" sz="2400" dirty="0"/>
              <a:t>]</a:t>
            </a:r>
          </a:p>
          <a:p>
            <a:r>
              <a:rPr lang="en-US" sz="2800" dirty="0"/>
              <a:t>Consider canceling a course.</a:t>
            </a:r>
          </a:p>
          <a:p>
            <a:pPr marL="457200" lvl="1" indent="0">
              <a:buNone/>
            </a:pPr>
            <a:r>
              <a:rPr lang="en-US" sz="2400" dirty="0"/>
              <a:t>Delete from </a:t>
            </a:r>
            <a:r>
              <a:rPr lang="en-US" sz="2400" dirty="0" err="1"/>
              <a:t>courseOfferings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where  c# = “CS101” and semester = “2-91</a:t>
            </a:r>
            <a:r>
              <a:rPr lang="en-US" sz="2400" dirty="0">
                <a:latin typeface="Arial"/>
              </a:rPr>
              <a:t>”</a:t>
            </a:r>
            <a:r>
              <a:rPr lang="en-US" sz="2400" dirty="0"/>
              <a:t>;</a:t>
            </a:r>
          </a:p>
          <a:p>
            <a:r>
              <a:rPr lang="en-US" sz="2800" dirty="0"/>
              <a:t>What should happen to tuples in Takes that refer to CS101 and semester 2-91??</a:t>
            </a:r>
          </a:p>
        </p:txBody>
      </p:sp>
    </p:spTree>
    <p:extLst>
      <p:ext uri="{BB962C8B-B14F-4D97-AF65-F5344CB8AC3E}">
        <p14:creationId xmlns:p14="http://schemas.microsoft.com/office/powerpoint/2010/main" val="17985722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(cont)</a:t>
            </a:r>
          </a:p>
        </p:txBody>
      </p:sp>
      <p:sp>
        <p:nvSpPr>
          <p:cNvPr id="944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44475" y="1495425"/>
            <a:ext cx="8447088" cy="5067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800" dirty="0"/>
              <a:t> Takes  (   S#           C#      Semester   Grade )</a:t>
            </a:r>
          </a:p>
          <a:p>
            <a:pPr>
              <a:buFont typeface="Wingdings" charset="0"/>
              <a:buNone/>
            </a:pPr>
            <a:r>
              <a:rPr lang="en-US" sz="2800" dirty="0"/>
              <a:t>                1001    CS101       2-91            ^</a:t>
            </a:r>
          </a:p>
          <a:p>
            <a:pPr>
              <a:buFont typeface="Wingdings" charset="0"/>
              <a:buNone/>
            </a:pPr>
            <a:r>
              <a:rPr lang="en-US" sz="2800" dirty="0"/>
              <a:t>                1002    CS101       2-91            ^       </a:t>
            </a:r>
          </a:p>
          <a:p>
            <a:pPr>
              <a:buFont typeface="Wingdings" charset="0"/>
              <a:buNone/>
            </a:pPr>
            <a:r>
              <a:rPr lang="en-US" sz="2800" dirty="0"/>
              <a:t>                1003    CS101       1-91            A</a:t>
            </a:r>
          </a:p>
          <a:p>
            <a:endParaRPr lang="en-US" sz="2800" dirty="0"/>
          </a:p>
          <a:p>
            <a:r>
              <a:rPr lang="en-US" sz="2800" dirty="0"/>
              <a:t>   Possible Solutions:</a:t>
            </a:r>
          </a:p>
          <a:p>
            <a:pPr>
              <a:buFont typeface="Wingdings" charset="0"/>
              <a:buNone/>
            </a:pPr>
            <a:r>
              <a:rPr lang="en-US" sz="2800" dirty="0"/>
              <a:t>    1)  Abort: reject update - or -</a:t>
            </a:r>
          </a:p>
          <a:p>
            <a:pPr>
              <a:buFont typeface="Wingdings" charset="0"/>
              <a:buNone/>
            </a:pPr>
            <a:r>
              <a:rPr lang="en-US" sz="2800" dirty="0"/>
              <a:t>    2)  Cascade: delete tuples from </a:t>
            </a:r>
            <a:r>
              <a:rPr lang="en-US" sz="2800" dirty="0">
                <a:latin typeface="Arial"/>
              </a:rPr>
              <a:t>‘</a:t>
            </a:r>
            <a:r>
              <a:rPr lang="en-US" sz="2800" dirty="0"/>
              <a:t>Takes</a:t>
            </a:r>
            <a:r>
              <a:rPr lang="en-US" sz="2800" dirty="0">
                <a:latin typeface="Arial"/>
              </a:rPr>
              <a:t>’</a:t>
            </a:r>
            <a:r>
              <a:rPr lang="en-US" sz="2800" dirty="0"/>
              <a:t> that refer</a:t>
            </a:r>
            <a:br>
              <a:rPr lang="en-US" sz="2800" dirty="0"/>
            </a:br>
            <a:r>
              <a:rPr lang="en-US" sz="2800" dirty="0"/>
              <a:t>      to </a:t>
            </a:r>
            <a:r>
              <a:rPr lang="en-US" sz="2800" dirty="0">
                <a:latin typeface="Arial"/>
              </a:rPr>
              <a:t>‘</a:t>
            </a:r>
            <a:r>
              <a:rPr lang="en-US" sz="2800" dirty="0"/>
              <a:t>CS101, 2-91</a:t>
            </a:r>
            <a:r>
              <a:rPr lang="en-US" sz="2800" dirty="0">
                <a:latin typeface="Arial"/>
              </a:rPr>
              <a:t>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42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Tuple-generating dependencies (TGD’s)</a:t>
            </a:r>
          </a:p>
          <a:p>
            <a:pPr lvl="1"/>
            <a:r>
              <a:rPr lang="en-US" dirty="0"/>
              <a:t>Generalize inclusion dependencies, foreign keys, …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Equality-generating dependencies (EGD’s)</a:t>
            </a:r>
          </a:p>
          <a:p>
            <a:pPr lvl="1"/>
            <a:r>
              <a:rPr lang="en-US" dirty="0"/>
              <a:t>Generalize functional dependencies, keys, …</a:t>
            </a:r>
          </a:p>
          <a:p>
            <a:pPr marL="411163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Object 115"/>
          <p:cNvGraphicFramePr>
            <a:graphicFrameLocks noChangeAspect="1"/>
          </p:cNvGraphicFramePr>
          <p:nvPr>
            <p:extLst/>
          </p:nvPr>
        </p:nvGraphicFramePr>
        <p:xfrm>
          <a:off x="830263" y="2767013"/>
          <a:ext cx="7367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4" name="Equation" r:id="rId3" imgW="3149600" imgH="254000" progId="Equation.3">
                  <p:embed/>
                </p:oleObj>
              </mc:Choice>
              <mc:Fallback>
                <p:oleObj name="Equation" r:id="rId3" imgW="3149600" imgH="254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767013"/>
                        <a:ext cx="7367587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6"/>
          <p:cNvGraphicFramePr>
            <a:graphicFrameLocks noChangeAspect="1"/>
          </p:cNvGraphicFramePr>
          <p:nvPr>
            <p:extLst/>
          </p:nvPr>
        </p:nvGraphicFramePr>
        <p:xfrm>
          <a:off x="947745" y="5036915"/>
          <a:ext cx="70437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5" name="Equation" r:id="rId5" imgW="2806560" imgH="228240" progId="Equation.3">
                  <p:embed/>
                </p:oleObj>
              </mc:Choice>
              <mc:Fallback>
                <p:oleObj name="Equation" r:id="rId5" imgW="280656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45" y="5036915"/>
                        <a:ext cx="70437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63755" y="6047911"/>
            <a:ext cx="7870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 dirty="0">
                <a:latin typeface="Calibri" charset="0"/>
              </a:rPr>
              <a:t>[Exercise: express previous constraints using general integrity constraints]</a:t>
            </a:r>
          </a:p>
        </p:txBody>
      </p:sp>
    </p:spTree>
    <p:extLst>
      <p:ext uri="{BB962C8B-B14F-4D97-AF65-F5344CB8AC3E}">
        <p14:creationId xmlns:p14="http://schemas.microsoft.com/office/powerpoint/2010/main" val="90668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Database Theory Concepts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</a:p>
          <a:p>
            <a:r>
              <a:rPr lang="en-US" dirty="0">
                <a:solidFill>
                  <a:srgbClr val="4F81BD"/>
                </a:solidFill>
              </a:rPr>
              <a:t>Queries and answers</a:t>
            </a:r>
          </a:p>
          <a:p>
            <a:r>
              <a:rPr lang="en-US" dirty="0"/>
              <a:t>Recursive Queries: </a:t>
            </a:r>
            <a:r>
              <a:rPr lang="en-US" dirty="0" err="1"/>
              <a:t>Datalog</a:t>
            </a:r>
            <a:endParaRPr lang="en-US" dirty="0"/>
          </a:p>
          <a:p>
            <a:r>
              <a:rPr lang="en-US" dirty="0"/>
              <a:t>Query Containment</a:t>
            </a:r>
          </a:p>
          <a:p>
            <a:r>
              <a:rPr lang="en-US" dirty="0"/>
              <a:t>Integrity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068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Many ontology constraints are either  inclusion constraints or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For example, in DL-Lite (OWL2 QL):</a:t>
            </a:r>
          </a:p>
          <a:p>
            <a:pPr marL="514350" indent="-457200"/>
            <a:r>
              <a:rPr lang="en-US" sz="2800" dirty="0"/>
              <a:t>A ⊑ B   ≡  ∀x A(x) → B(x)  ≡  ID: A[X] ⊆ B[X]</a:t>
            </a:r>
          </a:p>
          <a:p>
            <a:pPr marL="914400" lvl="1" indent="-457200"/>
            <a:r>
              <a:rPr lang="en-US" sz="2400" dirty="0"/>
              <a:t>Ex: Professor ⊑ Person  (professors are people)</a:t>
            </a:r>
            <a:endParaRPr lang="en-US" sz="2800" dirty="0"/>
          </a:p>
          <a:p>
            <a:pPr marL="514350" indent="-457200"/>
            <a:r>
              <a:rPr lang="en-US" sz="2800" dirty="0"/>
              <a:t>∃r ⊑ A   ≡  ∀</a:t>
            </a:r>
            <a:r>
              <a:rPr lang="en-US" sz="2800" dirty="0" err="1"/>
              <a:t>x,y</a:t>
            </a:r>
            <a:r>
              <a:rPr lang="en-US" sz="2800" dirty="0"/>
              <a:t> r(</a:t>
            </a:r>
            <a:r>
              <a:rPr lang="en-US" sz="2800" dirty="0" err="1"/>
              <a:t>x,y</a:t>
            </a:r>
            <a:r>
              <a:rPr lang="en-US" sz="2800" dirty="0"/>
              <a:t>) → A(x)   ≡   ID: r[X] ⊆ A[X]</a:t>
            </a:r>
          </a:p>
          <a:p>
            <a:pPr marL="914400" lvl="1" indent="-457200"/>
            <a:r>
              <a:rPr lang="en-US" sz="2400" dirty="0"/>
              <a:t>Ex: ∃</a:t>
            </a:r>
            <a:r>
              <a:rPr lang="en-US" sz="2400" dirty="0" err="1"/>
              <a:t>teathesTo</a:t>
            </a:r>
            <a:r>
              <a:rPr lang="en-US" sz="2400" dirty="0"/>
              <a:t> ⊑ Teacher</a:t>
            </a:r>
            <a:endParaRPr lang="en-US" sz="2800" dirty="0"/>
          </a:p>
          <a:p>
            <a:pPr marL="514350" indent="-457200"/>
            <a:r>
              <a:rPr lang="en-US" sz="2800" dirty="0"/>
              <a:t>A ⊑ ∃r  ≡  ∀x A(x) → ∃y r(</a:t>
            </a:r>
            <a:r>
              <a:rPr lang="en-US" sz="2800" dirty="0" err="1"/>
              <a:t>x,y</a:t>
            </a:r>
            <a:r>
              <a:rPr lang="en-US" sz="2800" dirty="0"/>
              <a:t>)  ≡  ID: A[X] ⊆ r[X]</a:t>
            </a:r>
          </a:p>
          <a:p>
            <a:pPr marL="914400" lvl="1" indent="-457200"/>
            <a:r>
              <a:rPr lang="en-US" sz="2400" dirty="0"/>
              <a:t>Ex: ∃</a:t>
            </a:r>
            <a:r>
              <a:rPr lang="en-US" sz="2400" dirty="0" err="1"/>
              <a:t>teathesTo</a:t>
            </a:r>
            <a:r>
              <a:rPr lang="en-US" sz="2400" dirty="0"/>
              <a:t> ⊑ Teacher</a:t>
            </a:r>
          </a:p>
          <a:p>
            <a:pPr marL="617537" indent="-457200"/>
            <a:r>
              <a:rPr lang="en-US" sz="2800" dirty="0" err="1"/>
              <a:t>funct</a:t>
            </a:r>
            <a:r>
              <a:rPr lang="en-US" sz="2800" dirty="0"/>
              <a:t>(r) ≡  ∀</a:t>
            </a:r>
            <a:r>
              <a:rPr lang="en-US" sz="2800" dirty="0" err="1"/>
              <a:t>x,y,z</a:t>
            </a:r>
            <a:r>
              <a:rPr lang="en-US" sz="2800" dirty="0"/>
              <a:t> r(</a:t>
            </a:r>
            <a:r>
              <a:rPr lang="en-US" sz="2800" dirty="0" err="1"/>
              <a:t>x,y</a:t>
            </a:r>
            <a:r>
              <a:rPr lang="en-US" sz="2800" dirty="0"/>
              <a:t>)^ r(</a:t>
            </a:r>
            <a:r>
              <a:rPr lang="en-US" sz="2800" dirty="0" err="1"/>
              <a:t>x,z</a:t>
            </a:r>
            <a:r>
              <a:rPr lang="en-US" sz="2800" dirty="0"/>
              <a:t>) → y = z </a:t>
            </a:r>
          </a:p>
          <a:p>
            <a:pPr marL="160337" indent="0">
              <a:buNone/>
            </a:pPr>
            <a:r>
              <a:rPr lang="en-US" sz="2800" dirty="0"/>
              <a:t>                    ≡  FD:  X → Y  holds in r</a:t>
            </a:r>
          </a:p>
          <a:p>
            <a:pPr marL="5715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Answers</a:t>
            </a:r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Q(D): the set (or bag) of rows resulting from applying the query Q on the database D </a:t>
            </a:r>
          </a:p>
          <a:p>
            <a:endParaRPr lang="en-US" dirty="0"/>
          </a:p>
          <a:p>
            <a:r>
              <a:rPr lang="en-US" dirty="0"/>
              <a:t>Unless otherwise stated, we will consider sets rather than bags.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  <p:extLst>
      <p:ext uri="{BB962C8B-B14F-4D97-AF65-F5344CB8AC3E}">
        <p14:creationId xmlns:p14="http://schemas.microsoft.com/office/powerpoint/2010/main" val="411506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 pitchFamily="34" charset="0"/>
              </a:rPr>
              <a:t>Conjunctive Queries (CQs):</a:t>
            </a:r>
            <a:br>
              <a:rPr lang="en-US" dirty="0">
                <a:cs typeface="Calibri" pitchFamily="34" charset="0"/>
              </a:rPr>
            </a:br>
            <a:r>
              <a:rPr lang="en-US" dirty="0">
                <a:cs typeface="Calibri" pitchFamily="34" charset="0"/>
              </a:rPr>
              <a:t>Core SQL (select-project-join)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Conjunctive queries form the core of SQL</a:t>
            </a:r>
          </a:p>
          <a:p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Select-project-join queries</a:t>
            </a:r>
          </a:p>
          <a:p>
            <a:pPr lvl="1"/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select R.A, S.D from R, S where R.B=S.C         [ R(A,B,</a:t>
            </a:r>
            <a:r>
              <a:rPr lang="is-IS" sz="2000" dirty="0">
                <a:latin typeface="Calibri" charset="0"/>
                <a:ea typeface="MS PGothic" charset="0"/>
                <a:cs typeface="Calibri" charset="0"/>
              </a:rPr>
              <a:t>…</a:t>
            </a: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)  S(C,D,</a:t>
            </a:r>
            <a:r>
              <a:rPr lang="is-IS" sz="2000" dirty="0">
                <a:latin typeface="Calibri" charset="0"/>
                <a:ea typeface="MS PGothic" charset="0"/>
                <a:cs typeface="Calibri" charset="0"/>
              </a:rPr>
              <a:t>…) ]</a:t>
            </a:r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Most common type of queries</a:t>
            </a:r>
          </a:p>
          <a:p>
            <a:pPr marL="114300" indent="0">
              <a:buNone/>
            </a:pP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Example:</a:t>
            </a:r>
          </a:p>
          <a:p>
            <a:pPr marL="114300" indent="0">
              <a:buNone/>
            </a:pP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    Interview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(candidate, date, recruiter,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hireDecision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grade)</a:t>
            </a:r>
          </a:p>
          <a:p>
            <a:pPr marL="114300" indent="0">
              <a:buNone/>
            </a:pP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    </a:t>
            </a: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(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empID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name, year, grade, reviewer)</a:t>
            </a: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       select</a:t>
            </a:r>
            <a:r>
              <a:rPr lang="en-US" sz="2400" dirty="0">
                <a:solidFill>
                  <a:schemeClr val="accent1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recruiter, candidate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       from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Interview </a:t>
            </a: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i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, </a:t>
            </a:r>
            <a:r>
              <a:rPr lang="en-US" sz="2400" b="1" dirty="0" err="1">
                <a:latin typeface="Calibri" charset="0"/>
                <a:ea typeface="MS PGothic" charset="0"/>
                <a:cs typeface="Calibri" charset="0"/>
              </a:rPr>
              <a:t>EmployeePerf</a:t>
            </a:r>
            <a:r>
              <a:rPr lang="en-US" sz="2400" b="1" dirty="0">
                <a:latin typeface="Calibri" charset="0"/>
                <a:ea typeface="MS PGothic" charset="0"/>
                <a:cs typeface="Calibri" charset="0"/>
              </a:rPr>
              <a:t> e</a:t>
            </a:r>
            <a:endParaRPr lang="en-US" sz="24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       where</a:t>
            </a:r>
            <a:r>
              <a:rPr lang="en-US" sz="2400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i.recruiter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=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e.name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b="1" dirty="0">
                <a:solidFill>
                  <a:srgbClr val="4F81BD"/>
                </a:solidFill>
                <a:latin typeface="Calibri" charset="0"/>
                <a:ea typeface="MS PGothic" charset="0"/>
                <a:cs typeface="Calibri" charset="0"/>
              </a:rPr>
              <a:t>and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MS PGothic" charset="0"/>
                <a:cs typeface="Calibri" charset="0"/>
              </a:rPr>
              <a:t>e.grade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&lt; 2.5</a:t>
            </a:r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pPr marL="114300" indent="0">
              <a:buNone/>
            </a:pPr>
            <a:r>
              <a:rPr lang="en-US" sz="2000" dirty="0">
                <a:latin typeface="Calibri" charset="0"/>
                <a:ea typeface="MS PGothic" charset="0"/>
                <a:cs typeface="Calibri" charset="0"/>
              </a:rPr>
              <a:t>			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[bad recruiters, re-interview candidates]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04046" y="6596390"/>
            <a:ext cx="2239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  <p:extLst>
      <p:ext uri="{BB962C8B-B14F-4D97-AF65-F5344CB8AC3E}">
        <p14:creationId xmlns:p14="http://schemas.microsoft.com/office/powerpoint/2010/main" val="5923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52292</TotalTime>
  <Words>5869</Words>
  <Application>Microsoft Macintosh PowerPoint</Application>
  <PresentationFormat>Overhead</PresentationFormat>
  <Paragraphs>927</Paragraphs>
  <Slides>70</Slides>
  <Notes>29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Calibri</vt:lpstr>
      <vt:lpstr>Cambria</vt:lpstr>
      <vt:lpstr>Courier New</vt:lpstr>
      <vt:lpstr>Monotype Sorts</vt:lpstr>
      <vt:lpstr>Palatino Linotype</vt:lpstr>
      <vt:lpstr>Symbol</vt:lpstr>
      <vt:lpstr>Times</vt:lpstr>
      <vt:lpstr>Times New Roman</vt:lpstr>
      <vt:lpstr>Wingdings</vt:lpstr>
      <vt:lpstr>Adjacency</vt:lpstr>
      <vt:lpstr>Equation</vt:lpstr>
      <vt:lpstr>Database Theory Basics</vt:lpstr>
      <vt:lpstr>Motivation</vt:lpstr>
      <vt:lpstr>Basic Database Theory: Some Concepts</vt:lpstr>
      <vt:lpstr>Relational Data Model</vt:lpstr>
      <vt:lpstr>Relational schema, instance</vt:lpstr>
      <vt:lpstr>Relation, Database (Discrete Math)</vt:lpstr>
      <vt:lpstr>Basic Database Theory Concepts</vt:lpstr>
      <vt:lpstr>Query Answers</vt:lpstr>
      <vt:lpstr>Conjunctive Queries (CQs): Core SQL (select-project-join)</vt:lpstr>
      <vt:lpstr>Conjunctive Queries: Rule notation</vt:lpstr>
      <vt:lpstr>Conjunctive Queries: Logic</vt:lpstr>
      <vt:lpstr>Safe Conjunctive Queries: Interpreted predicates</vt:lpstr>
      <vt:lpstr>Safe Conjunctive Queries: Negated subgoals</vt:lpstr>
      <vt:lpstr>Unions of Conjunctive Queries (UCQs) 1</vt:lpstr>
      <vt:lpstr>Unions of Conjunctive Queries (UCQs) 2</vt:lpstr>
      <vt:lpstr>Unions of Conjunctive Queries (UCQs) 3</vt:lpstr>
      <vt:lpstr>SQL: aggregation queries</vt:lpstr>
      <vt:lpstr>Basic Database Theory Concepts</vt:lpstr>
      <vt:lpstr>Datalog</vt:lpstr>
      <vt:lpstr>Conjunctive Queries and Views</vt:lpstr>
      <vt:lpstr>Recursion in Datalog</vt:lpstr>
      <vt:lpstr>Basic Database Theory Concepts</vt:lpstr>
      <vt:lpstr>Query Containment</vt:lpstr>
      <vt:lpstr>Query containment examples</vt:lpstr>
      <vt:lpstr>Query containment is useful</vt:lpstr>
      <vt:lpstr>Testing Query Containment</vt:lpstr>
      <vt:lpstr>Conjunctive query evaluation as homomorphism</vt:lpstr>
      <vt:lpstr>Conjunctive query evaluation: example</vt:lpstr>
      <vt:lpstr>Conjunctive Query Containment: Homomorphism Theorem</vt:lpstr>
      <vt:lpstr>Containment Mappings</vt:lpstr>
      <vt:lpstr>Containment Mapping: Example1 (1)</vt:lpstr>
      <vt:lpstr>Containment Mapping: Example1 (2)</vt:lpstr>
      <vt:lpstr>Containment Mapping: Example1 (3)</vt:lpstr>
      <vt:lpstr>Containment Mapping: Example2 (1)</vt:lpstr>
      <vt:lpstr>Containment Mapping: Example2 (2)</vt:lpstr>
      <vt:lpstr>Containment Mapping: Example2 (3)</vt:lpstr>
      <vt:lpstr>Conjunctive Query Containment with Constants</vt:lpstr>
      <vt:lpstr>Canonical Databases</vt:lpstr>
      <vt:lpstr>Canonical Database (for CQs) </vt:lpstr>
      <vt:lpstr>Query Containment for Conjunctive Queries (and CQ and Datalog)</vt:lpstr>
      <vt:lpstr>Containment Mapping: Example1 (2)</vt:lpstr>
      <vt:lpstr>CQ/Datalog Query Containment: Example</vt:lpstr>
      <vt:lpstr>Homomorphism Theorem: Proof Q2 -CM-&gt; Q1 =&gt; Q1  Q2</vt:lpstr>
      <vt:lpstr>Homomorphism Theorem: Proof Q1  Q2  =&gt; Q2 –CM-&gt; Q1</vt:lpstr>
      <vt:lpstr>Containment: CQ and UCQ</vt:lpstr>
      <vt:lpstr>Conjunctive Queries with Interpreted Predicates:  Sufficient condition</vt:lpstr>
      <vt:lpstr>Conjunctive Queries  with Interpreted Predicates: Example</vt:lpstr>
      <vt:lpstr>Conjunctive Queries  with Interpreted Predicates: Example</vt:lpstr>
      <vt:lpstr>Conjunctive Queries with Interpreted Predicates: Sufficient, but not necessary</vt:lpstr>
      <vt:lpstr>Conjunctive Queries with Comparison: Query refinements</vt:lpstr>
      <vt:lpstr>Containment of Conjunctive Queries with Interpreted Predicates</vt:lpstr>
      <vt:lpstr>Containment of Conjunctive Queries with Negation</vt:lpstr>
      <vt:lpstr>Containment of Conjunctive Queries with Negation: Levy-Sagiv Test</vt:lpstr>
      <vt:lpstr>Containment of Conjunctive Queries with Negation: Levy-Sagiv Test Example</vt:lpstr>
      <vt:lpstr>Basic Database Theory Concepts</vt:lpstr>
      <vt:lpstr>Database Integrity Constraints </vt:lpstr>
      <vt:lpstr>Classes of Integrity Constraints</vt:lpstr>
      <vt:lpstr>Functional Dependencies</vt:lpstr>
      <vt:lpstr>Functional Dependencies</vt:lpstr>
      <vt:lpstr>Example</vt:lpstr>
      <vt:lpstr>Example: Find functional dependencies</vt:lpstr>
      <vt:lpstr>Keys of Relations</vt:lpstr>
      <vt:lpstr>Example: Find functional dependencies</vt:lpstr>
      <vt:lpstr>Example: Better DB design</vt:lpstr>
      <vt:lpstr>Logical Implication of Functional Dependencies</vt:lpstr>
      <vt:lpstr>Inclusion Dependencies</vt:lpstr>
      <vt:lpstr>Example</vt:lpstr>
      <vt:lpstr>Example (cont)</vt:lpstr>
      <vt:lpstr>General Integrity Constraints</vt:lpstr>
      <vt:lpstr>Many ontology constraints are either  inclusion constraints or functional dependencies</vt:lpstr>
    </vt:vector>
  </TitlesOfParts>
  <Company>Information Sciences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Jose-Luis Ambite</cp:lastModifiedBy>
  <cp:revision>2165</cp:revision>
  <cp:lastPrinted>1998-11-17T18:56:32Z</cp:lastPrinted>
  <dcterms:created xsi:type="dcterms:W3CDTF">2010-01-11T19:28:08Z</dcterms:created>
  <dcterms:modified xsi:type="dcterms:W3CDTF">2019-02-12T05:29:03Z</dcterms:modified>
</cp:coreProperties>
</file>