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88"/>
  </p:notesMasterIdLst>
  <p:handoutMasterIdLst>
    <p:handoutMasterId r:id="rId89"/>
  </p:handoutMasterIdLst>
  <p:sldIdLst>
    <p:sldId id="372" r:id="rId2"/>
    <p:sldId id="1000" r:id="rId3"/>
    <p:sldId id="1139" r:id="rId4"/>
    <p:sldId id="920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8" r:id="rId13"/>
    <p:sldId id="1012" r:id="rId14"/>
    <p:sldId id="1007" r:id="rId15"/>
    <p:sldId id="1006" r:id="rId16"/>
    <p:sldId id="1008" r:id="rId17"/>
    <p:sldId id="933" r:id="rId18"/>
    <p:sldId id="934" r:id="rId19"/>
    <p:sldId id="935" r:id="rId20"/>
    <p:sldId id="1025" r:id="rId21"/>
    <p:sldId id="1026" r:id="rId22"/>
    <p:sldId id="936" r:id="rId23"/>
    <p:sldId id="937" r:id="rId24"/>
    <p:sldId id="1023" r:id="rId25"/>
    <p:sldId id="1085" r:id="rId26"/>
    <p:sldId id="1141" r:id="rId27"/>
    <p:sldId id="1142" r:id="rId28"/>
    <p:sldId id="1004" r:id="rId29"/>
    <p:sldId id="938" r:id="rId30"/>
    <p:sldId id="940" r:id="rId31"/>
    <p:sldId id="997" r:id="rId32"/>
    <p:sldId id="941" r:id="rId33"/>
    <p:sldId id="1010" r:id="rId34"/>
    <p:sldId id="1011" r:id="rId35"/>
    <p:sldId id="1096" r:id="rId36"/>
    <p:sldId id="1097" r:id="rId37"/>
    <p:sldId id="1086" r:id="rId38"/>
    <p:sldId id="1087" r:id="rId39"/>
    <p:sldId id="1088" r:id="rId40"/>
    <p:sldId id="1089" r:id="rId41"/>
    <p:sldId id="1090" r:id="rId42"/>
    <p:sldId id="1091" r:id="rId43"/>
    <p:sldId id="1092" r:id="rId44"/>
    <p:sldId id="1093" r:id="rId45"/>
    <p:sldId id="1094" r:id="rId46"/>
    <p:sldId id="1019" r:id="rId47"/>
    <p:sldId id="1098" r:id="rId48"/>
    <p:sldId id="1052" r:id="rId49"/>
    <p:sldId id="1050" r:id="rId50"/>
    <p:sldId id="1053" r:id="rId51"/>
    <p:sldId id="1056" r:id="rId52"/>
    <p:sldId id="1057" r:id="rId53"/>
    <p:sldId id="1054" r:id="rId54"/>
    <p:sldId id="1055" r:id="rId55"/>
    <p:sldId id="943" r:id="rId56"/>
    <p:sldId id="953" r:id="rId57"/>
    <p:sldId id="1103" r:id="rId58"/>
    <p:sldId id="1104" r:id="rId59"/>
    <p:sldId id="1105" r:id="rId60"/>
    <p:sldId id="1125" r:id="rId61"/>
    <p:sldId id="1126" r:id="rId62"/>
    <p:sldId id="1127" r:id="rId63"/>
    <p:sldId id="1128" r:id="rId64"/>
    <p:sldId id="1129" r:id="rId65"/>
    <p:sldId id="1109" r:id="rId66"/>
    <p:sldId id="1110" r:id="rId67"/>
    <p:sldId id="1130" r:id="rId68"/>
    <p:sldId id="1135" r:id="rId69"/>
    <p:sldId id="1131" r:id="rId70"/>
    <p:sldId id="1137" r:id="rId71"/>
    <p:sldId id="1138" r:id="rId72"/>
    <p:sldId id="1073" r:id="rId73"/>
    <p:sldId id="975" r:id="rId74"/>
    <p:sldId id="976" r:id="rId75"/>
    <p:sldId id="1081" r:id="rId76"/>
    <p:sldId id="1082" r:id="rId77"/>
    <p:sldId id="978" r:id="rId78"/>
    <p:sldId id="979" r:id="rId79"/>
    <p:sldId id="980" r:id="rId80"/>
    <p:sldId id="981" r:id="rId81"/>
    <p:sldId id="1079" r:id="rId82"/>
    <p:sldId id="982" r:id="rId83"/>
    <p:sldId id="1144" r:id="rId84"/>
    <p:sldId id="1145" r:id="rId85"/>
    <p:sldId id="983" r:id="rId86"/>
    <p:sldId id="1083" r:id="rId87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66FF"/>
    <a:srgbClr val="000000"/>
    <a:srgbClr val="3845A8"/>
    <a:srgbClr val="032293"/>
    <a:srgbClr val="B3B3B3"/>
    <a:srgbClr val="66FFFF"/>
    <a:srgbClr val="00FF00"/>
    <a:srgbClr val="FF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89052" autoAdjust="0"/>
  </p:normalViewPr>
  <p:slideViewPr>
    <p:cSldViewPr snapToGrid="0" snapToObjects="1">
      <p:cViewPr varScale="1">
        <p:scale>
          <a:sx n="93" d="100"/>
          <a:sy n="93" d="100"/>
        </p:scale>
        <p:origin x="1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5472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3" Type="http://schemas.openxmlformats.org/officeDocument/2006/relationships/slide" Target="slides/slide49.xml"/><Relationship Id="rId7" Type="http://schemas.openxmlformats.org/officeDocument/2006/relationships/slide" Target="slides/slide53.xml"/><Relationship Id="rId2" Type="http://schemas.openxmlformats.org/officeDocument/2006/relationships/slide" Target="slides/slide48.xml"/><Relationship Id="rId1" Type="http://schemas.openxmlformats.org/officeDocument/2006/relationships/slide" Target="slides/slide23.xml"/><Relationship Id="rId6" Type="http://schemas.openxmlformats.org/officeDocument/2006/relationships/slide" Target="slides/slide52.xml"/><Relationship Id="rId5" Type="http://schemas.openxmlformats.org/officeDocument/2006/relationships/slide" Target="slides/slide51.xml"/><Relationship Id="rId4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F8505D-01F6-1840-98FF-1DF2F68E4015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6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9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V4 is not in the first bucket because</a:t>
            </a:r>
            <a:r>
              <a:rPr lang="en-US" baseline="0" dirty="0"/>
              <a:t> V4 does not provide department, which is needed in the query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V4 is not in the first bucket because</a:t>
            </a:r>
            <a:r>
              <a:rPr lang="en-US" baseline="0" dirty="0"/>
              <a:t> V4 does not provide department, which is needed in the query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V4 is not in the first bucket because</a:t>
            </a:r>
            <a:r>
              <a:rPr lang="en-US" baseline="0" dirty="0"/>
              <a:t> V4 does not provide department, which is needed in the query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A1710F-BCF1-AB4C-8EB9-EBFC86D84A1F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7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1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CE0E18-6A96-8642-82C0-21CBDC0008E1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8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88BDD1-DCF0-4945-BAA2-1223814B8D69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9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F40ADA-9C56-A14B-9B7F-D838BE8AC2BA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10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D317C-8781-4A06-B0A4-1A4C5107C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6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B29D82-24F6-0A4F-B77C-1565C3417CE5}" type="slidenum">
              <a:rPr lang="en-US" sz="1200">
                <a:latin typeface="Arial" charset="0"/>
                <a:ea typeface="MS PGothic" charset="0"/>
                <a:cs typeface="MS PGothic" charset="0"/>
              </a:rPr>
              <a:pPr/>
              <a:t>31</a:t>
            </a:fld>
            <a:endParaRPr lang="en-US" sz="12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What these languages need to do (how we come up with the expressions we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ll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 discuss later)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Basically use query expressions, but in different ways.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GAV -- goes way back. Only got name in the late 90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s. What it does, and what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the problem: need to consider all possible interactions.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LAV -- started in mid-90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s. What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the advantage. Challenge: algorithms. See answering queries using views.</a:t>
            </a: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For more details, see 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Lenzerini</a:t>
            </a:r>
            <a:r>
              <a:rPr lang="fr-FR" altLang="ja-JP" dirty="0">
                <a:latin typeface="Times New Roman" charset="0"/>
                <a:ea typeface="MS PGothic" charset="0"/>
                <a:cs typeface="MS PGothic" charset="0"/>
              </a:rPr>
              <a:t>'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s paper. For more on </a:t>
            </a:r>
            <a:r>
              <a:rPr lang="en-US" dirty="0" err="1">
                <a:latin typeface="Times New Roman" charset="0"/>
                <a:ea typeface="MS PGothic" charset="0"/>
                <a:cs typeface="MS PGothic" charset="0"/>
              </a:rPr>
              <a:t>aquv</a:t>
            </a: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, see my paper.</a:t>
            </a:r>
          </a:p>
        </p:txBody>
      </p:sp>
    </p:spTree>
    <p:extLst>
      <p:ext uri="{BB962C8B-B14F-4D97-AF65-F5344CB8AC3E}">
        <p14:creationId xmlns:p14="http://schemas.microsoft.com/office/powerpoint/2010/main" val="175260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V4 is not in the first bucket because</a:t>
            </a:r>
            <a:r>
              <a:rPr lang="en-US" baseline="0" dirty="0"/>
              <a:t> V4 does not provide department, which is needed in the query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V4 is not in the first bucket because</a:t>
            </a:r>
            <a:r>
              <a:rPr lang="en-US" baseline="0" dirty="0"/>
              <a:t> V4 does not provide department, which is needed in the query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19550" cy="453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600200"/>
            <a:ext cx="4021138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3941763"/>
            <a:ext cx="4021138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324600"/>
            <a:ext cx="2628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José Luis Ambite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5625" y="6324600"/>
            <a:ext cx="3695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Southern California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4688" y="6302375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AC23FC-A2B6-AE4C-8DD6-4E6B9F42D0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719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019550" cy="453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600200"/>
            <a:ext cx="4021138" cy="453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324600"/>
            <a:ext cx="26289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José Luis Ambite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5625" y="6324600"/>
            <a:ext cx="3695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Southern California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4688" y="6302375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34B67FD-886C-ED44-9E7D-C5B05CE711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81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  <p:sldLayoutId id="2147483993" r:id="rId13"/>
    <p:sldLayoutId id="2147483994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ibm.com/us-en/marketplace/information-server-for-data-integratio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3643"/>
            <a:ext cx="7707560" cy="3163123"/>
          </a:xfrm>
        </p:spPr>
        <p:txBody>
          <a:bodyPr/>
          <a:lstStyle/>
          <a:p>
            <a:r>
              <a:rPr lang="en-US" dirty="0"/>
              <a:t>Logical Information Integration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Luis Ambite</a:t>
            </a:r>
          </a:p>
          <a:p>
            <a:r>
              <a:rPr lang="en-US" dirty="0"/>
              <a:t>University of Southern California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Semantic Heterogeneity Summary</a:t>
            </a:r>
            <a:endParaRPr lang="en-US" dirty="0">
              <a:ea typeface="+mj-ea"/>
            </a:endParaRP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Differences in:</a:t>
            </a:r>
          </a:p>
          <a:p>
            <a:pPr lvl="1"/>
            <a:r>
              <a:rPr lang="en-US" dirty="0">
                <a:latin typeface="Calibri" charset="0"/>
              </a:rPr>
              <a:t>Naming of schema elements</a:t>
            </a:r>
          </a:p>
          <a:p>
            <a:pPr lvl="1"/>
            <a:r>
              <a:rPr lang="en-US" dirty="0">
                <a:latin typeface="Calibri" charset="0"/>
              </a:rPr>
              <a:t>Organization of predicates (tables)</a:t>
            </a:r>
          </a:p>
          <a:p>
            <a:pPr lvl="1"/>
            <a:r>
              <a:rPr lang="en-US" dirty="0">
                <a:latin typeface="Calibri" charset="0"/>
              </a:rPr>
              <a:t>Coverage and detail of schema</a:t>
            </a:r>
          </a:p>
          <a:p>
            <a:pPr lvl="1"/>
            <a:r>
              <a:rPr lang="en-US" dirty="0">
                <a:latin typeface="Calibri" charset="0"/>
              </a:rPr>
              <a:t>Objects/Data values (IBM vs. International Business Machines) … [Record Linkage]</a:t>
            </a:r>
          </a:p>
          <a:p>
            <a:r>
              <a:rPr lang="en-US" dirty="0">
                <a:latin typeface="Calibri" charset="0"/>
              </a:rPr>
              <a:t>Reason: different perspectives</a:t>
            </a:r>
          </a:p>
          <a:p>
            <a:pPr lvl="1"/>
            <a:r>
              <a:rPr lang="en-US" dirty="0">
                <a:latin typeface="Calibri" charset="0"/>
              </a:rPr>
              <a:t>Schemas probably designed for different applications/contexts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7258" y="660423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423611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Integration: Schema Mappings</a:t>
            </a:r>
          </a:p>
        </p:txBody>
      </p:sp>
      <p:sp>
        <p:nvSpPr>
          <p:cNvPr id="46" name="Oval 45"/>
          <p:cNvSpPr/>
          <p:nvPr/>
        </p:nvSpPr>
        <p:spPr>
          <a:xfrm>
            <a:off x="3292295" y="1859519"/>
            <a:ext cx="1966753" cy="1168539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Mediated</a:t>
            </a:r>
          </a:p>
          <a:p>
            <a:pPr algn="ctr"/>
            <a:r>
              <a:rPr lang="en-US" dirty="0">
                <a:latin typeface="+mn-lt"/>
              </a:rPr>
              <a:t>Schema*</a:t>
            </a:r>
          </a:p>
        </p:txBody>
      </p:sp>
      <p:sp>
        <p:nvSpPr>
          <p:cNvPr id="47" name="Oval 46"/>
          <p:cNvSpPr/>
          <p:nvPr/>
        </p:nvSpPr>
        <p:spPr>
          <a:xfrm>
            <a:off x="645710" y="4790525"/>
            <a:ext cx="1856653" cy="1168539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Source </a:t>
            </a:r>
          </a:p>
          <a:p>
            <a:pPr algn="ctr"/>
            <a:r>
              <a:rPr lang="en-US" dirty="0">
                <a:latin typeface="+mn-lt"/>
              </a:rPr>
              <a:t>Schema1</a:t>
            </a:r>
          </a:p>
        </p:txBody>
      </p:sp>
      <p:sp>
        <p:nvSpPr>
          <p:cNvPr id="48" name="Oval 47"/>
          <p:cNvSpPr/>
          <p:nvPr/>
        </p:nvSpPr>
        <p:spPr>
          <a:xfrm>
            <a:off x="2937868" y="4790525"/>
            <a:ext cx="1856653" cy="1168539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Source </a:t>
            </a:r>
          </a:p>
          <a:p>
            <a:pPr algn="ctr"/>
            <a:r>
              <a:rPr lang="en-US" dirty="0">
                <a:latin typeface="+mn-lt"/>
              </a:rPr>
              <a:t>Schema1</a:t>
            </a:r>
          </a:p>
        </p:txBody>
      </p:sp>
      <p:sp>
        <p:nvSpPr>
          <p:cNvPr id="49" name="Oval 48"/>
          <p:cNvSpPr/>
          <p:nvPr/>
        </p:nvSpPr>
        <p:spPr>
          <a:xfrm>
            <a:off x="6593928" y="4790525"/>
            <a:ext cx="1856653" cy="1168539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Source </a:t>
            </a:r>
          </a:p>
          <a:p>
            <a:pPr algn="ctr"/>
            <a:r>
              <a:rPr lang="en-US" dirty="0">
                <a:latin typeface="+mn-lt"/>
              </a:rPr>
              <a:t>Schema1</a:t>
            </a:r>
          </a:p>
        </p:txBody>
      </p:sp>
      <p:cxnSp>
        <p:nvCxnSpPr>
          <p:cNvPr id="51" name="Straight Arrow Connector 50"/>
          <p:cNvCxnSpPr>
            <a:stCxn id="47" idx="0"/>
            <a:endCxn id="46" idx="3"/>
          </p:cNvCxnSpPr>
          <p:nvPr/>
        </p:nvCxnSpPr>
        <p:spPr>
          <a:xfrm flipV="1">
            <a:off x="1574037" y="2856929"/>
            <a:ext cx="2006282" cy="193359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48" idx="0"/>
          </p:cNvCxnSpPr>
          <p:nvPr/>
        </p:nvCxnSpPr>
        <p:spPr>
          <a:xfrm flipH="1">
            <a:off x="3866195" y="3028058"/>
            <a:ext cx="409477" cy="1762467"/>
          </a:xfrm>
          <a:prstGeom prst="straightConnector1">
            <a:avLst/>
          </a:prstGeom>
          <a:ln>
            <a:solidFill>
              <a:srgbClr val="FF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5"/>
            <a:endCxn id="49" idx="0"/>
          </p:cNvCxnSpPr>
          <p:nvPr/>
        </p:nvCxnSpPr>
        <p:spPr>
          <a:xfrm>
            <a:off x="4971024" y="2856929"/>
            <a:ext cx="2551231" cy="1933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08775" y="3551452"/>
            <a:ext cx="141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Schema </a:t>
            </a:r>
          </a:p>
          <a:p>
            <a:r>
              <a:rPr lang="en-US" dirty="0">
                <a:solidFill>
                  <a:srgbClr val="4F81BD"/>
                </a:solidFill>
                <a:latin typeface="+mn-lt"/>
              </a:rPr>
              <a:t>Mappings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22459" y="4879879"/>
            <a:ext cx="805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F81BD"/>
                </a:solidFill>
                <a:latin typeface="+mn-lt"/>
              </a:rPr>
              <a:t>. . 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9425" y="1941415"/>
            <a:ext cx="32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Agreed-upon view of the application domain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18218" y="6302025"/>
            <a:ext cx="68096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*Mediated/global/domain/target    schema/ontology</a:t>
            </a:r>
          </a:p>
        </p:txBody>
      </p:sp>
    </p:spTree>
    <p:extLst>
      <p:ext uri="{BB962C8B-B14F-4D97-AF65-F5344CB8AC3E}">
        <p14:creationId xmlns:p14="http://schemas.microsoft.com/office/powerpoint/2010/main" val="253955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Dimensions of Data Integration</a:t>
            </a: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Query / Update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Warehouse/ETL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Virtual Data Integration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Schema Mappings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Global-as-View (GAV)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Local-as-View (LAV)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GLAV (</a:t>
            </a:r>
            <a:r>
              <a:rPr lang="en-US" sz="1800" dirty="0" err="1">
                <a:latin typeface="Arial" charset="0"/>
                <a:ea typeface="ＭＳ Ｐゴシック" charset="0"/>
              </a:rPr>
              <a:t>st-tgds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Language for mappings and queries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conjunctive queries (CQ)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union of CQs (UCQ)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first-order logic (</a:t>
            </a:r>
            <a:r>
              <a:rPr lang="en-US" sz="1800" dirty="0">
                <a:latin typeface="Arial" charset="0"/>
                <a:ea typeface="ＭＳ Ｐゴシック" charset="0"/>
                <a:sym typeface="Symbol" charset="0"/>
              </a:rPr>
              <a:t>,</a:t>
            </a:r>
            <a:r>
              <a:rPr lang="en-US" sz="1800" dirty="0">
                <a:latin typeface="Arial" charset="0"/>
                <a:ea typeface="ＭＳ Ｐゴシック" charset="0"/>
              </a:rPr>
              <a:t>,</a:t>
            </a:r>
            <a:r>
              <a:rPr lang="en-US" sz="1800" dirty="0">
                <a:latin typeface="Arial" charset="0"/>
                <a:ea typeface="ＭＳ Ｐゴシック" charset="0"/>
                <a:sym typeface="Symbol" charset="0"/>
              </a:rPr>
              <a:t>)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Arial" charset="0"/>
                <a:ea typeface="ＭＳ Ｐゴシック" charset="0"/>
              </a:rPr>
              <a:t>Datalog</a:t>
            </a:r>
            <a:r>
              <a:rPr lang="en-US" sz="1800" dirty="0">
                <a:latin typeface="Arial" charset="0"/>
                <a:ea typeface="ＭＳ Ｐゴシック" charset="0"/>
              </a:rPr>
              <a:t> (recursion)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XML, RDF, OWL (description logics) 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Source data models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Relational, XML, RDF, 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Global Schema Constraints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Inclusion, functional, ontologies, 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Source Capabilities: 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Arial" charset="0"/>
                <a:ea typeface="ＭＳ Ｐゴシック" charset="0"/>
              </a:rPr>
              <a:t>Input/Output</a:t>
            </a:r>
            <a:r>
              <a:rPr lang="en-US" sz="1800" dirty="0">
                <a:latin typeface="Arial" charset="0"/>
                <a:ea typeface="ＭＳ Ｐゴシック" charset="0"/>
              </a:rPr>
              <a:t> restrictions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Source type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RDBMS, </a:t>
            </a:r>
            <a:r>
              <a:rPr lang="en-US" sz="1800" dirty="0" err="1">
                <a:latin typeface="Arial" charset="0"/>
                <a:ea typeface="ＭＳ Ｐゴシック" charset="0"/>
              </a:rPr>
              <a:t>triplestore</a:t>
            </a:r>
            <a:r>
              <a:rPr lang="en-US" sz="1800" dirty="0">
                <a:latin typeface="Arial" charset="0"/>
                <a:ea typeface="ＭＳ Ｐゴシック" charset="0"/>
              </a:rPr>
              <a:t>,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XML DB, web services, </a:t>
            </a:r>
            <a:br>
              <a:rPr lang="en-US" sz="1800" dirty="0">
                <a:latin typeface="Arial" charset="0"/>
                <a:ea typeface="ＭＳ Ｐゴシック" charset="0"/>
              </a:rPr>
            </a:br>
            <a:r>
              <a:rPr lang="en-US" sz="1800" dirty="0">
                <a:latin typeface="Arial" charset="0"/>
                <a:ea typeface="ＭＳ Ｐゴシック" charset="0"/>
              </a:rPr>
              <a:t>formatted files, …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16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Architectures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data integration: Mediators</a:t>
            </a:r>
          </a:p>
          <a:p>
            <a:pPr lvl="1"/>
            <a:r>
              <a:rPr lang="en-US" sz="2000" dirty="0"/>
              <a:t>Garlic [IBM]; Hermes [UMD]; </a:t>
            </a:r>
            <a:r>
              <a:rPr lang="en-US" sz="2000" dirty="0" err="1"/>
              <a:t>Tsimmis</a:t>
            </a:r>
            <a:r>
              <a:rPr lang="en-US" sz="2000" dirty="0"/>
              <a:t>, </a:t>
            </a:r>
            <a:r>
              <a:rPr lang="en-US" sz="2000" dirty="0" err="1"/>
              <a:t>InfoMaster</a:t>
            </a:r>
            <a:r>
              <a:rPr lang="en-US" sz="2000" dirty="0"/>
              <a:t> [Stanford]; DISCO [INRIA]; Information Manifold [AT&amp;T]; BIRN-Mediator/SIMS/Ariadne[USC]; </a:t>
            </a:r>
            <a:r>
              <a:rPr lang="en-US" sz="2000" dirty="0" err="1"/>
              <a:t>Emerac</a:t>
            </a:r>
            <a:r>
              <a:rPr lang="en-US" sz="2000" dirty="0"/>
              <a:t>/Havasu[ASU], …</a:t>
            </a:r>
          </a:p>
          <a:p>
            <a:r>
              <a:rPr lang="en-US" dirty="0"/>
              <a:t>Warehousing: Data exchange </a:t>
            </a:r>
          </a:p>
          <a:p>
            <a:pPr lvl="1"/>
            <a:r>
              <a:rPr lang="en-US" sz="2000" dirty="0"/>
              <a:t>[Fagin+ TCS</a:t>
            </a:r>
            <a:r>
              <a:rPr lang="fr-FR" sz="2000" dirty="0"/>
              <a:t>'</a:t>
            </a:r>
            <a:r>
              <a:rPr lang="en-US" sz="2000" dirty="0"/>
              <a:t>05, </a:t>
            </a:r>
            <a:r>
              <a:rPr lang="en-US" sz="2000" dirty="0" err="1"/>
              <a:t>Kolaitis</a:t>
            </a:r>
            <a:r>
              <a:rPr lang="en-US" sz="2000" dirty="0"/>
              <a:t> PODS</a:t>
            </a:r>
            <a:r>
              <a:rPr lang="fr-FR" sz="2000" dirty="0"/>
              <a:t>'</a:t>
            </a:r>
            <a:r>
              <a:rPr lang="en-US" sz="2000" dirty="0"/>
              <a:t>05]</a:t>
            </a:r>
          </a:p>
          <a:p>
            <a:r>
              <a:rPr lang="en-US" dirty="0"/>
              <a:t>P2P data integration </a:t>
            </a:r>
          </a:p>
          <a:p>
            <a:pPr lvl="1"/>
            <a:r>
              <a:rPr lang="en-US" sz="2000" dirty="0"/>
              <a:t>[Halevy+ ICDE</a:t>
            </a:r>
            <a:r>
              <a:rPr lang="fr-FR" sz="2000" dirty="0"/>
              <a:t>'</a:t>
            </a:r>
            <a:r>
              <a:rPr lang="en-US" sz="2000" dirty="0"/>
              <a:t>03, </a:t>
            </a:r>
            <a:r>
              <a:rPr lang="en-US" sz="2000" dirty="0" err="1"/>
              <a:t>Calvanese</a:t>
            </a:r>
            <a:r>
              <a:rPr lang="en-US" sz="2000" dirty="0"/>
              <a:t>+ PODS</a:t>
            </a:r>
            <a:r>
              <a:rPr lang="fr-FR" sz="2000" dirty="0"/>
              <a:t>'</a:t>
            </a:r>
            <a:r>
              <a:rPr lang="en-US" sz="2000" dirty="0"/>
              <a:t>04, De </a:t>
            </a:r>
            <a:r>
              <a:rPr lang="en-US" sz="2000" dirty="0" err="1"/>
              <a:t>Giacomo</a:t>
            </a:r>
            <a:r>
              <a:rPr lang="en-US" sz="2000" dirty="0"/>
              <a:t>+ PODS</a:t>
            </a:r>
            <a:r>
              <a:rPr lang="fr-FR" sz="2000" dirty="0"/>
              <a:t>'</a:t>
            </a:r>
            <a:r>
              <a:rPr lang="en-US" sz="2000" dirty="0"/>
              <a:t>07]</a:t>
            </a:r>
          </a:p>
        </p:txBody>
      </p:sp>
    </p:spTree>
    <p:extLst>
      <p:ext uri="{BB962C8B-B14F-4D97-AF65-F5344CB8AC3E}">
        <p14:creationId xmlns:p14="http://schemas.microsoft.com/office/powerpoint/2010/main" val="23259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069"/>
          <a:stretch/>
        </p:blipFill>
        <p:spPr>
          <a:xfrm>
            <a:off x="0" y="1239212"/>
            <a:ext cx="9144000" cy="5618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3562" y="2059544"/>
            <a:ext cx="1384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96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Data Integration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914"/>
          <a:stretch/>
        </p:blipFill>
        <p:spPr>
          <a:xfrm>
            <a:off x="0" y="1228556"/>
            <a:ext cx="9144000" cy="5629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8489" y="1611316"/>
            <a:ext cx="522398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domain model, target schema/ontology/model )</a:t>
            </a:r>
          </a:p>
        </p:txBody>
      </p:sp>
    </p:spTree>
    <p:extLst>
      <p:ext uri="{BB962C8B-B14F-4D97-AF65-F5344CB8AC3E}">
        <p14:creationId xmlns:p14="http://schemas.microsoft.com/office/powerpoint/2010/main" val="23393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Data Integration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8518"/>
          <a:stretch/>
        </p:blipFill>
        <p:spPr>
          <a:xfrm>
            <a:off x="0" y="1269968"/>
            <a:ext cx="9144000" cy="55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0417" r="20313" b="6250"/>
          <a:stretch>
            <a:fillRect/>
          </a:stretch>
        </p:blipFill>
        <p:spPr bwMode="auto">
          <a:xfrm>
            <a:off x="3838575" y="1046163"/>
            <a:ext cx="5305425" cy="58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Materialized Architecture: </a:t>
            </a:r>
            <a:b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Data Warehouse/ETL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ETL: Extract, Transform, Load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Common in industry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Many products</a:t>
            </a:r>
          </a:p>
          <a:p>
            <a:pPr lvl="1"/>
            <a:r>
              <a:rPr lang="en-US" sz="2000" dirty="0" err="1">
                <a:latin typeface="Arial" charset="0"/>
                <a:ea typeface="ＭＳ Ｐゴシック" charset="0"/>
              </a:rPr>
              <a:t>Informatica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IBM </a:t>
            </a:r>
            <a:r>
              <a:rPr lang="en-US" sz="2000" dirty="0" err="1">
                <a:latin typeface="Arial" charset="0"/>
                <a:ea typeface="ＭＳ Ｐゴシック" charset="0"/>
              </a:rPr>
              <a:t>InfoSphere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err="1">
                <a:latin typeface="Arial" charset="0"/>
                <a:ea typeface="ＭＳ Ｐゴシック" charset="0"/>
              </a:rPr>
              <a:t>DataStage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Oracle Data Integrator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…</a:t>
            </a:r>
          </a:p>
          <a:p>
            <a:pPr lvl="1"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Open source:</a:t>
            </a:r>
          </a:p>
          <a:p>
            <a:pPr lvl="1"/>
            <a:r>
              <a:rPr lang="en-US" sz="2000" dirty="0" err="1">
                <a:latin typeface="Arial" charset="0"/>
                <a:ea typeface="ＭＳ Ｐゴシック" charset="0"/>
              </a:rPr>
              <a:t>Talend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 err="1">
                <a:latin typeface="Arial" charset="0"/>
                <a:ea typeface="ＭＳ Ｐゴシック" charset="0"/>
              </a:rPr>
              <a:t>Pentaho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 err="1">
                <a:latin typeface="Arial" charset="0"/>
                <a:ea typeface="ＭＳ Ｐゴシック" charset="0"/>
              </a:rPr>
              <a:t>CloverETL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…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6772275" y="3263900"/>
            <a:ext cx="1189038" cy="406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>
                <a:latin typeface="Times New Roman" charset="0"/>
              </a:rPr>
              <a:t>Transform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6376" y="2147668"/>
            <a:ext cx="1143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Global</a:t>
            </a:r>
          </a:p>
          <a:p>
            <a:r>
              <a:rPr lang="en-US" dirty="0">
                <a:solidFill>
                  <a:srgbClr val="4F81BD"/>
                </a:solidFill>
                <a:latin typeface="+mn-lt"/>
              </a:rPr>
              <a:t>schema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9190" y="5886876"/>
            <a:ext cx="1263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Source </a:t>
            </a:r>
          </a:p>
          <a:p>
            <a:r>
              <a:rPr lang="en-US" dirty="0">
                <a:solidFill>
                  <a:srgbClr val="4F81BD"/>
                </a:solidFill>
                <a:latin typeface="+mn-lt"/>
              </a:rPr>
              <a:t>schemas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568"/>
            <a:ext cx="8237165" cy="1143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GUIs for composing ETL workflows</a:t>
            </a:r>
            <a:br>
              <a:rPr lang="en-US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(ex: </a:t>
            </a:r>
            <a:r>
              <a:rPr lang="en-US" dirty="0" err="1">
                <a:latin typeface="Palatino Linotype" charset="0"/>
                <a:ea typeface="ＭＳ Ｐゴシック" charset="0"/>
                <a:cs typeface="ＭＳ Ｐゴシック" charset="0"/>
              </a:rPr>
              <a:t>Talend</a:t>
            </a: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effectLst/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743200"/>
            <a:ext cx="8880475" cy="383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0"/>
            <a:ext cx="7793038" cy="762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Specify data mappings graphically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76288"/>
            <a:ext cx="8643938" cy="654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Information Integration: provide semantically </a:t>
            </a:r>
            <a:br>
              <a:rPr lang="en-US" sz="2800" dirty="0"/>
            </a:br>
            <a:r>
              <a:rPr lang="en-US" sz="2800" i="1" dirty="0">
                <a:solidFill>
                  <a:srgbClr val="4F81BD"/>
                </a:solidFill>
              </a:rPr>
              <a:t>unified view </a:t>
            </a:r>
            <a:r>
              <a:rPr lang="en-US" sz="2800" dirty="0"/>
              <a:t>to collection of data stored in </a:t>
            </a:r>
            <a:r>
              <a:rPr lang="en-US" sz="2800" i="1" dirty="0">
                <a:solidFill>
                  <a:srgbClr val="4F81BD"/>
                </a:solidFill>
              </a:rPr>
              <a:t>multiple</a:t>
            </a:r>
            <a:r>
              <a:rPr lang="en-US" sz="2800" dirty="0">
                <a:solidFill>
                  <a:srgbClr val="4F81BD"/>
                </a:solidFill>
              </a:rPr>
              <a:t>, </a:t>
            </a:r>
            <a:r>
              <a:rPr lang="en-US" sz="2800" i="1" dirty="0">
                <a:solidFill>
                  <a:srgbClr val="4F81BD"/>
                </a:solidFill>
              </a:rPr>
              <a:t>autonomous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4F81BD"/>
                </a:solidFill>
              </a:rPr>
              <a:t>heterogeneous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i="1" dirty="0">
                <a:solidFill>
                  <a:srgbClr val="4F81BD"/>
                </a:solidFill>
              </a:rPr>
              <a:t>sources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multiple: more than 1 (even 2 is hard)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autonomous: integrator has no control over sources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heterogeneous: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different data models: relational, XML, RDF, </a:t>
            </a:r>
            <a:r>
              <a:rPr lang="is-IS" sz="2000" dirty="0">
                <a:solidFill>
                  <a:schemeClr val="tx1"/>
                </a:solidFill>
              </a:rPr>
              <a:t>...</a:t>
            </a:r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schemas: different conceptualizations (even in same domain)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access methods: JDBC, REST, XML web services, http, </a:t>
            </a:r>
            <a:r>
              <a:rPr lang="is-IS" sz="20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800" dirty="0"/>
              <a:t>Unified view achieved by defining common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3444" y="6596390"/>
            <a:ext cx="1660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Lenzerini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971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as ETL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7-RDF for cel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" b="1461"/>
          <a:stretch/>
        </p:blipFill>
        <p:spPr>
          <a:xfrm>
            <a:off x="0" y="972563"/>
            <a:ext cx="9177685" cy="5885437"/>
          </a:xfrm>
        </p:spPr>
      </p:pic>
    </p:spTree>
    <p:extLst>
      <p:ext uri="{BB962C8B-B14F-4D97-AF65-F5344CB8AC3E}">
        <p14:creationId xmlns:p14="http://schemas.microsoft.com/office/powerpoint/2010/main" val="22725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as ETL tool:</a:t>
            </a:r>
            <a:br>
              <a:rPr lang="en-US" dirty="0"/>
            </a:br>
            <a:r>
              <a:rPr lang="en-US" dirty="0"/>
              <a:t>Export RDF to load into </a:t>
            </a:r>
            <a:r>
              <a:rPr lang="en-US" dirty="0" err="1"/>
              <a:t>Triplestore</a:t>
            </a:r>
            <a:endParaRPr lang="en-US" dirty="0"/>
          </a:p>
        </p:txBody>
      </p:sp>
      <p:pic>
        <p:nvPicPr>
          <p:cNvPr id="5" name="Content Placeholder 4" descr="8-RDF for workshe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8" b="21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412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Virtual Integration Architecture: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Mediator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328" y="5361358"/>
            <a:ext cx="1263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Source </a:t>
            </a:r>
          </a:p>
          <a:p>
            <a:r>
              <a:rPr lang="en-US" dirty="0">
                <a:solidFill>
                  <a:srgbClr val="4F81BD"/>
                </a:solidFill>
                <a:latin typeface="+mn-lt"/>
              </a:rPr>
              <a:t>schemas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57363" y="1981200"/>
            <a:ext cx="4764306" cy="4314825"/>
            <a:chOff x="3109694" y="2019738"/>
            <a:chExt cx="4764306" cy="431482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1" t="30084" r="32476" b="8333"/>
            <a:stretch/>
          </p:blipFill>
          <p:spPr bwMode="auto">
            <a:xfrm>
              <a:off x="3109694" y="2636345"/>
              <a:ext cx="4343892" cy="369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220138" y="3135586"/>
              <a:ext cx="2653862" cy="3853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4552" y="2019738"/>
              <a:ext cx="1869090" cy="15012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pic>
        <p:nvPicPr>
          <p:cNvPr id="3175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10432" r="12500" b="8333"/>
          <a:stretch/>
        </p:blipFill>
        <p:spPr bwMode="auto">
          <a:xfrm>
            <a:off x="1757363" y="1417638"/>
            <a:ext cx="59436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5155" y="2746649"/>
            <a:ext cx="1143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+mn-lt"/>
              </a:rPr>
              <a:t>Global</a:t>
            </a:r>
          </a:p>
          <a:p>
            <a:r>
              <a:rPr lang="en-US" dirty="0">
                <a:solidFill>
                  <a:srgbClr val="4F81BD"/>
                </a:solidFill>
                <a:latin typeface="+mn-lt"/>
              </a:rPr>
              <a:t>schema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691305" y="3655029"/>
            <a:ext cx="1125000" cy="646986"/>
          </a:xfrm>
          <a:prstGeom prst="roundRect">
            <a:avLst/>
          </a:prstGeom>
          <a:ln w="12700" cmpd="sng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chemeClr val="accent1"/>
                </a:solidFill>
                <a:latin typeface="+mn-lt"/>
              </a:rPr>
              <a:t>Schema</a:t>
            </a:r>
          </a:p>
          <a:p>
            <a:pPr algn="ctr"/>
            <a:r>
              <a:rPr lang="en-US" sz="1600" i="1" dirty="0">
                <a:solidFill>
                  <a:schemeClr val="accent1"/>
                </a:solidFill>
                <a:latin typeface="+mn-lt"/>
              </a:rPr>
              <a:t>Mappings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Virtual Integration Architecture: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Mediator</a:t>
            </a: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4192589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Leave data at 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When a user query comes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Determine the relevant sources to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Break down the query into sub-queries for the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Get the answers from the sources, and combine them appropriately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Data is fresh. Approach scalable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Relating Sources &amp; Mediator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Rewriting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Efficient planning &amp; execution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5056188" y="4210050"/>
            <a:ext cx="592137" cy="5175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5129213" y="42465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5205413" y="4279900"/>
            <a:ext cx="288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/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5205413" y="4456113"/>
            <a:ext cx="398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source</a:t>
            </a:r>
            <a:endParaRPr 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5056188" y="3951288"/>
            <a:ext cx="592137" cy="185737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Rectangle 13"/>
          <p:cNvSpPr>
            <a:spLocks noChangeArrowheads="1"/>
          </p:cNvSpPr>
          <p:nvPr/>
        </p:nvSpPr>
        <p:spPr bwMode="auto">
          <a:xfrm>
            <a:off x="5056188" y="3914775"/>
            <a:ext cx="5730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>
            <a:off x="5130800" y="3948113"/>
            <a:ext cx="500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CC0099"/>
                </a:solidFill>
                <a:latin typeface="Times New Roman" charset="0"/>
              </a:rPr>
              <a:t>wrapper</a:t>
            </a:r>
            <a:endParaRPr lang="en-US"/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6275388" y="4210050"/>
            <a:ext cx="590550" cy="5175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6348413" y="42465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6423025" y="4279900"/>
            <a:ext cx="288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/>
          </a:p>
        </p:txBody>
      </p:sp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6423025" y="4456113"/>
            <a:ext cx="398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source</a:t>
            </a:r>
            <a:endParaRPr lang="en-US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6275388" y="3951288"/>
            <a:ext cx="590550" cy="185737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Rectangle 20"/>
          <p:cNvSpPr>
            <a:spLocks noChangeArrowheads="1"/>
          </p:cNvSpPr>
          <p:nvPr/>
        </p:nvSpPr>
        <p:spPr bwMode="auto">
          <a:xfrm>
            <a:off x="6275388" y="3914775"/>
            <a:ext cx="5730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Rectangle 21"/>
          <p:cNvSpPr>
            <a:spLocks noChangeArrowheads="1"/>
          </p:cNvSpPr>
          <p:nvPr/>
        </p:nvSpPr>
        <p:spPr bwMode="auto">
          <a:xfrm>
            <a:off x="6350000" y="3948113"/>
            <a:ext cx="500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CC0099"/>
                </a:solidFill>
                <a:latin typeface="Times New Roman" charset="0"/>
              </a:rPr>
              <a:t>wrapper</a:t>
            </a:r>
            <a:endParaRPr lang="en-US"/>
          </a:p>
        </p:txBody>
      </p:sp>
      <p:sp>
        <p:nvSpPr>
          <p:cNvPr id="32789" name="Rectangle 22"/>
          <p:cNvSpPr>
            <a:spLocks noChangeArrowheads="1"/>
          </p:cNvSpPr>
          <p:nvPr/>
        </p:nvSpPr>
        <p:spPr bwMode="auto">
          <a:xfrm>
            <a:off x="7531100" y="4210050"/>
            <a:ext cx="590550" cy="5175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Rectangle 23"/>
          <p:cNvSpPr>
            <a:spLocks noChangeArrowheads="1"/>
          </p:cNvSpPr>
          <p:nvPr/>
        </p:nvSpPr>
        <p:spPr bwMode="auto">
          <a:xfrm>
            <a:off x="7604125" y="42465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Rectangle 24"/>
          <p:cNvSpPr>
            <a:spLocks noChangeArrowheads="1"/>
          </p:cNvSpPr>
          <p:nvPr/>
        </p:nvSpPr>
        <p:spPr bwMode="auto">
          <a:xfrm>
            <a:off x="7678738" y="4279900"/>
            <a:ext cx="2889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/>
          </a:p>
        </p:txBody>
      </p:sp>
      <p:sp>
        <p:nvSpPr>
          <p:cNvPr id="32792" name="Rectangle 25"/>
          <p:cNvSpPr>
            <a:spLocks noChangeArrowheads="1"/>
          </p:cNvSpPr>
          <p:nvPr/>
        </p:nvSpPr>
        <p:spPr bwMode="auto">
          <a:xfrm>
            <a:off x="7678738" y="4456113"/>
            <a:ext cx="398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source</a:t>
            </a:r>
            <a:endParaRPr lang="en-US"/>
          </a:p>
        </p:txBody>
      </p:sp>
      <p:sp>
        <p:nvSpPr>
          <p:cNvPr id="32793" name="Rectangle 26"/>
          <p:cNvSpPr>
            <a:spLocks noChangeArrowheads="1"/>
          </p:cNvSpPr>
          <p:nvPr/>
        </p:nvSpPr>
        <p:spPr bwMode="auto">
          <a:xfrm>
            <a:off x="7531100" y="3951288"/>
            <a:ext cx="590550" cy="185737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Rectangle 27"/>
          <p:cNvSpPr>
            <a:spLocks noChangeArrowheads="1"/>
          </p:cNvSpPr>
          <p:nvPr/>
        </p:nvSpPr>
        <p:spPr bwMode="auto">
          <a:xfrm>
            <a:off x="7531100" y="3914775"/>
            <a:ext cx="57308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Rectangle 28"/>
          <p:cNvSpPr>
            <a:spLocks noChangeArrowheads="1"/>
          </p:cNvSpPr>
          <p:nvPr/>
        </p:nvSpPr>
        <p:spPr bwMode="auto">
          <a:xfrm>
            <a:off x="7605713" y="3948113"/>
            <a:ext cx="500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CC0099"/>
                </a:solidFill>
                <a:latin typeface="Times New Roman" charset="0"/>
              </a:rPr>
              <a:t>wrapper</a:t>
            </a:r>
            <a:endParaRPr lang="en-US"/>
          </a:p>
        </p:txBody>
      </p:sp>
      <p:sp>
        <p:nvSpPr>
          <p:cNvPr id="32796" name="Line 29"/>
          <p:cNvSpPr>
            <a:spLocks noChangeShapeType="1"/>
          </p:cNvSpPr>
          <p:nvPr/>
        </p:nvSpPr>
        <p:spPr bwMode="auto">
          <a:xfrm>
            <a:off x="5314950" y="4135438"/>
            <a:ext cx="1588" cy="746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30"/>
          <p:cNvSpPr>
            <a:spLocks noChangeShapeType="1"/>
          </p:cNvSpPr>
          <p:nvPr/>
        </p:nvSpPr>
        <p:spPr bwMode="auto">
          <a:xfrm>
            <a:off x="6532563" y="4135438"/>
            <a:ext cx="1587" cy="746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1"/>
          <p:cNvSpPr>
            <a:spLocks noChangeShapeType="1"/>
          </p:cNvSpPr>
          <p:nvPr/>
        </p:nvSpPr>
        <p:spPr bwMode="auto">
          <a:xfrm>
            <a:off x="7826375" y="4135438"/>
            <a:ext cx="1588" cy="746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Rectangle 32"/>
          <p:cNvSpPr>
            <a:spLocks noChangeArrowheads="1"/>
          </p:cNvSpPr>
          <p:nvPr/>
        </p:nvSpPr>
        <p:spPr bwMode="auto">
          <a:xfrm>
            <a:off x="5905500" y="2733675"/>
            <a:ext cx="1366838" cy="8858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Rectangle 33"/>
          <p:cNvSpPr>
            <a:spLocks noChangeArrowheads="1"/>
          </p:cNvSpPr>
          <p:nvPr/>
        </p:nvSpPr>
        <p:spPr bwMode="auto">
          <a:xfrm>
            <a:off x="4937125" y="2643188"/>
            <a:ext cx="965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Rectangle 34"/>
          <p:cNvSpPr>
            <a:spLocks noChangeArrowheads="1"/>
          </p:cNvSpPr>
          <p:nvPr/>
        </p:nvSpPr>
        <p:spPr bwMode="auto">
          <a:xfrm>
            <a:off x="4949825" y="2981325"/>
            <a:ext cx="90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Times New Roman" charset="0"/>
              </a:rPr>
              <a:t>Mediator:</a:t>
            </a:r>
            <a:endParaRPr lang="en-US" dirty="0"/>
          </a:p>
        </p:txBody>
      </p:sp>
      <p:sp>
        <p:nvSpPr>
          <p:cNvPr id="32802" name="Oval 35"/>
          <p:cNvSpPr>
            <a:spLocks noChangeArrowheads="1"/>
          </p:cNvSpPr>
          <p:nvPr/>
        </p:nvSpPr>
        <p:spPr bwMode="auto">
          <a:xfrm>
            <a:off x="5830888" y="2289175"/>
            <a:ext cx="1441450" cy="333375"/>
          </a:xfrm>
          <a:prstGeom prst="ellips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Rectangle 36"/>
          <p:cNvSpPr>
            <a:spLocks noChangeArrowheads="1"/>
          </p:cNvSpPr>
          <p:nvPr/>
        </p:nvSpPr>
        <p:spPr bwMode="auto">
          <a:xfrm>
            <a:off x="6200775" y="2363788"/>
            <a:ext cx="831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Rectangle 37"/>
          <p:cNvSpPr>
            <a:spLocks noChangeArrowheads="1"/>
          </p:cNvSpPr>
          <p:nvPr/>
        </p:nvSpPr>
        <p:spPr bwMode="auto">
          <a:xfrm>
            <a:off x="6199188" y="2378075"/>
            <a:ext cx="7667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User queries</a:t>
            </a:r>
            <a:endParaRPr lang="en-US"/>
          </a:p>
        </p:txBody>
      </p:sp>
      <p:sp>
        <p:nvSpPr>
          <p:cNvPr id="32805" name="Rectangle 38"/>
          <p:cNvSpPr>
            <a:spLocks noChangeArrowheads="1"/>
          </p:cNvSpPr>
          <p:nvPr/>
        </p:nvSpPr>
        <p:spPr bwMode="auto">
          <a:xfrm>
            <a:off x="7559675" y="2532063"/>
            <a:ext cx="11271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Rectangle 39"/>
          <p:cNvSpPr>
            <a:spLocks noChangeArrowheads="1"/>
          </p:cNvSpPr>
          <p:nvPr/>
        </p:nvSpPr>
        <p:spPr bwMode="auto">
          <a:xfrm>
            <a:off x="7632700" y="2563813"/>
            <a:ext cx="1074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imes New Roman" charset="0"/>
              </a:rPr>
              <a:t>Mediated schema</a:t>
            </a:r>
            <a:endParaRPr lang="en-US"/>
          </a:p>
        </p:txBody>
      </p:sp>
      <p:grpSp>
        <p:nvGrpSpPr>
          <p:cNvPr id="32807" name="Group 42"/>
          <p:cNvGrpSpPr>
            <a:grpSpLocks/>
          </p:cNvGrpSpPr>
          <p:nvPr/>
        </p:nvGrpSpPr>
        <p:grpSpPr bwMode="auto">
          <a:xfrm>
            <a:off x="7272338" y="2505075"/>
            <a:ext cx="295275" cy="117475"/>
            <a:chOff x="4581" y="1578"/>
            <a:chExt cx="186" cy="74"/>
          </a:xfrm>
        </p:grpSpPr>
        <p:sp>
          <p:nvSpPr>
            <p:cNvPr id="32844" name="Line 40"/>
            <p:cNvSpPr>
              <a:spLocks noChangeShapeType="1"/>
            </p:cNvSpPr>
            <p:nvPr/>
          </p:nvSpPr>
          <p:spPr bwMode="auto">
            <a:xfrm flipH="1" flipV="1">
              <a:off x="4608" y="1593"/>
              <a:ext cx="159" cy="5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Freeform 41"/>
            <p:cNvSpPr>
              <a:spLocks/>
            </p:cNvSpPr>
            <p:nvPr/>
          </p:nvSpPr>
          <p:spPr bwMode="auto">
            <a:xfrm>
              <a:off x="4581" y="1578"/>
              <a:ext cx="33" cy="29"/>
            </a:xfrm>
            <a:custGeom>
              <a:avLst/>
              <a:gdLst>
                <a:gd name="T0" fmla="*/ 33 w 100"/>
                <a:gd name="T1" fmla="*/ 0 h 86"/>
                <a:gd name="T2" fmla="*/ 0 w 100"/>
                <a:gd name="T3" fmla="*/ 4 h 86"/>
                <a:gd name="T4" fmla="*/ 22 w 100"/>
                <a:gd name="T5" fmla="*/ 29 h 86"/>
                <a:gd name="T6" fmla="*/ 33 w 100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6"/>
                <a:gd name="T14" fmla="*/ 100 w 10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6">
                  <a:moveTo>
                    <a:pt x="100" y="0"/>
                  </a:moveTo>
                  <a:lnTo>
                    <a:pt x="0" y="12"/>
                  </a:lnTo>
                  <a:lnTo>
                    <a:pt x="68" y="8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08" name="Group 45"/>
          <p:cNvGrpSpPr>
            <a:grpSpLocks/>
          </p:cNvGrpSpPr>
          <p:nvPr/>
        </p:nvGrpSpPr>
        <p:grpSpPr bwMode="auto">
          <a:xfrm>
            <a:off x="7272338" y="2733675"/>
            <a:ext cx="295275" cy="84138"/>
            <a:chOff x="4581" y="1722"/>
            <a:chExt cx="186" cy="53"/>
          </a:xfrm>
        </p:grpSpPr>
        <p:sp>
          <p:nvSpPr>
            <p:cNvPr id="32842" name="Line 43"/>
            <p:cNvSpPr>
              <a:spLocks noChangeShapeType="1"/>
            </p:cNvSpPr>
            <p:nvPr/>
          </p:nvSpPr>
          <p:spPr bwMode="auto">
            <a:xfrm flipH="1">
              <a:off x="4609" y="1722"/>
              <a:ext cx="158" cy="3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Freeform 44"/>
            <p:cNvSpPr>
              <a:spLocks/>
            </p:cNvSpPr>
            <p:nvPr/>
          </p:nvSpPr>
          <p:spPr bwMode="auto">
            <a:xfrm>
              <a:off x="4581" y="1746"/>
              <a:ext cx="33" cy="29"/>
            </a:xfrm>
            <a:custGeom>
              <a:avLst/>
              <a:gdLst>
                <a:gd name="T0" fmla="*/ 25 w 99"/>
                <a:gd name="T1" fmla="*/ 0 h 89"/>
                <a:gd name="T2" fmla="*/ 0 w 99"/>
                <a:gd name="T3" fmla="*/ 22 h 89"/>
                <a:gd name="T4" fmla="*/ 33 w 99"/>
                <a:gd name="T5" fmla="*/ 29 h 89"/>
                <a:gd name="T6" fmla="*/ 25 w 9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89"/>
                <a:gd name="T14" fmla="*/ 99 w 99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89">
                  <a:moveTo>
                    <a:pt x="76" y="0"/>
                  </a:moveTo>
                  <a:lnTo>
                    <a:pt x="0" y="67"/>
                  </a:lnTo>
                  <a:lnTo>
                    <a:pt x="99" y="8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09" name="Group 49"/>
          <p:cNvGrpSpPr>
            <a:grpSpLocks/>
          </p:cNvGrpSpPr>
          <p:nvPr/>
        </p:nvGrpSpPr>
        <p:grpSpPr bwMode="auto">
          <a:xfrm>
            <a:off x="5426075" y="3614738"/>
            <a:ext cx="849313" cy="341312"/>
            <a:chOff x="3418" y="2277"/>
            <a:chExt cx="535" cy="215"/>
          </a:xfrm>
        </p:grpSpPr>
        <p:sp>
          <p:nvSpPr>
            <p:cNvPr id="32839" name="Line 46"/>
            <p:cNvSpPr>
              <a:spLocks noChangeShapeType="1"/>
            </p:cNvSpPr>
            <p:nvPr/>
          </p:nvSpPr>
          <p:spPr bwMode="auto">
            <a:xfrm flipV="1">
              <a:off x="3445" y="2291"/>
              <a:ext cx="480" cy="1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Freeform 47"/>
            <p:cNvSpPr>
              <a:spLocks/>
            </p:cNvSpPr>
            <p:nvPr/>
          </p:nvSpPr>
          <p:spPr bwMode="auto">
            <a:xfrm>
              <a:off x="3418" y="2463"/>
              <a:ext cx="33" cy="29"/>
            </a:xfrm>
            <a:custGeom>
              <a:avLst/>
              <a:gdLst>
                <a:gd name="T0" fmla="*/ 22 w 100"/>
                <a:gd name="T1" fmla="*/ 0 h 86"/>
                <a:gd name="T2" fmla="*/ 0 w 100"/>
                <a:gd name="T3" fmla="*/ 26 h 86"/>
                <a:gd name="T4" fmla="*/ 33 w 100"/>
                <a:gd name="T5" fmla="*/ 29 h 86"/>
                <a:gd name="T6" fmla="*/ 22 w 100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6"/>
                <a:gd name="T14" fmla="*/ 100 w 10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6">
                  <a:moveTo>
                    <a:pt x="66" y="0"/>
                  </a:moveTo>
                  <a:lnTo>
                    <a:pt x="0" y="77"/>
                  </a:lnTo>
                  <a:lnTo>
                    <a:pt x="100" y="8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Freeform 48"/>
            <p:cNvSpPr>
              <a:spLocks/>
            </p:cNvSpPr>
            <p:nvPr/>
          </p:nvSpPr>
          <p:spPr bwMode="auto">
            <a:xfrm>
              <a:off x="3919" y="2277"/>
              <a:ext cx="34" cy="28"/>
            </a:xfrm>
            <a:custGeom>
              <a:avLst/>
              <a:gdLst>
                <a:gd name="T0" fmla="*/ 11 w 101"/>
                <a:gd name="T1" fmla="*/ 28 h 85"/>
                <a:gd name="T2" fmla="*/ 34 w 101"/>
                <a:gd name="T3" fmla="*/ 3 h 85"/>
                <a:gd name="T4" fmla="*/ 0 w 101"/>
                <a:gd name="T5" fmla="*/ 0 h 85"/>
                <a:gd name="T6" fmla="*/ 11 w 101"/>
                <a:gd name="T7" fmla="*/ 28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85"/>
                <a:gd name="T14" fmla="*/ 101 w 101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85">
                  <a:moveTo>
                    <a:pt x="34" y="85"/>
                  </a:moveTo>
                  <a:lnTo>
                    <a:pt x="101" y="8"/>
                  </a:lnTo>
                  <a:lnTo>
                    <a:pt x="0" y="0"/>
                  </a:lnTo>
                  <a:lnTo>
                    <a:pt x="34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10" name="Group 53"/>
          <p:cNvGrpSpPr>
            <a:grpSpLocks/>
          </p:cNvGrpSpPr>
          <p:nvPr/>
        </p:nvGrpSpPr>
        <p:grpSpPr bwMode="auto">
          <a:xfrm>
            <a:off x="6545263" y="3619500"/>
            <a:ext cx="49212" cy="331788"/>
            <a:chOff x="4123" y="2280"/>
            <a:chExt cx="31" cy="209"/>
          </a:xfrm>
        </p:grpSpPr>
        <p:sp>
          <p:nvSpPr>
            <p:cNvPr id="32836" name="Line 50"/>
            <p:cNvSpPr>
              <a:spLocks noChangeShapeType="1"/>
            </p:cNvSpPr>
            <p:nvPr/>
          </p:nvSpPr>
          <p:spPr bwMode="auto">
            <a:xfrm flipV="1">
              <a:off x="4139" y="2309"/>
              <a:ext cx="1" cy="15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Freeform 51"/>
            <p:cNvSpPr>
              <a:spLocks/>
            </p:cNvSpPr>
            <p:nvPr/>
          </p:nvSpPr>
          <p:spPr bwMode="auto">
            <a:xfrm>
              <a:off x="4123" y="2459"/>
              <a:ext cx="31" cy="30"/>
            </a:xfrm>
            <a:custGeom>
              <a:avLst/>
              <a:gdLst>
                <a:gd name="T0" fmla="*/ 0 w 91"/>
                <a:gd name="T1" fmla="*/ 0 h 90"/>
                <a:gd name="T2" fmla="*/ 16 w 91"/>
                <a:gd name="T3" fmla="*/ 30 h 90"/>
                <a:gd name="T4" fmla="*/ 31 w 91"/>
                <a:gd name="T5" fmla="*/ 0 h 90"/>
                <a:gd name="T6" fmla="*/ 0 w 91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0"/>
                <a:gd name="T14" fmla="*/ 91 w 91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0">
                  <a:moveTo>
                    <a:pt x="0" y="0"/>
                  </a:moveTo>
                  <a:lnTo>
                    <a:pt x="46" y="90"/>
                  </a:lnTo>
                  <a:lnTo>
                    <a:pt x="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Freeform 52"/>
            <p:cNvSpPr>
              <a:spLocks/>
            </p:cNvSpPr>
            <p:nvPr/>
          </p:nvSpPr>
          <p:spPr bwMode="auto">
            <a:xfrm>
              <a:off x="4124" y="2280"/>
              <a:ext cx="30" cy="30"/>
            </a:xfrm>
            <a:custGeom>
              <a:avLst/>
              <a:gdLst>
                <a:gd name="T0" fmla="*/ 30 w 92"/>
                <a:gd name="T1" fmla="*/ 30 h 90"/>
                <a:gd name="T2" fmla="*/ 15 w 92"/>
                <a:gd name="T3" fmla="*/ 0 h 90"/>
                <a:gd name="T4" fmla="*/ 0 w 92"/>
                <a:gd name="T5" fmla="*/ 30 h 90"/>
                <a:gd name="T6" fmla="*/ 30 w 92"/>
                <a:gd name="T7" fmla="*/ 30 h 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0"/>
                <a:gd name="T14" fmla="*/ 92 w 92"/>
                <a:gd name="T15" fmla="*/ 90 h 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0">
                  <a:moveTo>
                    <a:pt x="92" y="90"/>
                  </a:moveTo>
                  <a:lnTo>
                    <a:pt x="45" y="0"/>
                  </a:lnTo>
                  <a:lnTo>
                    <a:pt x="0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11" name="Group 57"/>
          <p:cNvGrpSpPr>
            <a:grpSpLocks/>
          </p:cNvGrpSpPr>
          <p:nvPr/>
        </p:nvGrpSpPr>
        <p:grpSpPr bwMode="auto">
          <a:xfrm>
            <a:off x="6938963" y="3613150"/>
            <a:ext cx="849312" cy="344488"/>
            <a:chOff x="4371" y="2276"/>
            <a:chExt cx="535" cy="217"/>
          </a:xfrm>
        </p:grpSpPr>
        <p:sp>
          <p:nvSpPr>
            <p:cNvPr id="32833" name="Line 54"/>
            <p:cNvSpPr>
              <a:spLocks noChangeShapeType="1"/>
            </p:cNvSpPr>
            <p:nvPr/>
          </p:nvSpPr>
          <p:spPr bwMode="auto">
            <a:xfrm>
              <a:off x="4398" y="2291"/>
              <a:ext cx="481" cy="1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Freeform 55"/>
            <p:cNvSpPr>
              <a:spLocks/>
            </p:cNvSpPr>
            <p:nvPr/>
          </p:nvSpPr>
          <p:spPr bwMode="auto">
            <a:xfrm>
              <a:off x="4371" y="2276"/>
              <a:ext cx="34" cy="29"/>
            </a:xfrm>
            <a:custGeom>
              <a:avLst/>
              <a:gdLst>
                <a:gd name="T0" fmla="*/ 34 w 100"/>
                <a:gd name="T1" fmla="*/ 0 h 86"/>
                <a:gd name="T2" fmla="*/ 0 w 100"/>
                <a:gd name="T3" fmla="*/ 3 h 86"/>
                <a:gd name="T4" fmla="*/ 23 w 100"/>
                <a:gd name="T5" fmla="*/ 29 h 86"/>
                <a:gd name="T6" fmla="*/ 34 w 100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6"/>
                <a:gd name="T14" fmla="*/ 100 w 10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6">
                  <a:moveTo>
                    <a:pt x="100" y="0"/>
                  </a:moveTo>
                  <a:lnTo>
                    <a:pt x="0" y="10"/>
                  </a:lnTo>
                  <a:lnTo>
                    <a:pt x="67" y="8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Freeform 56"/>
            <p:cNvSpPr>
              <a:spLocks/>
            </p:cNvSpPr>
            <p:nvPr/>
          </p:nvSpPr>
          <p:spPr bwMode="auto">
            <a:xfrm>
              <a:off x="4873" y="2464"/>
              <a:ext cx="33" cy="29"/>
            </a:xfrm>
            <a:custGeom>
              <a:avLst/>
              <a:gdLst>
                <a:gd name="T0" fmla="*/ 0 w 100"/>
                <a:gd name="T1" fmla="*/ 29 h 86"/>
                <a:gd name="T2" fmla="*/ 33 w 100"/>
                <a:gd name="T3" fmla="*/ 25 h 86"/>
                <a:gd name="T4" fmla="*/ 11 w 100"/>
                <a:gd name="T5" fmla="*/ 0 h 86"/>
                <a:gd name="T6" fmla="*/ 0 w 100"/>
                <a:gd name="T7" fmla="*/ 29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86"/>
                <a:gd name="T14" fmla="*/ 100 w 100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86">
                  <a:moveTo>
                    <a:pt x="0" y="86"/>
                  </a:moveTo>
                  <a:lnTo>
                    <a:pt x="100" y="75"/>
                  </a:lnTo>
                  <a:lnTo>
                    <a:pt x="3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12" name="Rectangle 58"/>
          <p:cNvSpPr>
            <a:spLocks noChangeArrowheads="1"/>
          </p:cNvSpPr>
          <p:nvPr/>
        </p:nvSpPr>
        <p:spPr bwMode="auto">
          <a:xfrm>
            <a:off x="7567613" y="2830513"/>
            <a:ext cx="1295400" cy="4445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Rectangle 59"/>
          <p:cNvSpPr>
            <a:spLocks noChangeArrowheads="1"/>
          </p:cNvSpPr>
          <p:nvPr/>
        </p:nvSpPr>
        <p:spPr bwMode="auto">
          <a:xfrm>
            <a:off x="7640638" y="2830513"/>
            <a:ext cx="79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Rectangle 60"/>
          <p:cNvSpPr>
            <a:spLocks noChangeArrowheads="1"/>
          </p:cNvSpPr>
          <p:nvPr/>
        </p:nvSpPr>
        <p:spPr bwMode="auto">
          <a:xfrm>
            <a:off x="7628996" y="2863850"/>
            <a:ext cx="1141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Times New Roman" charset="0"/>
              </a:rPr>
              <a:t>Source Catalog</a:t>
            </a:r>
          </a:p>
          <a:p>
            <a:pPr lvl="0"/>
            <a:r>
              <a:rPr lang="en-US" sz="1200" dirty="0">
                <a:solidFill>
                  <a:srgbClr val="008000"/>
                </a:solidFill>
                <a:latin typeface="Times New Roman" charset="0"/>
              </a:rPr>
              <a:t>Schema Mappings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816" name="Group 65"/>
          <p:cNvGrpSpPr>
            <a:grpSpLocks/>
          </p:cNvGrpSpPr>
          <p:nvPr/>
        </p:nvGrpSpPr>
        <p:grpSpPr bwMode="auto">
          <a:xfrm>
            <a:off x="7272338" y="2913063"/>
            <a:ext cx="295275" cy="49212"/>
            <a:chOff x="4581" y="2148"/>
            <a:chExt cx="186" cy="31"/>
          </a:xfrm>
        </p:grpSpPr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4610" y="2163"/>
              <a:ext cx="12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Freeform 63"/>
            <p:cNvSpPr>
              <a:spLocks/>
            </p:cNvSpPr>
            <p:nvPr/>
          </p:nvSpPr>
          <p:spPr bwMode="auto">
            <a:xfrm>
              <a:off x="4581" y="2148"/>
              <a:ext cx="30" cy="31"/>
            </a:xfrm>
            <a:custGeom>
              <a:avLst/>
              <a:gdLst>
                <a:gd name="T0" fmla="*/ 30 w 90"/>
                <a:gd name="T1" fmla="*/ 0 h 92"/>
                <a:gd name="T2" fmla="*/ 0 w 90"/>
                <a:gd name="T3" fmla="*/ 16 h 92"/>
                <a:gd name="T4" fmla="*/ 30 w 90"/>
                <a:gd name="T5" fmla="*/ 31 h 92"/>
                <a:gd name="T6" fmla="*/ 30 w 90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92"/>
                <a:gd name="T14" fmla="*/ 90 w 90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92">
                  <a:moveTo>
                    <a:pt x="90" y="0"/>
                  </a:moveTo>
                  <a:lnTo>
                    <a:pt x="0" y="46"/>
                  </a:lnTo>
                  <a:lnTo>
                    <a:pt x="90" y="9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Freeform 64"/>
            <p:cNvSpPr>
              <a:spLocks/>
            </p:cNvSpPr>
            <p:nvPr/>
          </p:nvSpPr>
          <p:spPr bwMode="auto">
            <a:xfrm>
              <a:off x="4737" y="2148"/>
              <a:ext cx="30" cy="31"/>
            </a:xfrm>
            <a:custGeom>
              <a:avLst/>
              <a:gdLst>
                <a:gd name="T0" fmla="*/ 0 w 90"/>
                <a:gd name="T1" fmla="*/ 31 h 92"/>
                <a:gd name="T2" fmla="*/ 30 w 90"/>
                <a:gd name="T3" fmla="*/ 15 h 92"/>
                <a:gd name="T4" fmla="*/ 0 w 90"/>
                <a:gd name="T5" fmla="*/ 0 h 92"/>
                <a:gd name="T6" fmla="*/ 0 w 90"/>
                <a:gd name="T7" fmla="*/ 31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92"/>
                <a:gd name="T14" fmla="*/ 90 w 90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92">
                  <a:moveTo>
                    <a:pt x="0" y="92"/>
                  </a:moveTo>
                  <a:lnTo>
                    <a:pt x="90" y="45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17" name="Line 66"/>
          <p:cNvSpPr>
            <a:spLocks noChangeShapeType="1"/>
          </p:cNvSpPr>
          <p:nvPr/>
        </p:nvSpPr>
        <p:spPr bwMode="auto">
          <a:xfrm>
            <a:off x="5905500" y="2990850"/>
            <a:ext cx="13668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67"/>
          <p:cNvSpPr>
            <a:spLocks noChangeShapeType="1"/>
          </p:cNvSpPr>
          <p:nvPr/>
        </p:nvSpPr>
        <p:spPr bwMode="auto">
          <a:xfrm>
            <a:off x="5905500" y="3324225"/>
            <a:ext cx="136683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Rectangle 68"/>
          <p:cNvSpPr>
            <a:spLocks noChangeArrowheads="1"/>
          </p:cNvSpPr>
          <p:nvPr/>
        </p:nvSpPr>
        <p:spPr bwMode="auto">
          <a:xfrm>
            <a:off x="5905500" y="2733675"/>
            <a:ext cx="13795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Rectangle 69"/>
          <p:cNvSpPr>
            <a:spLocks noChangeArrowheads="1"/>
          </p:cNvSpPr>
          <p:nvPr/>
        </p:nvSpPr>
        <p:spPr bwMode="auto">
          <a:xfrm>
            <a:off x="5938838" y="2765425"/>
            <a:ext cx="1338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CC0099"/>
                </a:solidFill>
                <a:latin typeface="Times New Roman" charset="0"/>
              </a:rPr>
              <a:t>Reformulation engine</a:t>
            </a:r>
            <a:endParaRPr lang="en-US"/>
          </a:p>
        </p:txBody>
      </p:sp>
      <p:sp>
        <p:nvSpPr>
          <p:cNvPr id="32821" name="Rectangle 70"/>
          <p:cNvSpPr>
            <a:spLocks noChangeArrowheads="1"/>
          </p:cNvSpPr>
          <p:nvPr/>
        </p:nvSpPr>
        <p:spPr bwMode="auto">
          <a:xfrm>
            <a:off x="6164263" y="3065463"/>
            <a:ext cx="6540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Rectangle 71"/>
          <p:cNvSpPr>
            <a:spLocks noChangeArrowheads="1"/>
          </p:cNvSpPr>
          <p:nvPr/>
        </p:nvSpPr>
        <p:spPr bwMode="auto">
          <a:xfrm>
            <a:off x="6237288" y="3098800"/>
            <a:ext cx="5873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charset="0"/>
              </a:rPr>
              <a:t>optimizer</a:t>
            </a:r>
            <a:endParaRPr lang="en-US" dirty="0"/>
          </a:p>
        </p:txBody>
      </p:sp>
      <p:sp>
        <p:nvSpPr>
          <p:cNvPr id="32823" name="Rectangle 72"/>
          <p:cNvSpPr>
            <a:spLocks noChangeArrowheads="1"/>
          </p:cNvSpPr>
          <p:nvPr/>
        </p:nvSpPr>
        <p:spPr bwMode="auto">
          <a:xfrm>
            <a:off x="6016625" y="3360738"/>
            <a:ext cx="1117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Rectangle 73"/>
          <p:cNvSpPr>
            <a:spLocks noChangeArrowheads="1"/>
          </p:cNvSpPr>
          <p:nvPr/>
        </p:nvSpPr>
        <p:spPr bwMode="auto">
          <a:xfrm>
            <a:off x="6089650" y="3394075"/>
            <a:ext cx="1066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charset="0"/>
              </a:rPr>
              <a:t>Execution engine</a:t>
            </a:r>
            <a:endParaRPr lang="en-US"/>
          </a:p>
        </p:txBody>
      </p:sp>
      <p:grpSp>
        <p:nvGrpSpPr>
          <p:cNvPr id="32825" name="Group 76"/>
          <p:cNvGrpSpPr>
            <a:grpSpLocks/>
          </p:cNvGrpSpPr>
          <p:nvPr/>
        </p:nvGrpSpPr>
        <p:grpSpPr bwMode="auto">
          <a:xfrm>
            <a:off x="6545263" y="2622550"/>
            <a:ext cx="49212" cy="111125"/>
            <a:chOff x="4123" y="1652"/>
            <a:chExt cx="31" cy="70"/>
          </a:xfrm>
        </p:grpSpPr>
        <p:sp>
          <p:nvSpPr>
            <p:cNvPr id="32828" name="Line 74"/>
            <p:cNvSpPr>
              <a:spLocks noChangeShapeType="1"/>
            </p:cNvSpPr>
            <p:nvPr/>
          </p:nvSpPr>
          <p:spPr bwMode="auto">
            <a:xfrm>
              <a:off x="4139" y="1652"/>
              <a:ext cx="1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Freeform 75"/>
            <p:cNvSpPr>
              <a:spLocks/>
            </p:cNvSpPr>
            <p:nvPr/>
          </p:nvSpPr>
          <p:spPr bwMode="auto">
            <a:xfrm>
              <a:off x="4123" y="1691"/>
              <a:ext cx="31" cy="31"/>
            </a:xfrm>
            <a:custGeom>
              <a:avLst/>
              <a:gdLst>
                <a:gd name="T0" fmla="*/ 0 w 91"/>
                <a:gd name="T1" fmla="*/ 0 h 91"/>
                <a:gd name="T2" fmla="*/ 16 w 91"/>
                <a:gd name="T3" fmla="*/ 31 h 91"/>
                <a:gd name="T4" fmla="*/ 31 w 91"/>
                <a:gd name="T5" fmla="*/ 0 h 91"/>
                <a:gd name="T6" fmla="*/ 0 w 91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0"/>
                  </a:moveTo>
                  <a:lnTo>
                    <a:pt x="46" y="91"/>
                  </a:lnTo>
                  <a:lnTo>
                    <a:pt x="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6" name="Rectangle 77"/>
          <p:cNvSpPr>
            <a:spLocks noChangeArrowheads="1"/>
          </p:cNvSpPr>
          <p:nvPr/>
        </p:nvSpPr>
        <p:spPr bwMode="auto">
          <a:xfrm>
            <a:off x="4649788" y="3138488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Text Box 6"/>
          <p:cNvSpPr txBox="1">
            <a:spLocks noChangeArrowheads="1"/>
          </p:cNvSpPr>
          <p:nvPr/>
        </p:nvSpPr>
        <p:spPr bwMode="auto">
          <a:xfrm>
            <a:off x="4540250" y="5148153"/>
            <a:ext cx="4343400" cy="1323439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  <a:cs typeface="Times New Roman" charset="0"/>
              </a:rPr>
              <a:t>Garlic [IBM]; Hermes [UMD]; </a:t>
            </a:r>
            <a:r>
              <a:rPr lang="en-US" sz="2000" dirty="0" err="1">
                <a:latin typeface="Times New Roman" charset="0"/>
                <a:cs typeface="Times New Roman" charset="0"/>
              </a:rPr>
              <a:t>Tsimmis</a:t>
            </a:r>
            <a:r>
              <a:rPr lang="en-US" sz="2000" dirty="0">
                <a:latin typeface="Times New Roman" charset="0"/>
                <a:cs typeface="Times New Roman" charset="0"/>
              </a:rPr>
              <a:t>, </a:t>
            </a:r>
            <a:r>
              <a:rPr lang="en-US" sz="2000" dirty="0" err="1">
                <a:latin typeface="Times New Roman" charset="0"/>
                <a:cs typeface="Times New Roman" charset="0"/>
              </a:rPr>
              <a:t>InfoMaster</a:t>
            </a:r>
            <a:r>
              <a:rPr lang="en-US" sz="2000" dirty="0">
                <a:latin typeface="Times New Roman" charset="0"/>
                <a:cs typeface="Times New Roman" charset="0"/>
              </a:rPr>
              <a:t> [Stanford]; DISCO [INRIA]; Information Manifold [AT&amp;T]; SIMS/Ariadne[USC]; </a:t>
            </a:r>
            <a:r>
              <a:rPr lang="en-US" sz="2000" dirty="0" err="1">
                <a:latin typeface="Times New Roman" charset="0"/>
                <a:cs typeface="Times New Roman" charset="0"/>
              </a:rPr>
              <a:t>Emerac</a:t>
            </a:r>
            <a:r>
              <a:rPr lang="en-US" sz="2000" dirty="0">
                <a:latin typeface="Times New Roman" charset="0"/>
                <a:cs typeface="Times New Roman" charset="0"/>
              </a:rPr>
              <a:t>/Havasu[ASU]</a:t>
            </a:r>
          </a:p>
        </p:txBody>
      </p:sp>
      <p:sp>
        <p:nvSpPr>
          <p:cNvPr id="32846" name="Rectangle 39"/>
          <p:cNvSpPr>
            <a:spLocks noChangeArrowheads="1"/>
          </p:cNvSpPr>
          <p:nvPr/>
        </p:nvSpPr>
        <p:spPr bwMode="auto">
          <a:xfrm>
            <a:off x="8223134" y="4093131"/>
            <a:ext cx="547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charset="0"/>
              </a:rPr>
              <a:t>Source 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charset="0"/>
              </a:rPr>
              <a:t>Schemas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AutoShape 3"/>
          <p:cNvSpPr>
            <a:spLocks noChangeArrowheads="1"/>
          </p:cNvSpPr>
          <p:nvPr/>
        </p:nvSpPr>
        <p:spPr bwMode="auto">
          <a:xfrm>
            <a:off x="1219200" y="4876800"/>
            <a:ext cx="912813" cy="1292225"/>
          </a:xfrm>
          <a:prstGeom prst="can">
            <a:avLst>
              <a:gd name="adj" fmla="val 35391"/>
            </a:avLst>
          </a:prstGeom>
          <a:solidFill>
            <a:srgbClr val="00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b="1">
                <a:solidFill>
                  <a:schemeClr val="bg1"/>
                </a:solidFill>
                <a:latin typeface="Arial" charset="0"/>
                <a:ea typeface="Hei" charset="-122"/>
              </a:rPr>
              <a:t>HID</a:t>
            </a:r>
          </a:p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Arial" charset="0"/>
              </a:rPr>
              <a:t>@MRN</a:t>
            </a:r>
          </a:p>
        </p:txBody>
      </p:sp>
      <p:sp>
        <p:nvSpPr>
          <p:cNvPr id="281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5234" y="309986"/>
            <a:ext cx="8365853" cy="914400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800" dirty="0"/>
              <a:t>Virtual Data Integration: </a:t>
            </a:r>
            <a:br>
              <a:rPr lang="en-US" sz="3800" dirty="0"/>
            </a:br>
            <a:r>
              <a:rPr lang="en-US" sz="3800" dirty="0"/>
              <a:t>BIRN mediator</a:t>
            </a:r>
          </a:p>
        </p:txBody>
      </p:sp>
      <p:sp>
        <p:nvSpPr>
          <p:cNvPr id="281604" name="AutoShape 3"/>
          <p:cNvSpPr>
            <a:spLocks noChangeArrowheads="1"/>
          </p:cNvSpPr>
          <p:nvPr/>
        </p:nvSpPr>
        <p:spPr bwMode="auto">
          <a:xfrm>
            <a:off x="381000" y="4648200"/>
            <a:ext cx="912813" cy="1292225"/>
          </a:xfrm>
          <a:prstGeom prst="can">
            <a:avLst>
              <a:gd name="adj" fmla="val 35391"/>
            </a:avLst>
          </a:prstGeom>
          <a:solidFill>
            <a:srgbClr val="00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b="1">
                <a:solidFill>
                  <a:schemeClr val="bg1"/>
                </a:solidFill>
                <a:latin typeface="Arial" charset="0"/>
                <a:ea typeface="Hei" charset="-122"/>
              </a:rPr>
              <a:t>HID</a:t>
            </a:r>
          </a:p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Hei" charset="-122"/>
              </a:rPr>
              <a:t>@UCI</a:t>
            </a:r>
          </a:p>
        </p:txBody>
      </p:sp>
      <p:sp>
        <p:nvSpPr>
          <p:cNvPr id="281605" name="Text Box 4"/>
          <p:cNvSpPr txBox="1">
            <a:spLocks noChangeArrowheads="1"/>
          </p:cNvSpPr>
          <p:nvPr/>
        </p:nvSpPr>
        <p:spPr bwMode="auto">
          <a:xfrm>
            <a:off x="76200" y="61087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  <a:ea typeface="Hei" charset="-122"/>
              </a:rPr>
              <a:t>H</a:t>
            </a:r>
            <a:r>
              <a:rPr lang="en-US" sz="2000">
                <a:latin typeface="Arial" charset="0"/>
                <a:ea typeface="Hei" charset="-122"/>
              </a:rPr>
              <a:t>uman </a:t>
            </a:r>
            <a:r>
              <a:rPr lang="en-US" sz="2000" b="1">
                <a:latin typeface="Arial" charset="0"/>
                <a:ea typeface="Hei" charset="-122"/>
              </a:rPr>
              <a:t>I</a:t>
            </a:r>
            <a:r>
              <a:rPr lang="en-US" sz="2000">
                <a:latin typeface="Arial" charset="0"/>
                <a:ea typeface="Hei" charset="-122"/>
              </a:rPr>
              <a:t>maging </a:t>
            </a:r>
            <a:r>
              <a:rPr lang="en-US" sz="2000" b="1">
                <a:latin typeface="Arial" charset="0"/>
                <a:ea typeface="Hei" charset="-122"/>
              </a:rPr>
              <a:t>D</a:t>
            </a:r>
            <a:r>
              <a:rPr lang="en-US" sz="2000">
                <a:latin typeface="Arial" charset="0"/>
                <a:ea typeface="Hei" charset="-122"/>
              </a:rPr>
              <a:t>atabase(s)</a:t>
            </a:r>
          </a:p>
          <a:p>
            <a:pPr algn="ctr" eaLnBrk="0" hangingPunct="0"/>
            <a:r>
              <a:rPr lang="en-US" sz="2000">
                <a:latin typeface="Arial" charset="0"/>
                <a:ea typeface="Hei" charset="-122"/>
              </a:rPr>
              <a:t>Oracle DB</a:t>
            </a:r>
          </a:p>
        </p:txBody>
      </p:sp>
      <p:sp>
        <p:nvSpPr>
          <p:cNvPr id="281606" name="AutoShape 5"/>
          <p:cNvSpPr>
            <a:spLocks noChangeArrowheads="1"/>
          </p:cNvSpPr>
          <p:nvPr/>
        </p:nvSpPr>
        <p:spPr bwMode="auto">
          <a:xfrm>
            <a:off x="5889625" y="5108575"/>
            <a:ext cx="1727200" cy="863600"/>
          </a:xfrm>
          <a:prstGeom prst="parallelogram">
            <a:avLst>
              <a:gd name="adj" fmla="val 50000"/>
            </a:avLst>
          </a:prstGeom>
          <a:solidFill>
            <a:srgbClr val="C269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>
                <a:latin typeface="Arial" charset="0"/>
                <a:ea typeface="Hei" charset="-122"/>
              </a:rPr>
              <a:t>XNAT</a:t>
            </a:r>
          </a:p>
        </p:txBody>
      </p:sp>
      <p:sp>
        <p:nvSpPr>
          <p:cNvPr id="281607" name="Text Box 6"/>
          <p:cNvSpPr txBox="1">
            <a:spLocks noChangeArrowheads="1"/>
          </p:cNvSpPr>
          <p:nvPr/>
        </p:nvSpPr>
        <p:spPr bwMode="auto">
          <a:xfrm>
            <a:off x="4124325" y="6156325"/>
            <a:ext cx="487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  <a:ea typeface="Hei" charset="-122"/>
              </a:rPr>
              <a:t>E</a:t>
            </a:r>
            <a:r>
              <a:rPr lang="en-US" sz="2000" b="1">
                <a:latin typeface="Arial" charset="0"/>
                <a:ea typeface="Hei" charset="-122"/>
              </a:rPr>
              <a:t>X</a:t>
            </a:r>
            <a:r>
              <a:rPr lang="en-US" sz="2000">
                <a:latin typeface="Arial" charset="0"/>
                <a:ea typeface="Hei" charset="-122"/>
              </a:rPr>
              <a:t>tensible </a:t>
            </a:r>
            <a:r>
              <a:rPr lang="en-US" sz="2000" b="1">
                <a:latin typeface="Arial" charset="0"/>
                <a:ea typeface="Hei" charset="-122"/>
              </a:rPr>
              <a:t>N</a:t>
            </a:r>
            <a:r>
              <a:rPr lang="en-US" sz="2000">
                <a:latin typeface="Arial" charset="0"/>
                <a:ea typeface="Hei" charset="-122"/>
              </a:rPr>
              <a:t>euroimaging </a:t>
            </a:r>
            <a:r>
              <a:rPr lang="en-US" sz="2000" b="1">
                <a:latin typeface="Arial" charset="0"/>
                <a:ea typeface="Hei" charset="-122"/>
              </a:rPr>
              <a:t>A</a:t>
            </a:r>
            <a:r>
              <a:rPr lang="en-US" sz="2000">
                <a:latin typeface="Arial" charset="0"/>
                <a:ea typeface="Hei" charset="-122"/>
              </a:rPr>
              <a:t>rchive </a:t>
            </a:r>
            <a:r>
              <a:rPr lang="en-US" sz="2000" b="1">
                <a:latin typeface="Arial" charset="0"/>
                <a:ea typeface="Hei" charset="-122"/>
              </a:rPr>
              <a:t>T</a:t>
            </a:r>
            <a:r>
              <a:rPr lang="en-US" sz="2000">
                <a:latin typeface="Arial" charset="0"/>
                <a:ea typeface="Hei" charset="-122"/>
              </a:rPr>
              <a:t>oolkit </a:t>
            </a:r>
          </a:p>
          <a:p>
            <a:pPr algn="ctr" eaLnBrk="0" hangingPunct="0"/>
            <a:r>
              <a:rPr lang="en-US" sz="2000">
                <a:latin typeface="Arial" charset="0"/>
                <a:ea typeface="Hei" charset="-122"/>
              </a:rPr>
              <a:t>Web service API</a:t>
            </a:r>
          </a:p>
        </p:txBody>
      </p:sp>
      <p:sp>
        <p:nvSpPr>
          <p:cNvPr id="281608" name="Rectangle 7"/>
          <p:cNvSpPr>
            <a:spLocks noChangeArrowheads="1"/>
          </p:cNvSpPr>
          <p:nvPr/>
        </p:nvSpPr>
        <p:spPr bwMode="auto">
          <a:xfrm>
            <a:off x="1989138" y="3162300"/>
            <a:ext cx="3019425" cy="617538"/>
          </a:xfrm>
          <a:prstGeom prst="rect">
            <a:avLst/>
          </a:prstGeom>
          <a:solidFill>
            <a:srgbClr val="FFDB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3200" b="1">
                <a:latin typeface="Arial" charset="0"/>
                <a:ea typeface="Hei" charset="-122"/>
              </a:rPr>
              <a:t>BIRN Mediator</a:t>
            </a:r>
            <a:endParaRPr lang="en-US" sz="3200" b="1" baseline="30000">
              <a:latin typeface="Arial" charset="0"/>
              <a:ea typeface="Hei" charset="-122"/>
            </a:endParaRPr>
          </a:p>
        </p:txBody>
      </p:sp>
      <p:cxnSp>
        <p:nvCxnSpPr>
          <p:cNvPr id="281609" name="AutoShape 8"/>
          <p:cNvCxnSpPr>
            <a:cxnSpLocks noChangeShapeType="1"/>
            <a:endCxn id="281608" idx="2"/>
          </p:cNvCxnSpPr>
          <p:nvPr/>
        </p:nvCxnSpPr>
        <p:spPr bwMode="auto">
          <a:xfrm flipV="1">
            <a:off x="1447800" y="3798888"/>
            <a:ext cx="2051050" cy="1001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81610" name="AutoShape 9"/>
          <p:cNvCxnSpPr>
            <a:cxnSpLocks noChangeShapeType="1"/>
            <a:stCxn id="281608" idx="2"/>
            <a:endCxn id="281606" idx="1"/>
          </p:cNvCxnSpPr>
          <p:nvPr/>
        </p:nvCxnSpPr>
        <p:spPr bwMode="auto">
          <a:xfrm>
            <a:off x="3498850" y="3798888"/>
            <a:ext cx="3254375" cy="1295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81611" name="Line 10"/>
          <p:cNvSpPr>
            <a:spLocks noChangeShapeType="1"/>
          </p:cNvSpPr>
          <p:nvPr/>
        </p:nvSpPr>
        <p:spPr bwMode="auto">
          <a:xfrm flipH="1">
            <a:off x="1295400" y="3797300"/>
            <a:ext cx="1858963" cy="92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1612" name="Line 11"/>
          <p:cNvSpPr>
            <a:spLocks noChangeShapeType="1"/>
          </p:cNvSpPr>
          <p:nvPr/>
        </p:nvSpPr>
        <p:spPr bwMode="auto">
          <a:xfrm flipH="1" flipV="1">
            <a:off x="3922713" y="3817938"/>
            <a:ext cx="3305175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1613" name="Text Box 12"/>
          <p:cNvSpPr txBox="1">
            <a:spLocks noChangeArrowheads="1"/>
          </p:cNvSpPr>
          <p:nvPr/>
        </p:nvSpPr>
        <p:spPr bwMode="auto">
          <a:xfrm>
            <a:off x="1066800" y="381000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SQL 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query</a:t>
            </a:r>
          </a:p>
        </p:txBody>
      </p:sp>
      <p:sp>
        <p:nvSpPr>
          <p:cNvPr id="281614" name="Text Box 13"/>
          <p:cNvSpPr txBox="1">
            <a:spLocks noChangeArrowheads="1"/>
          </p:cNvSpPr>
          <p:nvPr/>
        </p:nvSpPr>
        <p:spPr bwMode="auto">
          <a:xfrm>
            <a:off x="3709988" y="408305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XML 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query</a:t>
            </a:r>
          </a:p>
        </p:txBody>
      </p:sp>
      <p:sp>
        <p:nvSpPr>
          <p:cNvPr id="281615" name="Text Box 14"/>
          <p:cNvSpPr txBox="1">
            <a:spLocks noChangeArrowheads="1"/>
          </p:cNvSpPr>
          <p:nvPr/>
        </p:nvSpPr>
        <p:spPr bwMode="auto">
          <a:xfrm>
            <a:off x="0" y="1470025"/>
            <a:ext cx="18113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User query: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 find all male patients over 50 with t1 scans</a:t>
            </a:r>
          </a:p>
        </p:txBody>
      </p:sp>
      <p:sp>
        <p:nvSpPr>
          <p:cNvPr id="281616" name="Text Box 15"/>
          <p:cNvSpPr txBox="1">
            <a:spLocks noChangeArrowheads="1"/>
          </p:cNvSpPr>
          <p:nvPr/>
        </p:nvSpPr>
        <p:spPr bwMode="auto">
          <a:xfrm>
            <a:off x="4986338" y="1581150"/>
            <a:ext cx="221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Results integrated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from XNAT and HID</a:t>
            </a:r>
          </a:p>
        </p:txBody>
      </p:sp>
      <p:sp>
        <p:nvSpPr>
          <p:cNvPr id="281617" name="Line 16"/>
          <p:cNvSpPr>
            <a:spLocks noChangeShapeType="1"/>
          </p:cNvSpPr>
          <p:nvPr/>
        </p:nvSpPr>
        <p:spPr bwMode="auto">
          <a:xfrm>
            <a:off x="3395663" y="2540000"/>
            <a:ext cx="9525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1618" name="Line 17"/>
          <p:cNvSpPr>
            <a:spLocks noChangeShapeType="1"/>
          </p:cNvSpPr>
          <p:nvPr/>
        </p:nvSpPr>
        <p:spPr bwMode="auto">
          <a:xfrm flipH="1" flipV="1">
            <a:off x="3616325" y="2730500"/>
            <a:ext cx="1588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81619" name="Picture 18"/>
          <p:cNvPicPr>
            <a:picLocks noChangeAspect="1" noChangeArrowheads="1"/>
          </p:cNvPicPr>
          <p:nvPr/>
        </p:nvPicPr>
        <p:blipFill>
          <a:blip r:embed="rId2"/>
          <a:srcRect t="18788" r="16891" b="21638"/>
          <a:stretch>
            <a:fillRect/>
          </a:stretch>
        </p:blipFill>
        <p:spPr bwMode="auto">
          <a:xfrm>
            <a:off x="3573463" y="1343025"/>
            <a:ext cx="133985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20" name="Picture 19"/>
          <p:cNvPicPr>
            <a:picLocks noChangeAspect="1" noChangeArrowheads="1"/>
          </p:cNvPicPr>
          <p:nvPr/>
        </p:nvPicPr>
        <p:blipFill>
          <a:blip r:embed="rId3"/>
          <a:srcRect l="48193" t="45834" r="23712" b="9560"/>
          <a:stretch>
            <a:fillRect/>
          </a:stretch>
        </p:blipFill>
        <p:spPr bwMode="auto">
          <a:xfrm>
            <a:off x="2514600" y="4800600"/>
            <a:ext cx="1171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21" name="Picture 20"/>
          <p:cNvPicPr>
            <a:picLocks noChangeAspect="1" noChangeArrowheads="1"/>
          </p:cNvPicPr>
          <p:nvPr/>
        </p:nvPicPr>
        <p:blipFill>
          <a:blip r:embed="rId4"/>
          <a:srcRect t="14946" r="6114" b="4414"/>
          <a:stretch>
            <a:fillRect/>
          </a:stretch>
        </p:blipFill>
        <p:spPr bwMode="auto">
          <a:xfrm>
            <a:off x="4138613" y="4679950"/>
            <a:ext cx="160496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22" name="Picture 21"/>
          <p:cNvPicPr>
            <a:picLocks noChangeAspect="1" noChangeArrowheads="1"/>
          </p:cNvPicPr>
          <p:nvPr/>
        </p:nvPicPr>
        <p:blipFill>
          <a:blip r:embed="rId5"/>
          <a:srcRect t="16699" r="14546" b="23126"/>
          <a:stretch>
            <a:fillRect/>
          </a:stretch>
        </p:blipFill>
        <p:spPr bwMode="auto">
          <a:xfrm>
            <a:off x="6470650" y="3128963"/>
            <a:ext cx="1293813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23" name="Text Box 22"/>
          <p:cNvSpPr txBox="1">
            <a:spLocks noChangeArrowheads="1"/>
          </p:cNvSpPr>
          <p:nvPr/>
        </p:nvSpPr>
        <p:spPr bwMode="auto">
          <a:xfrm>
            <a:off x="2627313" y="4132263"/>
            <a:ext cx="85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HID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results</a:t>
            </a:r>
          </a:p>
        </p:txBody>
      </p:sp>
      <p:sp>
        <p:nvSpPr>
          <p:cNvPr id="281624" name="Text Box 23"/>
          <p:cNvSpPr txBox="1">
            <a:spLocks noChangeArrowheads="1"/>
          </p:cNvSpPr>
          <p:nvPr/>
        </p:nvSpPr>
        <p:spPr bwMode="auto">
          <a:xfrm>
            <a:off x="5548313" y="3597275"/>
            <a:ext cx="857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XNAT 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results</a:t>
            </a:r>
          </a:p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(XML)</a:t>
            </a:r>
          </a:p>
        </p:txBody>
      </p:sp>
      <p:sp>
        <p:nvSpPr>
          <p:cNvPr id="281625" name="Text Box 24"/>
          <p:cNvSpPr txBox="1">
            <a:spLocks noChangeArrowheads="1"/>
          </p:cNvSpPr>
          <p:nvPr/>
        </p:nvSpPr>
        <p:spPr bwMode="auto">
          <a:xfrm>
            <a:off x="7831138" y="4911725"/>
            <a:ext cx="869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b="1">
                <a:latin typeface="Arial" charset="0"/>
                <a:ea typeface="Hei" charset="-122"/>
              </a:rPr>
              <a:t>…</a:t>
            </a:r>
          </a:p>
        </p:txBody>
      </p:sp>
      <p:pic>
        <p:nvPicPr>
          <p:cNvPr id="281626" name="Picture 25"/>
          <p:cNvPicPr>
            <a:picLocks noChangeAspect="1" noChangeArrowheads="1"/>
          </p:cNvPicPr>
          <p:nvPr/>
        </p:nvPicPr>
        <p:blipFill>
          <a:blip r:embed="rId6"/>
          <a:srcRect b="9111"/>
          <a:stretch>
            <a:fillRect/>
          </a:stretch>
        </p:blipFill>
        <p:spPr bwMode="auto">
          <a:xfrm>
            <a:off x="1884363" y="1384300"/>
            <a:ext cx="1573212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27" name="Text Box 26"/>
          <p:cNvSpPr txBox="1">
            <a:spLocks noChangeArrowheads="1"/>
          </p:cNvSpPr>
          <p:nvPr/>
        </p:nvSpPr>
        <p:spPr bwMode="auto">
          <a:xfrm>
            <a:off x="1792288" y="2755900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Domain query</a:t>
            </a:r>
          </a:p>
        </p:txBody>
      </p:sp>
      <p:sp>
        <p:nvSpPr>
          <p:cNvPr id="281628" name="Text Box 27"/>
          <p:cNvSpPr txBox="1">
            <a:spLocks noChangeArrowheads="1"/>
          </p:cNvSpPr>
          <p:nvPr/>
        </p:nvSpPr>
        <p:spPr bwMode="auto">
          <a:xfrm>
            <a:off x="3671888" y="2741613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  <a:ea typeface="Hei" charset="-122"/>
              </a:rPr>
              <a:t>Integrated results</a:t>
            </a:r>
          </a:p>
        </p:txBody>
      </p:sp>
      <p:sp>
        <p:nvSpPr>
          <p:cNvPr id="281629" name="AutoShape 28"/>
          <p:cNvSpPr>
            <a:spLocks noChangeArrowheads="1"/>
          </p:cNvSpPr>
          <p:nvPr/>
        </p:nvSpPr>
        <p:spPr bwMode="auto">
          <a:xfrm>
            <a:off x="873125" y="3089275"/>
            <a:ext cx="1119188" cy="492125"/>
          </a:xfrm>
          <a:prstGeom prst="can">
            <a:avLst>
              <a:gd name="adj" fmla="val 12079"/>
            </a:avLst>
          </a:prstGeom>
          <a:solidFill>
            <a:srgbClr val="FFDB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b="1">
                <a:latin typeface="Arial" charset="0"/>
                <a:ea typeface="Hei" charset="-122"/>
              </a:rPr>
              <a:t>Logical Source</a:t>
            </a:r>
          </a:p>
          <a:p>
            <a:pPr algn="ctr" eaLnBrk="0" hangingPunct="0"/>
            <a:r>
              <a:rPr lang="en-US" sz="1000" b="1">
                <a:latin typeface="Arial" charset="0"/>
                <a:ea typeface="Hei" charset="-122"/>
              </a:rPr>
              <a:t>descriptions</a:t>
            </a:r>
          </a:p>
        </p:txBody>
      </p:sp>
      <p:pic>
        <p:nvPicPr>
          <p:cNvPr id="46111" name="Picture 19"/>
          <p:cNvPicPr>
            <a:picLocks noChangeAspect="1" noChangeArrowheads="1"/>
          </p:cNvPicPr>
          <p:nvPr/>
        </p:nvPicPr>
        <p:blipFill>
          <a:blip r:embed="rId3"/>
          <a:srcRect l="48193" t="45834" r="23712" b="9560"/>
          <a:stretch>
            <a:fillRect/>
          </a:stretch>
        </p:blipFill>
        <p:spPr bwMode="auto">
          <a:xfrm>
            <a:off x="990600" y="2362200"/>
            <a:ext cx="30575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12" name="Picture 21"/>
          <p:cNvPicPr>
            <a:picLocks noChangeAspect="1" noChangeArrowheads="1"/>
          </p:cNvPicPr>
          <p:nvPr/>
        </p:nvPicPr>
        <p:blipFill>
          <a:blip r:embed="rId5"/>
          <a:srcRect t="16699" r="14546" b="23126"/>
          <a:stretch>
            <a:fillRect/>
          </a:stretch>
        </p:blipFill>
        <p:spPr bwMode="auto">
          <a:xfrm>
            <a:off x="6165850" y="1584325"/>
            <a:ext cx="26797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13" name="Picture 18"/>
          <p:cNvPicPr>
            <a:picLocks noChangeAspect="1" noChangeArrowheads="1"/>
          </p:cNvPicPr>
          <p:nvPr/>
        </p:nvPicPr>
        <p:blipFill>
          <a:blip r:embed="rId2"/>
          <a:srcRect t="18788" r="16891" b="21638"/>
          <a:stretch>
            <a:fillRect/>
          </a:stretch>
        </p:blipFill>
        <p:spPr bwMode="auto">
          <a:xfrm>
            <a:off x="5640388" y="1209675"/>
            <a:ext cx="27114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10" name="Picture 25"/>
          <p:cNvPicPr>
            <a:picLocks noChangeAspect="1" noChangeArrowheads="1"/>
          </p:cNvPicPr>
          <p:nvPr/>
        </p:nvPicPr>
        <p:blipFill>
          <a:blip r:embed="rId6"/>
          <a:srcRect b="9111"/>
          <a:stretch>
            <a:fillRect/>
          </a:stretch>
        </p:blipFill>
        <p:spPr bwMode="auto">
          <a:xfrm>
            <a:off x="1296591" y="1581150"/>
            <a:ext cx="4010422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4574269" y="0"/>
            <a:ext cx="4569731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rial" charset="0"/>
              </a:rPr>
              <a:t>[</a:t>
            </a:r>
            <a:r>
              <a:rPr lang="en-US" sz="1200" dirty="0" err="1">
                <a:latin typeface="Arial" charset="0"/>
              </a:rPr>
              <a:t>Ashish</a:t>
            </a:r>
            <a:r>
              <a:rPr lang="en-US" sz="1200" dirty="0">
                <a:latin typeface="Arial" charset="0"/>
              </a:rPr>
              <a:t>, Ambite, et al. Frontiers in </a:t>
            </a:r>
            <a:r>
              <a:rPr lang="en-US" sz="1200" dirty="0" err="1">
                <a:latin typeface="Arial" charset="0"/>
              </a:rPr>
              <a:t>Neuroinformatics</a:t>
            </a:r>
            <a:r>
              <a:rPr lang="en-US" sz="1200" dirty="0">
                <a:latin typeface="Arial" charset="0"/>
              </a:rPr>
              <a:t> 4:118, 2010]</a:t>
            </a:r>
          </a:p>
        </p:txBody>
      </p:sp>
    </p:spTree>
    <p:extLst>
      <p:ext uri="{BB962C8B-B14F-4D97-AF65-F5344CB8AC3E}">
        <p14:creationId xmlns:p14="http://schemas.microsoft.com/office/powerpoint/2010/main" val="17494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3"/>
          <p:cNvSpPr>
            <a:spLocks noChangeArrowheads="1"/>
          </p:cNvSpPr>
          <p:nvPr/>
        </p:nvSpPr>
        <p:spPr bwMode="auto">
          <a:xfrm>
            <a:off x="2445736" y="4708307"/>
            <a:ext cx="1758564" cy="1321237"/>
          </a:xfrm>
          <a:prstGeom prst="can">
            <a:avLst>
              <a:gd name="adj" fmla="val 25000"/>
            </a:avLst>
          </a:prstGeom>
          <a:solidFill>
            <a:srgbClr val="00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Arial"/>
                <a:ea typeface="Hei" charset="0"/>
                <a:cs typeface="Arial"/>
              </a:rPr>
              <a:t>Head/Neck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Arial"/>
                <a:ea typeface="Hei" charset="0"/>
                <a:cs typeface="Arial"/>
              </a:rPr>
              <a:t>Clinical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2308253" y="3079027"/>
            <a:ext cx="3736920" cy="707886"/>
          </a:xfrm>
          <a:prstGeom prst="rect">
            <a:avLst/>
          </a:prstGeom>
          <a:solidFill>
            <a:srgbClr val="FFDB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4000" b="1">
                <a:latin typeface="Arial"/>
                <a:ea typeface="Hei" charset="0"/>
                <a:cs typeface="Arial"/>
              </a:rPr>
              <a:t>BIRN Mediator</a:t>
            </a:r>
            <a:endParaRPr lang="en-US" sz="4000" b="1" baseline="30000">
              <a:latin typeface="Arial"/>
              <a:ea typeface="Hei" charset="0"/>
              <a:cs typeface="Arial"/>
            </a:endParaRPr>
          </a:p>
        </p:txBody>
      </p:sp>
      <p:sp>
        <p:nvSpPr>
          <p:cNvPr id="45072" name="Text Box 14"/>
          <p:cNvSpPr txBox="1">
            <a:spLocks noChangeArrowheads="1"/>
          </p:cNvSpPr>
          <p:nvPr/>
        </p:nvSpPr>
        <p:spPr bwMode="auto">
          <a:xfrm>
            <a:off x="-20531" y="152400"/>
            <a:ext cx="238273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ea typeface="Hei" charset="0"/>
                <a:cs typeface="Hei" charset="0"/>
              </a:rPr>
              <a:t>User query:</a:t>
            </a:r>
          </a:p>
          <a:p>
            <a:pPr algn="ctr"/>
            <a:r>
              <a:rPr lang="en-US" sz="1800" dirty="0">
                <a:ea typeface="Hei" charset="0"/>
                <a:cs typeface="Hei" charset="0"/>
              </a:rPr>
              <a:t> patients with rectal bleeding grade 3+ that received doses of 70Gy to the rectum and 65Gy to the bladder and resp. volumes radiated, and </a:t>
            </a:r>
            <a:r>
              <a:rPr lang="en-US" sz="1800" dirty="0" err="1">
                <a:ea typeface="Hei" charset="0"/>
                <a:cs typeface="Hei" charset="0"/>
              </a:rPr>
              <a:t>psa</a:t>
            </a:r>
            <a:r>
              <a:rPr lang="en-US" sz="1800">
                <a:ea typeface="Hei" charset="0"/>
                <a:cs typeface="Hei" charset="0"/>
              </a:rPr>
              <a:t> levels</a:t>
            </a:r>
            <a:endParaRPr lang="en-US" sz="1800" dirty="0">
              <a:ea typeface="Hei" charset="0"/>
              <a:cs typeface="Hei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2343773" y="2286000"/>
            <a:ext cx="21006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ea typeface="Hei" charset="0"/>
                <a:cs typeface="Hei" charset="0"/>
              </a:rPr>
              <a:t>Domain query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491620" y="2133600"/>
            <a:ext cx="1570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ea typeface="Hei" charset="0"/>
                <a:cs typeface="Hei" charset="0"/>
              </a:rPr>
              <a:t>Integrated </a:t>
            </a:r>
          </a:p>
          <a:p>
            <a:pPr algn="ctr"/>
            <a:r>
              <a:rPr lang="en-US" dirty="0">
                <a:ea typeface="Hei" charset="0"/>
                <a:cs typeface="Hei" charset="0"/>
              </a:rPr>
              <a:t>results</a:t>
            </a:r>
          </a:p>
        </p:txBody>
      </p:sp>
      <p:sp>
        <p:nvSpPr>
          <p:cNvPr id="45086" name="AutoShape 28"/>
          <p:cNvSpPr>
            <a:spLocks noChangeArrowheads="1"/>
          </p:cNvSpPr>
          <p:nvPr/>
        </p:nvSpPr>
        <p:spPr bwMode="auto">
          <a:xfrm>
            <a:off x="660904" y="2939466"/>
            <a:ext cx="1655521" cy="709196"/>
          </a:xfrm>
          <a:prstGeom prst="can">
            <a:avLst>
              <a:gd name="adj" fmla="val 12079"/>
            </a:avLst>
          </a:prstGeom>
          <a:solidFill>
            <a:srgbClr val="FFDB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/>
                <a:ea typeface="Hei" charset="0"/>
                <a:cs typeface="Arial"/>
              </a:rPr>
              <a:t>Logical Source</a:t>
            </a:r>
          </a:p>
          <a:p>
            <a:pPr algn="ctr" eaLnBrk="0" hangingPunct="0"/>
            <a:r>
              <a:rPr lang="en-US" sz="1600" b="1">
                <a:latin typeface="Arial"/>
                <a:ea typeface="Hei" charset="0"/>
                <a:cs typeface="Arial"/>
              </a:rPr>
              <a:t>descriptions</a:t>
            </a:r>
          </a:p>
        </p:txBody>
      </p:sp>
      <p:sp>
        <p:nvSpPr>
          <p:cNvPr id="45092" name="AutoShape 3"/>
          <p:cNvSpPr>
            <a:spLocks noChangeArrowheads="1"/>
          </p:cNvSpPr>
          <p:nvPr/>
        </p:nvSpPr>
        <p:spPr bwMode="auto">
          <a:xfrm>
            <a:off x="618244" y="4708307"/>
            <a:ext cx="1416223" cy="1321237"/>
          </a:xfrm>
          <a:prstGeom prst="can">
            <a:avLst>
              <a:gd name="adj" fmla="val 25000"/>
            </a:avLst>
          </a:prstGeom>
          <a:solidFill>
            <a:srgbClr val="00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/>
                <a:ea typeface="Hei" charset="0"/>
                <a:cs typeface="Arial"/>
              </a:rPr>
              <a:t>Prostate</a:t>
            </a:r>
          </a:p>
          <a:p>
            <a:pPr algn="ctr" eaLnBrk="0" hangingPunct="0"/>
            <a:r>
              <a:rPr lang="en-US" sz="2400" b="1">
                <a:solidFill>
                  <a:schemeClr val="bg1"/>
                </a:solidFill>
                <a:latin typeface="Arial"/>
                <a:ea typeface="Hei" charset="0"/>
                <a:cs typeface="Arial"/>
              </a:rPr>
              <a:t>Clinical </a:t>
            </a:r>
          </a:p>
        </p:txBody>
      </p:sp>
      <p:cxnSp>
        <p:nvCxnSpPr>
          <p:cNvPr id="45096" name="AutoShape 40"/>
          <p:cNvCxnSpPr>
            <a:cxnSpLocks noChangeShapeType="1"/>
            <a:stCxn id="45058" idx="1"/>
            <a:endCxn id="45065" idx="2"/>
          </p:cNvCxnSpPr>
          <p:nvPr/>
        </p:nvCxnSpPr>
        <p:spPr bwMode="auto">
          <a:xfrm flipV="1">
            <a:off x="3325018" y="3786913"/>
            <a:ext cx="851695" cy="921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97" name="AutoShape 41"/>
          <p:cNvCxnSpPr>
            <a:cxnSpLocks noChangeShapeType="1"/>
            <a:stCxn id="45092" idx="1"/>
            <a:endCxn id="45065" idx="2"/>
          </p:cNvCxnSpPr>
          <p:nvPr/>
        </p:nvCxnSpPr>
        <p:spPr bwMode="auto">
          <a:xfrm flipV="1">
            <a:off x="1326356" y="3786913"/>
            <a:ext cx="2850357" cy="921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98" name="AutoShape 42"/>
          <p:cNvCxnSpPr>
            <a:cxnSpLocks noChangeShapeType="1"/>
            <a:stCxn id="5" idx="0"/>
            <a:endCxn id="45065" idx="2"/>
          </p:cNvCxnSpPr>
          <p:nvPr/>
        </p:nvCxnSpPr>
        <p:spPr bwMode="auto">
          <a:xfrm flipH="1" flipV="1">
            <a:off x="4176713" y="3786913"/>
            <a:ext cx="2411261" cy="327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099" name="Text Box 26"/>
          <p:cNvSpPr txBox="1">
            <a:spLocks noChangeArrowheads="1"/>
          </p:cNvSpPr>
          <p:nvPr/>
        </p:nvSpPr>
        <p:spPr bwMode="auto">
          <a:xfrm>
            <a:off x="366517" y="3810000"/>
            <a:ext cx="18133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Arial"/>
                <a:ea typeface="Hei" charset="0"/>
                <a:cs typeface="Arial"/>
              </a:rPr>
              <a:t>Source queries/</a:t>
            </a:r>
          </a:p>
          <a:p>
            <a:pPr algn="ctr"/>
            <a:r>
              <a:rPr lang="en-US" sz="1800">
                <a:latin typeface="Arial"/>
                <a:ea typeface="Hei" charset="0"/>
                <a:cs typeface="Arial"/>
              </a:rPr>
              <a:t>results</a:t>
            </a:r>
          </a:p>
        </p:txBody>
      </p:sp>
      <p:cxnSp>
        <p:nvCxnSpPr>
          <p:cNvPr id="45100" name="AutoShape 44"/>
          <p:cNvCxnSpPr>
            <a:cxnSpLocks noChangeShapeType="1"/>
            <a:stCxn id="45065" idx="0"/>
          </p:cNvCxnSpPr>
          <p:nvPr/>
        </p:nvCxnSpPr>
        <p:spPr bwMode="auto">
          <a:xfrm flipV="1">
            <a:off x="4176713" y="2234814"/>
            <a:ext cx="800003" cy="844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Predefined Process 4"/>
          <p:cNvSpPr/>
          <p:nvPr/>
        </p:nvSpPr>
        <p:spPr bwMode="auto">
          <a:xfrm>
            <a:off x="5638800" y="4114800"/>
            <a:ext cx="1898347" cy="830997"/>
          </a:xfrm>
          <a:prstGeom prst="flowChartPredefinedProcess">
            <a:avLst/>
          </a:prstGeom>
          <a:solidFill>
            <a:srgbClr val="3366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ＭＳ Ｐゴシック" pitchFamily="-112" charset="-128"/>
                <a:cs typeface="Arial"/>
              </a:rPr>
              <a:t>Matlab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pitchFamily="-112" charset="-128"/>
              <a:cs typeface="Arial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ＭＳ Ｐゴシック" pitchFamily="-112" charset="-128"/>
                <a:cs typeface="Arial"/>
              </a:rPr>
              <a:t>Wrapper</a:t>
            </a:r>
          </a:p>
        </p:txBody>
      </p:sp>
      <p:sp>
        <p:nvSpPr>
          <p:cNvPr id="6" name="Multidocument 5"/>
          <p:cNvSpPr/>
          <p:nvPr/>
        </p:nvSpPr>
        <p:spPr bwMode="auto">
          <a:xfrm>
            <a:off x="7010400" y="5181600"/>
            <a:ext cx="2030683" cy="1502152"/>
          </a:xfrm>
          <a:prstGeom prst="flowChartMultidocument">
            <a:avLst/>
          </a:prstGeom>
          <a:solidFill>
            <a:srgbClr val="3366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ＭＳ Ｐゴシック" pitchFamily="-112" charset="-128"/>
                <a:cs typeface="Arial"/>
              </a:rPr>
              <a:t>Head/Neck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ＭＳ Ｐゴシック" pitchFamily="-112" charset="-128"/>
                <a:cs typeface="Arial"/>
              </a:rPr>
              <a:t>DICOM-RT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ＭＳ Ｐゴシック" pitchFamily="-112" charset="-128"/>
                <a:cs typeface="Arial"/>
              </a:rPr>
              <a:t>files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26" name="Multidocument 25"/>
          <p:cNvSpPr/>
          <p:nvPr/>
        </p:nvSpPr>
        <p:spPr bwMode="auto">
          <a:xfrm>
            <a:off x="4800600" y="5180236"/>
            <a:ext cx="1989902" cy="1502152"/>
          </a:xfrm>
          <a:prstGeom prst="flowChartMultidocument">
            <a:avLst/>
          </a:prstGeom>
          <a:solidFill>
            <a:srgbClr val="3366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ＭＳ Ｐゴシック" pitchFamily="-112" charset="-128"/>
                <a:cs typeface="Arial"/>
              </a:rPr>
              <a:t>Prostate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ＭＳ Ｐゴシック" pitchFamily="-112" charset="-128"/>
                <a:cs typeface="Arial"/>
              </a:rPr>
              <a:t>DICOM-RT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ＭＳ Ｐゴシック" pitchFamily="-112" charset="-128"/>
                <a:cs typeface="Arial"/>
              </a:rPr>
              <a:t>files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pitchFamily="-112" charset="-128"/>
              <a:cs typeface="Arial"/>
            </a:endParaRPr>
          </a:p>
        </p:txBody>
      </p:sp>
      <p:cxnSp>
        <p:nvCxnSpPr>
          <p:cNvPr id="30" name="AutoShape 40"/>
          <p:cNvCxnSpPr>
            <a:cxnSpLocks noChangeShapeType="1"/>
            <a:stCxn id="26" idx="0"/>
            <a:endCxn id="5" idx="2"/>
          </p:cNvCxnSpPr>
          <p:nvPr/>
        </p:nvCxnSpPr>
        <p:spPr bwMode="auto">
          <a:xfrm flipV="1">
            <a:off x="5932449" y="4945797"/>
            <a:ext cx="655525" cy="2344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40"/>
          <p:cNvCxnSpPr>
            <a:cxnSpLocks noChangeShapeType="1"/>
            <a:stCxn id="6" idx="0"/>
            <a:endCxn id="5" idx="2"/>
          </p:cNvCxnSpPr>
          <p:nvPr/>
        </p:nvCxnSpPr>
        <p:spPr bwMode="auto">
          <a:xfrm flipH="1" flipV="1">
            <a:off x="6587974" y="4945797"/>
            <a:ext cx="1577471" cy="2358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7467600" y="4267200"/>
            <a:ext cx="1062948" cy="510778"/>
          </a:xfrm>
          <a:prstGeom prst="roundRect">
            <a:avLst/>
          </a:prstGeom>
          <a:solidFill>
            <a:srgbClr val="3366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-112" charset="-128"/>
                <a:cs typeface="Arial"/>
              </a:rPr>
              <a:t>DVH</a:t>
            </a:r>
            <a:r>
              <a:rPr lang="en-US" dirty="0" err="1">
                <a:solidFill>
                  <a:srgbClr val="FFFFFF"/>
                </a:solidFill>
                <a:latin typeface="Arial"/>
                <a:ea typeface="ＭＳ Ｐゴシック" pitchFamily="-112" charset="-128"/>
                <a:cs typeface="Arial"/>
              </a:rPr>
              <a:t>.m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6324600" y="3124200"/>
            <a:ext cx="2685169" cy="715089"/>
          </a:xfrm>
          <a:prstGeom prst="wedgeRoundRectCallout">
            <a:avLst>
              <a:gd name="adj1" fmla="val -35115"/>
              <a:gd name="adj2" fmla="val 82837"/>
              <a:gd name="adj3" fmla="val 16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Arial"/>
                <a:ea typeface="Hei" charset="-122"/>
                <a:cs typeface="Arial"/>
              </a:rPr>
              <a:t>wrapped </a:t>
            </a:r>
            <a:r>
              <a:rPr lang="en-US" sz="1800" b="1" dirty="0" err="1">
                <a:solidFill>
                  <a:schemeClr val="bg1"/>
                </a:solidFill>
                <a:latin typeface="Arial"/>
                <a:ea typeface="Hei" charset="-122"/>
                <a:cs typeface="Arial"/>
              </a:rPr>
              <a:t>Matlab</a:t>
            </a:r>
            <a:r>
              <a:rPr lang="en-US" sz="1800" b="1" dirty="0">
                <a:solidFill>
                  <a:schemeClr val="bg1"/>
                </a:solidFill>
                <a:latin typeface="Arial"/>
                <a:ea typeface="Hei" charset="-122"/>
                <a:cs typeface="Arial"/>
              </a:rPr>
              <a:t> for</a:t>
            </a:r>
          </a:p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Arial"/>
                <a:ea typeface="Hei" charset="-122"/>
                <a:cs typeface="Arial"/>
              </a:rPr>
              <a:t>DICOM-RT processing</a:t>
            </a:r>
          </a:p>
        </p:txBody>
      </p:sp>
      <p:pic>
        <p:nvPicPr>
          <p:cNvPr id="24" name="Picture 23" descr="Screen Shot 2014-01-09 at 19.35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6127" r="15574" b="12560"/>
          <a:stretch/>
        </p:blipFill>
        <p:spPr>
          <a:xfrm>
            <a:off x="2514600" y="152400"/>
            <a:ext cx="2895600" cy="2082412"/>
          </a:xfrm>
          <a:prstGeom prst="rect">
            <a:avLst/>
          </a:prstGeom>
        </p:spPr>
      </p:pic>
      <p:pic>
        <p:nvPicPr>
          <p:cNvPr id="27" name="Picture 26" descr="Screen Shot 2014-01-09 at 19.36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43137"/>
            <a:ext cx="3352800" cy="1314263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5491620" y="12496"/>
            <a:ext cx="3652380" cy="6282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r>
              <a:rPr lang="en-US" sz="3200" dirty="0"/>
              <a:t>Radiation Oncology</a:t>
            </a:r>
          </a:p>
        </p:txBody>
      </p:sp>
    </p:spTree>
    <p:extLst>
      <p:ext uri="{BB962C8B-B14F-4D97-AF65-F5344CB8AC3E}">
        <p14:creationId xmlns:p14="http://schemas.microsoft.com/office/powerpoint/2010/main" val="41454918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SchizConnect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39507" y="1313120"/>
            <a:ext cx="7103529" cy="5025022"/>
            <a:chOff x="1456728" y="1906224"/>
            <a:chExt cx="6232264" cy="4431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18917"/>
            <a:stretch/>
          </p:blipFill>
          <p:spPr>
            <a:xfrm>
              <a:off x="1456728" y="2260288"/>
              <a:ext cx="6230545" cy="40778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92389"/>
            <a:stretch/>
          </p:blipFill>
          <p:spPr>
            <a:xfrm>
              <a:off x="1458447" y="1906224"/>
              <a:ext cx="6230545" cy="382766"/>
            </a:xfrm>
            <a:prstGeom prst="rect">
              <a:avLst/>
            </a:prstGeom>
          </p:spPr>
        </p:pic>
      </p:grpSp>
      <p:sp>
        <p:nvSpPr>
          <p:cNvPr id="71" name="Rectangle 70"/>
          <p:cNvSpPr/>
          <p:nvPr/>
        </p:nvSpPr>
        <p:spPr>
          <a:xfrm>
            <a:off x="3556000" y="6311899"/>
            <a:ext cx="5588000" cy="523220"/>
          </a:xfrm>
          <a:prstGeom prst="rect">
            <a:avLst/>
          </a:prstGeom>
          <a:solidFill>
            <a:schemeClr val="bg1"/>
          </a:solidFill>
        </p:spPr>
        <p:txBody>
          <a:bodyPr wrap="square" anchor="b">
            <a:spAutoFit/>
          </a:bodyPr>
          <a:lstStyle/>
          <a:p>
            <a:pPr algn="r"/>
            <a:r>
              <a:rPr lang="en-US" sz="1400" dirty="0"/>
              <a:t>Wang  et al, SchizConnect: Mediating Schizophrenia Neuroimaging Databases for Large-Scale Integration, </a:t>
            </a:r>
            <a:r>
              <a:rPr lang="en-US" sz="1400" dirty="0" err="1"/>
              <a:t>Neuroimage</a:t>
            </a:r>
            <a:r>
              <a:rPr lang="en-US" sz="1400" dirty="0"/>
              <a:t> 2015 (in press).</a:t>
            </a:r>
          </a:p>
        </p:txBody>
      </p:sp>
    </p:spTree>
    <p:extLst>
      <p:ext uri="{BB962C8B-B14F-4D97-AF65-F5344CB8AC3E}">
        <p14:creationId xmlns:p14="http://schemas.microsoft.com/office/powerpoint/2010/main" val="26635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5625"/>
            <a:ext cx="8229600" cy="4699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Sample Query: Male with Schizophrenia and a DTI scan, who have measures of Executive Function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26" y="2837180"/>
            <a:ext cx="1955800" cy="27470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19" y="2837180"/>
            <a:ext cx="2266950" cy="2727960"/>
          </a:xfrm>
          <a:prstGeom prst="rect">
            <a:avLst/>
          </a:prstGeom>
        </p:spPr>
      </p:pic>
      <p:pic>
        <p:nvPicPr>
          <p:cNvPr id="7" name="Picture 6" descr="D:\Jessica Turner\My Documents\Projects\NWdata\R012011\ResubMar2012\Papers\DILS2015\queryResult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4" y="2268938"/>
            <a:ext cx="7315200" cy="213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26" y="2693088"/>
            <a:ext cx="7315200" cy="3129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019" y="3221776"/>
            <a:ext cx="7315200" cy="330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4812" y="4895166"/>
            <a:ext cx="7315200" cy="1806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6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Rewriting </a:t>
            </a:r>
            <a:r>
              <a:rPr lang="en-US" sz="3200" dirty="0"/>
              <a:t>(aka query reformulation)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Problem: rewrite user query expressed in mediated schema into query expressed over source schemas </a:t>
            </a:r>
          </a:p>
          <a:p>
            <a:r>
              <a:rPr lang="en-US" sz="2400" dirty="0"/>
              <a:t>Given</a:t>
            </a:r>
          </a:p>
          <a:p>
            <a:pPr lvl="1"/>
            <a:r>
              <a:rPr lang="en-US" sz="2000" dirty="0"/>
              <a:t>Query Q in terms of the mediated-schema relations, and </a:t>
            </a:r>
          </a:p>
          <a:p>
            <a:pPr lvl="1"/>
            <a:r>
              <a:rPr lang="en-US" sz="2000" dirty="0"/>
              <a:t>Schema mappings (source descriptions)</a:t>
            </a:r>
          </a:p>
          <a:p>
            <a:pPr lvl="1"/>
            <a:r>
              <a:rPr lang="en-US" sz="2000" dirty="0"/>
              <a:t>(Mediated schema constraints)</a:t>
            </a:r>
          </a:p>
          <a:p>
            <a:r>
              <a:rPr lang="en-US" sz="2400" dirty="0"/>
              <a:t>Find </a:t>
            </a:r>
          </a:p>
          <a:p>
            <a:pPr lvl="1"/>
            <a:r>
              <a:rPr lang="en-US" sz="2000" dirty="0"/>
              <a:t>Query Q</a:t>
            </a:r>
            <a:r>
              <a:rPr lang="fr-FR" sz="2000" dirty="0"/>
              <a:t>'</a:t>
            </a:r>
            <a:r>
              <a:rPr lang="en-US" sz="2000" dirty="0"/>
              <a:t> that uses only the source relations, such that</a:t>
            </a:r>
          </a:p>
          <a:p>
            <a:pPr lvl="2"/>
            <a:r>
              <a:rPr lang="en-US" sz="2000" dirty="0"/>
              <a:t>Q</a:t>
            </a:r>
            <a:r>
              <a:rPr lang="fr-FR" sz="2000" dirty="0"/>
              <a:t>'</a:t>
            </a:r>
            <a:r>
              <a:rPr lang="en-US" sz="2000" dirty="0"/>
              <a:t> provides only correct answers to Q,</a:t>
            </a:r>
            <a:br>
              <a:rPr lang="en-US" sz="2000" dirty="0"/>
            </a:br>
            <a:r>
              <a:rPr lang="en-US" sz="2000" dirty="0"/>
              <a:t> (i.e.,  Q</a:t>
            </a:r>
            <a:r>
              <a:rPr lang="fr-FR" sz="2000" dirty="0"/>
              <a:t>'</a:t>
            </a:r>
            <a:r>
              <a:rPr lang="en-US" sz="2000" dirty="0"/>
              <a:t> |= Q, i.e.,  Q</a:t>
            </a:r>
            <a:r>
              <a:rPr lang="fr-FR" sz="2000" dirty="0"/>
              <a:t>'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</a:t>
            </a:r>
            <a:r>
              <a:rPr lang="en-US" sz="2000" dirty="0"/>
              <a:t> Q),  and</a:t>
            </a:r>
          </a:p>
          <a:p>
            <a:pPr lvl="2"/>
            <a:r>
              <a:rPr lang="en-US" sz="2000" dirty="0"/>
              <a:t>Q</a:t>
            </a:r>
            <a:r>
              <a:rPr lang="fr-FR" sz="2000" dirty="0"/>
              <a:t>'</a:t>
            </a:r>
            <a:r>
              <a:rPr lang="en-US" sz="2000" dirty="0"/>
              <a:t> provides all possible answers to Q given the sources</a:t>
            </a:r>
          </a:p>
          <a:p>
            <a:pPr lvl="1"/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53383" y="6391765"/>
            <a:ext cx="73953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4F81BD"/>
                </a:solidFill>
                <a:latin typeface="+mn-lt"/>
              </a:rPr>
              <a:t>Note: I</a:t>
            </a:r>
            <a:r>
              <a:rPr lang="fr-FR" sz="1600" i="1" dirty="0">
                <a:solidFill>
                  <a:srgbClr val="4F81BD"/>
                </a:solidFill>
                <a:latin typeface="+mn-lt"/>
              </a:rPr>
              <a:t>'</a:t>
            </a:r>
            <a:r>
              <a:rPr lang="en-US" sz="1600" i="1" dirty="0" err="1">
                <a:solidFill>
                  <a:srgbClr val="4F81BD"/>
                </a:solidFill>
                <a:latin typeface="+mn-lt"/>
              </a:rPr>
              <a:t>ll</a:t>
            </a:r>
            <a:r>
              <a:rPr lang="en-US" sz="1600" i="1" dirty="0">
                <a:solidFill>
                  <a:srgbClr val="4F81BD"/>
                </a:solidFill>
                <a:latin typeface="+mn-lt"/>
              </a:rPr>
              <a:t> use the terms “schema mappings” and “source descriptions”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2095480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Desiderata for Source Descriptions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Expressive power: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distinguish between sources with closely related data. Hence, be able to prune access to irrelevant sources.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Easy addition: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easy to add new data sources.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Reformulation: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be able to reformulate a user query into a query over the sources efficiently and effectively.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Nonlossy</a:t>
            </a:r>
            <a:r>
              <a:rPr lang="en-US" sz="2800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be able to handle all queries that can be answered by directly accessing the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Integration: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Unified view achieved by defining common schema</a:t>
            </a:r>
          </a:p>
          <a:p>
            <a:pPr lvl="1"/>
            <a:r>
              <a:rPr lang="en-US" sz="2400" dirty="0"/>
              <a:t>common = global = mediated = target = domain schema: schema preferred by the integrator </a:t>
            </a:r>
          </a:p>
          <a:p>
            <a:r>
              <a:rPr lang="en-US" sz="2800" dirty="0"/>
              <a:t>Two approaches to realize global schema:</a:t>
            </a:r>
          </a:p>
          <a:p>
            <a:pPr lvl="1"/>
            <a:r>
              <a:rPr lang="en-US" sz="2400" dirty="0"/>
              <a:t>Data Exchange: materialized database</a:t>
            </a:r>
          </a:p>
          <a:p>
            <a:pPr lvl="2"/>
            <a:r>
              <a:rPr lang="en-US" sz="2000" dirty="0"/>
              <a:t>copy data from sources into system under integrator’s control</a:t>
            </a:r>
          </a:p>
          <a:p>
            <a:pPr lvl="2"/>
            <a:r>
              <a:rPr lang="en-US" sz="2000" dirty="0"/>
              <a:t>clean, normalize, </a:t>
            </a:r>
            <a:r>
              <a:rPr lang="en-US" sz="2000" dirty="0" err="1"/>
              <a:t>deduplicate</a:t>
            </a:r>
            <a:r>
              <a:rPr lang="en-US" sz="2000" dirty="0"/>
              <a:t>, index</a:t>
            </a:r>
          </a:p>
          <a:p>
            <a:pPr lvl="1"/>
            <a:r>
              <a:rPr lang="en-US" sz="2400" dirty="0"/>
              <a:t>Virtual Data Integration: </a:t>
            </a:r>
          </a:p>
          <a:p>
            <a:pPr lvl="2"/>
            <a:r>
              <a:rPr lang="en-US" sz="2000" dirty="0"/>
              <a:t>leaves data at the sources</a:t>
            </a:r>
          </a:p>
          <a:p>
            <a:pPr lvl="2"/>
            <a:r>
              <a:rPr lang="en-US" sz="2000" dirty="0"/>
              <a:t>answer user queries over global schema at runtime, by rewriting and executing queries over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3444" y="6596390"/>
            <a:ext cx="1660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Lenzerini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9575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Source Descriptions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Elements of source descriptions: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Contents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source contains movies, directors, cast.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Constraints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only movies produced after 1965.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Completeness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contains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American movies.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Source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Limitations/Capabilities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>
                <a:ea typeface="ＭＳ Ｐゴシック" charset="0"/>
              </a:rPr>
              <a:t>Limitations: source requires movie title or director as input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>
                <a:ea typeface="ＭＳ Ｐゴシック" charset="0"/>
              </a:rPr>
              <a:t>Capabilities: source can perform selections, joins,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Languages for Schema Mapping</a:t>
            </a:r>
            <a:endParaRPr lang="en-US" dirty="0">
              <a:ea typeface="+mj-ea"/>
            </a:endParaRPr>
          </a:p>
        </p:txBody>
      </p:sp>
      <p:sp>
        <p:nvSpPr>
          <p:cNvPr id="53250" name="Oval 3"/>
          <p:cNvSpPr>
            <a:spLocks noChangeArrowheads="1"/>
          </p:cNvSpPr>
          <p:nvPr/>
        </p:nvSpPr>
        <p:spPr bwMode="auto">
          <a:xfrm>
            <a:off x="2819400" y="24384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124200" y="2895600"/>
            <a:ext cx="256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  <a:ea typeface="MS PGothic" charset="0"/>
                <a:cs typeface="Times New Roman" charset="0"/>
              </a:rPr>
              <a:t>Mediated Schema</a:t>
            </a:r>
          </a:p>
        </p:txBody>
      </p:sp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5657850" y="5372100"/>
            <a:ext cx="1100138" cy="1050925"/>
            <a:chOff x="432" y="3504"/>
            <a:chExt cx="693" cy="662"/>
          </a:xfrm>
        </p:grpSpPr>
        <p:sp>
          <p:nvSpPr>
            <p:cNvPr id="53288" name="Oval 6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9" name="Text Box 7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3" name="Group 8"/>
          <p:cNvGrpSpPr>
            <a:grpSpLocks/>
          </p:cNvGrpSpPr>
          <p:nvPr/>
        </p:nvGrpSpPr>
        <p:grpSpPr bwMode="auto">
          <a:xfrm>
            <a:off x="457200" y="5372100"/>
            <a:ext cx="1100138" cy="1050925"/>
            <a:chOff x="432" y="3504"/>
            <a:chExt cx="693" cy="662"/>
          </a:xfrm>
        </p:grpSpPr>
        <p:sp>
          <p:nvSpPr>
            <p:cNvPr id="53286" name="Oval 9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4" name="Group 11"/>
          <p:cNvGrpSpPr>
            <a:grpSpLocks/>
          </p:cNvGrpSpPr>
          <p:nvPr/>
        </p:nvGrpSpPr>
        <p:grpSpPr bwMode="auto">
          <a:xfrm>
            <a:off x="2190750" y="5372100"/>
            <a:ext cx="1100138" cy="1050925"/>
            <a:chOff x="432" y="3504"/>
            <a:chExt cx="693" cy="662"/>
          </a:xfrm>
        </p:grpSpPr>
        <p:sp>
          <p:nvSpPr>
            <p:cNvPr id="53284" name="Oval 12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5" name="Text Box 13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5" name="Group 14"/>
          <p:cNvGrpSpPr>
            <a:grpSpLocks/>
          </p:cNvGrpSpPr>
          <p:nvPr/>
        </p:nvGrpSpPr>
        <p:grpSpPr bwMode="auto">
          <a:xfrm>
            <a:off x="3924300" y="5372100"/>
            <a:ext cx="1100138" cy="1050925"/>
            <a:chOff x="432" y="3504"/>
            <a:chExt cx="693" cy="662"/>
          </a:xfrm>
        </p:grpSpPr>
        <p:sp>
          <p:nvSpPr>
            <p:cNvPr id="53282" name="Oval 15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53256" name="Group 17"/>
          <p:cNvGrpSpPr>
            <a:grpSpLocks/>
          </p:cNvGrpSpPr>
          <p:nvPr/>
        </p:nvGrpSpPr>
        <p:grpSpPr bwMode="auto">
          <a:xfrm>
            <a:off x="7391400" y="5372100"/>
            <a:ext cx="1100138" cy="1050925"/>
            <a:chOff x="432" y="3504"/>
            <a:chExt cx="693" cy="662"/>
          </a:xfrm>
        </p:grpSpPr>
        <p:sp>
          <p:nvSpPr>
            <p:cNvPr id="53280" name="Oval 18"/>
            <p:cNvSpPr>
              <a:spLocks noChangeArrowheads="1"/>
            </p:cNvSpPr>
            <p:nvPr/>
          </p:nvSpPr>
          <p:spPr bwMode="auto">
            <a:xfrm>
              <a:off x="432" y="3504"/>
              <a:ext cx="672" cy="624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0" hangingPunct="0"/>
              <a:endParaRPr lang="en-GB"/>
            </a:p>
          </p:txBody>
        </p:sp>
        <p:sp>
          <p:nvSpPr>
            <p:cNvPr id="53281" name="Text Box 19"/>
            <p:cNvSpPr txBox="1">
              <a:spLocks noChangeArrowheads="1"/>
            </p:cNvSpPr>
            <p:nvPr/>
          </p:nvSpPr>
          <p:spPr bwMode="auto">
            <a:xfrm>
              <a:off x="432" y="3648"/>
              <a:ext cx="6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ahoma" charset="0"/>
                  <a:ea typeface="MS PGothic" charset="0"/>
                  <a:cs typeface="Times New Roman" charset="0"/>
                </a:rPr>
                <a:t>Source</a:t>
              </a:r>
            </a:p>
            <a:p>
              <a:pPr eaLnBrk="1" hangingPunct="1"/>
              <a:endParaRPr lang="en-US"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1371600" y="38100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21"/>
          <p:cNvSpPr>
            <a:spLocks noChangeShapeType="1"/>
          </p:cNvSpPr>
          <p:nvPr/>
        </p:nvSpPr>
        <p:spPr bwMode="auto">
          <a:xfrm flipH="1" flipV="1">
            <a:off x="5791200" y="3657600"/>
            <a:ext cx="19812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3259" name="Group 22"/>
          <p:cNvGrpSpPr>
            <a:grpSpLocks/>
          </p:cNvGrpSpPr>
          <p:nvPr/>
        </p:nvGrpSpPr>
        <p:grpSpPr bwMode="auto">
          <a:xfrm>
            <a:off x="2895600" y="1828800"/>
            <a:ext cx="838200" cy="641350"/>
            <a:chOff x="1824" y="1152"/>
            <a:chExt cx="528" cy="404"/>
          </a:xfrm>
        </p:grpSpPr>
        <p:sp>
          <p:nvSpPr>
            <p:cNvPr id="53278" name="Text Box 23"/>
            <p:cNvSpPr txBox="1">
              <a:spLocks noChangeArrowheads="1"/>
            </p:cNvSpPr>
            <p:nvPr/>
          </p:nvSpPr>
          <p:spPr bwMode="auto">
            <a:xfrm>
              <a:off x="1824" y="1152"/>
              <a:ext cx="3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>
                  <a:latin typeface="Tahoma" charset="0"/>
                  <a:ea typeface="MS PGothic" charset="0"/>
                  <a:cs typeface="Times New Roman" charset="0"/>
                </a:rPr>
                <a:t>Q</a:t>
              </a:r>
            </a:p>
          </p:txBody>
        </p:sp>
        <p:sp>
          <p:nvSpPr>
            <p:cNvPr id="53279" name="Line 24"/>
            <p:cNvSpPr>
              <a:spLocks noChangeShapeType="1"/>
            </p:cNvSpPr>
            <p:nvPr/>
          </p:nvSpPr>
          <p:spPr bwMode="auto">
            <a:xfrm>
              <a:off x="2112" y="144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260" name="Group 25"/>
          <p:cNvGrpSpPr>
            <a:grpSpLocks/>
          </p:cNvGrpSpPr>
          <p:nvPr/>
        </p:nvGrpSpPr>
        <p:grpSpPr bwMode="auto">
          <a:xfrm>
            <a:off x="304800" y="5105400"/>
            <a:ext cx="7245350" cy="457200"/>
            <a:chOff x="192" y="3216"/>
            <a:chExt cx="4564" cy="288"/>
          </a:xfrm>
        </p:grpSpPr>
        <p:sp>
          <p:nvSpPr>
            <p:cNvPr id="53273" name="Text Box 26"/>
            <p:cNvSpPr txBox="1">
              <a:spLocks noChangeArrowheads="1"/>
            </p:cNvSpPr>
            <p:nvPr/>
          </p:nvSpPr>
          <p:spPr bwMode="auto">
            <a:xfrm>
              <a:off x="192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4" name="Text Box 27"/>
            <p:cNvSpPr txBox="1">
              <a:spLocks noChangeArrowheads="1"/>
            </p:cNvSpPr>
            <p:nvPr/>
          </p:nvSpPr>
          <p:spPr bwMode="auto">
            <a:xfrm>
              <a:off x="1260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5" name="Text Box 28"/>
            <p:cNvSpPr txBox="1">
              <a:spLocks noChangeArrowheads="1"/>
            </p:cNvSpPr>
            <p:nvPr/>
          </p:nvSpPr>
          <p:spPr bwMode="auto">
            <a:xfrm>
              <a:off x="2328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6" name="Text Box 29"/>
            <p:cNvSpPr txBox="1">
              <a:spLocks noChangeArrowheads="1"/>
            </p:cNvSpPr>
            <p:nvPr/>
          </p:nvSpPr>
          <p:spPr bwMode="auto">
            <a:xfrm>
              <a:off x="3396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53277" name="Text Box 30"/>
            <p:cNvSpPr txBox="1">
              <a:spLocks noChangeArrowheads="1"/>
            </p:cNvSpPr>
            <p:nvPr/>
          </p:nvSpPr>
          <p:spPr bwMode="auto">
            <a:xfrm>
              <a:off x="4464" y="3216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Q</a:t>
              </a:r>
              <a:r>
                <a:rPr lang="fr-FR" altLang="ja-JP" dirty="0">
                  <a:solidFill>
                    <a:srgbClr val="FF0000"/>
                  </a:solidFill>
                  <a:latin typeface="Tahoma" charset="0"/>
                  <a:ea typeface="MS PGothic" charset="0"/>
                  <a:cs typeface="Times New Roman" charset="0"/>
                </a:rPr>
                <a:t>'</a:t>
              </a:r>
              <a:endParaRPr lang="en-US" dirty="0">
                <a:solidFill>
                  <a:srgbClr val="FF0000"/>
                </a:solidFill>
                <a:latin typeface="Tahoma" charset="0"/>
                <a:ea typeface="MS PGothic" charset="0"/>
                <a:cs typeface="Times New Roman" charset="0"/>
              </a:endParaRPr>
            </a:p>
          </p:txBody>
        </p:sp>
      </p:grpSp>
      <p:sp>
        <p:nvSpPr>
          <p:cNvPr id="53261" name="Line 31"/>
          <p:cNvSpPr>
            <a:spLocks noChangeShapeType="1"/>
          </p:cNvSpPr>
          <p:nvPr/>
        </p:nvSpPr>
        <p:spPr bwMode="auto">
          <a:xfrm flipV="1">
            <a:off x="1371600" y="3810000"/>
            <a:ext cx="1828800" cy="1447800"/>
          </a:xfrm>
          <a:prstGeom prst="line">
            <a:avLst/>
          </a:prstGeom>
          <a:noFill/>
          <a:ln w="63500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2" name="Line 32"/>
          <p:cNvSpPr>
            <a:spLocks noChangeShapeType="1"/>
          </p:cNvSpPr>
          <p:nvPr/>
        </p:nvSpPr>
        <p:spPr bwMode="auto">
          <a:xfrm flipH="1" flipV="1">
            <a:off x="5791200" y="3657600"/>
            <a:ext cx="1981200" cy="1600200"/>
          </a:xfrm>
          <a:prstGeom prst="line">
            <a:avLst/>
          </a:prstGeom>
          <a:noFill/>
          <a:ln w="63500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3" name="Rectangle 33"/>
          <p:cNvSpPr>
            <a:spLocks noChangeArrowheads="1"/>
          </p:cNvSpPr>
          <p:nvPr/>
        </p:nvSpPr>
        <p:spPr bwMode="auto">
          <a:xfrm>
            <a:off x="1143000" y="42672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299018"/>
                </a:solidFill>
                <a:cs typeface="Times New Roman" charset="0"/>
              </a:rPr>
              <a:t>GAV</a:t>
            </a:r>
          </a:p>
        </p:txBody>
      </p:sp>
      <p:sp>
        <p:nvSpPr>
          <p:cNvPr id="53265" name="Line 35"/>
          <p:cNvSpPr>
            <a:spLocks noChangeShapeType="1"/>
          </p:cNvSpPr>
          <p:nvPr/>
        </p:nvSpPr>
        <p:spPr bwMode="auto">
          <a:xfrm flipV="1">
            <a:off x="2819400" y="39624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Line 36"/>
          <p:cNvSpPr>
            <a:spLocks noChangeShapeType="1"/>
          </p:cNvSpPr>
          <p:nvPr/>
        </p:nvSpPr>
        <p:spPr bwMode="auto">
          <a:xfrm flipV="1">
            <a:off x="4495800" y="396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7" name="Line 37"/>
          <p:cNvSpPr>
            <a:spLocks noChangeShapeType="1"/>
          </p:cNvSpPr>
          <p:nvPr/>
        </p:nvSpPr>
        <p:spPr bwMode="auto">
          <a:xfrm flipH="1" flipV="1">
            <a:off x="5181600" y="38862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38"/>
          <p:cNvSpPr>
            <a:spLocks noChangeShapeType="1"/>
          </p:cNvSpPr>
          <p:nvPr/>
        </p:nvSpPr>
        <p:spPr bwMode="auto">
          <a:xfrm flipV="1">
            <a:off x="2819400" y="3962400"/>
            <a:ext cx="914400" cy="1295400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39"/>
          <p:cNvSpPr>
            <a:spLocks noChangeShapeType="1"/>
          </p:cNvSpPr>
          <p:nvPr/>
        </p:nvSpPr>
        <p:spPr bwMode="auto">
          <a:xfrm flipH="1" flipV="1">
            <a:off x="5181600" y="3886200"/>
            <a:ext cx="990600" cy="1371600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Line 40"/>
          <p:cNvSpPr>
            <a:spLocks noChangeShapeType="1"/>
          </p:cNvSpPr>
          <p:nvPr/>
        </p:nvSpPr>
        <p:spPr bwMode="auto">
          <a:xfrm flipV="1">
            <a:off x="4495800" y="3962400"/>
            <a:ext cx="0" cy="1295400"/>
          </a:xfrm>
          <a:prstGeom prst="line">
            <a:avLst/>
          </a:prstGeom>
          <a:noFill/>
          <a:ln w="635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1" name="Rectangle 41"/>
          <p:cNvSpPr>
            <a:spLocks noChangeArrowheads="1"/>
          </p:cNvSpPr>
          <p:nvPr/>
        </p:nvSpPr>
        <p:spPr bwMode="auto">
          <a:xfrm>
            <a:off x="3276600" y="4419600"/>
            <a:ext cx="101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cs typeface="Times New Roman" charset="0"/>
              </a:rPr>
              <a:t>LAV</a:t>
            </a:r>
          </a:p>
        </p:txBody>
      </p:sp>
      <p:sp>
        <p:nvSpPr>
          <p:cNvPr id="53272" name="Rectangle 42"/>
          <p:cNvSpPr>
            <a:spLocks noChangeArrowheads="1"/>
          </p:cNvSpPr>
          <p:nvPr/>
        </p:nvSpPr>
        <p:spPr bwMode="auto">
          <a:xfrm>
            <a:off x="4220368" y="4407693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FF"/>
                </a:solidFill>
                <a:cs typeface="Times New Roman" charset="0"/>
              </a:rPr>
              <a:t>GLAV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7258" y="6611779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2481570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Mappings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03856" cy="4800600"/>
          </a:xfrm>
        </p:spPr>
        <p:txBody>
          <a:bodyPr/>
          <a:lstStyle/>
          <a:p>
            <a:r>
              <a:rPr lang="en-US" sz="2800" dirty="0"/>
              <a:t>Global-as-View (GAV):  </a:t>
            </a:r>
            <a:r>
              <a:rPr lang="en-US" sz="2800" dirty="0">
                <a:sym typeface="Symbol" charset="0"/>
              </a:rPr>
              <a:t>s(X,Y) --&gt; g(X)</a:t>
            </a:r>
          </a:p>
          <a:p>
            <a:pPr lvl="1"/>
            <a:r>
              <a:rPr lang="en-US" sz="2400" dirty="0"/>
              <a:t>Mediator relation defined as a view over source relations</a:t>
            </a:r>
          </a:p>
          <a:p>
            <a:pPr lvl="1"/>
            <a:r>
              <a:rPr lang="en-US" sz="2400" dirty="0"/>
              <a:t>Ex: TSIMMIS (Stanford), HERMES (Maryland), SIMS, BIRN (USC)</a:t>
            </a:r>
          </a:p>
          <a:p>
            <a:r>
              <a:rPr lang="en-US" sz="2800" dirty="0"/>
              <a:t>Local-as-View (LAV):   s(X) </a:t>
            </a:r>
            <a:r>
              <a:rPr lang="en-US" sz="2800" dirty="0">
                <a:sym typeface="Symbol" charset="0"/>
              </a:rPr>
              <a:t>--&gt; ∃Y g(X,Y)</a:t>
            </a:r>
            <a:endParaRPr lang="en-US" sz="2800" dirty="0"/>
          </a:p>
          <a:p>
            <a:pPr lvl="1"/>
            <a:r>
              <a:rPr lang="en-US" sz="2400" dirty="0"/>
              <a:t>Source relation defined as view over mediator relations</a:t>
            </a:r>
          </a:p>
          <a:p>
            <a:pPr lvl="1"/>
            <a:r>
              <a:rPr lang="en-US" sz="2400" dirty="0"/>
              <a:t>Ex: Information Manifold (AT&amp;T), Tukwila (UW), </a:t>
            </a:r>
            <a:r>
              <a:rPr lang="en-US" sz="2400" dirty="0" err="1"/>
              <a:t>InfoMaster</a:t>
            </a:r>
            <a:r>
              <a:rPr lang="en-US" sz="2400" dirty="0"/>
              <a:t> (Stanford),  Prometheus, BIRN Mediator/GQR (USC)</a:t>
            </a:r>
          </a:p>
          <a:p>
            <a:r>
              <a:rPr lang="en-US" sz="2800" dirty="0"/>
              <a:t>General (GLAV):  </a:t>
            </a:r>
            <a:r>
              <a:rPr lang="en-US" sz="2800" dirty="0">
                <a:sym typeface="Symbol" charset="0"/>
              </a:rPr>
              <a:t>s(X,Y) --&gt; ∃Z g(X,Z)</a:t>
            </a:r>
          </a:p>
          <a:p>
            <a:pPr lvl="1"/>
            <a:r>
              <a:rPr lang="en-US" sz="2400" dirty="0">
                <a:sym typeface="Symbol" charset="0"/>
              </a:rPr>
              <a:t>BIRN Mediator (USC), …</a:t>
            </a:r>
            <a:endParaRPr lang="en-US" sz="2400" dirty="0"/>
          </a:p>
          <a:p>
            <a:pPr marL="114300" indent="0">
              <a:buNone/>
            </a:pPr>
            <a:r>
              <a:rPr lang="en-US" sz="2800" dirty="0"/>
              <a:t>         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2163763" y="5849938"/>
            <a:ext cx="502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View ~ named query ~ logical formula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Screen Shot 2014-02-12 at 11.41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22" y="5749160"/>
            <a:ext cx="4292878" cy="11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600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Global-as-View (GAV) Schema Mapping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39433" y="1600200"/>
            <a:ext cx="8799464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Each mediator relation is defined as a view over source relations: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</a:t>
            </a:r>
            <a:r>
              <a:rPr lang="en-US" sz="2800" baseline="-25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(X,Y) --&gt; g(X)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				    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CREATE VIEW review AS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 Title, Year, Review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FROM s1, s3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WHERE s1.ID = s3.ID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33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Domain Query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33CC33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rewritten to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Source Query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200" dirty="0">
              <a:solidFill>
                <a:schemeClr val="accent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  using GAV schema mapping: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6649" y="6049715"/>
            <a:ext cx="8301307" cy="40011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11621" y="3240216"/>
            <a:ext cx="0" cy="135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Global-as-View (GAV)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39433" y="1600200"/>
            <a:ext cx="8799464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Each mediator relation is defined as a view over source relations: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</a:t>
            </a:r>
            <a:r>
              <a:rPr lang="en-US" sz="2800" baseline="-25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(X,Y) --&gt; g(X)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				    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Assume s1 and s3 are in the same database db1, and s2 is in a different source </a:t>
            </a:r>
          </a:p>
        </p:txBody>
      </p:sp>
    </p:spTree>
    <p:extLst>
      <p:ext uri="{BB962C8B-B14F-4D97-AF65-F5344CB8AC3E}">
        <p14:creationId xmlns:p14="http://schemas.microsoft.com/office/powerpoint/2010/main" val="3160280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</a:t>
            </a:r>
            <a:r>
              <a:rPr lang="fr-FR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</a:t>
            </a:r>
            <a:r>
              <a:rPr lang="fr-FR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93124" y="433722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0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35763" y="3079750"/>
            <a:ext cx="2256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2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37165" cy="69362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ffectLst/>
                <a:ea typeface="ＭＳ Ｐゴシック" charset="0"/>
                <a:cs typeface="ＭＳ Ｐゴシック" charset="0"/>
              </a:rPr>
              <a:t>Information Integration Challenges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24849"/>
            <a:ext cx="8228641" cy="53759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Syntactic (Access/Format) </a:t>
            </a:r>
            <a:r>
              <a:rPr lang="en-GB" sz="2800" dirty="0">
                <a:ea typeface="ＭＳ Ｐゴシック" charset="0"/>
                <a:cs typeface="ＭＳ Ｐゴシック" charset="0"/>
              </a:rPr>
              <a:t>heterogeneity: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0"/>
              </a:rPr>
              <a:t>Structured Sources: DBMS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sym typeface="Wingdings" charset="0"/>
              </a:rPr>
              <a:t></a:t>
            </a:r>
            <a:r>
              <a:rPr lang="en-US" sz="2400" dirty="0">
                <a:ea typeface="ＭＳ Ｐゴシック" charset="0"/>
              </a:rPr>
              <a:t> ODBC, JDBC</a:t>
            </a:r>
          </a:p>
          <a:p>
            <a:pPr lvl="1">
              <a:lnSpc>
                <a:spcPct val="90000"/>
              </a:lnSpc>
            </a:pPr>
            <a:r>
              <a:rPr lang="en-GB" sz="2400" dirty="0" err="1">
                <a:ea typeface="ＭＳ Ｐゴシック" charset="0"/>
              </a:rPr>
              <a:t>Semistructured</a:t>
            </a:r>
            <a:r>
              <a:rPr lang="en-GB" sz="2400" dirty="0">
                <a:ea typeface="ＭＳ Ｐゴシック" charset="0"/>
              </a:rPr>
              <a:t> Sources: HTML, text, </a:t>
            </a:r>
            <a:r>
              <a:rPr lang="en-GB" sz="2400" dirty="0" err="1">
                <a:ea typeface="ＭＳ Ｐゴシック" charset="0"/>
              </a:rPr>
              <a:t>pdf</a:t>
            </a:r>
            <a:r>
              <a:rPr lang="en-GB" sz="2400" dirty="0">
                <a:ea typeface="ＭＳ Ｐゴシック" charset="0"/>
              </a:rPr>
              <a:t>, XML </a:t>
            </a:r>
            <a:br>
              <a:rPr lang="en-GB" sz="2400" dirty="0">
                <a:ea typeface="ＭＳ Ｐゴシック" charset="0"/>
              </a:rPr>
            </a:br>
            <a:r>
              <a:rPr lang="en-GB" sz="2400" dirty="0">
                <a:ea typeface="ＭＳ Ｐゴシック" charset="0"/>
              </a:rPr>
              <a:t> 	</a:t>
            </a:r>
            <a:r>
              <a:rPr lang="en-GB" sz="2400" dirty="0">
                <a:ea typeface="ＭＳ Ｐゴシック" charset="0"/>
                <a:sym typeface="Wingdings" charset="0"/>
              </a:rPr>
              <a:t> </a:t>
            </a:r>
            <a:r>
              <a:rPr lang="en-US" sz="2400" dirty="0">
                <a:ea typeface="ＭＳ Ｐゴシック" charset="0"/>
              </a:rPr>
              <a:t>Wrappers, Information Extraction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Web services </a:t>
            </a:r>
            <a:r>
              <a:rPr lang="en-US" sz="2400" dirty="0">
                <a:ea typeface="ＭＳ Ｐゴシック" charset="0"/>
                <a:sym typeface="Wingdings" charset="0"/>
              </a:rPr>
              <a:t> </a:t>
            </a:r>
            <a:r>
              <a:rPr lang="en-US" sz="2400" dirty="0">
                <a:ea typeface="ＭＳ Ｐゴシック" charset="0"/>
              </a:rPr>
              <a:t>XML, SOAP, WSDL, REST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Geospatial Data </a:t>
            </a:r>
            <a:r>
              <a:rPr lang="en-US" sz="2400" dirty="0">
                <a:ea typeface="ＭＳ Ｐゴシック" charset="0"/>
                <a:sym typeface="Wingdings" charset="0"/>
              </a:rPr>
              <a:t> Maps, Images, Vector Data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Semantic </a:t>
            </a:r>
            <a:r>
              <a:rPr lang="en-GB" sz="2800" dirty="0">
                <a:ea typeface="ＭＳ Ｐゴシック" charset="0"/>
                <a:cs typeface="ＭＳ Ｐゴシック" charset="0"/>
              </a:rPr>
              <a:t>heterogeneity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0"/>
              </a:rPr>
              <a:t>Schema </a:t>
            </a:r>
            <a:r>
              <a:rPr lang="en-US" sz="2400" dirty="0">
                <a:ea typeface="ＭＳ Ｐゴシック" charset="0"/>
                <a:sym typeface="Wingdings" charset="0"/>
              </a:rPr>
              <a:t> Describe sources in common domain schema</a:t>
            </a:r>
            <a:endParaRPr lang="en-GB" sz="24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Data </a:t>
            </a:r>
            <a:r>
              <a:rPr lang="en-GB" sz="2400" dirty="0">
                <a:ea typeface="ＭＳ Ｐゴシック" charset="0"/>
                <a:sym typeface="Wingdings" charset="0"/>
              </a:rPr>
              <a:t> Record Linkage</a:t>
            </a:r>
            <a:endParaRPr lang="en-US" sz="2400" dirty="0">
              <a:ea typeface="ＭＳ Ｐゴシック" charset="0"/>
              <a:sym typeface="Wingdings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Scalability</a:t>
            </a:r>
            <a:r>
              <a:rPr lang="en-GB" sz="2800" dirty="0">
                <a:ea typeface="ＭＳ Ｐゴシック" charset="0"/>
                <a:cs typeface="ＭＳ Ｐゴシック" charset="0"/>
              </a:rPr>
              <a:t>: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0"/>
              </a:rPr>
              <a:t>Mediation</a:t>
            </a:r>
            <a:endParaRPr lang="en-US" sz="24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0"/>
              </a:rPr>
              <a:t>Record Linkage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Efficient Query Execution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35764" y="3079750"/>
            <a:ext cx="2271712" cy="13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and 2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  <a:cs typeface="Arial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s1 </a:t>
            </a:r>
            <a:b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is redundant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265297" y="3748088"/>
            <a:ext cx="148164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1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35764" y="3079750"/>
            <a:ext cx="2271712" cy="13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and 2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  <a:cs typeface="Arial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s1 </a:t>
            </a:r>
            <a:b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is redundant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2. q</a:t>
            </a:r>
            <a:r>
              <a:rPr lang="fr-FR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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s2(</a:t>
            </a:r>
            <a:r>
              <a:rPr lang="en-US" sz="24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T,’Scott’,S,Y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</a:t>
            </a:r>
            <a:r>
              <a:rPr lang="fr-FR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</a:t>
            </a:r>
            <a:r>
              <a:rPr lang="fr-FR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,R)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35764" y="3079750"/>
            <a:ext cx="2271712" cy="13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and 2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  <a:cs typeface="Arial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s1 </a:t>
            </a:r>
            <a:b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is redundant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179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2. q</a:t>
            </a:r>
            <a:r>
              <a:rPr lang="fr-FR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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s2(</a:t>
            </a:r>
            <a:r>
              <a:rPr lang="en-US" sz="24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T,’Scott’,S,Y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35764" y="3079750"/>
            <a:ext cx="2271712" cy="13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and 2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  <a:cs typeface="Arial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s1 </a:t>
            </a:r>
            <a:b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is redundant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257636" y="4415945"/>
            <a:ext cx="2570788" cy="78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60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1. 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2. q</a:t>
            </a:r>
            <a:r>
              <a:rPr lang="fr-FR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 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s2(</a:t>
            </a:r>
            <a:r>
              <a:rPr lang="en-US" sz="24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T,’Scott’,S,Y</a:t>
            </a:r>
            <a:r>
              <a:rPr lang="en-US" sz="24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                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s1(I,T,D,Y), 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35764" y="3079750"/>
            <a:ext cx="2271712" cy="13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and 2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  <a:cs typeface="Arial"/>
              </a:rPr>
              <a:t>nd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s1 </a:t>
            </a:r>
            <a:b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</a:b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is redundant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257636" y="4415945"/>
            <a:ext cx="2570788" cy="78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Assume (T,Y) and (I)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are keys of s1, then I=I</a:t>
            </a:r>
            <a:r>
              <a:rPr lang="fr-FR" sz="2000" dirty="0">
                <a:solidFill>
                  <a:srgbClr val="FF0000"/>
                </a:solidFill>
                <a:latin typeface="+mn-lt"/>
                <a:cs typeface="Arial"/>
              </a:rPr>
              <a:t>'</a:t>
            </a:r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643418" y="5128649"/>
            <a:ext cx="3364058" cy="77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If s1 and s3 have same movies, then q2 is redundant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/>
              </a:rPr>
              <a:t>wrt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/>
              </a:rPr>
              <a:t> q1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38970" y="4325698"/>
            <a:ext cx="4648969" cy="7696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5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Query Reformulation in GAV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reformulation = 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rule unfolding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+ simplification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Query: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Find reviews for movies directed by Scott after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movie(T,Y, 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review(T,Y,R),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 &gt;= 1997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33CC33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(T,R)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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s1(I,T,</a:t>
            </a:r>
            <a:r>
              <a:rPr lang="fr-FR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'Scott'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,Y), 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4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3(I,R)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Y &gt;= 1997,</a:t>
            </a:r>
            <a: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br>
              <a:rPr lang="en-US" sz="24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2284" y="5985301"/>
            <a:ext cx="6515347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endParaRPr lang="en-US" sz="16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s2(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Title,Director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n-US" sz="1600" dirty="0" err="1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Studio,Year</a:t>
            </a:r>
            <a:r>
              <a:rPr lang="en-US" sz="1600" dirty="0">
                <a:solidFill>
                  <a:srgbClr val="CC66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1600" dirty="0">
              <a:solidFill>
                <a:srgbClr val="CC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review(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Title,Year,Review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s1(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ID,Title,Director,Year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 ^ s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3(</a:t>
            </a:r>
            <a:r>
              <a:rPr lang="en-US" sz="16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ID,Review</a:t>
            </a:r>
            <a:r>
              <a:rPr lang="en-US" sz="1600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078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587423"/>
          </a:xfrm>
        </p:spPr>
        <p:txBody>
          <a:bodyPr/>
          <a:lstStyle/>
          <a:p>
            <a:r>
              <a:rPr lang="en-US" sz="3200" dirty="0"/>
              <a:t>Distributed/Federated Queries vs.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212"/>
            <a:ext cx="8228641" cy="5415588"/>
          </a:xfrm>
        </p:spPr>
        <p:txBody>
          <a:bodyPr/>
          <a:lstStyle/>
          <a:p>
            <a:r>
              <a:rPr lang="en-US" sz="2400" dirty="0"/>
              <a:t>Some systems allow to query remote databases</a:t>
            </a:r>
          </a:p>
          <a:p>
            <a:pPr lvl="1"/>
            <a:r>
              <a:rPr lang="en-US" sz="2000" dirty="0"/>
              <a:t>Ex: </a:t>
            </a:r>
          </a:p>
          <a:p>
            <a:pPr marL="411163" lvl="1" indent="0">
              <a:buNone/>
            </a:pPr>
            <a:r>
              <a:rPr lang="en-US" sz="2000" dirty="0"/>
              <a:t>IBM</a:t>
            </a:r>
          </a:p>
          <a:p>
            <a:pPr marL="411163" lvl="1" indent="0">
              <a:buNone/>
            </a:pPr>
            <a:r>
              <a:rPr lang="en-US" sz="2000" dirty="0"/>
              <a:t>Information</a:t>
            </a:r>
          </a:p>
          <a:p>
            <a:pPr marL="411163" lvl="1" indent="0">
              <a:buNone/>
            </a:pPr>
            <a:r>
              <a:rPr lang="en-US" sz="2000" dirty="0"/>
              <a:t>Integrator</a:t>
            </a:r>
            <a:r>
              <a:rPr lang="en-US" sz="2000" baseline="30000" dirty="0"/>
              <a:t>*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However, If we just expose the source schemas, the user would quickly get overloaded</a:t>
            </a:r>
          </a:p>
          <a:p>
            <a:r>
              <a:rPr lang="en-US" sz="2400" dirty="0"/>
              <a:t>For integration, we need to create global schema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6238755"/>
            <a:ext cx="898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n-lt"/>
              </a:rPr>
              <a:t>(*) IBM marketing changes the name of the system quite often, today it is called “IBM </a:t>
            </a:r>
            <a:r>
              <a:rPr lang="en-US" sz="1200" dirty="0" err="1">
                <a:solidFill>
                  <a:schemeClr val="accent1"/>
                </a:solidFill>
                <a:latin typeface="+mn-lt"/>
              </a:rPr>
              <a:t>InfoSphere</a:t>
            </a:r>
            <a:r>
              <a:rPr lang="en-US" sz="1200" dirty="0">
                <a:solidFill>
                  <a:schemeClr val="accent1"/>
                </a:solidFill>
                <a:latin typeface="+mn-lt"/>
              </a:rPr>
              <a:t> Information Server for Data Integration”:</a:t>
            </a:r>
          </a:p>
          <a:p>
            <a:r>
              <a:rPr lang="en-US" sz="1200" dirty="0">
                <a:solidFill>
                  <a:schemeClr val="accent1"/>
                </a:solidFill>
                <a:latin typeface="+mn-lt"/>
                <a:hlinkClick r:id="rId2"/>
              </a:rPr>
              <a:t>https://www.ibm.com/us-en/marketplace/information-server-for-data-integration</a:t>
            </a:r>
            <a:endParaRPr lang="en-US" sz="120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89" y="1500909"/>
            <a:ext cx="6115052" cy="35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Palatino Linotype" charset="0"/>
                <a:ea typeface="ＭＳ Ｐゴシック" charset="0"/>
                <a:cs typeface="ＭＳ Ｐゴシック" charset="0"/>
              </a:rPr>
              <a:t>Local-as-View (LAV) Schema Mappings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Each source relation is defined as a view over mediator relations: s(X)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∃Y </a:t>
            </a:r>
            <a:r>
              <a:rPr lang="el-GR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ψ</a:t>
            </a:r>
            <a:r>
              <a:rPr lang="en-US" sz="2400" baseline="-25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(X,Y)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s1(title, year, director)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title,year,director,genre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^ American(director) ^ year ≥1960 ^ genre = </a:t>
            </a:r>
            <a:r>
              <a:rPr lang="fr-FR" altLang="ja-JP" sz="24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Comedy</a:t>
            </a:r>
            <a:r>
              <a:rPr lang="fr-FR" altLang="ja-JP" sz="24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s2(title, review)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Movie(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title,year,director,genre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 ^  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			year≥1990 ^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hasReview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(title, review)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2702769" y="382322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rgbClr val="4F81BD"/>
                </a:solidFill>
                <a:sym typeface="Symbol" charset="0"/>
              </a:rPr>
              <a:t>⊆</a:t>
            </a: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3552522" y="261872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rgbClr val="4F81BD"/>
                </a:solidFill>
                <a:sym typeface="Symbol" charset="0"/>
              </a:rPr>
              <a:t>⊆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1426" y="5797925"/>
            <a:ext cx="854379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dirty="0">
                <a:solidFill>
                  <a:srgbClr val="4F81BD"/>
                </a:solidFill>
                <a:latin typeface="+mn-lt"/>
              </a:rPr>
              <a:t>Open world!  Tuples in sources guaranteed to satisfy the </a:t>
            </a:r>
          </a:p>
          <a:p>
            <a:pPr algn="l"/>
            <a:r>
              <a:rPr lang="en-US" dirty="0">
                <a:solidFill>
                  <a:srgbClr val="4F81BD"/>
                </a:solidFill>
                <a:latin typeface="+mn-lt"/>
              </a:rPr>
              <a:t>                         definitions, but sources don</a:t>
            </a:r>
            <a:r>
              <a:rPr lang="fr-FR" dirty="0">
                <a:solidFill>
                  <a:srgbClr val="4F81BD"/>
                </a:solidFill>
                <a:latin typeface="+mn-lt"/>
              </a:rPr>
              <a:t>'</a:t>
            </a:r>
            <a:r>
              <a:rPr lang="en-US" dirty="0">
                <a:solidFill>
                  <a:srgbClr val="4F81BD"/>
                </a:solidFill>
                <a:latin typeface="+mn-lt"/>
              </a:rPr>
              <a:t>t have all possible tuples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426" y="5204811"/>
            <a:ext cx="8543795" cy="49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dirty="0" err="1">
                <a:solidFill>
                  <a:schemeClr val="accent3"/>
                </a:solidFill>
                <a:latin typeface="+mn-lt"/>
              </a:rPr>
              <a:t>Existentials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!  Invent values!   </a:t>
            </a:r>
            <a:r>
              <a:rPr lang="en-US" dirty="0" err="1">
                <a:solidFill>
                  <a:schemeClr val="accent3"/>
                </a:solidFill>
                <a:latin typeface="+mn-lt"/>
              </a:rPr>
              <a:t>Skolem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functions, aka labelled nulls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86876" y="3753065"/>
            <a:ext cx="4998026" cy="4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dirty="0">
                <a:solidFill>
                  <a:schemeClr val="accent3"/>
                </a:solidFill>
                <a:latin typeface="+mn-lt"/>
              </a:rPr>
              <a:t> ∃year, director, genre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63586" y="2461722"/>
            <a:ext cx="4998026" cy="4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dirty="0">
                <a:solidFill>
                  <a:schemeClr val="accent3"/>
                </a:solidFill>
                <a:latin typeface="+mn-lt"/>
              </a:rPr>
              <a:t> ∃genre</a:t>
            </a:r>
          </a:p>
        </p:txBody>
      </p:sp>
    </p:spTree>
    <p:extLst>
      <p:ext uri="{BB962C8B-B14F-4D97-AF65-F5344CB8AC3E}">
        <p14:creationId xmlns:p14="http://schemas.microsoft.com/office/powerpoint/2010/main" val="415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17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89872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1315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                                    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 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061369" y="3120128"/>
            <a:ext cx="2530048" cy="374571"/>
          </a:xfrm>
          <a:prstGeom prst="wedgeRoundRectCallout">
            <a:avLst>
              <a:gd name="adj1" fmla="val -35264"/>
              <a:gd name="adj2" fmla="val 121973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n-lt"/>
              </a:rPr>
              <a:t>Only s2 provides 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hasReview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254007" y="2630096"/>
            <a:ext cx="1344503" cy="374571"/>
          </a:xfrm>
          <a:prstGeom prst="wedgeRoundRectCallout">
            <a:avLst>
              <a:gd name="adj1" fmla="val -45006"/>
              <a:gd name="adj2" fmla="val 80496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n-lt"/>
              </a:rPr>
              <a:t>Is s2 enough?</a:t>
            </a:r>
          </a:p>
        </p:txBody>
      </p:sp>
    </p:spTree>
    <p:extLst>
      <p:ext uri="{BB962C8B-B14F-4D97-AF65-F5344CB8AC3E}">
        <p14:creationId xmlns:p14="http://schemas.microsoft.com/office/powerpoint/2010/main" val="22422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Schema Heterogeneity	</a:t>
            </a:r>
          </a:p>
        </p:txBody>
      </p:sp>
      <p:sp>
        <p:nvSpPr>
          <p:cNvPr id="2253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Schema heterogeneity is a fact of life</a:t>
            </a:r>
          </a:p>
          <a:p>
            <a:pPr lvl="1"/>
            <a:r>
              <a:rPr lang="en-US" dirty="0">
                <a:latin typeface="Calibri" charset="0"/>
              </a:rPr>
              <a:t>Whenever schemas are designed by different people/organizations, they will be different, even if they model the </a:t>
            </a:r>
            <a:r>
              <a:rPr lang="en-US" i="1" dirty="0">
                <a:latin typeface="Calibri" charset="0"/>
              </a:rPr>
              <a:t>same </a:t>
            </a:r>
            <a:r>
              <a:rPr lang="en-US" dirty="0">
                <a:latin typeface="Calibri" charset="0"/>
              </a:rPr>
              <a:t>domain!</a:t>
            </a:r>
          </a:p>
          <a:p>
            <a:r>
              <a:rPr lang="en-US" dirty="0">
                <a:latin typeface="Calibri" charset="0"/>
              </a:rPr>
              <a:t>The goal of schema mappings is to reconcile schema heterogeneity</a:t>
            </a:r>
          </a:p>
          <a:p>
            <a:pPr lvl="1"/>
            <a:r>
              <a:rPr lang="en-US" dirty="0">
                <a:latin typeface="Calibri" charset="0"/>
              </a:rPr>
              <a:t>Mostly between the mediated schema and the schema of the data 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7258" y="661991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1833329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s1(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^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11709" y="3004667"/>
            <a:ext cx="3212413" cy="646986"/>
          </a:xfrm>
          <a:prstGeom prst="wedgeRoundRectCallout">
            <a:avLst>
              <a:gd name="adj1" fmla="val -86065"/>
              <a:gd name="adj2" fmla="val 66966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n-lt"/>
              </a:rPr>
              <a:t>Is s2 enough? </a:t>
            </a:r>
            <a:r>
              <a:rPr lang="en-US" sz="1600" i="1" dirty="0">
                <a:solidFill>
                  <a:schemeClr val="accent1"/>
                </a:solidFill>
                <a:latin typeface="+mn-lt"/>
              </a:rPr>
              <a:t>No!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+mn-lt"/>
              </a:rPr>
              <a:t>Need s1 to ensure Genre=</a:t>
            </a:r>
            <a:r>
              <a:rPr lang="fr-FR" sz="1600" i="1" dirty="0">
                <a:solidFill>
                  <a:schemeClr val="accent1"/>
                </a:solidFill>
                <a:latin typeface="+mn-lt"/>
              </a:rPr>
              <a:t>'</a:t>
            </a:r>
            <a:r>
              <a:rPr lang="en-US" sz="1600" i="1" dirty="0">
                <a:solidFill>
                  <a:schemeClr val="accent1"/>
                </a:solidFill>
                <a:latin typeface="+mn-lt"/>
              </a:rPr>
              <a:t>Comedy</a:t>
            </a:r>
            <a:r>
              <a:rPr lang="fr-FR" sz="1600" i="1" dirty="0">
                <a:solidFill>
                  <a:schemeClr val="accent1"/>
                </a:solidFill>
                <a:latin typeface="+mn-lt"/>
              </a:rPr>
              <a:t>'</a:t>
            </a:r>
            <a:endParaRPr lang="en-US" sz="1600" i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872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s1(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^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26933" y="2996992"/>
            <a:ext cx="4326231" cy="646986"/>
          </a:xfrm>
          <a:prstGeom prst="wedgeRoundRectCallout">
            <a:avLst>
              <a:gd name="adj1" fmla="val -72767"/>
              <a:gd name="adj2" fmla="val 42588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sz="1600" dirty="0">
                <a:solidFill>
                  <a:schemeClr val="accent1"/>
                </a:solidFill>
                <a:latin typeface="+mn-lt"/>
              </a:rPr>
              <a:t>Are we done? </a:t>
            </a:r>
          </a:p>
          <a:p>
            <a:pPr lvl="0"/>
            <a:r>
              <a:rPr lang="en-US" sz="1600" dirty="0">
                <a:solidFill>
                  <a:schemeClr val="accent1"/>
                </a:solidFill>
                <a:latin typeface="+mn-lt"/>
              </a:rPr>
              <a:t>What about year ≥ 1950 and 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Genre = </a:t>
            </a:r>
            <a:r>
              <a:rPr lang="fr-FR" sz="1600" dirty="0">
                <a:solidFill>
                  <a:srgbClr val="4F81BD"/>
                </a:solidFill>
                <a:latin typeface="Calibri"/>
              </a:rPr>
              <a:t>'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Comedy</a:t>
            </a:r>
            <a:r>
              <a:rPr lang="fr-FR" sz="1600" dirty="0">
                <a:solidFill>
                  <a:srgbClr val="4F81BD"/>
                </a:solidFill>
                <a:latin typeface="Calibri"/>
              </a:rPr>
              <a:t>'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271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s1(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^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26933" y="2860785"/>
            <a:ext cx="4326231" cy="919401"/>
          </a:xfrm>
          <a:prstGeom prst="wedgeRoundRectCallout">
            <a:avLst>
              <a:gd name="adj1" fmla="val -72767"/>
              <a:gd name="adj2" fmla="val 42588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sz="1600" dirty="0">
                <a:solidFill>
                  <a:schemeClr val="accent1"/>
                </a:solidFill>
                <a:latin typeface="+mn-lt"/>
              </a:rPr>
              <a:t>Are we done? </a:t>
            </a:r>
            <a:r>
              <a:rPr lang="en-US" sz="1600" i="1" dirty="0">
                <a:solidFill>
                  <a:schemeClr val="accent1"/>
                </a:solidFill>
                <a:latin typeface="+mn-lt"/>
              </a:rPr>
              <a:t>Yes!</a:t>
            </a:r>
          </a:p>
          <a:p>
            <a:pPr lvl="0"/>
            <a:r>
              <a:rPr lang="en-US" sz="1600" dirty="0">
                <a:solidFill>
                  <a:schemeClr val="accent1"/>
                </a:solidFill>
                <a:latin typeface="+mn-lt"/>
              </a:rPr>
              <a:t>What about year ≥ 1950 and 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Genre = </a:t>
            </a:r>
            <a:r>
              <a:rPr lang="fr-FR" sz="1600" dirty="0">
                <a:solidFill>
                  <a:srgbClr val="4F81BD"/>
                </a:solidFill>
                <a:latin typeface="Calibri"/>
              </a:rPr>
              <a:t>'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Comedy</a:t>
            </a:r>
            <a:r>
              <a:rPr lang="fr-FR" sz="1600" dirty="0">
                <a:solidFill>
                  <a:srgbClr val="4F81BD"/>
                </a:solidFill>
                <a:latin typeface="Calibri"/>
              </a:rPr>
              <a:t>'</a:t>
            </a:r>
            <a:r>
              <a:rPr lang="en-US" sz="1600" dirty="0">
                <a:solidFill>
                  <a:srgbClr val="4F81BD"/>
                </a:solidFill>
                <a:latin typeface="Calibri"/>
              </a:rPr>
              <a:t>? </a:t>
            </a:r>
            <a:r>
              <a:rPr lang="en-US" sz="1600" i="1" dirty="0">
                <a:solidFill>
                  <a:srgbClr val="4F81BD"/>
                </a:solidFill>
                <a:latin typeface="Calibri"/>
              </a:rPr>
              <a:t>Constraints are implied</a:t>
            </a:r>
            <a:endParaRPr lang="en-US" sz="1600" i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802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s1(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^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479711" y="2943541"/>
            <a:ext cx="2681379" cy="374571"/>
          </a:xfrm>
          <a:prstGeom prst="wedgeRoundRectCallout">
            <a:avLst>
              <a:gd name="adj1" fmla="val -80895"/>
              <a:gd name="adj2" fmla="val 121362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+mn-lt"/>
              </a:rPr>
              <a:t>Does q</a:t>
            </a:r>
            <a:r>
              <a:rPr lang="fr-FR" sz="1600" dirty="0">
                <a:solidFill>
                  <a:schemeClr val="accent1"/>
                </a:solidFill>
                <a:latin typeface="+mn-lt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answers what q asks? </a:t>
            </a:r>
          </a:p>
        </p:txBody>
      </p:sp>
    </p:spTree>
    <p:extLst>
      <p:ext uri="{BB962C8B-B14F-4D97-AF65-F5344CB8AC3E}">
        <p14:creationId xmlns:p14="http://schemas.microsoft.com/office/powerpoint/2010/main" val="647475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Query Reformulation in LAV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55963"/>
            <a:ext cx="8156824" cy="125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Reformulated query:</a:t>
            </a:r>
          </a:p>
          <a:p>
            <a:pPr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</a:t>
            </a:r>
            <a:r>
              <a:rPr lang="fr-FR" sz="24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&lt;-- s1(</a:t>
            </a:r>
            <a:r>
              <a:rPr lang="en-US" sz="2400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title,year,director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^ s2(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title,review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685800" y="4743450"/>
            <a:ext cx="8001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s1(title, year, director)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	American(director) ^ year ≥1960 ^ genre = 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altLang="ja-JP" sz="2000" dirty="0">
                <a:solidFill>
                  <a:schemeClr val="tx2"/>
                </a:solidFill>
                <a:latin typeface="+mn-lt"/>
              </a:rPr>
              <a:t>'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s2 (title, review) </a:t>
            </a:r>
            <a:r>
              <a:rPr lang="en-US" sz="2000" dirty="0">
                <a:solidFill>
                  <a:schemeClr val="tx2"/>
                </a:solidFill>
                <a:latin typeface="+mn-lt"/>
                <a:sym typeface="Symbol" charset="0"/>
              </a:rPr>
              <a:t>--&gt;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Movie(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title,year,director,genre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 ^ year≥1990 ^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(title, review)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693364" y="1729904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Query: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Reviews for comedies produced after 1950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q(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&lt;-- Movie(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title,year,director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Comedy</a:t>
            </a:r>
            <a:r>
              <a:rPr lang="fr-FR" dirty="0">
                <a:solidFill>
                  <a:schemeClr val="tx2"/>
                </a:solidFill>
                <a:latin typeface="+mn-lt"/>
              </a:rPr>
              <a:t>'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 ^ 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year ≥1950 ^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hasReview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title,review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dirty="0">
                <a:solidFill>
                  <a:schemeClr val="tx2"/>
                </a:solidFill>
                <a:latin typeface="+mn-lt"/>
              </a:rPr>
              <a:t>                          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561952" y="2932470"/>
            <a:ext cx="2707062" cy="646986"/>
          </a:xfrm>
          <a:prstGeom prst="wedgeRoundRectCallout">
            <a:avLst>
              <a:gd name="adj1" fmla="val -86665"/>
              <a:gd name="adj2" fmla="val 51028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n-lt"/>
              </a:rPr>
              <a:t>Does q</a:t>
            </a:r>
            <a:r>
              <a:rPr lang="fr-FR" sz="1600" dirty="0">
                <a:solidFill>
                  <a:schemeClr val="accent1"/>
                </a:solidFill>
                <a:latin typeface="+mn-lt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answers what q asks?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+mn-lt"/>
              </a:rPr>
              <a:t>Not quite, it gives a subset ...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73929" y="2807334"/>
            <a:ext cx="1441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rgbClr val="4F81BD"/>
                </a:solidFill>
                <a:latin typeface="+mn-lt"/>
              </a:rPr>
              <a:t>q</a:t>
            </a:r>
            <a:r>
              <a:rPr lang="fr-FR" sz="3600" dirty="0">
                <a:solidFill>
                  <a:srgbClr val="4F81BD"/>
                </a:solidFill>
                <a:latin typeface="+mn-lt"/>
              </a:rPr>
              <a:t>'</a:t>
            </a:r>
            <a:r>
              <a:rPr lang="en-US" sz="3600" dirty="0">
                <a:solidFill>
                  <a:srgbClr val="4F81BD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4F81BD"/>
                </a:solidFill>
                <a:latin typeface="+mn-lt"/>
                <a:sym typeface="Symbol" charset="0"/>
              </a:rPr>
              <a:t>⊆</a:t>
            </a:r>
            <a:r>
              <a:rPr lang="en-US" sz="3600" dirty="0">
                <a:solidFill>
                  <a:srgbClr val="4F81BD"/>
                </a:solidFill>
                <a:latin typeface="+mn-lt"/>
              </a:rPr>
              <a:t>q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44486" y="4232672"/>
            <a:ext cx="5042314" cy="374571"/>
          </a:xfrm>
          <a:prstGeom prst="wedgeRoundRectCallout">
            <a:avLst>
              <a:gd name="adj1" fmla="val -67359"/>
              <a:gd name="adj2" fmla="val -65048"/>
              <a:gd name="adj3" fmla="val 16667"/>
            </a:avLst>
          </a:prstGeom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+mn-lt"/>
              </a:rPr>
              <a:t>… but it</a:t>
            </a:r>
            <a:r>
              <a:rPr lang="fr-FR" sz="1600" i="1" dirty="0">
                <a:solidFill>
                  <a:schemeClr val="accent1"/>
                </a:solidFill>
                <a:latin typeface="+mn-lt"/>
              </a:rPr>
              <a:t>'</a:t>
            </a:r>
            <a:r>
              <a:rPr lang="en-US" sz="1600" i="1" dirty="0">
                <a:solidFill>
                  <a:schemeClr val="accent1"/>
                </a:solidFill>
                <a:latin typeface="+mn-lt"/>
              </a:rPr>
              <a:t>s the best we can do given the available sources</a:t>
            </a:r>
          </a:p>
        </p:txBody>
      </p:sp>
    </p:spTree>
    <p:extLst>
      <p:ext uri="{BB962C8B-B14F-4D97-AF65-F5344CB8AC3E}">
        <p14:creationId xmlns:p14="http://schemas.microsoft.com/office/powerpoint/2010/main" val="3553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queries using views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Given query q and view definitions V = {V1…</a:t>
            </a:r>
            <a:r>
              <a:rPr lang="en-US" sz="2800" dirty="0" err="1"/>
              <a:t>Vn</a:t>
            </a:r>
            <a:r>
              <a:rPr lang="en-US" sz="2800" dirty="0"/>
              <a:t>}</a:t>
            </a:r>
          </a:p>
          <a:p>
            <a:r>
              <a:rPr lang="en-US" sz="2800" dirty="0"/>
              <a:t>q</a:t>
            </a:r>
            <a:r>
              <a:rPr lang="fr-FR" sz="2800" dirty="0"/>
              <a:t>'</a:t>
            </a:r>
            <a:r>
              <a:rPr lang="en-US" sz="2800" dirty="0"/>
              <a:t> is a Maximally-Contained Rewriting of q using V if:</a:t>
            </a:r>
          </a:p>
          <a:p>
            <a:pPr lvl="1"/>
            <a:r>
              <a:rPr lang="en-US" sz="2400" dirty="0"/>
              <a:t>q</a:t>
            </a:r>
            <a:r>
              <a:rPr lang="fr-FR" sz="2400" dirty="0"/>
              <a:t>'</a:t>
            </a:r>
            <a:r>
              <a:rPr lang="en-US" sz="2400" dirty="0"/>
              <a:t> refers only to views in V, and</a:t>
            </a:r>
          </a:p>
          <a:p>
            <a:pPr lvl="1"/>
            <a:r>
              <a:rPr lang="en-US" sz="2400" dirty="0">
                <a:sym typeface="Symbol" charset="0"/>
              </a:rPr>
              <a:t>q</a:t>
            </a:r>
            <a:r>
              <a:rPr lang="fr-FR" sz="2400" dirty="0">
                <a:sym typeface="Symbol" charset="0"/>
              </a:rPr>
              <a:t>'</a:t>
            </a:r>
            <a:r>
              <a:rPr lang="en-US" sz="2400" dirty="0">
                <a:sym typeface="Symbol" charset="0"/>
              </a:rPr>
              <a:t> </a:t>
            </a:r>
            <a:r>
              <a:rPr lang="en-US" sz="2400" dirty="0"/>
              <a:t> q, and</a:t>
            </a:r>
          </a:p>
          <a:p>
            <a:pPr lvl="1"/>
            <a:r>
              <a:rPr lang="en-US" sz="2400" dirty="0"/>
              <a:t>there is no rewriting q1, such that q</a:t>
            </a:r>
            <a:r>
              <a:rPr lang="fr-FR" sz="2400" dirty="0"/>
              <a:t>'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</a:t>
            </a:r>
            <a:r>
              <a:rPr lang="en-US" sz="2400" dirty="0"/>
              <a:t> q1 </a:t>
            </a:r>
            <a:r>
              <a:rPr lang="en-US" sz="2400" dirty="0">
                <a:sym typeface="Symbol" charset="0"/>
              </a:rPr>
              <a:t></a:t>
            </a:r>
            <a:r>
              <a:rPr lang="en-US" sz="2400" dirty="0"/>
              <a:t> q and q1 </a:t>
            </a:r>
            <a:r>
              <a:rPr lang="en-US" sz="2400" dirty="0">
                <a:sym typeface="Symbol" charset="0"/>
              </a:rPr>
              <a:t> q</a:t>
            </a:r>
          </a:p>
          <a:p>
            <a:r>
              <a:rPr lang="en-US" sz="2800" dirty="0"/>
              <a:t>q</a:t>
            </a:r>
            <a:r>
              <a:rPr lang="fr-FR" sz="2800" dirty="0"/>
              <a:t>'</a:t>
            </a:r>
            <a:r>
              <a:rPr lang="en-US" sz="2800" dirty="0"/>
              <a:t> is an Equivalent Rewriting of q using V if:</a:t>
            </a:r>
          </a:p>
          <a:p>
            <a:pPr lvl="1"/>
            <a:r>
              <a:rPr lang="en-US" sz="2400" dirty="0"/>
              <a:t>q</a:t>
            </a:r>
            <a:r>
              <a:rPr lang="fr-FR" sz="2400" dirty="0"/>
              <a:t>'</a:t>
            </a:r>
            <a:r>
              <a:rPr lang="en-US" sz="2400" dirty="0"/>
              <a:t> refers only to views in V, and</a:t>
            </a:r>
          </a:p>
          <a:p>
            <a:pPr lvl="1"/>
            <a:r>
              <a:rPr lang="en-US" sz="2400" dirty="0"/>
              <a:t>q</a:t>
            </a:r>
            <a:r>
              <a:rPr lang="fr-FR" sz="2400" dirty="0"/>
              <a:t>'</a:t>
            </a:r>
            <a:r>
              <a:rPr lang="en-US" sz="2400" dirty="0"/>
              <a:t> = q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79649" cy="820233"/>
          </a:xfrm>
        </p:spPr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         GAV             vs.         LAV</a:t>
            </a:r>
          </a:p>
        </p:txBody>
      </p:sp>
      <p:sp>
        <p:nvSpPr>
          <p:cNvPr id="4506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171512"/>
            <a:ext cx="4019550" cy="5386153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dirty="0">
                <a:sym typeface="Symbol" charset="0"/>
              </a:rPr>
              <a:t>s(X,Y) --&gt; g(X)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Not modular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adding new sources may require changes to all integration rules</a:t>
            </a:r>
          </a:p>
          <a:p>
            <a:pPr marL="411163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Query reformulation is easier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reduces to view unfolding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(though query simplification not so easy)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Best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Few, stable, data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well-known to the mediator (e.g. corporate integration)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45063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79950" y="1171512"/>
            <a:ext cx="4210050" cy="538615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s(X) </a:t>
            </a:r>
            <a:r>
              <a:rPr lang="en-US" dirty="0">
                <a:sym typeface="Symbol" charset="0"/>
              </a:rPr>
              <a:t>--&gt; ∃Y g(X,Y)</a:t>
            </a:r>
          </a:p>
          <a:p>
            <a:pPr marL="114300" indent="0"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Modular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adding new sources is easier, does not affect previous rules 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Expressive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power of entire query language available to describe sources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Query reformulation is hard</a:t>
            </a:r>
          </a:p>
          <a:p>
            <a:pPr lvl="1" eaLnBrk="1" hangingPunct="1"/>
            <a:r>
              <a:rPr lang="en-US" sz="1800" i="1" dirty="0">
                <a:latin typeface="Arial" charset="0"/>
                <a:ea typeface="ＭＳ Ｐゴシック" charset="0"/>
              </a:rPr>
              <a:t>answering queries using views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Best when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Many, relatively unknown data sources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possibility of addition/deletion of sources</a:t>
            </a:r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>
            <a:off x="4595813" y="1511300"/>
            <a:ext cx="0" cy="458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Reformulation in LAV:</a:t>
            </a:r>
            <a:br>
              <a:rPr lang="en-US" dirty="0"/>
            </a:br>
            <a:r>
              <a:rPr lang="en-US" dirty="0"/>
              <a:t>The Bucket Algorithm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user query q,  source descriptions {Vi}</a:t>
            </a:r>
          </a:p>
          <a:p>
            <a:r>
              <a:rPr lang="en-US" dirty="0"/>
              <a:t>Find relevant sources (fill buckets)</a:t>
            </a:r>
          </a:p>
          <a:p>
            <a:pPr lvl="1"/>
            <a:r>
              <a:rPr lang="en-US" dirty="0"/>
              <a:t> For each predicate g in query q</a:t>
            </a:r>
          </a:p>
          <a:p>
            <a:pPr lvl="2"/>
            <a:r>
              <a:rPr lang="en-US"/>
              <a:t>Find view Vj</a:t>
            </a:r>
            <a:r>
              <a:rPr lang="en-US" dirty="0"/>
              <a:t> that contains predicate g</a:t>
            </a:r>
          </a:p>
          <a:p>
            <a:pPr lvl="2"/>
            <a:r>
              <a:rPr lang="en-US" dirty="0"/>
              <a:t>Check that constraints in </a:t>
            </a:r>
            <a:r>
              <a:rPr lang="en-US" dirty="0" err="1"/>
              <a:t>Vj</a:t>
            </a:r>
            <a:r>
              <a:rPr lang="en-US" dirty="0"/>
              <a:t> are compatible with q</a:t>
            </a:r>
          </a:p>
          <a:p>
            <a:r>
              <a:rPr lang="en-US" dirty="0"/>
              <a:t>Combine source relations {</a:t>
            </a:r>
            <a:r>
              <a:rPr lang="en-US" dirty="0" err="1"/>
              <a:t>Vj</a:t>
            </a:r>
            <a:r>
              <a:rPr lang="en-US" dirty="0"/>
              <a:t>} from each bucket into a conjunctive query q</a:t>
            </a:r>
            <a:r>
              <a:rPr lang="fr-FR" dirty="0"/>
              <a:t>'</a:t>
            </a:r>
            <a:r>
              <a:rPr lang="en-US" dirty="0"/>
              <a:t> and check for containment (q</a:t>
            </a:r>
            <a:r>
              <a:rPr lang="fr-FR" dirty="0"/>
              <a:t>'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q)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7539322" y="76200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>
                <a:latin typeface="Times New Roman" charset="0"/>
              </a:rPr>
              <a:t>[Levy+1996] </a:t>
            </a:r>
          </a:p>
        </p:txBody>
      </p:sp>
    </p:spTree>
    <p:extLst>
      <p:ext uri="{BB962C8B-B14F-4D97-AF65-F5344CB8AC3E}">
        <p14:creationId xmlns:p14="http://schemas.microsoft.com/office/powerpoint/2010/main" val="417726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The Bucket Algorithm: Example</a:t>
            </a: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8"/>
            <a:ext cx="8228641" cy="4983162"/>
          </a:xfrm>
        </p:spPr>
        <p:txBody>
          <a:bodyPr/>
          <a:lstStyle/>
          <a:p>
            <a:r>
              <a:rPr lang="fr-FR" sz="2800" dirty="0">
                <a:solidFill>
                  <a:schemeClr val="accent1"/>
                </a:solidFill>
              </a:rPr>
              <a:t>Global </a:t>
            </a:r>
            <a:r>
              <a:rPr lang="fr-FR" sz="2800" dirty="0" err="1">
                <a:solidFill>
                  <a:schemeClr val="accent1"/>
                </a:solidFill>
              </a:rPr>
              <a:t>Schema</a:t>
            </a:r>
            <a:r>
              <a:rPr lang="fr-FR" sz="2800" dirty="0"/>
              <a:t>  </a:t>
            </a:r>
          </a:p>
          <a:p>
            <a:pPr marL="114300" indent="0">
              <a:buNone/>
            </a:pPr>
            <a:r>
              <a:rPr lang="en-US" sz="2400" dirty="0"/>
              <a:t>    Movie(ID, </a:t>
            </a:r>
            <a:r>
              <a:rPr lang="en-US" sz="2400" dirty="0" err="1"/>
              <a:t>title,year,genre</a:t>
            </a:r>
            <a:r>
              <a:rPr lang="en-US" sz="2400" dirty="0"/>
              <a:t>)		Director(</a:t>
            </a:r>
            <a:r>
              <a:rPr lang="en-US" sz="2400" dirty="0" err="1"/>
              <a:t>ID,director</a:t>
            </a:r>
            <a:r>
              <a:rPr lang="en-US" sz="2400" dirty="0"/>
              <a:t>)</a:t>
            </a:r>
          </a:p>
          <a:p>
            <a:pPr marL="114300" indent="0">
              <a:buNone/>
            </a:pPr>
            <a:r>
              <a:rPr lang="en-US" sz="2400" dirty="0"/>
              <a:t>    Actor(</a:t>
            </a:r>
            <a:r>
              <a:rPr lang="en-US" sz="2400" dirty="0" err="1"/>
              <a:t>ID,actor</a:t>
            </a:r>
            <a:r>
              <a:rPr lang="en-US" sz="2400" dirty="0"/>
              <a:t>)			Revenues(ID, Amount)</a:t>
            </a:r>
            <a:endParaRPr lang="fr-FR" sz="2400" dirty="0"/>
          </a:p>
          <a:p>
            <a:r>
              <a:rPr lang="fr-FR" sz="2800" dirty="0">
                <a:solidFill>
                  <a:srgbClr val="4F81BD"/>
                </a:solidFill>
              </a:rPr>
              <a:t>LAV </a:t>
            </a:r>
            <a:r>
              <a:rPr lang="fr-FR" sz="2800" dirty="0" err="1">
                <a:solidFill>
                  <a:srgbClr val="4F81BD"/>
                </a:solidFill>
              </a:rPr>
              <a:t>Schema</a:t>
            </a:r>
            <a:r>
              <a:rPr lang="fr-FR" sz="2800" dirty="0">
                <a:solidFill>
                  <a:srgbClr val="4F81BD"/>
                </a:solidFill>
              </a:rPr>
              <a:t> </a:t>
            </a:r>
            <a:r>
              <a:rPr lang="fr-FR" sz="2800" dirty="0" err="1">
                <a:solidFill>
                  <a:srgbClr val="4F81BD"/>
                </a:solidFill>
              </a:rPr>
              <a:t>Mappings</a:t>
            </a:r>
            <a:endParaRPr lang="fr-FR" sz="2800" dirty="0"/>
          </a:p>
          <a:p>
            <a:pPr marL="114300" indent="0">
              <a:buNone/>
            </a:pPr>
            <a:r>
              <a:rPr lang="fr-FR" sz="2400" dirty="0"/>
              <a:t>V1(I, Y)     </a:t>
            </a:r>
            <a:r>
              <a:rPr lang="fr-FR" sz="2400" dirty="0">
                <a:sym typeface="Wingdings"/>
              </a:rPr>
              <a:t>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(I,T,Y,G), Revenues(I,A), I &gt; 5000, A &gt; $200M</a:t>
            </a:r>
          </a:p>
          <a:p>
            <a:pPr marL="114300" indent="0">
              <a:buNone/>
            </a:pPr>
            <a:r>
              <a:rPr lang="fr-FR" sz="2400" dirty="0"/>
              <a:t>V2(I, A)     </a:t>
            </a:r>
            <a:r>
              <a:rPr lang="fr-FR" sz="2400" dirty="0">
                <a:sym typeface="Wingdings"/>
              </a:rPr>
              <a:t>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(I,T,Y,G), Revenues(I,A)</a:t>
            </a:r>
          </a:p>
          <a:p>
            <a:pPr marL="114300" indent="0">
              <a:buNone/>
            </a:pPr>
            <a:r>
              <a:rPr lang="fr-FR" sz="2400" dirty="0"/>
              <a:t>V3(I, A)     </a:t>
            </a:r>
            <a:r>
              <a:rPr lang="fr-FR" sz="2400" dirty="0">
                <a:sym typeface="Wingdings"/>
              </a:rPr>
              <a:t></a:t>
            </a:r>
            <a:r>
              <a:rPr lang="fr-FR" sz="2400" dirty="0"/>
              <a:t> Revenues(I,A), A &lt; $50M</a:t>
            </a:r>
          </a:p>
          <a:p>
            <a:pPr marL="114300" indent="0">
              <a:buNone/>
            </a:pPr>
            <a:r>
              <a:rPr lang="es-ES_tradnl" sz="2400" dirty="0"/>
              <a:t>V4(I, D, Y) </a:t>
            </a:r>
            <a:r>
              <a:rPr lang="es-ES_tradnl" sz="2400" dirty="0">
                <a:sym typeface="Wingdings"/>
              </a:rPr>
              <a:t></a:t>
            </a:r>
            <a:r>
              <a:rPr lang="es-ES_tradnl" sz="2400" dirty="0"/>
              <a:t> </a:t>
            </a:r>
            <a:r>
              <a:rPr lang="es-ES_tradnl" sz="2400" dirty="0" err="1"/>
              <a:t>Movie</a:t>
            </a:r>
            <a:r>
              <a:rPr lang="es-ES_tradnl" sz="2400" dirty="0"/>
              <a:t>(I,T,Y,G), Director(I,D), I &lt; 3000</a:t>
            </a:r>
            <a:endParaRPr lang="es-ES_tradnl" sz="24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User Query</a:t>
            </a:r>
          </a:p>
          <a:p>
            <a:pPr marL="114300" indent="0">
              <a:buNone/>
            </a:pPr>
            <a:r>
              <a:rPr lang="en-US" sz="2400" dirty="0"/>
              <a:t>q(</a:t>
            </a:r>
            <a:r>
              <a:rPr lang="en-US" sz="2400" dirty="0" err="1"/>
              <a:t>ID,Dir</a:t>
            </a:r>
            <a:r>
              <a:rPr lang="en-US" sz="2400" dirty="0"/>
              <a:t>)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 Movie(</a:t>
            </a:r>
            <a:r>
              <a:rPr lang="en-US" sz="2400" dirty="0" err="1"/>
              <a:t>ID,Title,Year,Genre</a:t>
            </a:r>
            <a:r>
              <a:rPr lang="en-US" sz="2400" dirty="0"/>
              <a:t>), Revenues(ID, Amount),   </a:t>
            </a:r>
            <a:br>
              <a:rPr lang="en-US" sz="2400" dirty="0"/>
            </a:br>
            <a:r>
              <a:rPr lang="en-US" sz="2400" dirty="0"/>
              <a:t>	       	Director(</a:t>
            </a:r>
            <a:r>
              <a:rPr lang="en-US" sz="2400" dirty="0" err="1"/>
              <a:t>ID,Dir</a:t>
            </a:r>
            <a:r>
              <a:rPr lang="en-US" sz="2400" dirty="0"/>
              <a:t>), Amount &gt; $100M</a:t>
            </a:r>
          </a:p>
          <a:p>
            <a:pPr marL="114300" indent="0"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63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goal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 dirty="0" err="1">
                <a:ea typeface="ＭＳ Ｐゴシック" charset="0"/>
                <a:cs typeface="ＭＳ Ｐゴシック" charset="0"/>
              </a:rPr>
              <a:t>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a view v is relevant to a goal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 dirty="0" err="1">
                <a:ea typeface="ＭＳ Ｐゴシック" charset="0"/>
                <a:cs typeface="ＭＳ Ｐゴシック" charset="0"/>
              </a:rPr>
              <a:t>q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a query q if: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goals are on the same predicate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interpreted predicates on variables of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 dirty="0" err="1">
                <a:ea typeface="ＭＳ Ｐゴシック" charset="0"/>
                <a:cs typeface="ＭＳ Ｐゴシック" charset="0"/>
              </a:rPr>
              <a:t>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after appropriate variable substitutions, are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satisfiable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71500" indent="-457200" eaLnBrk="1" hangingPunct="1">
              <a:buFont typeface="+mj-lt"/>
              <a:buAutoNum type="arabicPeriod"/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 dirty="0" err="1">
                <a:ea typeface="ＭＳ Ｐゴシック" charset="0"/>
                <a:cs typeface="ＭＳ Ｐゴシック" charset="0"/>
              </a:rPr>
              <a:t>q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includes a head variable of q, then the corresponding variable in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</a:t>
            </a:r>
            <a:r>
              <a:rPr lang="en-US" sz="2400" baseline="-25000" dirty="0" err="1">
                <a:ea typeface="ＭＳ Ｐゴシック" charset="0"/>
                <a:cs typeface="ＭＳ Ｐゴシック" charset="0"/>
              </a:rPr>
              <a:t>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is also in the head of v</a:t>
            </a:r>
          </a:p>
        </p:txBody>
      </p:sp>
    </p:spTree>
    <p:extLst>
      <p:ext uri="{BB962C8B-B14F-4D97-AF65-F5344CB8AC3E}">
        <p14:creationId xmlns:p14="http://schemas.microsoft.com/office/powerpoint/2010/main" val="42780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ChangeArrowheads="1"/>
          </p:cNvSpPr>
          <p:nvPr/>
        </p:nvSpPr>
        <p:spPr bwMode="auto">
          <a:xfrm>
            <a:off x="2743200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Schema Heterogeneity by Example</a:t>
            </a:r>
            <a:br>
              <a:rPr lang="en-US" dirty="0">
                <a:cs typeface="ＭＳ Ｐゴシック" charset="0"/>
              </a:rPr>
            </a:br>
            <a:endParaRPr lang="en-US" dirty="0">
              <a:cs typeface="ＭＳ Ｐゴシック" charset="0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304800" y="36576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S3</a:t>
            </a:r>
            <a:r>
              <a:rPr lang="en-US" sz="1200" b="1" u="sng" dirty="0">
                <a:latin typeface="Comic Sans MS" charset="0"/>
                <a:ea typeface="MS PGothic" charset="0"/>
                <a:cs typeface="Times New Roman" charset="0"/>
              </a:rPr>
              <a:t>        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NYCCinemas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(name, title,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startTime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37338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S1       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Movie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(title, director, year, genre)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Actor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firstName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lastName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	nationality,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yearofBirth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ActorPlays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MID)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MovieDetails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(MID, director, genre, year)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67200" y="60198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S4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Reviews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date, grade, review)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81000" y="53340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S2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Cinemas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(place, movie, start)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105400" y="4419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S6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MovieDirectors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dir)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105400" y="37338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S5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MovieGenres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genre)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819400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Movie: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 title, director, year, genre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819400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Actors: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name</a:t>
            </a:r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 dirty="0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28588" y="1711325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Mediated Schema</a:t>
            </a:r>
            <a:endParaRPr lang="en-US" dirty="0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2819400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Plays: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movie, location, </a:t>
            </a:r>
            <a:r>
              <a:rPr lang="en-US" dirty="0" err="1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startTime</a:t>
            </a:r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 dirty="0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3567" name="Text Box 18"/>
          <p:cNvSpPr txBox="1">
            <a:spLocks noChangeArrowheads="1"/>
          </p:cNvSpPr>
          <p:nvPr/>
        </p:nvSpPr>
        <p:spPr bwMode="auto">
          <a:xfrm>
            <a:off x="2819400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Reviews: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rating, description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3568" name="Text Box 19"/>
          <p:cNvSpPr txBox="1">
            <a:spLocks noChangeArrowheads="1"/>
          </p:cNvSpPr>
          <p:nvPr/>
        </p:nvSpPr>
        <p:spPr bwMode="auto">
          <a:xfrm>
            <a:off x="5105400" y="5105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S7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MovieYears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year)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3569" name="Text Box 20"/>
          <p:cNvSpPr txBox="1">
            <a:spLocks noChangeArrowheads="1"/>
          </p:cNvSpPr>
          <p:nvPr/>
        </p:nvSpPr>
        <p:spPr bwMode="auto">
          <a:xfrm>
            <a:off x="152400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Sources</a:t>
            </a:r>
            <a:endParaRPr lang="en-US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7258" y="661207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3484345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51122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000" dirty="0"/>
              <a:t>V1(I, Y)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Revenues(I,A), I &gt; 5000, A &gt; $200M</a:t>
            </a:r>
          </a:p>
          <a:p>
            <a:pPr marL="114300" indent="0">
              <a:buNone/>
            </a:pPr>
            <a:r>
              <a:rPr lang="fr-FR" sz="2000" dirty="0"/>
              <a:t>V2(I,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</a:t>
            </a:r>
          </a:p>
          <a:p>
            <a:pPr marL="114300" indent="0">
              <a:buNone/>
            </a:pPr>
            <a:r>
              <a:rPr lang="fr-FR" sz="2000" dirty="0"/>
              <a:t>V3(I,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Revenues(I,A), A &lt; $50M</a:t>
            </a:r>
          </a:p>
          <a:p>
            <a:pPr marL="114300" indent="0">
              <a:buNone/>
            </a:pPr>
            <a:r>
              <a:rPr lang="es-ES_tradnl" sz="2000" dirty="0"/>
              <a:t>V4(I, D, Y) </a:t>
            </a:r>
            <a:r>
              <a:rPr lang="es-ES_tradnl" sz="2000" dirty="0">
                <a:sym typeface="Wingdings"/>
              </a:rPr>
              <a:t></a:t>
            </a:r>
            <a:r>
              <a:rPr lang="es-ES_tradnl" sz="2000" dirty="0"/>
              <a:t> </a:t>
            </a:r>
            <a:r>
              <a:rPr lang="es-ES_tradnl" sz="2000" dirty="0" err="1"/>
              <a:t>Movie</a:t>
            </a:r>
            <a:r>
              <a:rPr lang="es-ES_tradnl" sz="2000" dirty="0"/>
              <a:t>(I,T,Y,G), Director(I,D), I &lt; 3000</a:t>
            </a:r>
            <a:endParaRPr lang="es-ES_tradnl" sz="20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q(</a:t>
            </a:r>
            <a:r>
              <a:rPr lang="en-US" sz="2000" dirty="0" err="1"/>
              <a:t>ID,Dir</a:t>
            </a:r>
            <a:r>
              <a:rPr lang="en-US" sz="2000" dirty="0"/>
              <a:t>)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  Movie(</a:t>
            </a:r>
            <a:r>
              <a:rPr lang="en-US" sz="2000" dirty="0" err="1"/>
              <a:t>ID,Title,Year,Genre</a:t>
            </a:r>
            <a:r>
              <a:rPr lang="en-US" sz="2000" dirty="0"/>
              <a:t>), Revenues(ID, </a:t>
            </a:r>
            <a:r>
              <a:rPr lang="en-US" sz="2000" dirty="0" err="1"/>
              <a:t>Amt</a:t>
            </a:r>
            <a:r>
              <a:rPr lang="en-US" sz="2000" dirty="0"/>
              <a:t>), Director(</a:t>
            </a:r>
            <a:r>
              <a:rPr lang="en-US" sz="2000" dirty="0" err="1"/>
              <a:t>ID,Dir</a:t>
            </a:r>
            <a:r>
              <a:rPr lang="en-US" sz="2000" dirty="0"/>
              <a:t>), </a:t>
            </a:r>
            <a:r>
              <a:rPr lang="en-US" sz="2000" dirty="0" err="1"/>
              <a:t>Amt</a:t>
            </a:r>
            <a:r>
              <a:rPr lang="en-US" sz="2000" dirty="0"/>
              <a:t> &gt; $100M</a:t>
            </a:r>
          </a:p>
          <a:p>
            <a:pPr marL="114300" indent="0">
              <a:buNone/>
            </a:pPr>
            <a:r>
              <a:rPr lang="tr-TR" sz="2000" dirty="0"/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830409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51122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V1</a:t>
            </a:r>
            <a:r>
              <a:rPr lang="fr-FR" sz="2000" dirty="0"/>
              <a:t>(I, Y)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3366FF"/>
                </a:solidFill>
              </a:rPr>
              <a:t>Movie</a:t>
            </a:r>
            <a:r>
              <a:rPr lang="fr-FR" sz="2000" dirty="0"/>
              <a:t>(I,T,Y,G), Revenues(I,A), I &gt; 5000, A &gt; $200M</a:t>
            </a:r>
          </a:p>
          <a:p>
            <a:pPr marL="11430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V2</a:t>
            </a:r>
            <a:r>
              <a:rPr lang="fr-FR" sz="2000" dirty="0"/>
              <a:t>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3366FF"/>
                </a:solidFill>
              </a:rPr>
              <a:t>Movie</a:t>
            </a:r>
            <a:r>
              <a:rPr lang="fr-FR" sz="2000" dirty="0"/>
              <a:t>(I,T,Y,G), Revenues(I,A)</a:t>
            </a:r>
          </a:p>
          <a:p>
            <a:pPr marL="114300" indent="0">
              <a:buNone/>
            </a:pPr>
            <a:r>
              <a:rPr lang="fr-FR" sz="2000" dirty="0"/>
              <a:t>V3(I,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Revenues(I,A), A &lt; $50M</a:t>
            </a:r>
          </a:p>
          <a:p>
            <a:pPr marL="114300" indent="0">
              <a:buNone/>
            </a:pPr>
            <a:r>
              <a:rPr lang="es-ES_tradnl" sz="2000" dirty="0">
                <a:solidFill>
                  <a:srgbClr val="FF0000"/>
                </a:solidFill>
              </a:rPr>
              <a:t>V4</a:t>
            </a:r>
            <a:r>
              <a:rPr lang="es-ES_tradnl" sz="2000" dirty="0"/>
              <a:t>(I, D, Y) </a:t>
            </a:r>
            <a:r>
              <a:rPr lang="es-ES_tradnl" sz="2000" dirty="0">
                <a:sym typeface="Wingdings"/>
              </a:rPr>
              <a:t></a:t>
            </a:r>
            <a:r>
              <a:rPr lang="es-ES_tradnl" sz="2000" dirty="0"/>
              <a:t> </a:t>
            </a:r>
            <a:r>
              <a:rPr lang="es-ES_tradnl" sz="2000" dirty="0" err="1">
                <a:solidFill>
                  <a:srgbClr val="3366FF"/>
                </a:solidFill>
              </a:rPr>
              <a:t>Movie</a:t>
            </a:r>
            <a:r>
              <a:rPr lang="es-ES_tradnl" sz="2000" dirty="0"/>
              <a:t>(I,T,Y,G), Director(I,D), I &lt; 3000</a:t>
            </a:r>
            <a:endParaRPr lang="es-ES_tradnl" sz="20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q(</a:t>
            </a:r>
            <a:r>
              <a:rPr lang="en-US" sz="2000" dirty="0" err="1"/>
              <a:t>ID,Dir</a:t>
            </a:r>
            <a:r>
              <a:rPr lang="en-US" sz="2000" dirty="0"/>
              <a:t>)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3366FF"/>
                </a:solidFill>
              </a:rPr>
              <a:t>Movie</a:t>
            </a:r>
            <a:r>
              <a:rPr lang="en-US" sz="2000" dirty="0"/>
              <a:t>(</a:t>
            </a:r>
            <a:r>
              <a:rPr lang="en-US" sz="2000" dirty="0" err="1"/>
              <a:t>ID,Title,Year,Genre</a:t>
            </a:r>
            <a:r>
              <a:rPr lang="en-US" sz="2000" dirty="0"/>
              <a:t>), Revenues(ID, </a:t>
            </a:r>
            <a:r>
              <a:rPr lang="en-US" sz="2000" dirty="0" err="1"/>
              <a:t>Amt</a:t>
            </a:r>
            <a:r>
              <a:rPr lang="en-US" sz="2000" dirty="0"/>
              <a:t>), Director(</a:t>
            </a:r>
            <a:r>
              <a:rPr lang="en-US" sz="2000" dirty="0" err="1"/>
              <a:t>ID,Dir</a:t>
            </a:r>
            <a:r>
              <a:rPr lang="en-US" sz="2000" dirty="0"/>
              <a:t>), </a:t>
            </a:r>
            <a:r>
              <a:rPr lang="en-US" sz="2000" dirty="0" err="1"/>
              <a:t>Amt</a:t>
            </a:r>
            <a:r>
              <a:rPr lang="en-US" sz="2000" dirty="0"/>
              <a:t> &gt; $100M</a:t>
            </a:r>
          </a:p>
          <a:p>
            <a:pPr marL="114300" indent="0">
              <a:buNone/>
            </a:pPr>
            <a:r>
              <a:rPr lang="tr-TR" sz="2000" dirty="0"/>
              <a:t>  </a:t>
            </a:r>
            <a:r>
              <a:rPr lang="tr-TR" sz="2000" dirty="0">
                <a:solidFill>
                  <a:srgbClr val="FF0000"/>
                </a:solidFill>
              </a:rPr>
              <a:t>V1</a:t>
            </a:r>
            <a:r>
              <a:rPr lang="tr-TR" sz="2000" dirty="0"/>
              <a:t>(</a:t>
            </a:r>
            <a:r>
              <a:rPr lang="tr-TR" sz="2000" dirty="0" err="1"/>
              <a:t>ID,Year</a:t>
            </a:r>
            <a:r>
              <a:rPr lang="tr-TR" sz="2000" dirty="0"/>
              <a:t>) 		</a:t>
            </a:r>
          </a:p>
          <a:p>
            <a:pPr marL="114300" indent="0">
              <a:buNone/>
            </a:pPr>
            <a:r>
              <a:rPr lang="tr-TR" sz="2000" dirty="0"/>
              <a:t>  </a:t>
            </a:r>
            <a:r>
              <a:rPr lang="tr-TR" sz="2000" dirty="0">
                <a:solidFill>
                  <a:srgbClr val="FF0000"/>
                </a:solidFill>
              </a:rPr>
              <a:t>V2</a:t>
            </a:r>
            <a:r>
              <a:rPr lang="tr-TR" sz="2000" dirty="0"/>
              <a:t>(ID,A’)</a:t>
            </a:r>
          </a:p>
          <a:p>
            <a:pPr marL="114300" indent="0">
              <a:buNone/>
            </a:pPr>
            <a:r>
              <a:rPr lang="tr-TR" sz="2000" dirty="0"/>
              <a:t>  </a:t>
            </a:r>
            <a:r>
              <a:rPr lang="tr-TR" sz="2000" dirty="0">
                <a:solidFill>
                  <a:srgbClr val="FF0000"/>
                </a:solidFill>
              </a:rPr>
              <a:t>V4</a:t>
            </a:r>
            <a:r>
              <a:rPr lang="tr-TR" sz="2000" dirty="0"/>
              <a:t>(ID,D’,</a:t>
            </a:r>
            <a:r>
              <a:rPr lang="tr-TR" sz="2000" dirty="0" err="1"/>
              <a:t>Year</a:t>
            </a:r>
            <a:r>
              <a:rPr lang="tr-TR" sz="2000" dirty="0"/>
              <a:t>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2316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51122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V1</a:t>
            </a:r>
            <a:r>
              <a:rPr lang="fr-FR" sz="2000" dirty="0"/>
              <a:t>(I, Y)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</a:t>
            </a:r>
            <a:r>
              <a:rPr lang="fr-FR" sz="2000" dirty="0">
                <a:solidFill>
                  <a:srgbClr val="008000"/>
                </a:solidFill>
              </a:rPr>
              <a:t>Revenues</a:t>
            </a:r>
            <a:r>
              <a:rPr lang="fr-FR" sz="2000" dirty="0"/>
              <a:t>(I,A), I &gt; 5000, </a:t>
            </a:r>
            <a:r>
              <a:rPr lang="fr-FR" sz="2000" dirty="0">
                <a:solidFill>
                  <a:srgbClr val="008000"/>
                </a:solidFill>
              </a:rPr>
              <a:t>A &gt; $200M</a:t>
            </a:r>
          </a:p>
          <a:p>
            <a:pPr marL="11430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V2</a:t>
            </a:r>
            <a:r>
              <a:rPr lang="fr-FR" sz="2000" dirty="0"/>
              <a:t>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</a:t>
            </a:r>
            <a:r>
              <a:rPr lang="fr-FR" sz="2000" dirty="0">
                <a:solidFill>
                  <a:srgbClr val="008000"/>
                </a:solidFill>
              </a:rPr>
              <a:t>Revenues</a:t>
            </a:r>
            <a:r>
              <a:rPr lang="fr-FR" sz="2000" dirty="0"/>
              <a:t>(I,A)</a:t>
            </a:r>
          </a:p>
          <a:p>
            <a:pPr marL="114300" indent="0">
              <a:buNone/>
            </a:pPr>
            <a:r>
              <a:rPr lang="fr-FR" sz="2000" dirty="0"/>
              <a:t>V3(I,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Revenues</a:t>
            </a:r>
            <a:r>
              <a:rPr lang="fr-FR" sz="2000" dirty="0"/>
              <a:t>(I,A), </a:t>
            </a:r>
            <a:r>
              <a:rPr lang="fr-FR" sz="2000" dirty="0">
                <a:solidFill>
                  <a:srgbClr val="F79646"/>
                </a:solidFill>
              </a:rPr>
              <a:t>A &lt; $50M</a:t>
            </a:r>
          </a:p>
          <a:p>
            <a:pPr marL="114300" indent="0">
              <a:buNone/>
            </a:pPr>
            <a:r>
              <a:rPr lang="es-ES_tradnl" sz="2000" dirty="0"/>
              <a:t>V4(I, D, Y) </a:t>
            </a:r>
            <a:r>
              <a:rPr lang="es-ES_tradnl" sz="2000" dirty="0">
                <a:sym typeface="Wingdings"/>
              </a:rPr>
              <a:t></a:t>
            </a:r>
            <a:r>
              <a:rPr lang="es-ES_tradnl" sz="2000" dirty="0"/>
              <a:t> </a:t>
            </a:r>
            <a:r>
              <a:rPr lang="es-ES_tradnl" sz="2000" dirty="0" err="1"/>
              <a:t>Movie</a:t>
            </a:r>
            <a:r>
              <a:rPr lang="es-ES_tradnl" sz="2000" dirty="0"/>
              <a:t>(I,T,Y,G), Director(I,D), I &lt; 3000</a:t>
            </a:r>
            <a:endParaRPr lang="es-ES_tradnl" sz="20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q(</a:t>
            </a:r>
            <a:r>
              <a:rPr lang="en-US" sz="2000" dirty="0" err="1"/>
              <a:t>ID,Dir</a:t>
            </a:r>
            <a:r>
              <a:rPr lang="en-US" sz="2000" dirty="0"/>
              <a:t>)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  Movie(</a:t>
            </a:r>
            <a:r>
              <a:rPr lang="en-US" sz="2000" dirty="0" err="1"/>
              <a:t>ID,Title,Year,Genre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8000"/>
                </a:solidFill>
              </a:rPr>
              <a:t>Revenues</a:t>
            </a:r>
            <a:r>
              <a:rPr lang="en-US" sz="2000" dirty="0"/>
              <a:t>(ID, </a:t>
            </a:r>
            <a:r>
              <a:rPr lang="en-US" sz="2000" dirty="0" err="1"/>
              <a:t>Amt</a:t>
            </a:r>
            <a:r>
              <a:rPr lang="en-US" sz="2000" dirty="0"/>
              <a:t>), Director(</a:t>
            </a:r>
            <a:r>
              <a:rPr lang="en-US" sz="2000" dirty="0" err="1"/>
              <a:t>ID,Dir</a:t>
            </a:r>
            <a:r>
              <a:rPr lang="en-US" sz="2000" dirty="0"/>
              <a:t>), </a:t>
            </a:r>
            <a:r>
              <a:rPr lang="en-US" sz="2000" dirty="0" err="1">
                <a:solidFill>
                  <a:srgbClr val="008000"/>
                </a:solidFill>
              </a:rPr>
              <a:t>Amt</a:t>
            </a:r>
            <a:r>
              <a:rPr lang="en-US" sz="2000" dirty="0">
                <a:solidFill>
                  <a:srgbClr val="008000"/>
                </a:solidFill>
              </a:rPr>
              <a:t> &gt; $100M</a:t>
            </a:r>
          </a:p>
          <a:p>
            <a:pPr marL="114300" indent="0">
              <a:buNone/>
            </a:pPr>
            <a:r>
              <a:rPr lang="tr-TR" sz="2000" dirty="0"/>
              <a:t>  V1(</a:t>
            </a:r>
            <a:r>
              <a:rPr lang="tr-TR" sz="2000" dirty="0" err="1"/>
              <a:t>ID,Year</a:t>
            </a:r>
            <a:r>
              <a:rPr lang="tr-TR" sz="2000" dirty="0"/>
              <a:t>) 		       </a:t>
            </a:r>
            <a:r>
              <a:rPr lang="tr-TR" sz="2000" dirty="0">
                <a:solidFill>
                  <a:srgbClr val="FF0000"/>
                </a:solidFill>
              </a:rPr>
              <a:t>V1</a:t>
            </a:r>
            <a:r>
              <a:rPr lang="tr-TR" sz="2000" dirty="0"/>
              <a:t>(ID,Y’) 	           </a:t>
            </a:r>
          </a:p>
          <a:p>
            <a:pPr marL="114300" indent="0">
              <a:buNone/>
            </a:pPr>
            <a:r>
              <a:rPr lang="tr-TR" sz="2000" dirty="0"/>
              <a:t>  V2(ID,A’)                                   </a:t>
            </a:r>
            <a:r>
              <a:rPr lang="tr-TR" sz="2000" dirty="0">
                <a:solidFill>
                  <a:srgbClr val="FF0000"/>
                </a:solidFill>
              </a:rPr>
              <a:t>V2</a:t>
            </a:r>
            <a:r>
              <a:rPr lang="tr-TR" sz="2000" dirty="0"/>
              <a:t>(</a:t>
            </a:r>
            <a:r>
              <a:rPr lang="tr-TR" sz="2000" dirty="0" err="1"/>
              <a:t>ID,Amt</a:t>
            </a:r>
            <a:r>
              <a:rPr lang="tr-TR" sz="2000" dirty="0"/>
              <a:t>)</a:t>
            </a:r>
          </a:p>
          <a:p>
            <a:pPr marL="114300" indent="0">
              <a:buNone/>
            </a:pPr>
            <a:r>
              <a:rPr lang="tr-TR" sz="2000" dirty="0"/>
              <a:t>  V4(ID,D’,</a:t>
            </a:r>
            <a:r>
              <a:rPr lang="tr-TR" sz="2000" dirty="0" err="1"/>
              <a:t>Year</a:t>
            </a:r>
            <a:r>
              <a:rPr lang="tr-TR" sz="2000" dirty="0"/>
              <a:t>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2316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51122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000" dirty="0"/>
              <a:t>V1(I, Y)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Revenues(I,A), I &gt; 5000, A &gt; $200M</a:t>
            </a:r>
          </a:p>
          <a:p>
            <a:pPr marL="114300" indent="0">
              <a:buNone/>
            </a:pPr>
            <a:r>
              <a:rPr lang="fr-FR" sz="2000" dirty="0"/>
              <a:t>V2(I,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</a:t>
            </a:r>
          </a:p>
          <a:p>
            <a:pPr marL="114300" indent="0">
              <a:buNone/>
            </a:pPr>
            <a:r>
              <a:rPr lang="fr-FR" sz="2000" dirty="0"/>
              <a:t>V3(I,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Revenues(I,A), A &lt; $50M</a:t>
            </a:r>
          </a:p>
          <a:p>
            <a:pPr marL="114300" indent="0">
              <a:buNone/>
            </a:pPr>
            <a:r>
              <a:rPr lang="es-ES_tradnl" sz="2000" dirty="0">
                <a:solidFill>
                  <a:srgbClr val="FF0000"/>
                </a:solidFill>
              </a:rPr>
              <a:t>V4</a:t>
            </a:r>
            <a:r>
              <a:rPr lang="es-ES_tradnl" sz="2000" dirty="0"/>
              <a:t>(I, D, Y) </a:t>
            </a:r>
            <a:r>
              <a:rPr lang="es-ES_tradnl" sz="2000" dirty="0">
                <a:sym typeface="Wingdings"/>
              </a:rPr>
              <a:t></a:t>
            </a:r>
            <a:r>
              <a:rPr lang="es-ES_tradnl" sz="2000" dirty="0"/>
              <a:t> </a:t>
            </a:r>
            <a:r>
              <a:rPr lang="es-ES_tradnl" sz="2000" dirty="0" err="1"/>
              <a:t>Movie</a:t>
            </a:r>
            <a:r>
              <a:rPr lang="es-ES_tradnl" sz="2000" dirty="0"/>
              <a:t>(I,T,Y,G), </a:t>
            </a:r>
            <a:r>
              <a:rPr lang="es-ES_tradnl" sz="2000" dirty="0">
                <a:solidFill>
                  <a:srgbClr val="3366FF"/>
                </a:solidFill>
              </a:rPr>
              <a:t>Director</a:t>
            </a:r>
            <a:r>
              <a:rPr lang="es-ES_tradnl" sz="2000" dirty="0"/>
              <a:t>(I,D), I &lt; 3000</a:t>
            </a:r>
            <a:endParaRPr lang="es-ES_tradnl" sz="20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q(</a:t>
            </a:r>
            <a:r>
              <a:rPr lang="en-US" sz="2000" dirty="0" err="1"/>
              <a:t>ID,Dir</a:t>
            </a:r>
            <a:r>
              <a:rPr lang="en-US" sz="2000" dirty="0"/>
              <a:t>)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  Movie(</a:t>
            </a:r>
            <a:r>
              <a:rPr lang="en-US" sz="2000" dirty="0" err="1"/>
              <a:t>ID,Title,Year,Genre</a:t>
            </a:r>
            <a:r>
              <a:rPr lang="en-US" sz="2000" dirty="0"/>
              <a:t>), Revenues(ID, </a:t>
            </a:r>
            <a:r>
              <a:rPr lang="en-US" sz="2000" dirty="0" err="1"/>
              <a:t>Amt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3366FF"/>
                </a:solidFill>
              </a:rPr>
              <a:t>Director</a:t>
            </a:r>
            <a:r>
              <a:rPr lang="en-US" sz="2000" dirty="0"/>
              <a:t>(</a:t>
            </a:r>
            <a:r>
              <a:rPr lang="en-US" sz="2000" dirty="0" err="1"/>
              <a:t>ID,Dir</a:t>
            </a:r>
            <a:r>
              <a:rPr lang="en-US" sz="2000" dirty="0"/>
              <a:t>), </a:t>
            </a:r>
            <a:r>
              <a:rPr lang="en-US" sz="2000" dirty="0" err="1"/>
              <a:t>Amt</a:t>
            </a:r>
            <a:r>
              <a:rPr lang="en-US" sz="2000" dirty="0"/>
              <a:t> &gt; $100M</a:t>
            </a:r>
          </a:p>
          <a:p>
            <a:pPr marL="114300" indent="0">
              <a:buNone/>
            </a:pPr>
            <a:r>
              <a:rPr lang="tr-TR" sz="2000" dirty="0"/>
              <a:t>  V1(</a:t>
            </a:r>
            <a:r>
              <a:rPr lang="tr-TR" sz="2000" dirty="0" err="1"/>
              <a:t>ID,Year</a:t>
            </a:r>
            <a:r>
              <a:rPr lang="tr-TR" sz="2000" dirty="0"/>
              <a:t>) 		       V1(ID,Y’) 	           </a:t>
            </a:r>
            <a:r>
              <a:rPr lang="tr-TR" sz="2000" dirty="0">
                <a:solidFill>
                  <a:srgbClr val="FF0000"/>
                </a:solidFill>
              </a:rPr>
              <a:t>V4</a:t>
            </a:r>
            <a:r>
              <a:rPr lang="tr-TR" sz="2000" dirty="0"/>
              <a:t>(</a:t>
            </a:r>
            <a:r>
              <a:rPr lang="tr-TR" sz="2000" dirty="0" err="1"/>
              <a:t>ID,Dir,Y</a:t>
            </a:r>
            <a:r>
              <a:rPr lang="tr-TR" sz="2000" dirty="0"/>
              <a:t>’’)</a:t>
            </a:r>
          </a:p>
          <a:p>
            <a:pPr marL="114300" indent="0">
              <a:buNone/>
            </a:pPr>
            <a:r>
              <a:rPr lang="tr-TR" sz="2000" dirty="0"/>
              <a:t>  V2(ID,A’)                                   V2(</a:t>
            </a:r>
            <a:r>
              <a:rPr lang="tr-TR" sz="2000" dirty="0" err="1"/>
              <a:t>ID,Amt</a:t>
            </a:r>
            <a:r>
              <a:rPr lang="tr-TR" sz="2000" dirty="0"/>
              <a:t>)</a:t>
            </a:r>
          </a:p>
          <a:p>
            <a:pPr marL="114300" indent="0">
              <a:buNone/>
            </a:pPr>
            <a:r>
              <a:rPr lang="tr-TR" sz="2000" dirty="0"/>
              <a:t>  V4(ID,D’,</a:t>
            </a:r>
            <a:r>
              <a:rPr lang="tr-TR" sz="2000" dirty="0" err="1"/>
              <a:t>Year</a:t>
            </a:r>
            <a:r>
              <a:rPr lang="tr-TR" sz="2000" dirty="0"/>
              <a:t>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2316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1. Filling the Buckets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51122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sz="2000" dirty="0"/>
              <a:t>V1(I, Y)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Revenues(I,A), I &gt; 5000, A &gt; $200M</a:t>
            </a:r>
          </a:p>
          <a:p>
            <a:pPr marL="114300" indent="0">
              <a:buNone/>
            </a:pPr>
            <a:r>
              <a:rPr lang="fr-FR" sz="2000" dirty="0"/>
              <a:t>V2(I,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</a:t>
            </a:r>
            <a:r>
              <a:rPr lang="fr-FR" sz="2000" dirty="0" err="1"/>
              <a:t>Movie</a:t>
            </a:r>
            <a:r>
              <a:rPr lang="fr-FR" sz="2000" dirty="0"/>
              <a:t>(I,T,Y,G), Revenues(I,A)</a:t>
            </a:r>
          </a:p>
          <a:p>
            <a:pPr marL="114300" indent="0">
              <a:buNone/>
            </a:pPr>
            <a:r>
              <a:rPr lang="fr-FR" sz="2000" dirty="0"/>
              <a:t>V3(I, A)     </a:t>
            </a:r>
            <a:r>
              <a:rPr lang="fr-FR" sz="2000" dirty="0">
                <a:sym typeface="Wingdings"/>
              </a:rPr>
              <a:t></a:t>
            </a:r>
            <a:r>
              <a:rPr lang="fr-FR" sz="2000" dirty="0"/>
              <a:t> Revenues(I,A), A &lt; $50M</a:t>
            </a:r>
          </a:p>
          <a:p>
            <a:pPr marL="114300" indent="0">
              <a:buNone/>
            </a:pPr>
            <a:r>
              <a:rPr lang="es-ES_tradnl" sz="2000" dirty="0"/>
              <a:t>V4(I, D, Y) </a:t>
            </a:r>
            <a:r>
              <a:rPr lang="es-ES_tradnl" sz="2000" dirty="0">
                <a:sym typeface="Wingdings"/>
              </a:rPr>
              <a:t></a:t>
            </a:r>
            <a:r>
              <a:rPr lang="es-ES_tradnl" sz="2000" dirty="0"/>
              <a:t> </a:t>
            </a:r>
            <a:r>
              <a:rPr lang="es-ES_tradnl" sz="2000" dirty="0" err="1"/>
              <a:t>Movie</a:t>
            </a:r>
            <a:r>
              <a:rPr lang="es-ES_tradnl" sz="2000" dirty="0"/>
              <a:t>(I,T,Y,G), Director(I,D), I &lt; 3000</a:t>
            </a:r>
            <a:endParaRPr lang="es-ES_tradnl" sz="20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q(</a:t>
            </a:r>
            <a:r>
              <a:rPr lang="en-US" sz="2000" dirty="0" err="1"/>
              <a:t>ID,Dir</a:t>
            </a:r>
            <a:r>
              <a:rPr lang="en-US" sz="2000" dirty="0"/>
              <a:t>)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  Movie(</a:t>
            </a:r>
            <a:r>
              <a:rPr lang="en-US" sz="2000" dirty="0" err="1"/>
              <a:t>ID,Title,Year,Genre</a:t>
            </a:r>
            <a:r>
              <a:rPr lang="en-US" sz="2000" dirty="0"/>
              <a:t>), Revenues(ID, </a:t>
            </a:r>
            <a:r>
              <a:rPr lang="en-US" sz="2000" dirty="0" err="1"/>
              <a:t>Amt</a:t>
            </a:r>
            <a:r>
              <a:rPr lang="en-US" sz="2000" dirty="0"/>
              <a:t>), Director(</a:t>
            </a:r>
            <a:r>
              <a:rPr lang="en-US" sz="2000" dirty="0" err="1"/>
              <a:t>ID,Dir</a:t>
            </a:r>
            <a:r>
              <a:rPr lang="en-US" sz="2000" dirty="0"/>
              <a:t>), </a:t>
            </a:r>
            <a:r>
              <a:rPr lang="en-US" sz="2000" dirty="0" err="1"/>
              <a:t>Amt</a:t>
            </a:r>
            <a:r>
              <a:rPr lang="en-US" sz="2000" dirty="0"/>
              <a:t> &gt; $100M</a:t>
            </a:r>
          </a:p>
          <a:p>
            <a:pPr marL="114300" indent="0">
              <a:buNone/>
            </a:pPr>
            <a:r>
              <a:rPr lang="tr-TR" sz="2000" dirty="0"/>
              <a:t>  V1(</a:t>
            </a:r>
            <a:r>
              <a:rPr lang="tr-TR" sz="2000" dirty="0" err="1"/>
              <a:t>ID,Year</a:t>
            </a:r>
            <a:r>
              <a:rPr lang="tr-TR" sz="2000" dirty="0"/>
              <a:t>) 		       V1(ID,Y’) 	           V4(</a:t>
            </a:r>
            <a:r>
              <a:rPr lang="tr-TR" sz="2000" dirty="0" err="1"/>
              <a:t>ID,Dir,Y</a:t>
            </a:r>
            <a:r>
              <a:rPr lang="tr-TR" sz="2000" dirty="0"/>
              <a:t>’’)</a:t>
            </a:r>
          </a:p>
          <a:p>
            <a:pPr marL="114300" indent="0">
              <a:buNone/>
            </a:pPr>
            <a:r>
              <a:rPr lang="tr-TR" sz="2000" dirty="0"/>
              <a:t>  V2(ID,A’)                                   V2(</a:t>
            </a:r>
            <a:r>
              <a:rPr lang="tr-TR" sz="2000" dirty="0" err="1"/>
              <a:t>ID,Amt</a:t>
            </a:r>
            <a:r>
              <a:rPr lang="tr-TR" sz="2000" dirty="0"/>
              <a:t>)</a:t>
            </a:r>
          </a:p>
          <a:p>
            <a:pPr marL="114300" indent="0">
              <a:buNone/>
            </a:pPr>
            <a:r>
              <a:rPr lang="tr-TR" sz="2000" dirty="0"/>
              <a:t>  V4(ID,D’,</a:t>
            </a:r>
            <a:r>
              <a:rPr lang="tr-TR" sz="2000" dirty="0" err="1"/>
              <a:t>Year</a:t>
            </a:r>
            <a:r>
              <a:rPr lang="tr-TR" sz="2000" dirty="0"/>
              <a:t>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2316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Construct a rewritten query q’ by choosing one view from each bucket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Check for containment: q’ ⊆ q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Collect all such rewritten queries {q’}, then maximally-contained rewriting is the union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478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V1(</a:t>
            </a:r>
            <a:r>
              <a:rPr lang="tr-TR" sz="1800" dirty="0" err="1"/>
              <a:t>ID,Year</a:t>
            </a:r>
            <a:r>
              <a:rPr lang="tr-TR" sz="1800" dirty="0"/>
              <a:t>) 		  V1(ID,Y’) 	  V4(</a:t>
            </a:r>
            <a:r>
              <a:rPr lang="tr-TR" sz="1800" dirty="0" err="1"/>
              <a:t>ID,Dir,Y</a:t>
            </a:r>
            <a:r>
              <a:rPr lang="tr-TR" sz="1800" dirty="0"/>
              <a:t>’’)</a:t>
            </a:r>
          </a:p>
          <a:p>
            <a:pPr marL="114300" indent="0">
              <a:buNone/>
            </a:pPr>
            <a:r>
              <a:rPr lang="tr-TR" sz="1800" dirty="0"/>
              <a:t>  V2(ID,A’)                                   V2(</a:t>
            </a:r>
            <a:r>
              <a:rPr lang="tr-TR" sz="1800" dirty="0" err="1"/>
              <a:t>ID,Amt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  <a:endParaRPr lang="en-US" sz="8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</p:spTree>
    <p:extLst>
      <p:ext uri="{BB962C8B-B14F-4D97-AF65-F5344CB8AC3E}">
        <p14:creationId xmlns:p14="http://schemas.microsoft.com/office/powerpoint/2010/main" val="2699132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</a:t>
            </a:r>
            <a:r>
              <a:rPr lang="tr-TR" sz="1800" dirty="0">
                <a:solidFill>
                  <a:srgbClr val="FF0000"/>
                </a:solidFill>
              </a:rPr>
              <a:t>V1(</a:t>
            </a:r>
            <a:r>
              <a:rPr lang="tr-TR" sz="1800" dirty="0" err="1">
                <a:solidFill>
                  <a:srgbClr val="FF0000"/>
                </a:solidFill>
              </a:rPr>
              <a:t>ID,Year</a:t>
            </a:r>
            <a:r>
              <a:rPr lang="tr-TR" sz="1800" dirty="0">
                <a:solidFill>
                  <a:srgbClr val="FF0000"/>
                </a:solidFill>
              </a:rPr>
              <a:t>) 		  V1(ID,Y’) 	  V4(</a:t>
            </a:r>
            <a:r>
              <a:rPr lang="tr-TR" sz="1800" dirty="0" err="1">
                <a:solidFill>
                  <a:srgbClr val="FF0000"/>
                </a:solidFill>
              </a:rPr>
              <a:t>ID,Dir,Y</a:t>
            </a:r>
            <a:r>
              <a:rPr lang="tr-TR" sz="1800" dirty="0">
                <a:solidFill>
                  <a:srgbClr val="FF0000"/>
                </a:solidFill>
              </a:rPr>
              <a:t>’’)</a:t>
            </a:r>
          </a:p>
          <a:p>
            <a:pPr marL="114300" indent="0">
              <a:buNone/>
            </a:pPr>
            <a:r>
              <a:rPr lang="tr-TR" sz="1800" dirty="0"/>
              <a:t>  V2(ID,A’)                                   V2(</a:t>
            </a:r>
            <a:r>
              <a:rPr lang="tr-TR" sz="1800" dirty="0" err="1"/>
              <a:t>ID,Amt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r>
              <a:rPr lang="tr-TR" sz="1800" dirty="0">
                <a:solidFill>
                  <a:srgbClr val="4F81BD"/>
                </a:solidFill>
              </a:rPr>
              <a:t>V1(</a:t>
            </a:r>
            <a:r>
              <a:rPr lang="tr-TR" sz="1800" dirty="0" err="1">
                <a:solidFill>
                  <a:srgbClr val="4F81BD"/>
                </a:solidFill>
              </a:rPr>
              <a:t>ID,Year</a:t>
            </a:r>
            <a:r>
              <a:rPr lang="tr-TR" sz="1800" dirty="0">
                <a:solidFill>
                  <a:srgbClr val="4F81BD"/>
                </a:solidFill>
              </a:rPr>
              <a:t>)</a:t>
            </a:r>
            <a:r>
              <a:rPr lang="tr-TR" sz="1800" dirty="0">
                <a:solidFill>
                  <a:srgbClr val="FF0000"/>
                </a:solidFill>
              </a:rPr>
              <a:t>, </a:t>
            </a:r>
            <a:r>
              <a:rPr lang="tr-TR" sz="1800" dirty="0">
                <a:solidFill>
                  <a:schemeClr val="accent3"/>
                </a:solidFill>
              </a:rPr>
              <a:t>V1(ID,Y’)</a:t>
            </a:r>
            <a:r>
              <a:rPr lang="tr-TR" sz="1800" dirty="0">
                <a:solidFill>
                  <a:srgbClr val="FF0000"/>
                </a:solidFill>
              </a:rPr>
              <a:t>,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 </a:t>
            </a:r>
            <a:r>
              <a:rPr lang="tr-TR" sz="1800" dirty="0">
                <a:sym typeface="Wingdings"/>
              </a:rPr>
              <a:t> </a:t>
            </a:r>
            <a:endParaRPr lang="tr-TR" sz="1800" dirty="0"/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chemeClr val="accent1"/>
                </a:solidFill>
              </a:rPr>
              <a:t>Movie</a:t>
            </a:r>
            <a:r>
              <a:rPr lang="fr-FR" sz="1800" dirty="0">
                <a:solidFill>
                  <a:schemeClr val="accent1"/>
                </a:solidFill>
              </a:rPr>
              <a:t>(</a:t>
            </a:r>
            <a:r>
              <a:rPr lang="fr-FR" sz="1800" dirty="0" err="1">
                <a:solidFill>
                  <a:schemeClr val="accent1"/>
                </a:solidFill>
              </a:rPr>
              <a:t>ID,T,Year,G</a:t>
            </a:r>
            <a:r>
              <a:rPr lang="fr-FR" sz="1800" dirty="0">
                <a:solidFill>
                  <a:schemeClr val="accent1"/>
                </a:solidFill>
              </a:rPr>
              <a:t>), Revenues(ID,A), ID &gt; 5000, A &gt; $200M, </a:t>
            </a:r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Revenues(ID,A’), ID &gt; 5000, A’ &gt; $200M, </a:t>
            </a:r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rgbClr val="C0504D"/>
                </a:solidFill>
              </a:rPr>
              <a:t>Movie</a:t>
            </a:r>
            <a:r>
              <a:rPr lang="fr-FR" sz="1800" dirty="0">
                <a:solidFill>
                  <a:srgbClr val="C0504D"/>
                </a:solidFill>
              </a:rPr>
              <a:t>(ID,T’’,Y’’,G’’),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 </a:t>
            </a: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</p:spTree>
    <p:extLst>
      <p:ext uri="{BB962C8B-B14F-4D97-AF65-F5344CB8AC3E}">
        <p14:creationId xmlns:p14="http://schemas.microsoft.com/office/powerpoint/2010/main" val="42613073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</a:t>
            </a:r>
            <a:r>
              <a:rPr lang="tr-TR" sz="1800" dirty="0">
                <a:solidFill>
                  <a:srgbClr val="FF0000"/>
                </a:solidFill>
              </a:rPr>
              <a:t>V1(</a:t>
            </a:r>
            <a:r>
              <a:rPr lang="tr-TR" sz="1800" dirty="0" err="1">
                <a:solidFill>
                  <a:srgbClr val="FF0000"/>
                </a:solidFill>
              </a:rPr>
              <a:t>ID,Year</a:t>
            </a:r>
            <a:r>
              <a:rPr lang="tr-TR" sz="1800" dirty="0">
                <a:solidFill>
                  <a:srgbClr val="FF0000"/>
                </a:solidFill>
              </a:rPr>
              <a:t>) 		  V1(ID,Y’) 	  V4(</a:t>
            </a:r>
            <a:r>
              <a:rPr lang="tr-TR" sz="1800" dirty="0" err="1">
                <a:solidFill>
                  <a:srgbClr val="FF0000"/>
                </a:solidFill>
              </a:rPr>
              <a:t>ID,Dir,Y</a:t>
            </a:r>
            <a:r>
              <a:rPr lang="tr-TR" sz="1800" dirty="0">
                <a:solidFill>
                  <a:srgbClr val="FF0000"/>
                </a:solidFill>
              </a:rPr>
              <a:t>’’)</a:t>
            </a:r>
          </a:p>
          <a:p>
            <a:pPr marL="114300" indent="0">
              <a:buNone/>
            </a:pPr>
            <a:r>
              <a:rPr lang="tr-TR" sz="1800" dirty="0"/>
              <a:t>  V2(ID,A’)                                   V2(</a:t>
            </a:r>
            <a:r>
              <a:rPr lang="tr-TR" sz="1800" dirty="0" err="1"/>
              <a:t>ID,Amt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r>
              <a:rPr lang="tr-TR" sz="1800" dirty="0">
                <a:solidFill>
                  <a:srgbClr val="4F81BD"/>
                </a:solidFill>
              </a:rPr>
              <a:t>V1(</a:t>
            </a:r>
            <a:r>
              <a:rPr lang="tr-TR" sz="1800" dirty="0" err="1">
                <a:solidFill>
                  <a:srgbClr val="4F81BD"/>
                </a:solidFill>
              </a:rPr>
              <a:t>ID,Year</a:t>
            </a:r>
            <a:r>
              <a:rPr lang="tr-TR" sz="1800" dirty="0">
                <a:solidFill>
                  <a:srgbClr val="4F81BD"/>
                </a:solidFill>
              </a:rPr>
              <a:t>)</a:t>
            </a:r>
            <a:r>
              <a:rPr lang="tr-TR" sz="1800" dirty="0">
                <a:solidFill>
                  <a:srgbClr val="FF0000"/>
                </a:solidFill>
              </a:rPr>
              <a:t>, </a:t>
            </a:r>
            <a:r>
              <a:rPr lang="tr-TR" sz="1800" dirty="0">
                <a:solidFill>
                  <a:schemeClr val="accent3"/>
                </a:solidFill>
              </a:rPr>
              <a:t>V1(ID,Y’)</a:t>
            </a:r>
            <a:r>
              <a:rPr lang="tr-TR" sz="1800" dirty="0">
                <a:solidFill>
                  <a:srgbClr val="FF0000"/>
                </a:solidFill>
              </a:rPr>
              <a:t>,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 </a:t>
            </a:r>
            <a:r>
              <a:rPr lang="tr-TR" sz="1800" dirty="0">
                <a:sym typeface="Wingdings"/>
              </a:rPr>
              <a:t> </a:t>
            </a:r>
            <a:endParaRPr lang="tr-TR" sz="1800" dirty="0"/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chemeClr val="accent1"/>
                </a:solidFill>
              </a:rPr>
              <a:t>Movie</a:t>
            </a:r>
            <a:r>
              <a:rPr lang="fr-FR" sz="1800" dirty="0">
                <a:solidFill>
                  <a:schemeClr val="accent1"/>
                </a:solidFill>
              </a:rPr>
              <a:t>(</a:t>
            </a:r>
            <a:r>
              <a:rPr lang="fr-FR" sz="1800" dirty="0" err="1">
                <a:solidFill>
                  <a:schemeClr val="accent1"/>
                </a:solidFill>
              </a:rPr>
              <a:t>ID,T,Year,G</a:t>
            </a:r>
            <a:r>
              <a:rPr lang="fr-FR" sz="1800" dirty="0">
                <a:solidFill>
                  <a:schemeClr val="accent1"/>
                </a:solidFill>
              </a:rPr>
              <a:t>), Revenues(ID,A), </a:t>
            </a:r>
            <a:r>
              <a:rPr lang="fr-FR" sz="1800" dirty="0">
                <a:solidFill>
                  <a:srgbClr val="FF0000"/>
                </a:solidFill>
              </a:rPr>
              <a:t>ID &gt; 5000</a:t>
            </a:r>
            <a:r>
              <a:rPr lang="fr-FR" sz="1800" dirty="0">
                <a:solidFill>
                  <a:schemeClr val="accent1"/>
                </a:solidFill>
              </a:rPr>
              <a:t>, A &gt; $200M, </a:t>
            </a:r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Revenues(ID,A’), ID &gt; 5000, A’ &gt; $200M, </a:t>
            </a:r>
          </a:p>
          <a:p>
            <a:pPr marL="114300" indent="0">
              <a:buNone/>
            </a:pPr>
            <a:r>
              <a:rPr lang="tr-TR" sz="1800" dirty="0">
                <a:ea typeface="ＭＳ Ｐゴシック" charset="0"/>
                <a:cs typeface="ＭＳ Ｐゴシック" charset="0"/>
              </a:rPr>
              <a:t>	</a:t>
            </a:r>
            <a:r>
              <a:rPr lang="fr-FR" sz="1800" dirty="0" err="1">
                <a:solidFill>
                  <a:srgbClr val="C0504D"/>
                </a:solidFill>
              </a:rPr>
              <a:t>Movie</a:t>
            </a:r>
            <a:r>
              <a:rPr lang="fr-FR" sz="1800" dirty="0">
                <a:solidFill>
                  <a:srgbClr val="C0504D"/>
                </a:solidFill>
              </a:rPr>
              <a:t>(ID,T’’,Y’’,G’’),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</a:t>
            </a:r>
            <a:r>
              <a:rPr lang="fr-FR" sz="1800" dirty="0">
                <a:solidFill>
                  <a:srgbClr val="FF0000"/>
                </a:solidFill>
              </a:rPr>
              <a:t>ID &lt; 3000</a:t>
            </a:r>
            <a:r>
              <a:rPr lang="fr-FR" sz="1800" dirty="0">
                <a:solidFill>
                  <a:srgbClr val="C0504D"/>
                </a:solidFill>
              </a:rPr>
              <a:t>, </a:t>
            </a: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  <a:p>
            <a:pPr marL="114300" indent="0">
              <a:buNone/>
            </a:pPr>
            <a:endParaRPr lang="tr-TR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55605" y="4792292"/>
            <a:ext cx="1810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Inconsistent!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45286" y="4223716"/>
            <a:ext cx="1410319" cy="79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5833257" y="4792292"/>
            <a:ext cx="1122348" cy="230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20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17756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V1(</a:t>
            </a:r>
            <a:r>
              <a:rPr lang="tr-TR" sz="1800" dirty="0" err="1"/>
              <a:t>ID,Year</a:t>
            </a:r>
            <a:r>
              <a:rPr lang="tr-TR" sz="1800" dirty="0"/>
              <a:t>) 		  V1(ID,Y’) 	  </a:t>
            </a:r>
            <a:r>
              <a:rPr lang="tr-TR" sz="1800" dirty="0">
                <a:solidFill>
                  <a:srgbClr val="FF0000"/>
                </a:solidFill>
              </a:rPr>
              <a:t>V4(</a:t>
            </a:r>
            <a:r>
              <a:rPr lang="tr-TR" sz="1800" dirty="0" err="1">
                <a:solidFill>
                  <a:srgbClr val="FF0000"/>
                </a:solidFill>
              </a:rPr>
              <a:t>ID,Dir,Y</a:t>
            </a:r>
            <a:r>
              <a:rPr lang="tr-TR" sz="1800" dirty="0">
                <a:solidFill>
                  <a:srgbClr val="FF0000"/>
                </a:solidFill>
              </a:rPr>
              <a:t>’’)</a:t>
            </a:r>
          </a:p>
          <a:p>
            <a:pPr marL="114300" indent="0">
              <a:buNone/>
            </a:pPr>
            <a:r>
              <a:rPr lang="tr-TR" sz="1800" dirty="0"/>
              <a:t>  </a:t>
            </a:r>
            <a:r>
              <a:rPr lang="tr-TR" sz="1800" dirty="0">
                <a:solidFill>
                  <a:srgbClr val="FF0000"/>
                </a:solidFill>
              </a:rPr>
              <a:t>V2(ID,A’)                                   V2(</a:t>
            </a:r>
            <a:r>
              <a:rPr lang="tr-TR" sz="1800" dirty="0" err="1">
                <a:solidFill>
                  <a:srgbClr val="FF0000"/>
                </a:solidFill>
              </a:rPr>
              <a:t>ID,Amt</a:t>
            </a:r>
            <a:r>
              <a:rPr lang="tr-TR" sz="1800" dirty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endParaRPr lang="tr-TR" sz="1050" dirty="0"/>
          </a:p>
          <a:p>
            <a:pPr marL="114300" indent="0">
              <a:buNone/>
            </a:pPr>
            <a:r>
              <a:rPr lang="tr-TR" sz="1800" dirty="0">
                <a:solidFill>
                  <a:srgbClr val="4F81BD"/>
                </a:solidFill>
              </a:rPr>
              <a:t>V2(ID,A’),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</a:p>
          <a:p>
            <a:pPr marL="114300" indent="0">
              <a:buNone/>
            </a:pPr>
            <a:r>
              <a:rPr lang="tr-TR" sz="1800" dirty="0">
                <a:solidFill>
                  <a:schemeClr val="accent3"/>
                </a:solidFill>
                <a:sym typeface="Wingdings"/>
              </a:rPr>
              <a:t>   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  <a:endParaRPr lang="tr-TR" sz="1800" dirty="0"/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</a:t>
            </a:r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</a:t>
            </a:r>
            <a:r>
              <a:rPr lang="tr-TR" sz="1800" dirty="0">
                <a:ea typeface="ＭＳ Ｐゴシック" charset="0"/>
                <a:cs typeface="ＭＳ Ｐゴシック" charset="0"/>
              </a:rPr>
              <a:t>       </a:t>
            </a:r>
            <a:r>
              <a:rPr lang="fr-FR" sz="1800" dirty="0" err="1">
                <a:solidFill>
                  <a:srgbClr val="C0504D"/>
                </a:solidFill>
              </a:rPr>
              <a:t>Movie</a:t>
            </a:r>
            <a:r>
              <a:rPr lang="fr-FR" sz="1800" dirty="0">
                <a:solidFill>
                  <a:srgbClr val="C0504D"/>
                </a:solidFill>
              </a:rPr>
              <a:t>(ID,T’’,Y’’,G’’),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 </a:t>
            </a:r>
            <a:endParaRPr lang="fr-FR" sz="1800" dirty="0">
              <a:solidFill>
                <a:srgbClr val="C0504D"/>
              </a:solidFill>
            </a:endParaRPr>
          </a:p>
          <a:p>
            <a:pPr marL="114300" indent="0">
              <a:buNone/>
            </a:pPr>
            <a:r>
              <a:rPr lang="tr-TR" sz="1800" dirty="0"/>
              <a:t>      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</a:t>
            </a:r>
            <a:endParaRPr lang="tr-TR" sz="1800" dirty="0"/>
          </a:p>
          <a:p>
            <a:pPr marL="114300" indent="0">
              <a:buNone/>
            </a:pPr>
            <a:r>
              <a:rPr lang="tr-TR" sz="1800" dirty="0"/>
              <a:t>                       </a:t>
            </a: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endParaRPr lang="tr-TR" sz="1800" dirty="0"/>
          </a:p>
          <a:p>
            <a:pPr marL="114300" indent="0">
              <a:buNone/>
            </a:pPr>
            <a:endParaRPr lang="tr-TR" sz="1800" dirty="0"/>
          </a:p>
        </p:txBody>
      </p:sp>
      <p:sp>
        <p:nvSpPr>
          <p:cNvPr id="4" name="Rectangle 3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</p:spTree>
    <p:extLst>
      <p:ext uri="{BB962C8B-B14F-4D97-AF65-F5344CB8AC3E}">
        <p14:creationId xmlns:p14="http://schemas.microsoft.com/office/powerpoint/2010/main" val="42613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ChangeArrowheads="1"/>
          </p:cNvSpPr>
          <p:nvPr/>
        </p:nvSpPr>
        <p:spPr bwMode="auto">
          <a:xfrm>
            <a:off x="2743200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Table and Attribute Names</a:t>
            </a:r>
            <a:br>
              <a:rPr lang="en-US" dirty="0">
                <a:cs typeface="ＭＳ Ｐゴシック" charset="0"/>
              </a:rPr>
            </a:br>
            <a:endParaRPr lang="en-US" dirty="0">
              <a:cs typeface="ＭＳ Ｐゴシック" charset="0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04800" y="36576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S3</a:t>
            </a:r>
            <a:r>
              <a:rPr lang="en-US" sz="1200" b="1" u="sng" dirty="0">
                <a:latin typeface="Comic Sans MS" charset="0"/>
                <a:ea typeface="MS PGothic" charset="0"/>
                <a:cs typeface="Times New Roman" charset="0"/>
              </a:rPr>
              <a:t>        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NYCCinemas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(name, title,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startTime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37338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S1       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Movie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(title, director, year, genre)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Actor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firstName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lastName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	nationality,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yearofBirth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ActorPlays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MID)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MovieDetails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(MID, director, genre, year)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267200" y="60198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S4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Reviews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date, grade, review)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53340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S2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Cinemas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(place, movie, start)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105400" y="4419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S6</a:t>
            </a:r>
            <a:endParaRPr lang="en-US" sz="1400" dirty="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MovieDirectors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(title,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dir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105400" y="37338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S5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MovieGenres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genre)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819400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Movie: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 title, director, year, genre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819400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Actors: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name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2819400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Reviews: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rating, description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5105400" y="5105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S7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MovieYears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year)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Sources</a:t>
            </a:r>
            <a:endParaRPr lang="en-US" dirty="0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259368" y="55626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707924" y="1981200"/>
            <a:ext cx="120880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168303" y="6248400"/>
            <a:ext cx="685800" cy="304800"/>
          </a:xfrm>
          <a:prstGeom prst="rect">
            <a:avLst/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806777" y="2438400"/>
            <a:ext cx="1004115" cy="381000"/>
          </a:xfrm>
          <a:prstGeom prst="rect">
            <a:avLst/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5845098" y="2438400"/>
            <a:ext cx="1524000" cy="381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877915" y="6248400"/>
            <a:ext cx="6858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997258" y="660423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28588" y="1711325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Mediated Schema</a:t>
            </a:r>
            <a:endParaRPr lang="en-US" dirty="0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807043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Plays: 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movie, location, </a:t>
            </a:r>
            <a:r>
              <a:rPr lang="en-US" dirty="0" err="1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startTime</a:t>
            </a:r>
            <a:r>
              <a:rPr lang="en-US" dirty="0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 dirty="0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224125" y="2847975"/>
            <a:ext cx="557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1" dirty="0">
                <a:latin typeface="Chalkboard" charset="0"/>
                <a:ea typeface="MS PGothic" charset="0"/>
                <a:cs typeface="MS PGothic" charset="0"/>
              </a:rPr>
              <a:t>Different element names</a:t>
            </a:r>
            <a:endParaRPr lang="en-US" sz="3600" dirty="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  <p:bldP spid="8212" grpId="0" animBg="1"/>
      <p:bldP spid="8213" grpId="0" animBg="1"/>
      <p:bldP spid="8214" grpId="0" animBg="1"/>
      <p:bldP spid="8215" grpId="0" animBg="1"/>
      <p:bldP spid="8216" grpId="0" animBg="1"/>
      <p:bldP spid="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17756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V1(</a:t>
            </a:r>
            <a:r>
              <a:rPr lang="tr-TR" sz="1800" dirty="0" err="1"/>
              <a:t>ID,Year</a:t>
            </a:r>
            <a:r>
              <a:rPr lang="tr-TR" sz="1800" dirty="0"/>
              <a:t>) 		  V1(ID,Y’) 	  </a:t>
            </a:r>
            <a:r>
              <a:rPr lang="tr-TR" sz="1800" dirty="0">
                <a:solidFill>
                  <a:srgbClr val="FF0000"/>
                </a:solidFill>
              </a:rPr>
              <a:t>V4(</a:t>
            </a:r>
            <a:r>
              <a:rPr lang="tr-TR" sz="1800" dirty="0" err="1">
                <a:solidFill>
                  <a:srgbClr val="FF0000"/>
                </a:solidFill>
              </a:rPr>
              <a:t>ID,Dir,Y</a:t>
            </a:r>
            <a:r>
              <a:rPr lang="tr-TR" sz="1800" dirty="0">
                <a:solidFill>
                  <a:srgbClr val="FF0000"/>
                </a:solidFill>
              </a:rPr>
              <a:t>’’)</a:t>
            </a:r>
          </a:p>
          <a:p>
            <a:pPr marL="114300" indent="0">
              <a:buNone/>
            </a:pPr>
            <a:r>
              <a:rPr lang="tr-TR" sz="1800" dirty="0"/>
              <a:t>  </a:t>
            </a:r>
            <a:r>
              <a:rPr lang="tr-TR" sz="1800" dirty="0">
                <a:solidFill>
                  <a:srgbClr val="FF0000"/>
                </a:solidFill>
              </a:rPr>
              <a:t>V2(ID,A’)                                   V2(</a:t>
            </a:r>
            <a:r>
              <a:rPr lang="tr-TR" sz="1800" dirty="0" err="1">
                <a:solidFill>
                  <a:srgbClr val="FF0000"/>
                </a:solidFill>
              </a:rPr>
              <a:t>ID,Amt</a:t>
            </a:r>
            <a:r>
              <a:rPr lang="tr-TR" sz="1800" dirty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endParaRPr lang="tr-TR" sz="1050" dirty="0"/>
          </a:p>
          <a:p>
            <a:pPr marL="114300" indent="0">
              <a:buNone/>
            </a:pPr>
            <a:r>
              <a:rPr lang="tr-TR" sz="1800" dirty="0">
                <a:solidFill>
                  <a:srgbClr val="4F81BD"/>
                </a:solidFill>
              </a:rPr>
              <a:t>V2(ID,A’),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</a:p>
          <a:p>
            <a:pPr marL="114300" indent="0">
              <a:buNone/>
            </a:pPr>
            <a:r>
              <a:rPr lang="tr-TR" sz="1800" dirty="0">
                <a:solidFill>
                  <a:schemeClr val="accent3"/>
                </a:solidFill>
                <a:sym typeface="Wingdings"/>
              </a:rPr>
              <a:t>   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  <a:endParaRPr lang="tr-TR" sz="1800" dirty="0"/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</a:t>
            </a:r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</a:t>
            </a:r>
            <a:r>
              <a:rPr lang="tr-TR" sz="1800" dirty="0">
                <a:ea typeface="ＭＳ Ｐゴシック" charset="0"/>
                <a:cs typeface="ＭＳ Ｐゴシック" charset="0"/>
              </a:rPr>
              <a:t>       </a:t>
            </a:r>
            <a:r>
              <a:rPr lang="fr-FR" sz="1800" dirty="0" err="1">
                <a:solidFill>
                  <a:srgbClr val="C0504D"/>
                </a:solidFill>
              </a:rPr>
              <a:t>Movie</a:t>
            </a:r>
            <a:r>
              <a:rPr lang="fr-FR" sz="1800" dirty="0">
                <a:solidFill>
                  <a:srgbClr val="C0504D"/>
                </a:solidFill>
              </a:rPr>
              <a:t>(ID,T’’,Y’’,G’’),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 </a:t>
            </a:r>
            <a:endParaRPr lang="fr-FR" sz="1800" dirty="0">
              <a:solidFill>
                <a:srgbClr val="C0504D"/>
              </a:solidFill>
            </a:endParaRPr>
          </a:p>
          <a:p>
            <a:pPr marL="114300" indent="0">
              <a:buNone/>
            </a:pPr>
            <a:r>
              <a:rPr lang="tr-TR" sz="1800" dirty="0"/>
              <a:t>      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</a:t>
            </a:r>
            <a:endParaRPr lang="tr-TR" sz="1800" dirty="0"/>
          </a:p>
          <a:p>
            <a:pPr marL="114300" indent="0">
              <a:buNone/>
            </a:pPr>
            <a:r>
              <a:rPr lang="tr-TR" sz="1800" dirty="0"/>
              <a:t>                       </a:t>
            </a: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endParaRPr lang="tr-TR" sz="1800" dirty="0"/>
          </a:p>
          <a:p>
            <a:pPr marL="114300" indent="0">
              <a:buNone/>
            </a:pPr>
            <a:endParaRPr lang="tr-TR" sz="1800" dirty="0"/>
          </a:p>
        </p:txBody>
      </p:sp>
      <p:sp>
        <p:nvSpPr>
          <p:cNvPr id="4" name="Rectangle 3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4135106"/>
            <a:ext cx="8558506" cy="95255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  <p:sp>
        <p:nvSpPr>
          <p:cNvPr id="7" name="Rectangle 6"/>
          <p:cNvSpPr/>
          <p:nvPr/>
        </p:nvSpPr>
        <p:spPr>
          <a:xfrm rot="2358693">
            <a:off x="1472959" y="4278193"/>
            <a:ext cx="1007024" cy="55304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7200" dirty="0">
                <a:latin typeface="+mn-lt"/>
              </a:rPr>
              <a:t>⊆    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84650" y="3010558"/>
            <a:ext cx="2070102" cy="919401"/>
          </a:xfrm>
          <a:prstGeom prst="wedgeRoundRectCallout">
            <a:avLst>
              <a:gd name="adj1" fmla="val -40758"/>
              <a:gd name="adj2" fmla="val 146359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Only movies </a:t>
            </a:r>
          </a:p>
          <a:p>
            <a:pPr algn="ctr"/>
            <a:r>
              <a:rPr lang="en-US" dirty="0">
                <a:latin typeface="+mn-lt"/>
              </a:rPr>
              <a:t>with ID &lt; 3000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9" y="3455768"/>
            <a:ext cx="5120284" cy="376589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4453" y="3728885"/>
            <a:ext cx="1237829" cy="413605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3527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2. Checking Containment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17756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</a:p>
          <a:p>
            <a:pPr marL="114300" indent="0">
              <a:buNone/>
            </a:pPr>
            <a:r>
              <a:rPr lang="en-US" sz="1800" i="1" dirty="0"/>
              <a:t>  Movie(</a:t>
            </a:r>
            <a:r>
              <a:rPr lang="en-US" sz="1800" i="1" dirty="0" err="1"/>
              <a:t>ID,Title,Year,Genre</a:t>
            </a:r>
            <a:r>
              <a:rPr lang="en-US" sz="1800" i="1" dirty="0"/>
              <a:t>), Revenues(ID, </a:t>
            </a:r>
            <a:r>
              <a:rPr lang="en-US" sz="1800" i="1" dirty="0" err="1"/>
              <a:t>Amt</a:t>
            </a:r>
            <a:r>
              <a:rPr lang="en-US" sz="1800" i="1" dirty="0"/>
              <a:t>), Director(</a:t>
            </a:r>
            <a:r>
              <a:rPr lang="en-US" sz="1800" i="1" dirty="0" err="1"/>
              <a:t>ID,Dir</a:t>
            </a:r>
            <a:r>
              <a:rPr lang="en-US" sz="1800" i="1" dirty="0"/>
              <a:t>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</a:p>
          <a:p>
            <a:pPr marL="114300" indent="0">
              <a:buNone/>
            </a:pPr>
            <a:r>
              <a:rPr lang="tr-TR" sz="1800" dirty="0"/>
              <a:t>  V1(</a:t>
            </a:r>
            <a:r>
              <a:rPr lang="tr-TR" sz="1800" dirty="0" err="1"/>
              <a:t>ID,Year</a:t>
            </a:r>
            <a:r>
              <a:rPr lang="tr-TR" sz="1800" dirty="0"/>
              <a:t>) 		  V1(ID,Y’) 	  </a:t>
            </a:r>
            <a:r>
              <a:rPr lang="tr-TR" sz="1800" dirty="0">
                <a:solidFill>
                  <a:srgbClr val="FF0000"/>
                </a:solidFill>
              </a:rPr>
              <a:t>V4(</a:t>
            </a:r>
            <a:r>
              <a:rPr lang="tr-TR" sz="1800" dirty="0" err="1">
                <a:solidFill>
                  <a:srgbClr val="FF0000"/>
                </a:solidFill>
              </a:rPr>
              <a:t>ID,Dir,Y</a:t>
            </a:r>
            <a:r>
              <a:rPr lang="tr-TR" sz="1800" dirty="0">
                <a:solidFill>
                  <a:srgbClr val="FF0000"/>
                </a:solidFill>
              </a:rPr>
              <a:t>’’)</a:t>
            </a:r>
          </a:p>
          <a:p>
            <a:pPr marL="114300" indent="0">
              <a:buNone/>
            </a:pPr>
            <a:r>
              <a:rPr lang="tr-TR" sz="1800" dirty="0"/>
              <a:t>  </a:t>
            </a:r>
            <a:r>
              <a:rPr lang="tr-TR" sz="1800" dirty="0">
                <a:solidFill>
                  <a:srgbClr val="FF0000"/>
                </a:solidFill>
              </a:rPr>
              <a:t>V2(ID,A’)                                   V2(</a:t>
            </a:r>
            <a:r>
              <a:rPr lang="tr-TR" sz="1800" dirty="0" err="1">
                <a:solidFill>
                  <a:srgbClr val="FF0000"/>
                </a:solidFill>
              </a:rPr>
              <a:t>ID,Amt</a:t>
            </a:r>
            <a:r>
              <a:rPr lang="tr-TR" sz="1800" dirty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r>
              <a:rPr lang="tr-TR" sz="1800" dirty="0"/>
              <a:t>  V4(ID,D’,</a:t>
            </a:r>
            <a:r>
              <a:rPr lang="tr-TR" sz="1800" dirty="0" err="1"/>
              <a:t>Year</a:t>
            </a:r>
            <a:r>
              <a:rPr lang="tr-TR" sz="1800" dirty="0"/>
              <a:t>)</a:t>
            </a:r>
          </a:p>
          <a:p>
            <a:pPr marL="114300" indent="0">
              <a:buNone/>
            </a:pPr>
            <a:endParaRPr lang="tr-TR" sz="1050" dirty="0"/>
          </a:p>
          <a:p>
            <a:pPr marL="114300" indent="0">
              <a:buNone/>
            </a:pPr>
            <a:r>
              <a:rPr lang="tr-TR" sz="1800" dirty="0">
                <a:solidFill>
                  <a:srgbClr val="4F81BD"/>
                </a:solidFill>
              </a:rPr>
              <a:t>V2(ID,A’),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</a:p>
          <a:p>
            <a:pPr marL="114300" indent="0">
              <a:buNone/>
            </a:pPr>
            <a:r>
              <a:rPr lang="tr-TR" sz="1800" dirty="0">
                <a:solidFill>
                  <a:schemeClr val="accent3"/>
                </a:solidFill>
                <a:sym typeface="Wingdings"/>
              </a:rPr>
              <a:t>    </a:t>
            </a:r>
            <a:r>
              <a:rPr lang="tr-TR" sz="1800" dirty="0" err="1">
                <a:sym typeface="Wingdings"/>
              </a:rPr>
              <a:t>q</a:t>
            </a:r>
            <a:r>
              <a:rPr lang="tr-TR" sz="1800" dirty="0">
                <a:sym typeface="Wingdings"/>
              </a:rPr>
              <a:t>’(ID, </a:t>
            </a:r>
            <a:r>
              <a:rPr lang="tr-TR" sz="1800" dirty="0" err="1">
                <a:sym typeface="Wingdings"/>
              </a:rPr>
              <a:t>Amt</a:t>
            </a:r>
            <a:r>
              <a:rPr lang="tr-TR" sz="1800" dirty="0">
                <a:sym typeface="Wingdings"/>
              </a:rPr>
              <a:t>)  </a:t>
            </a:r>
            <a:r>
              <a:rPr lang="tr-TR" sz="1800" dirty="0">
                <a:solidFill>
                  <a:schemeClr val="accent3"/>
                </a:solidFill>
              </a:rPr>
              <a:t>V2(</a:t>
            </a:r>
            <a:r>
              <a:rPr lang="tr-TR" sz="1800" dirty="0" err="1">
                <a:solidFill>
                  <a:schemeClr val="accent3"/>
                </a:solidFill>
              </a:rPr>
              <a:t>ID,Amt</a:t>
            </a:r>
            <a:r>
              <a:rPr lang="tr-TR" sz="1800" dirty="0">
                <a:solidFill>
                  <a:schemeClr val="accent3"/>
                </a:solidFill>
              </a:rPr>
              <a:t>),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>
                <a:solidFill>
                  <a:schemeClr val="accent2"/>
                </a:solidFill>
              </a:rPr>
              <a:t>V4(</a:t>
            </a:r>
            <a:r>
              <a:rPr lang="tr-TR" sz="1800" dirty="0" err="1">
                <a:solidFill>
                  <a:schemeClr val="accent2"/>
                </a:solidFill>
              </a:rPr>
              <a:t>ID,Dir,Y</a:t>
            </a:r>
            <a:r>
              <a:rPr lang="tr-TR" sz="1800" dirty="0">
                <a:solidFill>
                  <a:schemeClr val="accent2"/>
                </a:solidFill>
              </a:rPr>
              <a:t>’’), </a:t>
            </a:r>
            <a:r>
              <a:rPr lang="en-US" sz="1800" i="1" dirty="0" err="1"/>
              <a:t>Amt</a:t>
            </a:r>
            <a:r>
              <a:rPr lang="en-US" sz="1800" i="1" dirty="0"/>
              <a:t> &gt; $100M</a:t>
            </a:r>
            <a:r>
              <a:rPr lang="tr-TR" sz="1800" dirty="0">
                <a:solidFill>
                  <a:schemeClr val="accent2"/>
                </a:solidFill>
              </a:rPr>
              <a:t> </a:t>
            </a:r>
            <a:r>
              <a:rPr lang="tr-TR" sz="1800" dirty="0">
                <a:sym typeface="Wingdings"/>
              </a:rPr>
              <a:t> </a:t>
            </a:r>
            <a:endParaRPr lang="tr-TR" sz="1800" dirty="0"/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</a:t>
            </a:r>
          </a:p>
          <a:p>
            <a:pPr marL="114300" indent="0">
              <a:buNone/>
            </a:pPr>
            <a:r>
              <a:rPr lang="fr-FR" sz="1800" dirty="0">
                <a:solidFill>
                  <a:srgbClr val="9BBB59"/>
                </a:solidFill>
              </a:rPr>
              <a:t> </a:t>
            </a:r>
            <a:r>
              <a:rPr lang="tr-TR" sz="1800" dirty="0">
                <a:ea typeface="ＭＳ Ｐゴシック" charset="0"/>
                <a:cs typeface="ＭＳ Ｐゴシック" charset="0"/>
              </a:rPr>
              <a:t>       </a:t>
            </a:r>
            <a:r>
              <a:rPr lang="fr-FR" sz="1800" dirty="0" err="1">
                <a:solidFill>
                  <a:srgbClr val="C0504D"/>
                </a:solidFill>
              </a:rPr>
              <a:t>Movie</a:t>
            </a:r>
            <a:r>
              <a:rPr lang="fr-FR" sz="1800" dirty="0">
                <a:solidFill>
                  <a:srgbClr val="C0504D"/>
                </a:solidFill>
              </a:rPr>
              <a:t>(ID,T’’,Y’’,G’’),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 </a:t>
            </a:r>
            <a:endParaRPr lang="fr-FR" sz="1800" dirty="0">
              <a:solidFill>
                <a:srgbClr val="C0504D"/>
              </a:solidFill>
            </a:endParaRPr>
          </a:p>
          <a:p>
            <a:pPr marL="114300" indent="0">
              <a:buNone/>
            </a:pPr>
            <a:r>
              <a:rPr lang="tr-TR" sz="1800" dirty="0"/>
              <a:t>              </a:t>
            </a:r>
            <a:r>
              <a:rPr lang="fr-FR" sz="1800" dirty="0" err="1">
                <a:solidFill>
                  <a:srgbClr val="9BBB59"/>
                </a:solidFill>
              </a:rPr>
              <a:t>Movie</a:t>
            </a:r>
            <a:r>
              <a:rPr lang="fr-FR" sz="1800" dirty="0">
                <a:solidFill>
                  <a:srgbClr val="9BBB59"/>
                </a:solidFill>
              </a:rPr>
              <a:t>(ID,T’,Y’,G’), Revenues(</a:t>
            </a:r>
            <a:r>
              <a:rPr lang="fr-FR" sz="1800" dirty="0" err="1">
                <a:solidFill>
                  <a:srgbClr val="9BBB59"/>
                </a:solidFill>
              </a:rPr>
              <a:t>ID,Amt</a:t>
            </a:r>
            <a:r>
              <a:rPr lang="fr-FR" sz="1800" dirty="0">
                <a:solidFill>
                  <a:srgbClr val="9BBB59"/>
                </a:solidFill>
              </a:rPr>
              <a:t>), </a:t>
            </a:r>
            <a:r>
              <a:rPr lang="fr-FR" sz="1800" dirty="0" err="1">
                <a:solidFill>
                  <a:srgbClr val="C0504D"/>
                </a:solidFill>
              </a:rPr>
              <a:t>Director</a:t>
            </a:r>
            <a:r>
              <a:rPr lang="fr-FR" sz="1800" dirty="0">
                <a:solidFill>
                  <a:srgbClr val="C0504D"/>
                </a:solidFill>
              </a:rPr>
              <a:t>(</a:t>
            </a:r>
            <a:r>
              <a:rPr lang="fr-FR" sz="1800" dirty="0" err="1">
                <a:solidFill>
                  <a:srgbClr val="C0504D"/>
                </a:solidFill>
              </a:rPr>
              <a:t>ID,Dir</a:t>
            </a:r>
            <a:r>
              <a:rPr lang="fr-FR" sz="1800" dirty="0">
                <a:solidFill>
                  <a:srgbClr val="C0504D"/>
                </a:solidFill>
              </a:rPr>
              <a:t>), ID &lt; 3000, </a:t>
            </a:r>
            <a:r>
              <a:rPr lang="en-US" sz="1800" i="1" dirty="0" err="1"/>
              <a:t>Amt</a:t>
            </a:r>
            <a:r>
              <a:rPr lang="en-US" sz="1800" i="1" dirty="0"/>
              <a:t> &gt; $100M </a:t>
            </a:r>
            <a:r>
              <a:rPr lang="en-US" sz="1800" i="1" dirty="0">
                <a:sym typeface="Wingdings"/>
              </a:rPr>
              <a:t></a:t>
            </a:r>
            <a:endParaRPr lang="tr-TR" sz="1800" dirty="0"/>
          </a:p>
          <a:p>
            <a:pPr marL="114300" indent="0">
              <a:buNone/>
            </a:pPr>
            <a:r>
              <a:rPr lang="tr-TR" sz="1800" dirty="0"/>
              <a:t>                       </a:t>
            </a:r>
            <a:r>
              <a:rPr lang="en-US" sz="1800" i="1" dirty="0"/>
              <a:t>q(</a:t>
            </a:r>
            <a:r>
              <a:rPr lang="en-US" sz="1800" i="1" dirty="0" err="1"/>
              <a:t>ID,Dir</a:t>
            </a:r>
            <a:r>
              <a:rPr lang="en-US" sz="1800" i="1" dirty="0"/>
              <a:t>) </a:t>
            </a:r>
            <a:endParaRPr lang="tr-TR" sz="1800" dirty="0"/>
          </a:p>
          <a:p>
            <a:pPr marL="114300" indent="0">
              <a:buNone/>
            </a:pPr>
            <a:endParaRPr lang="tr-TR" sz="1800" dirty="0"/>
          </a:p>
        </p:txBody>
      </p:sp>
      <p:sp>
        <p:nvSpPr>
          <p:cNvPr id="4" name="Rectangle 3"/>
          <p:cNvSpPr/>
          <p:nvPr/>
        </p:nvSpPr>
        <p:spPr>
          <a:xfrm>
            <a:off x="2292106" y="5559793"/>
            <a:ext cx="6782849" cy="120032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V1(I, Y)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Revenues(I,A), I &gt; 5000, A &gt; $200M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V2(I,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Revenues(I,A)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V3(I, A)    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Revenues(I,A), A &lt; $50M</a:t>
            </a:r>
          </a:p>
          <a:p>
            <a:r>
              <a:rPr lang="fr-FR" sz="1800" dirty="0">
                <a:solidFill>
                  <a:schemeClr val="accent1"/>
                </a:solidFill>
                <a:latin typeface="+mn-lt"/>
              </a:rPr>
              <a:t>V4(I, D, Y) </a:t>
            </a:r>
            <a:r>
              <a:rPr lang="fr-FR" sz="1800" dirty="0">
                <a:solidFill>
                  <a:schemeClr val="accent1"/>
                </a:solidFill>
                <a:latin typeface="+mn-lt"/>
                <a:sym typeface="Wingdings"/>
              </a:rPr>
              <a:t>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Movie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(I,T,Y,G), </a:t>
            </a:r>
            <a:r>
              <a:rPr lang="fr-FR" sz="1800" dirty="0" err="1">
                <a:solidFill>
                  <a:schemeClr val="accent1"/>
                </a:solidFill>
                <a:latin typeface="+mn-lt"/>
              </a:rPr>
              <a:t>Director</a:t>
            </a:r>
            <a:r>
              <a:rPr lang="fr-FR" sz="1800" dirty="0">
                <a:solidFill>
                  <a:schemeClr val="accent1"/>
                </a:solidFill>
                <a:latin typeface="+mn-lt"/>
              </a:rPr>
              <a:t>(I,D), I &lt; 3000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4135106"/>
            <a:ext cx="8558506" cy="95255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  <p:sp>
        <p:nvSpPr>
          <p:cNvPr id="7" name="Rectangle 6"/>
          <p:cNvSpPr/>
          <p:nvPr/>
        </p:nvSpPr>
        <p:spPr>
          <a:xfrm rot="2358693">
            <a:off x="1472959" y="4278193"/>
            <a:ext cx="1007024" cy="55304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7200" dirty="0">
                <a:latin typeface="+mn-lt"/>
              </a:rPr>
              <a:t>⊆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9" y="3455768"/>
            <a:ext cx="5120284" cy="37658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8320" y="3743558"/>
            <a:ext cx="295354" cy="41360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5400" dirty="0">
                <a:latin typeface="+mn-lt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165962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Reformulation in LAV:</a:t>
            </a:r>
            <a:br>
              <a:rPr lang="en-US" dirty="0"/>
            </a:br>
            <a:r>
              <a:rPr lang="en-US" dirty="0"/>
              <a:t>Inverse-Rules Algorithm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600200"/>
            <a:ext cx="8686801" cy="4800600"/>
          </a:xfrm>
        </p:spPr>
        <p:txBody>
          <a:bodyPr/>
          <a:lstStyle/>
          <a:p>
            <a:r>
              <a:rPr lang="en-US" dirty="0"/>
              <a:t>Idea: Construct an equivalent logic program which evaluation yields the answer to user query</a:t>
            </a:r>
          </a:p>
          <a:p>
            <a:endParaRPr lang="en-US" dirty="0"/>
          </a:p>
          <a:p>
            <a:r>
              <a:rPr lang="en-US" dirty="0"/>
              <a:t>“Invert the rules”: simply use standard logical manipulations (conversion to clausal form)</a:t>
            </a: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7146231" y="76200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>
                <a:latin typeface="Times New Roman" charset="0"/>
              </a:rPr>
              <a:t>[Duschka+1997]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C3EEF-DC15-5B48-AE2B-FCFB542C0DB8}"/>
              </a:ext>
            </a:extLst>
          </p:cNvPr>
          <p:cNvSpPr txBox="1"/>
          <p:nvPr/>
        </p:nvSpPr>
        <p:spPr>
          <a:xfrm>
            <a:off x="835952" y="5937031"/>
            <a:ext cx="74720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Oliver M. </a:t>
            </a:r>
            <a:r>
              <a:rPr lang="en-US" sz="1800" dirty="0" err="1">
                <a:latin typeface="+mn-lt"/>
              </a:rPr>
              <a:t>Duschka</a:t>
            </a:r>
            <a:r>
              <a:rPr lang="en-US" sz="1800" dirty="0">
                <a:latin typeface="+mn-lt"/>
              </a:rPr>
              <a:t>, Michael R. </a:t>
            </a:r>
            <a:r>
              <a:rPr lang="en-US" sz="1800" dirty="0" err="1">
                <a:latin typeface="+mn-lt"/>
              </a:rPr>
              <a:t>Genesereth</a:t>
            </a:r>
            <a:r>
              <a:rPr lang="en-US" sz="1800" dirty="0">
                <a:latin typeface="+mn-lt"/>
              </a:rPr>
              <a:t>, Alon Y. Levy. Recursive Query Plans for Data Integration. Journal of Logic Programming 43(1): 49-73 (2000)</a:t>
            </a:r>
          </a:p>
        </p:txBody>
      </p:sp>
    </p:spTree>
    <p:extLst>
      <p:ext uri="{BB962C8B-B14F-4D97-AF65-F5344CB8AC3E}">
        <p14:creationId xmlns:p14="http://schemas.microsoft.com/office/powerpoint/2010/main" val="2820185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The Inverse-Rules Algorithm </a:t>
            </a:r>
            <a:b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Conversion to Clausal Form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537904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V1(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dept,course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Enrolled(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student,dept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) ^ Registered(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student,course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D,C [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S [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e(S,D)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r(S,C)]] </a:t>
            </a:r>
          </a:p>
          <a:p>
            <a:pPr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 D,C [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Symbol" charset="0"/>
              </a:rPr>
              <a:t>¬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 S [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e(S,D)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r(S,C)]] 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Symbol" charset="0"/>
              </a:rPr>
              <a:t> ¬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 [e(f(D,C),D) 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r(f(D,C),C)]        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[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Symbol" charset="0"/>
              </a:rPr>
              <a:t>¬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 e(f(D,C),D)] 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[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Symbol" charset="0"/>
              </a:rPr>
              <a:t>¬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r(f(D,C),C)] 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 [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e(f(D,C),D)] 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[v1(D,C)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r(f(D,C),C)]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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e(f(D,C),D) 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</a:p>
          <a:p>
            <a:pPr eaLnBrk="1" hangingPunct="1"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  r(f(D,C),C)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v1(D,C)</a:t>
            </a:r>
          </a:p>
          <a:p>
            <a:pPr eaLnBrk="1" hangingPunct="1">
              <a:buFont typeface="Symbol" charset="0"/>
              <a:buNone/>
            </a:pPr>
            <a:endParaRPr lang="en-US" sz="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This is essentially converting the rules to clausal form. See for example: </a:t>
            </a:r>
          </a:p>
          <a:p>
            <a:pPr eaLnBrk="1" hangingPunct="1"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logic.stanford.edu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intrologic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/notes/chapter_12.html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7083425" y="2090738"/>
            <a:ext cx="16514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charset="0"/>
              </a:rPr>
              <a:t>a </a:t>
            </a:r>
            <a:r>
              <a:rPr lang="en-US" sz="1800" dirty="0">
                <a:latin typeface="Times New Roman" charset="0"/>
                <a:sym typeface="Symbol" charset="0"/>
              </a:rPr>
              <a:t>--&gt; b  </a:t>
            </a:r>
            <a:r>
              <a:rPr lang="en-US" sz="1800" dirty="0">
                <a:cs typeface="Arial" charset="0"/>
                <a:sym typeface="Symbol" charset="0"/>
              </a:rPr>
              <a:t>¬</a:t>
            </a:r>
            <a:r>
              <a:rPr lang="en-US" sz="1800" dirty="0">
                <a:latin typeface="Times New Roman" charset="0"/>
                <a:sym typeface="Symbol" charset="0"/>
              </a:rPr>
              <a:t>a 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The Inverse-Rules Algorithm: </a:t>
            </a:r>
            <a:b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Palatino Linotype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686801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q(D)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Enrolled(S,D) ^ Registered(S,’DB’)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Enrolled(S,D) ^ Registered(S,C)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q(D)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Enrolled(S,D) ^ Registered(S,’DB’)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Enrolled(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f(D,C),D) 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v1(D,C) 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Registered(f(D,C),C)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v1(D,C)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Ext(v1) = {(‘CS’, ‘DB’), (‘EE’, ‘DB’), (‘CS’, ‘AI’)}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Ext(Enrolled) = {(f(‘CS’,‘DB’),‘CS’), (f(‘EE’,‘DB’),‘EE’), (f(‘CS’,‘AI’),‘CS’)}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Ext(Registered) = {(f(‘CS’,‘DB’),‘DB’), (f(‘EE’,‘DB’),‘DB’), (f(‘CS’,‘AI’),‘AI’)} 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Ext(q) = {(‘CS’), (‘EE’)}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q(D)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v1(D,’DB’)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GLAV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549" cy="4800600"/>
          </a:xfrm>
        </p:spPr>
        <p:txBody>
          <a:bodyPr/>
          <a:lstStyle/>
          <a:p>
            <a:pPr marL="114300" indent="0">
              <a:buNone/>
            </a:pPr>
            <a:r>
              <a:rPr lang="el-GR" sz="3600" dirty="0"/>
              <a:t>φ</a:t>
            </a:r>
            <a:r>
              <a:rPr lang="en-US" sz="3600" baseline="-25000" dirty="0"/>
              <a:t>s</a:t>
            </a:r>
            <a:r>
              <a:rPr lang="en-US" sz="3600" dirty="0"/>
              <a:t>(X,Y) --&gt; ∃Z </a:t>
            </a:r>
            <a:r>
              <a:rPr lang="el-GR" sz="3600" dirty="0"/>
              <a:t>ψ</a:t>
            </a:r>
            <a:r>
              <a:rPr lang="en-US" sz="3600" baseline="-25000" dirty="0"/>
              <a:t>G </a:t>
            </a:r>
            <a:r>
              <a:rPr lang="en-US" sz="3600" dirty="0"/>
              <a:t>(X,Z)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2800" dirty="0"/>
              <a:t>Example:</a:t>
            </a:r>
          </a:p>
          <a:p>
            <a:pPr eaLnBrk="1" hangingPunct="1">
              <a:buFontTx/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s1(id, title, year, director) ^ s2(id, review)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--&gt; 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Movie(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title,year,director,genre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^ American(director) ^ year ≥1960 ^ genre = </a:t>
            </a:r>
            <a:r>
              <a:rPr lang="fr-FR" altLang="ja-JP" sz="2800" dirty="0">
                <a:ea typeface="ＭＳ Ｐゴシック" charset="0"/>
                <a:cs typeface="ＭＳ Ｐゴシック" charset="0"/>
              </a:rPr>
              <a:t>'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Comedy</a:t>
            </a:r>
            <a:r>
              <a:rPr lang="fr-FR" altLang="ja-JP" sz="2800" dirty="0">
                <a:ea typeface="ＭＳ Ｐゴシック" charset="0"/>
                <a:cs typeface="ＭＳ Ｐゴシック" charset="0"/>
              </a:rPr>
              <a:t>'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^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year≥1990 ^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hasReview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(title, review)</a:t>
            </a:r>
          </a:p>
          <a:p>
            <a:pPr eaLnBrk="1" hangingPunct="1">
              <a:buFontTx/>
              <a:buNone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Note we did not model the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id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attribute (i.e., it’s not in the consequent of the rule), perhaps it’s an internal id to the sources that we don’t care about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33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GLAV = LAV + GAV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ym typeface="Symbol" charset="0"/>
              </a:rPr>
              <a:t>A GLAV mapping </a:t>
            </a:r>
            <a:r>
              <a:rPr lang="en-US" baseline="-25000" dirty="0">
                <a:sym typeface="Symbol" charset="0"/>
              </a:rPr>
              <a:t>S </a:t>
            </a:r>
            <a:r>
              <a:rPr lang="en-US" dirty="0">
                <a:sym typeface="Symbol" charset="0"/>
              </a:rPr>
              <a:t>(X,Y) --&gt; ∃Z </a:t>
            </a:r>
            <a:r>
              <a:rPr lang="en-US" baseline="-25000" dirty="0">
                <a:sym typeface="Symbol" charset="0"/>
              </a:rPr>
              <a:t>G</a:t>
            </a:r>
            <a:r>
              <a:rPr lang="en-US" dirty="0">
                <a:sym typeface="Symbol" charset="0"/>
              </a:rPr>
              <a:t>(X,Z)</a:t>
            </a:r>
          </a:p>
          <a:p>
            <a:pPr marL="114300" indent="0">
              <a:buNone/>
            </a:pPr>
            <a:r>
              <a:rPr lang="en-US" dirty="0"/>
              <a:t>can be converted to a LAV and a GAV mapping</a:t>
            </a:r>
          </a:p>
          <a:p>
            <a:r>
              <a:rPr lang="en-US" dirty="0"/>
              <a:t>Just invent intermediate predicate v:</a:t>
            </a:r>
          </a:p>
          <a:p>
            <a:pPr lvl="1"/>
            <a:r>
              <a:rPr lang="en-US" dirty="0">
                <a:sym typeface="Symbol" charset="0"/>
              </a:rPr>
              <a:t></a:t>
            </a:r>
            <a:r>
              <a:rPr lang="en-US" baseline="-25000" dirty="0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(X,Y) --&gt; v(X)	[GAV]</a:t>
            </a:r>
          </a:p>
          <a:p>
            <a:pPr lvl="1"/>
            <a:r>
              <a:rPr lang="en-US" dirty="0">
                <a:sym typeface="Symbol" charset="0"/>
              </a:rPr>
              <a:t>v(X) --&gt;∃Z </a:t>
            </a:r>
            <a:r>
              <a:rPr lang="en-US" baseline="-25000" dirty="0">
                <a:sym typeface="Symbol" charset="0"/>
              </a:rPr>
              <a:t>G</a:t>
            </a:r>
            <a:r>
              <a:rPr lang="en-US" dirty="0">
                <a:sym typeface="Symbol" charset="0"/>
              </a:rPr>
              <a:t>(X,Z)	[LAV]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So we can process GLAV rules by a combination of LAV and GAV query rewriting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9480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Modeling Source Capabilities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Negative capabilities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 web-site (HTML form) or a web service may require certain inputs in order to provide outputs.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- Ex: to output current temperature, Yahoo weather needs ZIP as input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Need to consider only valid query execution plans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- Consistent orderings of source calls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endParaRPr lang="en-US" sz="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Positive capabilities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Query capabilities: 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source may be database (understands SQL)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web form may allow only some selections and projections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decide placement of operations according to capabilities</a:t>
            </a:r>
          </a:p>
          <a:p>
            <a:pPr eaLnBrk="1" hangingPunct="1">
              <a:buFontTx/>
              <a:buNone/>
            </a:pPr>
            <a:endParaRPr lang="en-US" sz="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how to describe and exploit source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Negative Capabilities: </a:t>
            </a:r>
            <a:b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Binding Patterns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Sources: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(X,Y)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Cites(X,Y)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Query: find all the award winning papers: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q(X)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alatino Linotype" charset="0"/>
                <a:ea typeface="ＭＳ Ｐゴシック" charset="0"/>
                <a:cs typeface="ＭＳ Ｐゴシック" charset="0"/>
              </a:rPr>
              <a:t>Recursive Rewritings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q(X)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/>
            <a:r>
              <a:rPr lang="en-US" sz="2200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Problem: </a:t>
            </a:r>
            <a:r>
              <a:rPr lang="en-US" sz="2200" i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Unbounded</a:t>
            </a:r>
            <a:r>
              <a:rPr lang="en-US" sz="2200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union of conjunctive queries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q1(X)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q1(X)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(X1),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(X1,X),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q1(X)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(X1),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(X1,X2), …,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Xn,X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),     	 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Solution: Recursive Rewriting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papers(X)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papers(X)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papers(Y),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(Y,X)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q</a:t>
            </a:r>
            <a:r>
              <a:rPr lang="fr-FR" altLang="ja-JP" sz="2200" dirty="0">
                <a:latin typeface="Arial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 papers(X), </a:t>
            </a:r>
            <a:r>
              <a:rPr lang="en-US" sz="22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5491732" y="5807771"/>
            <a:ext cx="3698448" cy="104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>
                <a:latin typeface="Times New Roman" charset="0"/>
              </a:rPr>
              <a:t>AAAIdb</a:t>
            </a:r>
            <a:r>
              <a:rPr lang="en-US" sz="2000" b="1" baseline="30000" dirty="0" err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 (X) </a:t>
            </a:r>
            <a:r>
              <a:rPr lang="en-US" sz="2000" dirty="0">
                <a:latin typeface="Times New Roman" charset="0"/>
                <a:sym typeface="Symbol" charset="0"/>
              </a:rPr>
              <a:t>--&gt; </a:t>
            </a:r>
            <a:r>
              <a:rPr lang="en-US" sz="2000" dirty="0" err="1">
                <a:latin typeface="Times New Roman" charset="0"/>
              </a:rPr>
              <a:t>AAAIPapers</a:t>
            </a:r>
            <a:r>
              <a:rPr lang="en-US" sz="2000" dirty="0">
                <a:latin typeface="Times New Roman" charset="0"/>
              </a:rPr>
              <a:t>(X)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>
                <a:latin typeface="Times New Roman" charset="0"/>
              </a:rPr>
              <a:t>CitationDB</a:t>
            </a:r>
            <a:r>
              <a:rPr lang="en-US" sz="2000" b="1" baseline="30000" dirty="0" err="1">
                <a:solidFill>
                  <a:srgbClr val="FF0000"/>
                </a:solidFill>
                <a:latin typeface="Times New Roman" charset="0"/>
              </a:rPr>
              <a:t>bf</a:t>
            </a:r>
            <a:r>
              <a:rPr lang="en-US" sz="2000" dirty="0">
                <a:latin typeface="Times New Roman" charset="0"/>
              </a:rPr>
              <a:t>(X,Y) </a:t>
            </a:r>
            <a:r>
              <a:rPr lang="en-US" sz="2000" dirty="0">
                <a:latin typeface="Times New Roman" charset="0"/>
                <a:sym typeface="Symbol" charset="0"/>
              </a:rPr>
              <a:t>--&gt; </a:t>
            </a:r>
            <a:r>
              <a:rPr lang="en-US" sz="2000" dirty="0">
                <a:latin typeface="Times New Roman" charset="0"/>
              </a:rPr>
              <a:t>Cites(X,Y)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>
                <a:latin typeface="Times New Roman" charset="0"/>
              </a:rPr>
              <a:t>AwardDB</a:t>
            </a:r>
            <a:r>
              <a:rPr lang="en-US" sz="2000" b="1" baseline="30000" dirty="0" err="1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(X) </a:t>
            </a:r>
            <a:r>
              <a:rPr lang="en-US" sz="2000" dirty="0">
                <a:latin typeface="Times New Roman" charset="0"/>
                <a:sym typeface="Symbol" charset="0"/>
              </a:rPr>
              <a:t>--&gt;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AwardPaper</a:t>
            </a:r>
            <a:r>
              <a:rPr lang="en-US" sz="2000" dirty="0">
                <a:latin typeface="Times New Roman" charset="0"/>
              </a:rPr>
              <a:t>(X)</a:t>
            </a:r>
            <a:endParaRPr lang="en-US" sz="36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ChangeArrowheads="1"/>
          </p:cNvSpPr>
          <p:nvPr/>
        </p:nvSpPr>
        <p:spPr bwMode="auto">
          <a:xfrm>
            <a:off x="2743200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Organization of Schema</a:t>
            </a:r>
            <a:br>
              <a:rPr lang="en-US" dirty="0">
                <a:cs typeface="ＭＳ Ｐゴシック" charset="0"/>
              </a:rPr>
            </a:br>
            <a:endParaRPr lang="en-US" dirty="0">
              <a:cs typeface="ＭＳ Ｐゴシック" charset="0"/>
            </a:endParaRP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04800" y="36576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S3</a:t>
            </a:r>
            <a:r>
              <a:rPr lang="en-US" sz="1200" b="1" u="sng" dirty="0">
                <a:latin typeface="Comic Sans MS" charset="0"/>
                <a:ea typeface="MS PGothic" charset="0"/>
                <a:cs typeface="Times New Roman" charset="0"/>
              </a:rPr>
              <a:t>        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NYCCinemas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(name, title,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startTime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37338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S1       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Movie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(title, director, year, genre)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Actor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firstName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lastName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	nationality,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yearofBirth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ActorPlays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MID)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MovieDetails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(MID, director, genre, year)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67200" y="60198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S4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Reviews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date, grade, review)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81000" y="53340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S2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Cinemas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(place, movie, start)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105400" y="4419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S6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MovieDirectors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dir)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105400" y="37338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S5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MovieGenres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genre)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819400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Movie: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 title, director, year, genre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819400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Actors: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name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28588" y="1700213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Mediated Schema</a:t>
            </a:r>
            <a:endParaRPr lang="en-US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2819400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Plays: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movie, location, startTime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2819400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Reviews: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rating, description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5105400" y="5105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S7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algn="l"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MovieYears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year)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Sources</a:t>
            </a:r>
            <a:endParaRPr lang="en-US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52600" y="2819400"/>
            <a:ext cx="6516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1" dirty="0">
                <a:latin typeface="Chalkboard" charset="0"/>
                <a:ea typeface="MS PGothic" charset="0"/>
                <a:cs typeface="MS PGothic" charset="0"/>
              </a:rPr>
              <a:t>Different tabular organization</a:t>
            </a:r>
            <a:endParaRPr lang="en-US" sz="3600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7666" name="Rectangle 20"/>
          <p:cNvSpPr>
            <a:spLocks noChangeArrowheads="1"/>
          </p:cNvSpPr>
          <p:nvPr/>
        </p:nvSpPr>
        <p:spPr bwMode="auto">
          <a:xfrm>
            <a:off x="2819400" y="1143000"/>
            <a:ext cx="47244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27667" name="Rectangle 21"/>
          <p:cNvSpPr>
            <a:spLocks noChangeArrowheads="1"/>
          </p:cNvSpPr>
          <p:nvPr/>
        </p:nvSpPr>
        <p:spPr bwMode="auto">
          <a:xfrm>
            <a:off x="4800600" y="3505200"/>
            <a:ext cx="3505200" cy="2362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997258" y="660423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1A0FA-C3A6-CF47-AB25-73D646F9E87D}"/>
              </a:ext>
            </a:extLst>
          </p:cNvPr>
          <p:cNvSpPr/>
          <p:nvPr/>
        </p:nvSpPr>
        <p:spPr>
          <a:xfrm>
            <a:off x="2819400" y="1600200"/>
            <a:ext cx="2755900" cy="381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0EDF25-A181-3F44-8E62-F31745638A78}"/>
              </a:ext>
            </a:extLst>
          </p:cNvPr>
          <p:cNvSpPr/>
          <p:nvPr/>
        </p:nvSpPr>
        <p:spPr>
          <a:xfrm>
            <a:off x="451654" y="4248833"/>
            <a:ext cx="3358346" cy="74544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6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/>
      <p:bldP spid="27666" grpId="0" animBg="1"/>
      <p:bldP spid="27667" grpId="0" animBg="1"/>
      <p:bldP spid="2" grpId="0" animBg="1"/>
      <p:bldP spid="2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Palatino Linotype" charset="0"/>
                <a:ea typeface="ＭＳ Ｐゴシック" charset="0"/>
                <a:cs typeface="ＭＳ Ｐゴシック" charset="0"/>
              </a:rPr>
              <a:t>LAV query rewriting with sources with binding restrictions: Inverse-Rules Algorithm 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Sources: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(X,Y)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Cites(X,Y)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Query: find all the award winning papers: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q(X)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Palatino Linotype" charset="0"/>
                <a:ea typeface="ＭＳ Ｐゴシック" charset="0"/>
                <a:cs typeface="ＭＳ Ｐゴシック" charset="0"/>
              </a:rPr>
              <a:t>Inverse-Rules Algorithm under binding restrictions:  </a:t>
            </a:r>
            <a:br>
              <a:rPr lang="en-US" sz="2800" dirty="0"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Palatino Linotype" charset="0"/>
                <a:ea typeface="ＭＳ Ｐゴシック" charset="0"/>
                <a:cs typeface="ＭＳ Ｐゴシック" charset="0"/>
              </a:rPr>
              <a:t>Domain predicate and rules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241" y="1600200"/>
            <a:ext cx="8732345" cy="79090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Invent a new predicate, </a:t>
            </a:r>
            <a:r>
              <a:rPr lang="en-US" sz="20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000" i="1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that represents all objects in our domain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0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predicate to satisfy binding patterns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0648" y="2461172"/>
            <a:ext cx="5174594" cy="418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Given source descriptions (SD):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000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(X)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000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bf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(X,Y)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Cites(X,Y)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000" b="1" baseline="30000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>
              <a:buFontTx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Modify SD by introducing </a:t>
            </a:r>
            <a:r>
              <a:rPr lang="en-US" sz="20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endParaRPr lang="en-US" sz="2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 [no restrictions on </a:t>
            </a:r>
            <a:r>
              <a:rPr lang="en-US" sz="14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, just remove binding annotation]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(X) ^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(X,Y)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Cites(X,Y)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 [we need to input objects as 1</a:t>
            </a:r>
            <a:r>
              <a:rPr lang="en-US" sz="1400" baseline="300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st</a:t>
            </a: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argument of </a:t>
            </a:r>
            <a:r>
              <a:rPr lang="en-US" sz="14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(X) ^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we need to input objects to </a:t>
            </a:r>
            <a:r>
              <a:rPr lang="en-US" sz="14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14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to test them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pPr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000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97517" y="2461172"/>
            <a:ext cx="3941379" cy="418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… and add </a:t>
            </a:r>
            <a:r>
              <a:rPr lang="en-US" sz="20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000" i="1" dirty="0">
                <a:latin typeface="Arial" charset="0"/>
                <a:ea typeface="ＭＳ Ｐゴシック" charset="0"/>
                <a:cs typeface="ＭＳ Ｐゴシック" charset="0"/>
              </a:rPr>
              <a:t> rules,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which define the behavior of </a:t>
            </a:r>
            <a:r>
              <a:rPr lang="en-US" sz="20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endParaRPr lang="en-US" sz="2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(X) 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[we can get objects from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AAAIdb,since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it has no restrictions]</a:t>
            </a:r>
          </a:p>
          <a:p>
            <a:pPr>
              <a:buFontTx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(X,Y)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--&gt;   </a:t>
            </a:r>
            <a:b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(Y)</a:t>
            </a:r>
          </a:p>
          <a:p>
            <a:pPr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   [if we input an object to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, we get another object out]</a:t>
            </a:r>
            <a:endParaRPr lang="en-US" sz="1400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F497D"/>
                </a:solidFill>
                <a:latin typeface="Palatino Linotype" charset="0"/>
                <a:ea typeface="ＭＳ Ｐゴシック" charset="0"/>
                <a:cs typeface="ＭＳ Ｐゴシック" charset="0"/>
              </a:rPr>
              <a:t>Inverse-Rules Algorithm under binding restrictions</a:t>
            </a:r>
            <a:endParaRPr lang="en-US" sz="5400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Evaluating this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datalog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program generates the answers to query q</a:t>
            </a:r>
          </a:p>
          <a:p>
            <a:pPr>
              <a:lnSpc>
                <a:spcPct val="90000"/>
              </a:lnSpc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  <a:endParaRPr lang="en-US" sz="2400" dirty="0">
              <a:solidFill>
                <a:srgbClr val="4F81BD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Cites(X,Y)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(Y)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6410" y="3478777"/>
            <a:ext cx="14290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inverse </a:t>
            </a:r>
          </a:p>
          <a:p>
            <a:r>
              <a:rPr lang="en-US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rules </a:t>
            </a:r>
          </a:p>
          <a:p>
            <a:r>
              <a:rPr lang="en-US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i="1" dirty="0" err="1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6410" y="5146465"/>
            <a:ext cx="1552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dirty="0" err="1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 rules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410" y="2656599"/>
            <a:ext cx="95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4F81BD"/>
                </a:solidFill>
                <a:latin typeface="Arial" charset="0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latin typeface="+mn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192753" y="2656599"/>
            <a:ext cx="220891" cy="5227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192753" y="3380828"/>
            <a:ext cx="220891" cy="12982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205519" y="4951358"/>
            <a:ext cx="220891" cy="8556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80277" y="2656599"/>
            <a:ext cx="222642" cy="32729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F497D"/>
                </a:solidFill>
                <a:latin typeface="Palatino Linotype" charset="0"/>
                <a:ea typeface="ＭＳ Ｐゴシック" charset="0"/>
                <a:cs typeface="ＭＳ Ｐゴシック" charset="0"/>
              </a:rPr>
              <a:t>Inverse-Rules Algorithm under binding restrictions</a:t>
            </a:r>
            <a:endParaRPr lang="en-US" sz="5400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Simplifying the program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  <a:endParaRPr lang="en-US" sz="2400" dirty="0">
              <a:solidFill>
                <a:srgbClr val="4F81BD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Cites(X,Y)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(Y)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</p:txBody>
      </p:sp>
    </p:spTree>
    <p:extLst>
      <p:ext uri="{BB962C8B-B14F-4D97-AF65-F5344CB8AC3E}">
        <p14:creationId xmlns:p14="http://schemas.microsoft.com/office/powerpoint/2010/main" val="152037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F497D"/>
                </a:solidFill>
                <a:latin typeface="Palatino Linotype" charset="0"/>
                <a:ea typeface="ＭＳ Ｐゴシック" charset="0"/>
                <a:cs typeface="ＭＳ Ｐゴシック" charset="0"/>
              </a:rPr>
              <a:t>Inverse-Rules Algorithm under binding restrictions</a:t>
            </a:r>
            <a:endParaRPr lang="en-US" sz="5400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Simplifying the program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  <a:endParaRPr lang="en-US" sz="2400" dirty="0">
              <a:solidFill>
                <a:srgbClr val="4F81BD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AAAIPapers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Cites(X,Y)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AwardPaper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(Y)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</a:p>
        </p:txBody>
      </p:sp>
    </p:spTree>
    <p:extLst>
      <p:ext uri="{BB962C8B-B14F-4D97-AF65-F5344CB8AC3E}">
        <p14:creationId xmlns:p14="http://schemas.microsoft.com/office/powerpoint/2010/main" val="2083990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F497D"/>
                </a:solidFill>
                <a:latin typeface="Palatino Linotype" charset="0"/>
                <a:ea typeface="ＭＳ Ｐゴシック" charset="0"/>
                <a:cs typeface="ＭＳ Ｐゴシック" charset="0"/>
              </a:rPr>
              <a:t>Inverse-Rules Algorithm under binding restrictions</a:t>
            </a:r>
            <a:endParaRPr lang="en-US" dirty="0"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Simplifying the program: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AwardDB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(Y)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 ^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CitationDB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(X,Y)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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AAAIdb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(X)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>
          <a:xfrm>
            <a:off x="457199" y="77185"/>
            <a:ext cx="8279649" cy="1143000"/>
          </a:xfrm>
        </p:spPr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Karma as Data Exchange (logical ETL): </a:t>
            </a:r>
            <a:br>
              <a:rPr lang="en-US" sz="3600" dirty="0">
                <a:ea typeface="ＭＳ Ｐゴシック" pitchFamily="34" charset="-128"/>
              </a:rPr>
            </a:br>
            <a:r>
              <a:rPr lang="en-US" sz="3600" dirty="0">
                <a:ea typeface="ＭＳ Ｐゴシック" pitchFamily="34" charset="-128"/>
              </a:rPr>
              <a:t>Generate RDF by processing (G)LAV rules</a:t>
            </a:r>
          </a:p>
        </p:txBody>
      </p:sp>
      <p:sp>
        <p:nvSpPr>
          <p:cNvPr id="47106" name="Slide Number Placeholder 3"/>
          <p:cNvSpPr txBox="1">
            <a:spLocks noGrp="1"/>
          </p:cNvSpPr>
          <p:nvPr/>
        </p:nvSpPr>
        <p:spPr bwMode="auto">
          <a:xfrm>
            <a:off x="7620000" y="647858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0C5D9FE-7785-4860-8E1A-5766E0864878}" type="slidenum">
              <a:rPr lang="en-US" sz="1200" b="1"/>
              <a:pPr algn="r" eaLnBrk="0" hangingPunct="0"/>
              <a:t>86</a:t>
            </a:fld>
            <a:endParaRPr lang="en-US" sz="1400">
              <a:latin typeface="Times" pitchFamily="18" charset="0"/>
            </a:endParaRP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96753"/>
            <a:ext cx="6248400" cy="196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1752600" y="4213225"/>
            <a:ext cx="5943600" cy="264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@prefix s: &lt;http://</a:t>
            </a:r>
            <a:r>
              <a:rPr lang="en-US" sz="1400" dirty="0" err="1"/>
              <a:t>www.semanticweb.org</a:t>
            </a:r>
            <a:r>
              <a:rPr lang="en-US" sz="1400" dirty="0"/>
              <a:t>/ontologies/bio/&gt; .</a:t>
            </a:r>
          </a:p>
          <a:p>
            <a:r>
              <a:rPr lang="en-US" sz="1400" dirty="0"/>
              <a:t>s:Pathway_PA145011115 a </a:t>
            </a:r>
            <a:r>
              <a:rPr lang="en-US" sz="1400" dirty="0" err="1"/>
              <a:t>category:Pathway</a:t>
            </a:r>
            <a:r>
              <a:rPr lang="en-US" sz="1400" dirty="0"/>
              <a:t> .</a:t>
            </a:r>
          </a:p>
          <a:p>
            <a:r>
              <a:rPr lang="en-US" sz="1400" dirty="0"/>
              <a:t>s:Gene_PA27093 a </a:t>
            </a:r>
            <a:r>
              <a:rPr lang="en-US" sz="1400" dirty="0" err="1"/>
              <a:t>category:Gene</a:t>
            </a:r>
            <a:r>
              <a:rPr lang="en-US" sz="1400" dirty="0"/>
              <a:t> .</a:t>
            </a:r>
          </a:p>
          <a:p>
            <a:r>
              <a:rPr lang="en-US" sz="1400" dirty="0"/>
              <a:t>s:Drug_PA450947 a </a:t>
            </a:r>
            <a:r>
              <a:rPr lang="en-US" sz="1400" dirty="0" err="1"/>
              <a:t>category:Drug</a:t>
            </a:r>
            <a:r>
              <a:rPr lang="en-US" sz="1400" dirty="0"/>
              <a:t> .</a:t>
            </a:r>
          </a:p>
          <a:p>
            <a:r>
              <a:rPr lang="en-US" sz="1400" dirty="0"/>
              <a:t>s:Disease_PA444065 a </a:t>
            </a:r>
            <a:r>
              <a:rPr lang="en-US" sz="1400" dirty="0" err="1"/>
              <a:t>category:Disease</a:t>
            </a:r>
            <a:r>
              <a:rPr lang="en-US" sz="1400" dirty="0"/>
              <a:t> .</a:t>
            </a:r>
          </a:p>
          <a:p>
            <a:r>
              <a:rPr lang="en-US" sz="1400" dirty="0"/>
              <a:t>s:Pathway_PA145011115 </a:t>
            </a:r>
            <a:r>
              <a:rPr lang="en-US" sz="1400" dirty="0" err="1"/>
              <a:t>property:Label</a:t>
            </a:r>
            <a:r>
              <a:rPr lang="en-US" sz="1400" dirty="0"/>
              <a:t> "Phenytoin Pathway (PK)" .</a:t>
            </a:r>
          </a:p>
          <a:p>
            <a:r>
              <a:rPr lang="en-US" sz="1400" dirty="0"/>
              <a:t>s:Pathway_PA145011115 </a:t>
            </a:r>
            <a:r>
              <a:rPr lang="en-US" sz="1400" dirty="0" err="1"/>
              <a:t>property:Involves</a:t>
            </a:r>
            <a:r>
              <a:rPr lang="en-US" sz="1400" dirty="0"/>
              <a:t> s:Gene_PA27093 .</a:t>
            </a:r>
          </a:p>
          <a:p>
            <a:r>
              <a:rPr lang="en-US" sz="1400" dirty="0"/>
              <a:t>s:Pathway_PA145011115 </a:t>
            </a:r>
            <a:r>
              <a:rPr lang="en-US" sz="1400" dirty="0" err="1"/>
              <a:t>property:IsTargetedBy</a:t>
            </a:r>
            <a:r>
              <a:rPr lang="en-US" sz="1400" dirty="0"/>
              <a:t> s:Drug_PA450947 .</a:t>
            </a:r>
          </a:p>
          <a:p>
            <a:r>
              <a:rPr lang="en-US" sz="1400" dirty="0"/>
              <a:t>s:Pathway_PA145011115 </a:t>
            </a:r>
            <a:r>
              <a:rPr lang="en-US" sz="1400" dirty="0" err="1"/>
              <a:t>property:IsDisruptedBy</a:t>
            </a:r>
            <a:r>
              <a:rPr lang="en-US" sz="1400" dirty="0"/>
              <a:t> s:Disease_PA444065 .</a:t>
            </a:r>
          </a:p>
          <a:p>
            <a:r>
              <a:rPr lang="en-US" sz="1400" dirty="0"/>
              <a:t>s:Gene_PA27093 </a:t>
            </a:r>
            <a:r>
              <a:rPr lang="en-US" sz="1400" dirty="0" err="1"/>
              <a:t>property:Label</a:t>
            </a:r>
            <a:r>
              <a:rPr lang="en-US" sz="1400" dirty="0"/>
              <a:t> "CYP1A2" .</a:t>
            </a:r>
          </a:p>
          <a:p>
            <a:r>
              <a:rPr lang="en-US" sz="1400" dirty="0"/>
              <a:t>s:Drug_PA450947 </a:t>
            </a:r>
            <a:r>
              <a:rPr lang="en-US" sz="1400" dirty="0" err="1"/>
              <a:t>property:Label</a:t>
            </a:r>
            <a:r>
              <a:rPr lang="en-US" sz="1400" dirty="0"/>
              <a:t> "phenytoin" .</a:t>
            </a:r>
          </a:p>
          <a:p>
            <a:r>
              <a:rPr lang="en-US" sz="1400" dirty="0"/>
              <a:t>s:Disease_PA444065 </a:t>
            </a:r>
            <a:r>
              <a:rPr lang="en-US" sz="1400" dirty="0" err="1"/>
              <a:t>property:Label</a:t>
            </a:r>
            <a:r>
              <a:rPr lang="en-US" sz="1400" dirty="0"/>
              <a:t> "Epilepsy" .</a:t>
            </a: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1676400" y="1317438"/>
            <a:ext cx="7391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[</a:t>
            </a:r>
            <a:r>
              <a:rPr lang="en-US" sz="1400" dirty="0" err="1"/>
              <a:t>Name:PhenytoinPathway</a:t>
            </a:r>
            <a:r>
              <a:rPr lang="en-US" sz="1400" dirty="0"/>
              <a:t>(PK); Gene_Accession_ID:PA27093; Accession_Id:PA145011115; </a:t>
            </a:r>
            <a:r>
              <a:rPr lang="en-US" sz="1400" dirty="0" err="1"/>
              <a:t>Disease_Name:Epilepsy</a:t>
            </a:r>
            <a:r>
              <a:rPr lang="en-US" sz="1400" dirty="0"/>
              <a:t>; Gene_Name:CYP1A2; Disease_Accession_Id:PA444065; </a:t>
            </a:r>
            <a:r>
              <a:rPr lang="en-US" sz="1400" dirty="0" err="1"/>
              <a:t>Drug_Name:phenytoin</a:t>
            </a:r>
            <a:r>
              <a:rPr lang="en-US" sz="1400" dirty="0"/>
              <a:t>; Drug_Accession_Id:PA450947;]</a:t>
            </a:r>
          </a:p>
        </p:txBody>
      </p:sp>
      <p:sp>
        <p:nvSpPr>
          <p:cNvPr id="47110" name="AutoShape 10"/>
          <p:cNvSpPr>
            <a:spLocks noChangeArrowheads="1"/>
          </p:cNvSpPr>
          <p:nvPr/>
        </p:nvSpPr>
        <p:spPr bwMode="auto">
          <a:xfrm>
            <a:off x="914400" y="1676400"/>
            <a:ext cx="609600" cy="1143000"/>
          </a:xfrm>
          <a:prstGeom prst="curvedRightArrow">
            <a:avLst>
              <a:gd name="adj1" fmla="val 37500"/>
              <a:gd name="adj2" fmla="val 7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AutoShape 12"/>
          <p:cNvSpPr>
            <a:spLocks noChangeArrowheads="1"/>
          </p:cNvSpPr>
          <p:nvPr/>
        </p:nvSpPr>
        <p:spPr bwMode="auto">
          <a:xfrm>
            <a:off x="914400" y="3886200"/>
            <a:ext cx="609600" cy="1143000"/>
          </a:xfrm>
          <a:prstGeom prst="curvedRightArrow">
            <a:avLst>
              <a:gd name="adj1" fmla="val 37500"/>
              <a:gd name="adj2" fmla="val 7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13"/>
          <p:cNvSpPr txBox="1">
            <a:spLocks noChangeArrowheads="1"/>
          </p:cNvSpPr>
          <p:nvPr/>
        </p:nvSpPr>
        <p:spPr bwMode="auto">
          <a:xfrm>
            <a:off x="152400" y="1295400"/>
            <a:ext cx="798513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Input </a:t>
            </a:r>
          </a:p>
          <a:p>
            <a:r>
              <a:rPr lang="en-US" sz="1800"/>
              <a:t>Tuple</a:t>
            </a:r>
          </a:p>
        </p:txBody>
      </p:sp>
      <p:sp>
        <p:nvSpPr>
          <p:cNvPr id="47113" name="Text Box 14"/>
          <p:cNvSpPr txBox="1">
            <a:spLocks noChangeArrowheads="1"/>
          </p:cNvSpPr>
          <p:nvPr/>
        </p:nvSpPr>
        <p:spPr bwMode="auto">
          <a:xfrm>
            <a:off x="304800" y="3048000"/>
            <a:ext cx="7239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GLAV</a:t>
            </a:r>
          </a:p>
          <a:p>
            <a:r>
              <a:rPr lang="en-US" sz="1800"/>
              <a:t>Rule</a:t>
            </a:r>
          </a:p>
        </p:txBody>
      </p:sp>
      <p:sp>
        <p:nvSpPr>
          <p:cNvPr id="47114" name="Text Box 15"/>
          <p:cNvSpPr txBox="1">
            <a:spLocks noChangeArrowheads="1"/>
          </p:cNvSpPr>
          <p:nvPr/>
        </p:nvSpPr>
        <p:spPr bwMode="auto">
          <a:xfrm>
            <a:off x="304800" y="5257800"/>
            <a:ext cx="8794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Output</a:t>
            </a:r>
          </a:p>
          <a:p>
            <a:r>
              <a:rPr lang="en-US" sz="1800"/>
              <a:t>RDF</a:t>
            </a:r>
          </a:p>
        </p:txBody>
      </p:sp>
    </p:spTree>
    <p:extLst>
      <p:ext uri="{BB962C8B-B14F-4D97-AF65-F5344CB8AC3E}">
        <p14:creationId xmlns:p14="http://schemas.microsoft.com/office/powerpoint/2010/main" val="109522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ChangeArrowheads="1"/>
          </p:cNvSpPr>
          <p:nvPr/>
        </p:nvSpPr>
        <p:spPr bwMode="auto">
          <a:xfrm>
            <a:off x="2743200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Schema Coverage</a:t>
            </a:r>
            <a:br>
              <a:rPr lang="en-US" dirty="0">
                <a:cs typeface="ＭＳ Ｐゴシック" charset="0"/>
              </a:rPr>
            </a:br>
            <a:endParaRPr lang="en-US" dirty="0">
              <a:cs typeface="ＭＳ Ｐゴシック" charset="0"/>
            </a:endParaRP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04800" y="36576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omic Sans MS" charset="0"/>
                <a:ea typeface="MS PGothic" charset="0"/>
                <a:cs typeface="Times New Roman" charset="0"/>
              </a:rPr>
              <a:t>      </a:t>
            </a:r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S3</a:t>
            </a:r>
            <a:r>
              <a:rPr lang="en-US" sz="1200" b="1" u="sng">
                <a:latin typeface="Comic Sans MS" charset="0"/>
                <a:ea typeface="MS PGothic" charset="0"/>
                <a:cs typeface="Times New Roman" charset="0"/>
              </a:rPr>
              <a:t>        </a:t>
            </a: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NYCCinemas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(name, title, startTime)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81000" y="37338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latin typeface="Comic Sans MS" charset="0"/>
                <a:ea typeface="MS PGothic" charset="0"/>
                <a:cs typeface="Times New Roman" charset="0"/>
              </a:rPr>
              <a:t>      </a:t>
            </a:r>
            <a:r>
              <a:rPr lang="en-US" sz="1400" b="1" u="sng" dirty="0">
                <a:latin typeface="Comic Sans MS" charset="0"/>
                <a:ea typeface="MS PGothic" charset="0"/>
                <a:cs typeface="Times New Roman" charset="0"/>
              </a:rPr>
              <a:t>S1       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Movie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(title, director, year, genre)</a:t>
            </a:r>
          </a:p>
          <a:p>
            <a:pPr algn="l" eaLnBrk="1" hangingPunct="1"/>
            <a:r>
              <a:rPr lang="en-US" sz="1600" b="1" dirty="0">
                <a:latin typeface="Comic Sans MS" charset="0"/>
                <a:ea typeface="MS PGothic" charset="0"/>
                <a:cs typeface="Times New Roman" charset="0"/>
              </a:rPr>
              <a:t>Actor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firstName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lastName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, 	nationality, </a:t>
            </a:r>
            <a:r>
              <a:rPr lang="en-US" sz="1600" dirty="0" err="1">
                <a:latin typeface="Comic Sans MS" charset="0"/>
                <a:ea typeface="MS PGothic" charset="0"/>
                <a:cs typeface="Times New Roman" charset="0"/>
              </a:rPr>
              <a:t>yearofBirth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ActorPlays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(AID, MID)</a:t>
            </a:r>
          </a:p>
          <a:p>
            <a:pPr algn="l" eaLnBrk="1" hangingPunct="1"/>
            <a:r>
              <a:rPr lang="en-US" sz="1600" b="1" dirty="0" err="1">
                <a:latin typeface="Comic Sans MS" charset="0"/>
                <a:ea typeface="MS PGothic" charset="0"/>
                <a:cs typeface="Times New Roman" charset="0"/>
              </a:rPr>
              <a:t>MovieDetails</a:t>
            </a:r>
            <a:r>
              <a:rPr lang="en-US" sz="1600" dirty="0">
                <a:latin typeface="Comic Sans MS" charset="0"/>
                <a:ea typeface="MS PGothic" charset="0"/>
                <a:cs typeface="Times New Roman" charset="0"/>
              </a:rPr>
              <a:t>(MID, director, genre, year)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267200" y="60198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S4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Reviews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date, grade, review)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1000" y="53340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S2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Cinemas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(place, movie, start)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105400" y="4419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S6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MovieDirectors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dir)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05400" y="37338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S5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MovieGenres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genre)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819400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Movie: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 title, director, year, genre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819400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Actors: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name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80963" y="1839913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Mediated Schema</a:t>
            </a:r>
            <a:endParaRPr lang="en-US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2819400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Plays: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movie, location, startTime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819400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Reviews: </a:t>
            </a:r>
            <a:r>
              <a:rPr lang="en-US">
                <a:solidFill>
                  <a:srgbClr val="009900"/>
                </a:solidFill>
                <a:latin typeface="Tahoma" charset="0"/>
                <a:ea typeface="MS PGothic" charset="0"/>
                <a:cs typeface="Times New Roman" charset="0"/>
              </a:rPr>
              <a:t>title, rating, description</a:t>
            </a:r>
            <a:r>
              <a:rPr lang="en-US">
                <a:solidFill>
                  <a:srgbClr val="F93C37"/>
                </a:solidFill>
                <a:latin typeface="Tahoma" charset="0"/>
                <a:ea typeface="MS PGothic" charset="0"/>
                <a:cs typeface="Times New Roman" charset="0"/>
              </a:rPr>
              <a:t> </a:t>
            </a:r>
            <a:endParaRPr lang="en-US">
              <a:solidFill>
                <a:srgbClr val="299018"/>
              </a:solidFill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5105400" y="5105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u="sng">
                <a:latin typeface="Comic Sans MS" charset="0"/>
                <a:ea typeface="MS PGothic" charset="0"/>
                <a:cs typeface="Times New Roman" charset="0"/>
              </a:rPr>
              <a:t>S7</a:t>
            </a:r>
            <a:endParaRPr lang="en-US" sz="1400">
              <a:latin typeface="Comic Sans MS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600" b="1">
                <a:latin typeface="Comic Sans MS" charset="0"/>
                <a:ea typeface="MS PGothic" charset="0"/>
                <a:cs typeface="Times New Roman" charset="0"/>
              </a:rPr>
              <a:t>MovieYears</a:t>
            </a:r>
            <a:r>
              <a:rPr lang="en-US" sz="1600">
                <a:latin typeface="Comic Sans MS" charset="0"/>
                <a:ea typeface="MS PGothic" charset="0"/>
                <a:cs typeface="Times New Roman" charset="0"/>
              </a:rPr>
              <a:t>(title, year)</a:t>
            </a:r>
            <a:endParaRPr lang="en-US" sz="1200">
              <a:latin typeface="Comic Sans MS" charset="0"/>
              <a:ea typeface="MS PGothic" charset="0"/>
              <a:cs typeface="Times New Roman" charset="0"/>
            </a:endParaRPr>
          </a:p>
        </p:txBody>
      </p:sp>
      <p:sp>
        <p:nvSpPr>
          <p:cNvPr id="29712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33A03"/>
                </a:solidFill>
                <a:latin typeface="Tahoma" charset="0"/>
                <a:ea typeface="MS PGothic" charset="0"/>
                <a:cs typeface="Times New Roman" charset="0"/>
              </a:rPr>
              <a:t>Sources</a:t>
            </a:r>
            <a:endParaRPr lang="en-US">
              <a:latin typeface="Tahoma" charset="0"/>
              <a:ea typeface="MS PGothic" charset="0"/>
              <a:cs typeface="Times New Roman" charset="0"/>
            </a:endParaRP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752600" y="2895600"/>
            <a:ext cx="6354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 b="1">
                <a:latin typeface="Chalkboard" charset="0"/>
                <a:ea typeface="MS PGothic" charset="0"/>
                <a:cs typeface="MS PGothic" charset="0"/>
              </a:rPr>
              <a:t>Different coverage and detail</a:t>
            </a:r>
            <a:endParaRPr lang="en-US" sz="36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1308100" y="4419600"/>
            <a:ext cx="2667000" cy="381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859463" y="6248400"/>
            <a:ext cx="6096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0" hangingPunct="0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989418" y="660423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Doan, Halevy, Ives]</a:t>
            </a:r>
          </a:p>
        </p:txBody>
      </p:sp>
    </p:spTree>
    <p:extLst>
      <p:ext uri="{BB962C8B-B14F-4D97-AF65-F5344CB8AC3E}">
        <p14:creationId xmlns:p14="http://schemas.microsoft.com/office/powerpoint/2010/main" val="19454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29714" grpId="0" animBg="1"/>
      <p:bldP spid="297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54885</TotalTime>
  <Words>7852</Words>
  <Application>Microsoft Macintosh PowerPoint</Application>
  <PresentationFormat>Overhead</PresentationFormat>
  <Paragraphs>1065</Paragraphs>
  <Slides>86</Slides>
  <Notes>12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Arial</vt:lpstr>
      <vt:lpstr>Calibri</vt:lpstr>
      <vt:lpstr>Cambria</vt:lpstr>
      <vt:lpstr>Chalkboard</vt:lpstr>
      <vt:lpstr>Comic Sans MS</vt:lpstr>
      <vt:lpstr>Courier</vt:lpstr>
      <vt:lpstr>Courier New</vt:lpstr>
      <vt:lpstr>Palatino Linotype</vt:lpstr>
      <vt:lpstr>Symbol</vt:lpstr>
      <vt:lpstr>Tahoma</vt:lpstr>
      <vt:lpstr>Times</vt:lpstr>
      <vt:lpstr>Times New Roman</vt:lpstr>
      <vt:lpstr>Adjacency</vt:lpstr>
      <vt:lpstr>Logical Information Integration</vt:lpstr>
      <vt:lpstr>Information Integration</vt:lpstr>
      <vt:lpstr>Information Integration: Architectures</vt:lpstr>
      <vt:lpstr>Information Integration Challenges</vt:lpstr>
      <vt:lpstr>Schema Heterogeneity </vt:lpstr>
      <vt:lpstr>Schema Heterogeneity by Example </vt:lpstr>
      <vt:lpstr>Table and Attribute Names </vt:lpstr>
      <vt:lpstr>Organization of Schema </vt:lpstr>
      <vt:lpstr>Schema Coverage </vt:lpstr>
      <vt:lpstr>Semantic Heterogeneity Summary</vt:lpstr>
      <vt:lpstr>Integration: Schema Mappings</vt:lpstr>
      <vt:lpstr>Dimensions of Data Integration</vt:lpstr>
      <vt:lpstr>Data Integration Architectures</vt:lpstr>
      <vt:lpstr>Data Exchange</vt:lpstr>
      <vt:lpstr>Virtual Data Integration</vt:lpstr>
      <vt:lpstr>Peer-to-Peer Data Integration</vt:lpstr>
      <vt:lpstr>Materialized Architecture:  Data Warehouse/ETL</vt:lpstr>
      <vt:lpstr>GUIs for composing ETL workflows (ex: Talend)</vt:lpstr>
      <vt:lpstr>Specify data mappings graphically</vt:lpstr>
      <vt:lpstr>Karma as ETL tool </vt:lpstr>
      <vt:lpstr>Karma as ETL tool: Export RDF to load into Triplestore</vt:lpstr>
      <vt:lpstr>Virtual Integration Architecture:  Mediator</vt:lpstr>
      <vt:lpstr>Virtual Integration Architecture:  Mediator</vt:lpstr>
      <vt:lpstr>Virtual Data Integration:  BIRN mediator</vt:lpstr>
      <vt:lpstr>PowerPoint Presentation</vt:lpstr>
      <vt:lpstr>SchizConnect</vt:lpstr>
      <vt:lpstr>Sample Query: Male with Schizophrenia and a DTI scan, who have measures of Executive Function</vt:lpstr>
      <vt:lpstr>Query Rewriting (aka query reformulation)</vt:lpstr>
      <vt:lpstr>Desiderata for Source Descriptions</vt:lpstr>
      <vt:lpstr>Source Descriptions</vt:lpstr>
      <vt:lpstr>Languages for Schema Mapping</vt:lpstr>
      <vt:lpstr>Schema Mappings</vt:lpstr>
      <vt:lpstr>PowerPoint Presentation</vt:lpstr>
      <vt:lpstr>PowerPoint Presentation</vt:lpstr>
      <vt:lpstr>Global-as-View (GAV) Schema Mapping</vt:lpstr>
      <vt:lpstr>Query Reformulation in GAV</vt:lpstr>
      <vt:lpstr>Global-as-View (GAV)</vt:lpstr>
      <vt:lpstr>Query Reformulation in GAV</vt:lpstr>
      <vt:lpstr>Query Reformulation in GAV</vt:lpstr>
      <vt:lpstr>Query Reformulation in GAV</vt:lpstr>
      <vt:lpstr>Query Reformulation in GAV</vt:lpstr>
      <vt:lpstr>Query Reformulation in GAV</vt:lpstr>
      <vt:lpstr>Query Reformulation in GAV</vt:lpstr>
      <vt:lpstr>Query Reformulation in GAV</vt:lpstr>
      <vt:lpstr>Query Reformulation in GAV</vt:lpstr>
      <vt:lpstr>Distributed/Federated Queries vs. Integration</vt:lpstr>
      <vt:lpstr>Local-as-View (LAV) Schema Mappings</vt:lpstr>
      <vt:lpstr>Query Reformulation in LAV</vt:lpstr>
      <vt:lpstr>Query Reformulation in LAV</vt:lpstr>
      <vt:lpstr>Query Reformulation in LAV</vt:lpstr>
      <vt:lpstr>Query Reformulation in LAV</vt:lpstr>
      <vt:lpstr>Query Reformulation in LAV</vt:lpstr>
      <vt:lpstr>Query Reformulation in LAV</vt:lpstr>
      <vt:lpstr>Query Reformulation in LAV</vt:lpstr>
      <vt:lpstr>Answering queries using views</vt:lpstr>
      <vt:lpstr>         GAV             vs.         LAV</vt:lpstr>
      <vt:lpstr>Query Reformulation in LAV: The Bucket Algorithm</vt:lpstr>
      <vt:lpstr>The Bucket Algorithm: Example</vt:lpstr>
      <vt:lpstr>1. Filling the Buckets</vt:lpstr>
      <vt:lpstr>1. Filling the Buckets</vt:lpstr>
      <vt:lpstr>1. Filling the Buckets</vt:lpstr>
      <vt:lpstr>1. Filling the Buckets</vt:lpstr>
      <vt:lpstr>1. Filling the Buckets</vt:lpstr>
      <vt:lpstr>1. Filling the Buckets</vt:lpstr>
      <vt:lpstr>2. Checking Containment</vt:lpstr>
      <vt:lpstr>2. Checking Containment</vt:lpstr>
      <vt:lpstr>2. Checking Containment</vt:lpstr>
      <vt:lpstr>2. Checking Containment</vt:lpstr>
      <vt:lpstr>2. Checking Containment</vt:lpstr>
      <vt:lpstr>2. Checking Containment</vt:lpstr>
      <vt:lpstr>2. Checking Containment</vt:lpstr>
      <vt:lpstr>Query Reformulation in LAV: Inverse-Rules Algorithm</vt:lpstr>
      <vt:lpstr>The Inverse-Rules Algorithm  Conversion to Clausal Form</vt:lpstr>
      <vt:lpstr>The Inverse-Rules Algorithm:  Example</vt:lpstr>
      <vt:lpstr>GLAV mappings</vt:lpstr>
      <vt:lpstr>GLAV = LAV + GAV</vt:lpstr>
      <vt:lpstr>Modeling Source Capabilities</vt:lpstr>
      <vt:lpstr>Negative Capabilities:  Binding Patterns</vt:lpstr>
      <vt:lpstr>Recursive Rewritings</vt:lpstr>
      <vt:lpstr>LAV query rewriting with sources with binding restrictions: Inverse-Rules Algorithm </vt:lpstr>
      <vt:lpstr>Inverse-Rules Algorithm under binding restrictions:   Domain predicate and rules</vt:lpstr>
      <vt:lpstr>Inverse-Rules Algorithm under binding restrictions</vt:lpstr>
      <vt:lpstr>Inverse-Rules Algorithm under binding restrictions</vt:lpstr>
      <vt:lpstr>Inverse-Rules Algorithm under binding restrictions</vt:lpstr>
      <vt:lpstr>Inverse-Rules Algorithm under binding restrictions</vt:lpstr>
      <vt:lpstr>Karma as Data Exchange (logical ETL):  Generate RDF by processing (G)LAV rules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Jose-Luis Ambite</cp:lastModifiedBy>
  <cp:revision>2663</cp:revision>
  <cp:lastPrinted>1998-11-17T18:56:32Z</cp:lastPrinted>
  <dcterms:created xsi:type="dcterms:W3CDTF">2010-01-11T19:28:08Z</dcterms:created>
  <dcterms:modified xsi:type="dcterms:W3CDTF">2019-02-27T06:37:11Z</dcterms:modified>
</cp:coreProperties>
</file>