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77" r:id="rId2"/>
    <p:sldMasterId id="2147483789" r:id="rId3"/>
    <p:sldMasterId id="2147483801" r:id="rId4"/>
  </p:sldMasterIdLst>
  <p:notesMasterIdLst>
    <p:notesMasterId r:id="rId46"/>
  </p:notesMasterIdLst>
  <p:sldIdLst>
    <p:sldId id="257" r:id="rId5"/>
    <p:sldId id="336" r:id="rId6"/>
    <p:sldId id="333" r:id="rId7"/>
    <p:sldId id="337" r:id="rId8"/>
    <p:sldId id="338" r:id="rId9"/>
    <p:sldId id="339" r:id="rId10"/>
    <p:sldId id="340" r:id="rId11"/>
    <p:sldId id="343" r:id="rId12"/>
    <p:sldId id="341" r:id="rId13"/>
    <p:sldId id="369" r:id="rId14"/>
    <p:sldId id="342" r:id="rId15"/>
    <p:sldId id="331" r:id="rId16"/>
    <p:sldId id="318" r:id="rId17"/>
    <p:sldId id="319" r:id="rId18"/>
    <p:sldId id="370" r:id="rId19"/>
    <p:sldId id="377" r:id="rId20"/>
    <p:sldId id="349" r:id="rId21"/>
    <p:sldId id="350" r:id="rId22"/>
    <p:sldId id="351" r:id="rId23"/>
    <p:sldId id="299" r:id="rId24"/>
    <p:sldId id="290" r:id="rId25"/>
    <p:sldId id="291" r:id="rId26"/>
    <p:sldId id="292" r:id="rId27"/>
    <p:sldId id="293" r:id="rId28"/>
    <p:sldId id="294" r:id="rId29"/>
    <p:sldId id="297" r:id="rId30"/>
    <p:sldId id="371" r:id="rId31"/>
    <p:sldId id="372" r:id="rId32"/>
    <p:sldId id="373" r:id="rId33"/>
    <p:sldId id="374" r:id="rId34"/>
    <p:sldId id="375" r:id="rId35"/>
    <p:sldId id="376" r:id="rId36"/>
    <p:sldId id="358" r:id="rId37"/>
    <p:sldId id="359" r:id="rId38"/>
    <p:sldId id="360" r:id="rId39"/>
    <p:sldId id="366" r:id="rId40"/>
    <p:sldId id="362" r:id="rId41"/>
    <p:sldId id="277" r:id="rId42"/>
    <p:sldId id="282" r:id="rId43"/>
    <p:sldId id="367" r:id="rId44"/>
    <p:sldId id="368"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00FFFF"/>
    <a:srgbClr val="80008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247"/>
    <p:restoredTop sz="94583"/>
  </p:normalViewPr>
  <p:slideViewPr>
    <p:cSldViewPr>
      <p:cViewPr varScale="1">
        <p:scale>
          <a:sx n="127" d="100"/>
          <a:sy n="127" d="100"/>
        </p:scale>
        <p:origin x="200" y="7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cs typeface="Arial" charset="0"/>
              </a:defRPr>
            </a:lvl1pPr>
          </a:lstStyle>
          <a:p>
            <a:pPr>
              <a:defRPr/>
            </a:pPr>
            <a:fld id="{93FA36A0-FC13-3143-94E9-32211C8C4B28}" type="datetimeFigureOut">
              <a:rPr lang="en-US"/>
              <a:pPr>
                <a:defRPr/>
              </a:pPr>
              <a:t>2/26/19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cs typeface="Arial" charset="0"/>
              </a:defRPr>
            </a:lvl1pPr>
          </a:lstStyle>
          <a:p>
            <a:pPr>
              <a:defRPr/>
            </a:pPr>
            <a:fld id="{8547B11A-E661-8845-83D7-9F8F10760E5A}" type="slidenum">
              <a:rPr lang="en-US"/>
              <a:pPr>
                <a:defRPr/>
              </a:pPr>
              <a:t>‹#›</a:t>
            </a:fld>
            <a:endParaRPr lang="en-US"/>
          </a:p>
        </p:txBody>
      </p:sp>
    </p:spTree>
    <p:extLst>
      <p:ext uri="{BB962C8B-B14F-4D97-AF65-F5344CB8AC3E}">
        <p14:creationId xmlns:p14="http://schemas.microsoft.com/office/powerpoint/2010/main" val="22535936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2AD23CF1-5AC3-D242-9CC1-2C0407B4F40E}" type="slidenum">
              <a:rPr lang="en-US" sz="1200"/>
              <a:pPr algn="r" eaLnBrk="1" hangingPunct="1"/>
              <a:t>10</a:t>
            </a:fld>
            <a:endParaRPr lang="en-US" sz="1200"/>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1507"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387662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AB878AE-D4EF-FB43-888D-4868B94D7875}" type="slidenum">
              <a:rPr lang="en-US" sz="1200"/>
              <a:pPr eaLnBrk="1" hangingPunct="1"/>
              <a:t>23</a:t>
            </a:fld>
            <a:endParaRPr lang="en-US" sz="1200"/>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867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1635778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E6DFE54-5D5B-1645-98A2-E70C28772EDE}" type="slidenum">
              <a:rPr lang="en-US"/>
              <a:pPr/>
              <a:t>12</a:t>
            </a:fld>
            <a:endParaRPr lang="en-US"/>
          </a:p>
        </p:txBody>
      </p:sp>
      <p:sp>
        <p:nvSpPr>
          <p:cNvPr id="391170" name="Rectangle 2"/>
          <p:cNvSpPr>
            <a:spLocks noGrp="1" noRot="1" noChangeAspect="1" noChangeArrowheads="1" noTextEdit="1"/>
          </p:cNvSpPr>
          <p:nvPr>
            <p:ph type="sldImg"/>
          </p:nvPr>
        </p:nvSpPr>
        <p:spPr>
          <a:xfrm>
            <a:off x="1166813" y="703263"/>
            <a:ext cx="4527550" cy="3397250"/>
          </a:xfrm>
          <a:ln/>
          <a:extLst>
            <a:ext uri="{FAA26D3D-D897-4be2-8F04-BA451C77F1D7}">
              <ma14:placeholderFlag xmlns:ma14="http://schemas.microsoft.com/office/mac/drawingml/2011/main" xmlns="" val="1"/>
            </a:ext>
          </a:extLst>
        </p:spPr>
      </p:sp>
      <p:sp>
        <p:nvSpPr>
          <p:cNvPr id="391171" name="Rectangle 3"/>
          <p:cNvSpPr>
            <a:spLocks noGrp="1" noChangeArrowheads="1"/>
          </p:cNvSpPr>
          <p:nvPr>
            <p:ph type="body" idx="1"/>
          </p:nvPr>
        </p:nvSpPr>
        <p:spPr>
          <a:xfrm>
            <a:off x="915294" y="4339167"/>
            <a:ext cx="5027414" cy="4109357"/>
          </a:xfrm>
        </p:spPr>
        <p:txBody>
          <a:bodyPr/>
          <a:lstStyle/>
          <a:p>
            <a:pPr>
              <a:spcBef>
                <a:spcPct val="0"/>
              </a:spcBef>
            </a:pPr>
            <a:endParaRPr lang="en-US" sz="2300" b="1" dirty="0">
              <a:solidFill>
                <a:srgbClr val="FF5050"/>
              </a:solidFill>
            </a:endParaRPr>
          </a:p>
          <a:p>
            <a:pPr>
              <a:spcBef>
                <a:spcPct val="0"/>
              </a:spcBef>
            </a:pPr>
            <a:r>
              <a:rPr lang="en-US" sz="2300" b="1" i="1" dirty="0">
                <a:solidFill>
                  <a:srgbClr val="CC0000"/>
                </a:solidFill>
              </a:rPr>
              <a:t>	</a:t>
            </a:r>
          </a:p>
        </p:txBody>
      </p:sp>
    </p:spTree>
    <p:extLst>
      <p:ext uri="{BB962C8B-B14F-4D97-AF65-F5344CB8AC3E}">
        <p14:creationId xmlns:p14="http://schemas.microsoft.com/office/powerpoint/2010/main" val="212933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69D20C2-422E-9E43-BEC5-6C4DE2F8699F}" type="slidenum">
              <a:rPr lang="en-US"/>
              <a:pPr/>
              <a:t>13</a:t>
            </a:fld>
            <a:endParaRPr lang="en-US"/>
          </a:p>
        </p:txBody>
      </p:sp>
      <p:sp>
        <p:nvSpPr>
          <p:cNvPr id="1945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45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9665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AE3EBA3-5D74-FD49-BBEE-EEE4DFFD66F2}" type="slidenum">
              <a:rPr lang="en-US"/>
              <a:pPr/>
              <a:t>14</a:t>
            </a:fld>
            <a:endParaRPr lang="en-US"/>
          </a:p>
        </p:txBody>
      </p:sp>
      <p:sp>
        <p:nvSpPr>
          <p:cNvPr id="18575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57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488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094BEF-608A-4848-852D-43F23901C51B}" type="slidenum">
              <a:rPr lang="en-US"/>
              <a:pPr/>
              <a:t>15</a:t>
            </a:fld>
            <a:endParaRPr lang="en-US"/>
          </a:p>
        </p:txBody>
      </p:sp>
      <p:sp>
        <p:nvSpPr>
          <p:cNvPr id="18585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5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5972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094BEF-608A-4848-852D-43F23901C51B}" type="slidenum">
              <a:rPr lang="en-US"/>
              <a:pPr/>
              <a:t>16</a:t>
            </a:fld>
            <a:endParaRPr lang="en-US"/>
          </a:p>
        </p:txBody>
      </p:sp>
      <p:sp>
        <p:nvSpPr>
          <p:cNvPr id="18585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5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6998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F2715D-4177-A947-BA8C-CC1C01ABB410}" type="slidenum">
              <a:rPr lang="en-US" sz="1200"/>
              <a:pPr eaLnBrk="1" hangingPunct="1"/>
              <a:t>17</a:t>
            </a:fld>
            <a:endParaRPr lang="en-US" sz="1200"/>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355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1290199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0A9D0CC-E289-7B43-AD7C-425F99B378C9}" type="slidenum">
              <a:rPr lang="en-US"/>
              <a:pPr/>
              <a:t>18</a:t>
            </a:fld>
            <a:endParaRPr lang="en-US"/>
          </a:p>
        </p:txBody>
      </p:sp>
      <p:sp>
        <p:nvSpPr>
          <p:cNvPr id="195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54819" name="Rectangle 3"/>
          <p:cNvSpPr>
            <a:spLocks noGrp="1" noChangeArrowheads="1"/>
          </p:cNvSpPr>
          <p:nvPr>
            <p:ph type="body" idx="1"/>
          </p:nvPr>
        </p:nvSpPr>
        <p:spPr/>
        <p:txBody>
          <a:bodyPr/>
          <a:lstStyle/>
          <a:p>
            <a:r>
              <a:rPr lang="en-US" dirty="0"/>
              <a:t>One can also consider including the </a:t>
            </a:r>
            <a:r>
              <a:rPr lang="en-US" dirty="0" err="1"/>
              <a:t>subgoal</a:t>
            </a:r>
            <a:r>
              <a:rPr lang="en-US" dirty="0"/>
              <a:t> </a:t>
            </a:r>
            <a:r>
              <a:rPr lang="en-US" dirty="0" err="1"/>
              <a:t>inSIGMOD</a:t>
            </a:r>
            <a:r>
              <a:rPr lang="en-US" dirty="0"/>
              <a:t>(x) in the set of covered </a:t>
            </a:r>
            <a:r>
              <a:rPr lang="en-US" dirty="0" err="1"/>
              <a:t>subgoals</a:t>
            </a:r>
            <a:r>
              <a:rPr lang="en-US" dirty="0"/>
              <a:t> for the MCD for both V7 and V8, because x is in the domain of their respective variable mappings anyway. However, our algorithm will not include </a:t>
            </a:r>
            <a:r>
              <a:rPr lang="en-US" dirty="0" err="1"/>
              <a:t>inSIGMOD</a:t>
            </a:r>
            <a:r>
              <a:rPr lang="en-US" dirty="0"/>
              <a:t>(x), and will instead create a special MCD for it. The reason for our choice is that it enables us to focus in the second phase only on rewritings where the MCDs cover mutually exclusive sets of </a:t>
            </a:r>
            <a:r>
              <a:rPr lang="en-US" dirty="0" err="1"/>
              <a:t>subgoals</a:t>
            </a:r>
            <a:r>
              <a:rPr lang="en-US" dirty="0"/>
              <a:t> in the query, rather than overlapping subsets. This yields a more efficient second phase.</a:t>
            </a:r>
          </a:p>
        </p:txBody>
      </p:sp>
    </p:spTree>
    <p:extLst>
      <p:ext uri="{BB962C8B-B14F-4D97-AF65-F5344CB8AC3E}">
        <p14:creationId xmlns:p14="http://schemas.microsoft.com/office/powerpoint/2010/main" val="1245570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278DF7E-D257-2C4C-AFC6-8BB8BEFD1E21}" type="slidenum">
              <a:rPr lang="en-US"/>
              <a:pPr/>
              <a:t>19</a:t>
            </a:fld>
            <a:endParaRPr lang="en-US"/>
          </a:p>
        </p:txBody>
      </p:sp>
      <p:sp>
        <p:nvSpPr>
          <p:cNvPr id="1955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5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794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0" name="Date Placeholder 27"/>
          <p:cNvSpPr>
            <a:spLocks noGrp="1"/>
          </p:cNvSpPr>
          <p:nvPr>
            <p:ph type="dt" sz="half" idx="10"/>
          </p:nvPr>
        </p:nvSpPr>
        <p:spPr/>
        <p:txBody>
          <a:bodyPr/>
          <a:lstStyle>
            <a:lvl1pPr>
              <a:defRPr smtClean="0"/>
            </a:lvl1pPr>
          </a:lstStyle>
          <a:p>
            <a:pPr>
              <a:defRPr/>
            </a:pPr>
            <a:fld id="{4FBB7888-2311-684E-9437-095D50D970B5}" type="datetimeFigureOut">
              <a:rPr lang="en-US"/>
              <a:pPr>
                <a:defRPr/>
              </a:pPr>
              <a:t>2/26/19</a:t>
            </a:fld>
            <a:endParaRPr lang="en-US"/>
          </a:p>
        </p:txBody>
      </p:sp>
      <p:sp>
        <p:nvSpPr>
          <p:cNvPr id="11" name="Footer Placeholder 16"/>
          <p:cNvSpPr>
            <a:spLocks noGrp="1"/>
          </p:cNvSpPr>
          <p:nvPr>
            <p:ph type="ftr" sz="quarter" idx="11"/>
          </p:nvPr>
        </p:nvSpPr>
        <p:spPr/>
        <p:txBody>
          <a:bodyPr/>
          <a:lstStyle>
            <a:lvl1pPr>
              <a:defRPr/>
            </a:lvl1pPr>
          </a:lstStyle>
          <a:p>
            <a:pPr>
              <a:defRPr/>
            </a:pPr>
            <a:endParaRPr lang="en-US"/>
          </a:p>
        </p:txBody>
      </p:sp>
      <p:sp>
        <p:nvSpPr>
          <p:cNvPr id="12" name="Slide Number Placeholder 28"/>
          <p:cNvSpPr>
            <a:spLocks noGrp="1"/>
          </p:cNvSpPr>
          <p:nvPr>
            <p:ph type="sldNum" sz="quarter" idx="12"/>
          </p:nvPr>
        </p:nvSpPr>
        <p:spPr/>
        <p:txBody>
          <a:bodyPr/>
          <a:lstStyle>
            <a:lvl1pPr>
              <a:defRPr smtClean="0"/>
            </a:lvl1pPr>
          </a:lstStyle>
          <a:p>
            <a:pPr>
              <a:defRPr/>
            </a:pPr>
            <a:fld id="{E0270D0A-214D-434F-8910-844C0C9499D2}" type="slidenum">
              <a:rPr lang="en-US"/>
              <a:pPr>
                <a:defRPr/>
              </a:pPr>
              <a:t>‹#›</a:t>
            </a:fld>
            <a:endParaRPr lang="en-US"/>
          </a:p>
        </p:txBody>
      </p:sp>
    </p:spTree>
    <p:extLst>
      <p:ext uri="{BB962C8B-B14F-4D97-AF65-F5344CB8AC3E}">
        <p14:creationId xmlns:p14="http://schemas.microsoft.com/office/powerpoint/2010/main" val="23340351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BABF3588-8EE7-B342-84DB-62BFF35C23DA}" type="datetimeFigureOut">
              <a:rPr lang="en-US"/>
              <a:pPr>
                <a:defRPr/>
              </a:pPr>
              <a:t>2/26/19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859F3F9-62C6-994D-AF39-AF7625E55BF1}" type="slidenum">
              <a:rPr lang="en-US"/>
              <a:pPr>
                <a:defRPr/>
              </a:pPr>
              <a:t>‹#›</a:t>
            </a:fld>
            <a:endParaRPr lang="en-US"/>
          </a:p>
        </p:txBody>
      </p:sp>
    </p:spTree>
    <p:extLst>
      <p:ext uri="{BB962C8B-B14F-4D97-AF65-F5344CB8AC3E}">
        <p14:creationId xmlns:p14="http://schemas.microsoft.com/office/powerpoint/2010/main" val="154523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C3413D3-D5DD-9A4B-AA6E-B8990E09A396}" type="datetimeFigureOut">
              <a:rPr lang="en-US"/>
              <a:pPr>
                <a:defRPr/>
              </a:pPr>
              <a:t>2/26/19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452883A-AF38-1241-9B08-39A6FCD07CD4}" type="slidenum">
              <a:rPr lang="en-US"/>
              <a:pPr>
                <a:defRPr/>
              </a:pPr>
              <a:t>‹#›</a:t>
            </a:fld>
            <a:endParaRPr lang="en-US"/>
          </a:p>
        </p:txBody>
      </p:sp>
    </p:spTree>
    <p:extLst>
      <p:ext uri="{BB962C8B-B14F-4D97-AF65-F5344CB8AC3E}">
        <p14:creationId xmlns:p14="http://schemas.microsoft.com/office/powerpoint/2010/main" val="865242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0" name="Date Placeholder 27"/>
          <p:cNvSpPr>
            <a:spLocks noGrp="1"/>
          </p:cNvSpPr>
          <p:nvPr>
            <p:ph type="dt" sz="half" idx="10"/>
          </p:nvPr>
        </p:nvSpPr>
        <p:spPr/>
        <p:txBody>
          <a:bodyPr/>
          <a:lstStyle>
            <a:lvl1pPr>
              <a:defRPr smtClean="0"/>
            </a:lvl1pPr>
          </a:lstStyle>
          <a:p>
            <a:pPr>
              <a:defRPr/>
            </a:pPr>
            <a:fld id="{4FBB7888-2311-684E-9437-095D50D970B5}" type="datetimeFigureOut">
              <a:rPr lang="en-US">
                <a:solidFill>
                  <a:srgbClr val="696464"/>
                </a:solidFill>
              </a:rPr>
              <a:pPr>
                <a:defRPr/>
              </a:pPr>
              <a:t>2/26/19</a:t>
            </a:fld>
            <a:endParaRPr lang="en-US">
              <a:solidFill>
                <a:srgbClr val="696464"/>
              </a:solidFill>
            </a:endParaRPr>
          </a:p>
        </p:txBody>
      </p:sp>
      <p:sp>
        <p:nvSpPr>
          <p:cNvPr id="11" name="Footer Placeholder 16"/>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12" name="Slide Number Placeholder 28"/>
          <p:cNvSpPr>
            <a:spLocks noGrp="1"/>
          </p:cNvSpPr>
          <p:nvPr>
            <p:ph type="sldNum" sz="quarter" idx="12"/>
          </p:nvPr>
        </p:nvSpPr>
        <p:spPr/>
        <p:txBody>
          <a:bodyPr/>
          <a:lstStyle>
            <a:lvl1pPr>
              <a:defRPr smtClean="0"/>
            </a:lvl1pPr>
          </a:lstStyle>
          <a:p>
            <a:pPr>
              <a:defRPr/>
            </a:pPr>
            <a:fld id="{E0270D0A-214D-434F-8910-844C0C9499D2}" type="slidenum">
              <a:rPr lang="en-US"/>
              <a:pPr>
                <a:defRPr/>
              </a:pPr>
              <a:t>‹#›</a:t>
            </a:fld>
            <a:endParaRPr lang="en-US"/>
          </a:p>
        </p:txBody>
      </p:sp>
    </p:spTree>
    <p:extLst>
      <p:ext uri="{BB962C8B-B14F-4D97-AF65-F5344CB8AC3E}">
        <p14:creationId xmlns:p14="http://schemas.microsoft.com/office/powerpoint/2010/main" val="13914175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2EBCBF6-E35C-0748-9170-CB803A1E68C2}" type="datetimeFigureOut">
              <a:rPr lang="en-US">
                <a:solidFill>
                  <a:srgbClr val="696464"/>
                </a:solidFill>
              </a:rPr>
              <a:pPr>
                <a:defRPr/>
              </a:pPr>
              <a:t>2/26/19</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3BB6DD85-F284-2F4F-ADE7-80B5C521686B}" type="slidenum">
              <a:rPr lang="en-US"/>
              <a:pPr>
                <a:defRPr/>
              </a:pPr>
              <a:t>‹#›</a:t>
            </a:fld>
            <a:endParaRPr lang="en-US"/>
          </a:p>
        </p:txBody>
      </p:sp>
    </p:spTree>
    <p:extLst>
      <p:ext uri="{BB962C8B-B14F-4D97-AF65-F5344CB8AC3E}">
        <p14:creationId xmlns:p14="http://schemas.microsoft.com/office/powerpoint/2010/main" val="1201561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1EE27E7D-B14E-EE40-8D6A-18AAE53D380E}" type="datetimeFigureOut">
              <a:rPr lang="en-US">
                <a:solidFill>
                  <a:srgbClr val="696464"/>
                </a:solidFill>
              </a:rPr>
              <a:pPr>
                <a:defRPr/>
              </a:pPr>
              <a:t>2/26/19</a:t>
            </a:fld>
            <a:endParaRPr lang="en-US">
              <a:solidFill>
                <a:srgbClr val="696464"/>
              </a:solidFill>
            </a:endParaRPr>
          </a:p>
        </p:txBody>
      </p:sp>
      <p:sp>
        <p:nvSpPr>
          <p:cNvPr id="9"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solidFill>
                <a:srgbClr val="696464"/>
              </a:solidFill>
            </a:endParaRPr>
          </a:p>
        </p:txBody>
      </p:sp>
      <p:sp>
        <p:nvSpPr>
          <p:cNvPr id="10" name="Slide Number Placeholder 5"/>
          <p:cNvSpPr>
            <a:spLocks noGrp="1"/>
          </p:cNvSpPr>
          <p:nvPr>
            <p:ph type="sldNum" sz="quarter" idx="12"/>
          </p:nvPr>
        </p:nvSpPr>
        <p:spPr>
          <a:xfrm>
            <a:off x="146050" y="6208713"/>
            <a:ext cx="457200" cy="457200"/>
          </a:xfrm>
        </p:spPr>
        <p:txBody>
          <a:bodyPr/>
          <a:lstStyle>
            <a:lvl1pPr>
              <a:defRPr smtClean="0"/>
            </a:lvl1pPr>
          </a:lstStyle>
          <a:p>
            <a:pPr>
              <a:defRPr/>
            </a:pPr>
            <a:fld id="{2DA81912-D5C1-5E48-B370-170F6DE206F4}" type="slidenum">
              <a:rPr lang="en-US"/>
              <a:pPr>
                <a:defRPr/>
              </a:pPr>
              <a:t>‹#›</a:t>
            </a:fld>
            <a:endParaRPr lang="en-US"/>
          </a:p>
        </p:txBody>
      </p:sp>
    </p:spTree>
    <p:extLst>
      <p:ext uri="{BB962C8B-B14F-4D97-AF65-F5344CB8AC3E}">
        <p14:creationId xmlns:p14="http://schemas.microsoft.com/office/powerpoint/2010/main" val="177846033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C91D02C9-0360-254B-B083-4F4AC161DAA2}" type="datetimeFigureOut">
              <a:rPr lang="en-US">
                <a:solidFill>
                  <a:srgbClr val="696464"/>
                </a:solidFill>
              </a:rPr>
              <a:pPr>
                <a:defRPr/>
              </a:pPr>
              <a:t>2/26/19</a:t>
            </a:fld>
            <a:endParaRPr lang="en-US">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B4323536-544F-C441-B50A-A8016F79EF5B}" type="slidenum">
              <a:rPr lang="en-US"/>
              <a:pPr>
                <a:defRPr/>
              </a:pPr>
              <a:t>‹#›</a:t>
            </a:fld>
            <a:endParaRPr lang="en-US"/>
          </a:p>
        </p:txBody>
      </p:sp>
    </p:spTree>
    <p:extLst>
      <p:ext uri="{BB962C8B-B14F-4D97-AF65-F5344CB8AC3E}">
        <p14:creationId xmlns:p14="http://schemas.microsoft.com/office/powerpoint/2010/main" val="515617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4DEDB738-E739-E444-BFDC-C068DA479BFB}" type="datetimeFigureOut">
              <a:rPr lang="en-US">
                <a:solidFill>
                  <a:srgbClr val="696464"/>
                </a:solidFill>
              </a:rPr>
              <a:pPr>
                <a:defRPr/>
              </a:pPr>
              <a:t>2/26/19</a:t>
            </a:fld>
            <a:endParaRPr lang="en-US">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F1DA1127-983C-1540-8046-722BFE8BB846}" type="slidenum">
              <a:rPr lang="en-US"/>
              <a:pPr>
                <a:defRPr/>
              </a:pPr>
              <a:t>‹#›</a:t>
            </a:fld>
            <a:endParaRPr lang="en-US"/>
          </a:p>
        </p:txBody>
      </p:sp>
    </p:spTree>
    <p:extLst>
      <p:ext uri="{BB962C8B-B14F-4D97-AF65-F5344CB8AC3E}">
        <p14:creationId xmlns:p14="http://schemas.microsoft.com/office/powerpoint/2010/main" val="931516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4D6D224C-E043-5247-B7E7-22B7C2536FE7}" type="datetimeFigureOut">
              <a:rPr lang="en-US">
                <a:solidFill>
                  <a:srgbClr val="696464"/>
                </a:solidFill>
              </a:rPr>
              <a:pPr>
                <a:defRPr/>
              </a:pPr>
              <a:t>2/26/19</a:t>
            </a:fld>
            <a:endParaRPr lang="en-US">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B73E3F62-570E-A749-89F7-4D6287D098D1}" type="slidenum">
              <a:rPr lang="en-US"/>
              <a:pPr>
                <a:defRPr/>
              </a:pPr>
              <a:t>‹#›</a:t>
            </a:fld>
            <a:endParaRPr lang="en-US"/>
          </a:p>
        </p:txBody>
      </p:sp>
    </p:spTree>
    <p:extLst>
      <p:ext uri="{BB962C8B-B14F-4D97-AF65-F5344CB8AC3E}">
        <p14:creationId xmlns:p14="http://schemas.microsoft.com/office/powerpoint/2010/main" val="2131476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B6DE98-CFB6-A140-9E05-3C97F17C2719}" type="datetimeFigureOut">
              <a:rPr lang="en-US">
                <a:solidFill>
                  <a:srgbClr val="696464"/>
                </a:solidFill>
              </a:rPr>
              <a:pPr>
                <a:defRPr/>
              </a:pPr>
              <a:t>2/26/19</a:t>
            </a:fld>
            <a:endParaRPr lang="en-US">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98F64D9A-D09C-3A4F-A2E7-36F58FC6A54E}" type="slidenum">
              <a:rPr lang="en-US"/>
              <a:pPr>
                <a:defRPr/>
              </a:pPr>
              <a:t>‹#›</a:t>
            </a:fld>
            <a:endParaRPr lang="en-US"/>
          </a:p>
        </p:txBody>
      </p:sp>
    </p:spTree>
    <p:extLst>
      <p:ext uri="{BB962C8B-B14F-4D97-AF65-F5344CB8AC3E}">
        <p14:creationId xmlns:p14="http://schemas.microsoft.com/office/powerpoint/2010/main" val="141415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ounded Rectangle 4"/>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smtClean="0"/>
            </a:lvl1pPr>
          </a:lstStyle>
          <a:p>
            <a:pPr>
              <a:defRPr/>
            </a:pPr>
            <a:fld id="{BA9415B2-DC00-8548-862C-3EABC3A601CA}" type="datetimeFigureOut">
              <a:rPr lang="en-US">
                <a:solidFill>
                  <a:srgbClr val="696464"/>
                </a:solidFill>
              </a:rPr>
              <a:pPr>
                <a:defRPr/>
              </a:pPr>
              <a:t>2/26/19</a:t>
            </a:fld>
            <a:endParaRPr lang="en-US">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9" name="Slide Number Placeholder 6"/>
          <p:cNvSpPr>
            <a:spLocks noGrp="1"/>
          </p:cNvSpPr>
          <p:nvPr>
            <p:ph type="sldNum" sz="quarter" idx="12"/>
          </p:nvPr>
        </p:nvSpPr>
        <p:spPr/>
        <p:txBody>
          <a:bodyPr/>
          <a:lstStyle>
            <a:lvl1pPr>
              <a:defRPr smtClean="0"/>
            </a:lvl1pPr>
          </a:lstStyle>
          <a:p>
            <a:pPr>
              <a:defRPr/>
            </a:pPr>
            <a:fld id="{EA0F83F2-5E77-DA46-9ECD-F773858ECA4E}" type="slidenum">
              <a:rPr lang="en-US"/>
              <a:pPr>
                <a:defRPr/>
              </a:pPr>
              <a:t>‹#›</a:t>
            </a:fld>
            <a:endParaRPr lang="en-US"/>
          </a:p>
        </p:txBody>
      </p:sp>
    </p:spTree>
    <p:extLst>
      <p:ext uri="{BB962C8B-B14F-4D97-AF65-F5344CB8AC3E}">
        <p14:creationId xmlns:p14="http://schemas.microsoft.com/office/powerpoint/2010/main" val="21103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charset="0"/>
                <a:ea typeface="Arial" charset="0"/>
                <a:cs typeface="Arial" charset="0"/>
              </a:defRPr>
            </a:lvl1pPr>
          </a:lstStyle>
          <a:p>
            <a:r>
              <a:rPr lang="en-US" dirty="0"/>
              <a:t>Click to edit Master title style</a:t>
            </a:r>
          </a:p>
        </p:txBody>
      </p:sp>
      <p:sp>
        <p:nvSpPr>
          <p:cNvPr id="8" name="Content Placeholder 7"/>
          <p:cNvSpPr>
            <a:spLocks noGrp="1"/>
          </p:cNvSpPr>
          <p:nvPr>
            <p:ph sz="quarter" idx="1"/>
          </p:nvPr>
        </p:nvSpPr>
        <p:spPr>
          <a:xfrm>
            <a:off x="914400" y="1447800"/>
            <a:ext cx="7772400" cy="4572000"/>
          </a:xfr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pPr>
              <a:defRPr/>
            </a:pPr>
            <a:fld id="{E2EBCBF6-E35C-0748-9170-CB803A1E68C2}" type="datetimeFigureOut">
              <a:rPr lang="en-US"/>
              <a:pPr>
                <a:defRPr/>
              </a:pPr>
              <a:t>2/26/19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BB6DD85-F284-2F4F-ADE7-80B5C521686B}" type="slidenum">
              <a:rPr lang="en-US"/>
              <a:pPr>
                <a:defRPr/>
              </a:pPr>
              <a:t>‹#›</a:t>
            </a:fld>
            <a:endParaRPr lang="en-US"/>
          </a:p>
        </p:txBody>
      </p:sp>
    </p:spTree>
    <p:extLst>
      <p:ext uri="{BB962C8B-B14F-4D97-AF65-F5344CB8AC3E}">
        <p14:creationId xmlns:p14="http://schemas.microsoft.com/office/powerpoint/2010/main" val="3333290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dirty="0"/>
              <a:t>Click icon to add picture</a:t>
            </a:r>
          </a:p>
        </p:txBody>
      </p:sp>
      <p:sp>
        <p:nvSpPr>
          <p:cNvPr id="8" name="Date Placeholder 4"/>
          <p:cNvSpPr>
            <a:spLocks noGrp="1"/>
          </p:cNvSpPr>
          <p:nvPr>
            <p:ph type="dt" sz="half" idx="10"/>
          </p:nvPr>
        </p:nvSpPr>
        <p:spPr/>
        <p:txBody>
          <a:bodyPr/>
          <a:lstStyle>
            <a:lvl1pPr>
              <a:defRPr smtClean="0"/>
            </a:lvl1pPr>
          </a:lstStyle>
          <a:p>
            <a:pPr>
              <a:defRPr/>
            </a:pPr>
            <a:fld id="{EFC1EFB9-638A-FD46-A021-A555F44F1F0E}" type="datetimeFigureOut">
              <a:rPr lang="en-US">
                <a:solidFill>
                  <a:srgbClr val="696464"/>
                </a:solidFill>
              </a:rPr>
              <a:pPr>
                <a:defRPr/>
              </a:pPr>
              <a:t>2/26/19</a:t>
            </a:fld>
            <a:endParaRPr lang="en-US">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smtClean="0"/>
            </a:lvl1pPr>
          </a:lstStyle>
          <a:p>
            <a:pPr>
              <a:defRPr/>
            </a:pPr>
            <a:fld id="{E1C551F3-A879-B34B-A4B2-1AF5CBA2AA54}" type="slidenum">
              <a:rPr lang="en-US"/>
              <a:pPr>
                <a:defRPr/>
              </a:pPr>
              <a:t>‹#›</a:t>
            </a:fld>
            <a:endParaRPr lang="en-US"/>
          </a:p>
        </p:txBody>
      </p:sp>
    </p:spTree>
    <p:extLst>
      <p:ext uri="{BB962C8B-B14F-4D97-AF65-F5344CB8AC3E}">
        <p14:creationId xmlns:p14="http://schemas.microsoft.com/office/powerpoint/2010/main" val="2136303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BABF3588-8EE7-B342-84DB-62BFF35C23DA}" type="datetimeFigureOut">
              <a:rPr lang="en-US">
                <a:solidFill>
                  <a:srgbClr val="696464"/>
                </a:solidFill>
              </a:rPr>
              <a:pPr>
                <a:defRPr/>
              </a:pPr>
              <a:t>2/26/19</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8859F3F9-62C6-994D-AF39-AF7625E55BF1}" type="slidenum">
              <a:rPr lang="en-US"/>
              <a:pPr>
                <a:defRPr/>
              </a:pPr>
              <a:t>‹#›</a:t>
            </a:fld>
            <a:endParaRPr lang="en-US"/>
          </a:p>
        </p:txBody>
      </p:sp>
    </p:spTree>
    <p:extLst>
      <p:ext uri="{BB962C8B-B14F-4D97-AF65-F5344CB8AC3E}">
        <p14:creationId xmlns:p14="http://schemas.microsoft.com/office/powerpoint/2010/main" val="283548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C3413D3-D5DD-9A4B-AA6E-B8990E09A396}" type="datetimeFigureOut">
              <a:rPr lang="en-US">
                <a:solidFill>
                  <a:srgbClr val="696464"/>
                </a:solidFill>
              </a:rPr>
              <a:pPr>
                <a:defRPr/>
              </a:pPr>
              <a:t>2/26/19</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1452883A-AF38-1241-9B08-39A6FCD07CD4}" type="slidenum">
              <a:rPr lang="en-US"/>
              <a:pPr>
                <a:defRPr/>
              </a:pPr>
              <a:t>‹#›</a:t>
            </a:fld>
            <a:endParaRPr lang="en-US"/>
          </a:p>
        </p:txBody>
      </p:sp>
    </p:spTree>
    <p:extLst>
      <p:ext uri="{BB962C8B-B14F-4D97-AF65-F5344CB8AC3E}">
        <p14:creationId xmlns:p14="http://schemas.microsoft.com/office/powerpoint/2010/main" val="364250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0" name="Date Placeholder 27"/>
          <p:cNvSpPr>
            <a:spLocks noGrp="1"/>
          </p:cNvSpPr>
          <p:nvPr>
            <p:ph type="dt" sz="half" idx="10"/>
          </p:nvPr>
        </p:nvSpPr>
        <p:spPr/>
        <p:txBody>
          <a:bodyPr/>
          <a:lstStyle>
            <a:lvl1pPr>
              <a:defRPr smtClean="0"/>
            </a:lvl1pPr>
          </a:lstStyle>
          <a:p>
            <a:pPr>
              <a:defRPr/>
            </a:pPr>
            <a:fld id="{4FBB7888-2311-684E-9437-095D50D970B5}" type="datetimeFigureOut">
              <a:rPr lang="en-US">
                <a:solidFill>
                  <a:srgbClr val="696464"/>
                </a:solidFill>
              </a:rPr>
              <a:pPr>
                <a:defRPr/>
              </a:pPr>
              <a:t>2/26/19</a:t>
            </a:fld>
            <a:endParaRPr lang="en-US">
              <a:solidFill>
                <a:srgbClr val="696464"/>
              </a:solidFill>
            </a:endParaRPr>
          </a:p>
        </p:txBody>
      </p:sp>
      <p:sp>
        <p:nvSpPr>
          <p:cNvPr id="11" name="Footer Placeholder 16"/>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12" name="Slide Number Placeholder 28"/>
          <p:cNvSpPr>
            <a:spLocks noGrp="1"/>
          </p:cNvSpPr>
          <p:nvPr>
            <p:ph type="sldNum" sz="quarter" idx="12"/>
          </p:nvPr>
        </p:nvSpPr>
        <p:spPr/>
        <p:txBody>
          <a:bodyPr/>
          <a:lstStyle>
            <a:lvl1pPr>
              <a:defRPr smtClean="0"/>
            </a:lvl1pPr>
          </a:lstStyle>
          <a:p>
            <a:pPr>
              <a:defRPr/>
            </a:pPr>
            <a:fld id="{E0270D0A-214D-434F-8910-844C0C9499D2}" type="slidenum">
              <a:rPr lang="en-US"/>
              <a:pPr>
                <a:defRPr/>
              </a:pPr>
              <a:t>‹#›</a:t>
            </a:fld>
            <a:endParaRPr lang="en-US"/>
          </a:p>
        </p:txBody>
      </p:sp>
    </p:spTree>
    <p:extLst>
      <p:ext uri="{BB962C8B-B14F-4D97-AF65-F5344CB8AC3E}">
        <p14:creationId xmlns:p14="http://schemas.microsoft.com/office/powerpoint/2010/main" val="442506049"/>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2EBCBF6-E35C-0748-9170-CB803A1E68C2}" type="datetimeFigureOut">
              <a:rPr lang="en-US">
                <a:solidFill>
                  <a:srgbClr val="696464"/>
                </a:solidFill>
              </a:rPr>
              <a:pPr>
                <a:defRPr/>
              </a:pPr>
              <a:t>2/26/19</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3BB6DD85-F284-2F4F-ADE7-80B5C521686B}" type="slidenum">
              <a:rPr lang="en-US"/>
              <a:pPr>
                <a:defRPr/>
              </a:pPr>
              <a:t>‹#›</a:t>
            </a:fld>
            <a:endParaRPr lang="en-US"/>
          </a:p>
        </p:txBody>
      </p:sp>
    </p:spTree>
    <p:extLst>
      <p:ext uri="{BB962C8B-B14F-4D97-AF65-F5344CB8AC3E}">
        <p14:creationId xmlns:p14="http://schemas.microsoft.com/office/powerpoint/2010/main" val="1987349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1EE27E7D-B14E-EE40-8D6A-18AAE53D380E}" type="datetimeFigureOut">
              <a:rPr lang="en-US">
                <a:solidFill>
                  <a:srgbClr val="696464"/>
                </a:solidFill>
              </a:rPr>
              <a:pPr>
                <a:defRPr/>
              </a:pPr>
              <a:t>2/26/19</a:t>
            </a:fld>
            <a:endParaRPr lang="en-US">
              <a:solidFill>
                <a:srgbClr val="696464"/>
              </a:solidFill>
            </a:endParaRPr>
          </a:p>
        </p:txBody>
      </p:sp>
      <p:sp>
        <p:nvSpPr>
          <p:cNvPr id="9"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solidFill>
                <a:srgbClr val="696464"/>
              </a:solidFill>
            </a:endParaRPr>
          </a:p>
        </p:txBody>
      </p:sp>
      <p:sp>
        <p:nvSpPr>
          <p:cNvPr id="10" name="Slide Number Placeholder 5"/>
          <p:cNvSpPr>
            <a:spLocks noGrp="1"/>
          </p:cNvSpPr>
          <p:nvPr>
            <p:ph type="sldNum" sz="quarter" idx="12"/>
          </p:nvPr>
        </p:nvSpPr>
        <p:spPr>
          <a:xfrm>
            <a:off x="146050" y="6208713"/>
            <a:ext cx="457200" cy="457200"/>
          </a:xfrm>
        </p:spPr>
        <p:txBody>
          <a:bodyPr/>
          <a:lstStyle>
            <a:lvl1pPr>
              <a:defRPr smtClean="0"/>
            </a:lvl1pPr>
          </a:lstStyle>
          <a:p>
            <a:pPr>
              <a:defRPr/>
            </a:pPr>
            <a:fld id="{2DA81912-D5C1-5E48-B370-170F6DE206F4}" type="slidenum">
              <a:rPr lang="en-US"/>
              <a:pPr>
                <a:defRPr/>
              </a:pPr>
              <a:t>‹#›</a:t>
            </a:fld>
            <a:endParaRPr lang="en-US"/>
          </a:p>
        </p:txBody>
      </p:sp>
    </p:spTree>
    <p:extLst>
      <p:ext uri="{BB962C8B-B14F-4D97-AF65-F5344CB8AC3E}">
        <p14:creationId xmlns:p14="http://schemas.microsoft.com/office/powerpoint/2010/main" val="1612275563"/>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C91D02C9-0360-254B-B083-4F4AC161DAA2}" type="datetimeFigureOut">
              <a:rPr lang="en-US">
                <a:solidFill>
                  <a:srgbClr val="696464"/>
                </a:solidFill>
              </a:rPr>
              <a:pPr>
                <a:defRPr/>
              </a:pPr>
              <a:t>2/26/19</a:t>
            </a:fld>
            <a:endParaRPr lang="en-US">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B4323536-544F-C441-B50A-A8016F79EF5B}" type="slidenum">
              <a:rPr lang="en-US"/>
              <a:pPr>
                <a:defRPr/>
              </a:pPr>
              <a:t>‹#›</a:t>
            </a:fld>
            <a:endParaRPr lang="en-US"/>
          </a:p>
        </p:txBody>
      </p:sp>
    </p:spTree>
    <p:extLst>
      <p:ext uri="{BB962C8B-B14F-4D97-AF65-F5344CB8AC3E}">
        <p14:creationId xmlns:p14="http://schemas.microsoft.com/office/powerpoint/2010/main" val="932648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4DEDB738-E739-E444-BFDC-C068DA479BFB}" type="datetimeFigureOut">
              <a:rPr lang="en-US">
                <a:solidFill>
                  <a:srgbClr val="696464"/>
                </a:solidFill>
              </a:rPr>
              <a:pPr>
                <a:defRPr/>
              </a:pPr>
              <a:t>2/26/19</a:t>
            </a:fld>
            <a:endParaRPr lang="en-US">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F1DA1127-983C-1540-8046-722BFE8BB846}" type="slidenum">
              <a:rPr lang="en-US"/>
              <a:pPr>
                <a:defRPr/>
              </a:pPr>
              <a:t>‹#›</a:t>
            </a:fld>
            <a:endParaRPr lang="en-US"/>
          </a:p>
        </p:txBody>
      </p:sp>
    </p:spTree>
    <p:extLst>
      <p:ext uri="{BB962C8B-B14F-4D97-AF65-F5344CB8AC3E}">
        <p14:creationId xmlns:p14="http://schemas.microsoft.com/office/powerpoint/2010/main" val="1432164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4D6D224C-E043-5247-B7E7-22B7C2536FE7}" type="datetimeFigureOut">
              <a:rPr lang="en-US">
                <a:solidFill>
                  <a:srgbClr val="696464"/>
                </a:solidFill>
              </a:rPr>
              <a:pPr>
                <a:defRPr/>
              </a:pPr>
              <a:t>2/26/19</a:t>
            </a:fld>
            <a:endParaRPr lang="en-US">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B73E3F62-570E-A749-89F7-4D6287D098D1}" type="slidenum">
              <a:rPr lang="en-US"/>
              <a:pPr>
                <a:defRPr/>
              </a:pPr>
              <a:t>‹#›</a:t>
            </a:fld>
            <a:endParaRPr lang="en-US"/>
          </a:p>
        </p:txBody>
      </p:sp>
    </p:spTree>
    <p:extLst>
      <p:ext uri="{BB962C8B-B14F-4D97-AF65-F5344CB8AC3E}">
        <p14:creationId xmlns:p14="http://schemas.microsoft.com/office/powerpoint/2010/main" val="8829245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B6DE98-CFB6-A140-9E05-3C97F17C2719}" type="datetimeFigureOut">
              <a:rPr lang="en-US">
                <a:solidFill>
                  <a:srgbClr val="696464"/>
                </a:solidFill>
              </a:rPr>
              <a:pPr>
                <a:defRPr/>
              </a:pPr>
              <a:t>2/26/19</a:t>
            </a:fld>
            <a:endParaRPr lang="en-US">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98F64D9A-D09C-3A4F-A2E7-36F58FC6A54E}" type="slidenum">
              <a:rPr lang="en-US"/>
              <a:pPr>
                <a:defRPr/>
              </a:pPr>
              <a:t>‹#›</a:t>
            </a:fld>
            <a:endParaRPr lang="en-US"/>
          </a:p>
        </p:txBody>
      </p:sp>
    </p:spTree>
    <p:extLst>
      <p:ext uri="{BB962C8B-B14F-4D97-AF65-F5344CB8AC3E}">
        <p14:creationId xmlns:p14="http://schemas.microsoft.com/office/powerpoint/2010/main" val="126638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1EE27E7D-B14E-EE40-8D6A-18AAE53D380E}" type="datetimeFigureOut">
              <a:rPr lang="en-US"/>
              <a:pPr>
                <a:defRPr/>
              </a:pPr>
              <a:t>2/26/19</a:t>
            </a:fld>
            <a:endParaRPr lang="en-US"/>
          </a:p>
        </p:txBody>
      </p:sp>
      <p:sp>
        <p:nvSpPr>
          <p:cNvPr id="9"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0" name="Slide Number Placeholder 5"/>
          <p:cNvSpPr>
            <a:spLocks noGrp="1"/>
          </p:cNvSpPr>
          <p:nvPr>
            <p:ph type="sldNum" sz="quarter" idx="12"/>
          </p:nvPr>
        </p:nvSpPr>
        <p:spPr>
          <a:xfrm>
            <a:off x="146050" y="6208713"/>
            <a:ext cx="457200" cy="457200"/>
          </a:xfrm>
        </p:spPr>
        <p:txBody>
          <a:bodyPr/>
          <a:lstStyle>
            <a:lvl1pPr>
              <a:defRPr smtClean="0"/>
            </a:lvl1pPr>
          </a:lstStyle>
          <a:p>
            <a:pPr>
              <a:defRPr/>
            </a:pPr>
            <a:fld id="{2DA81912-D5C1-5E48-B370-170F6DE206F4}" type="slidenum">
              <a:rPr lang="en-US"/>
              <a:pPr>
                <a:defRPr/>
              </a:pPr>
              <a:t>‹#›</a:t>
            </a:fld>
            <a:endParaRPr lang="en-US"/>
          </a:p>
        </p:txBody>
      </p:sp>
    </p:spTree>
    <p:extLst>
      <p:ext uri="{BB962C8B-B14F-4D97-AF65-F5344CB8AC3E}">
        <p14:creationId xmlns:p14="http://schemas.microsoft.com/office/powerpoint/2010/main" val="2515317366"/>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ounded Rectangle 4"/>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smtClean="0"/>
            </a:lvl1pPr>
          </a:lstStyle>
          <a:p>
            <a:pPr>
              <a:defRPr/>
            </a:pPr>
            <a:fld id="{BA9415B2-DC00-8548-862C-3EABC3A601CA}" type="datetimeFigureOut">
              <a:rPr lang="en-US">
                <a:solidFill>
                  <a:srgbClr val="696464"/>
                </a:solidFill>
              </a:rPr>
              <a:pPr>
                <a:defRPr/>
              </a:pPr>
              <a:t>2/26/19</a:t>
            </a:fld>
            <a:endParaRPr lang="en-US">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9" name="Slide Number Placeholder 6"/>
          <p:cNvSpPr>
            <a:spLocks noGrp="1"/>
          </p:cNvSpPr>
          <p:nvPr>
            <p:ph type="sldNum" sz="quarter" idx="12"/>
          </p:nvPr>
        </p:nvSpPr>
        <p:spPr/>
        <p:txBody>
          <a:bodyPr/>
          <a:lstStyle>
            <a:lvl1pPr>
              <a:defRPr smtClean="0"/>
            </a:lvl1pPr>
          </a:lstStyle>
          <a:p>
            <a:pPr>
              <a:defRPr/>
            </a:pPr>
            <a:fld id="{EA0F83F2-5E77-DA46-9ECD-F773858ECA4E}" type="slidenum">
              <a:rPr lang="en-US"/>
              <a:pPr>
                <a:defRPr/>
              </a:pPr>
              <a:t>‹#›</a:t>
            </a:fld>
            <a:endParaRPr lang="en-US"/>
          </a:p>
        </p:txBody>
      </p:sp>
    </p:spTree>
    <p:extLst>
      <p:ext uri="{BB962C8B-B14F-4D97-AF65-F5344CB8AC3E}">
        <p14:creationId xmlns:p14="http://schemas.microsoft.com/office/powerpoint/2010/main" val="753729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dirty="0"/>
              <a:t>Click icon to add picture</a:t>
            </a:r>
          </a:p>
        </p:txBody>
      </p:sp>
      <p:sp>
        <p:nvSpPr>
          <p:cNvPr id="8" name="Date Placeholder 4"/>
          <p:cNvSpPr>
            <a:spLocks noGrp="1"/>
          </p:cNvSpPr>
          <p:nvPr>
            <p:ph type="dt" sz="half" idx="10"/>
          </p:nvPr>
        </p:nvSpPr>
        <p:spPr/>
        <p:txBody>
          <a:bodyPr/>
          <a:lstStyle>
            <a:lvl1pPr>
              <a:defRPr smtClean="0"/>
            </a:lvl1pPr>
          </a:lstStyle>
          <a:p>
            <a:pPr>
              <a:defRPr/>
            </a:pPr>
            <a:fld id="{EFC1EFB9-638A-FD46-A021-A555F44F1F0E}" type="datetimeFigureOut">
              <a:rPr lang="en-US">
                <a:solidFill>
                  <a:srgbClr val="696464"/>
                </a:solidFill>
              </a:rPr>
              <a:pPr>
                <a:defRPr/>
              </a:pPr>
              <a:t>2/26/19</a:t>
            </a:fld>
            <a:endParaRPr lang="en-US">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smtClean="0"/>
            </a:lvl1pPr>
          </a:lstStyle>
          <a:p>
            <a:pPr>
              <a:defRPr/>
            </a:pPr>
            <a:fld id="{E1C551F3-A879-B34B-A4B2-1AF5CBA2AA54}" type="slidenum">
              <a:rPr lang="en-US"/>
              <a:pPr>
                <a:defRPr/>
              </a:pPr>
              <a:t>‹#›</a:t>
            </a:fld>
            <a:endParaRPr lang="en-US"/>
          </a:p>
        </p:txBody>
      </p:sp>
    </p:spTree>
    <p:extLst>
      <p:ext uri="{BB962C8B-B14F-4D97-AF65-F5344CB8AC3E}">
        <p14:creationId xmlns:p14="http://schemas.microsoft.com/office/powerpoint/2010/main" val="1518869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BABF3588-8EE7-B342-84DB-62BFF35C23DA}" type="datetimeFigureOut">
              <a:rPr lang="en-US">
                <a:solidFill>
                  <a:srgbClr val="696464"/>
                </a:solidFill>
              </a:rPr>
              <a:pPr>
                <a:defRPr/>
              </a:pPr>
              <a:t>2/26/19</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8859F3F9-62C6-994D-AF39-AF7625E55BF1}" type="slidenum">
              <a:rPr lang="en-US"/>
              <a:pPr>
                <a:defRPr/>
              </a:pPr>
              <a:t>‹#›</a:t>
            </a:fld>
            <a:endParaRPr lang="en-US"/>
          </a:p>
        </p:txBody>
      </p:sp>
    </p:spTree>
    <p:extLst>
      <p:ext uri="{BB962C8B-B14F-4D97-AF65-F5344CB8AC3E}">
        <p14:creationId xmlns:p14="http://schemas.microsoft.com/office/powerpoint/2010/main" val="20718087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C3413D3-D5DD-9A4B-AA6E-B8990E09A396}" type="datetimeFigureOut">
              <a:rPr lang="en-US">
                <a:solidFill>
                  <a:srgbClr val="696464"/>
                </a:solidFill>
              </a:rPr>
              <a:pPr>
                <a:defRPr/>
              </a:pPr>
              <a:t>2/26/19</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1452883A-AF38-1241-9B08-39A6FCD07CD4}" type="slidenum">
              <a:rPr lang="en-US"/>
              <a:pPr>
                <a:defRPr/>
              </a:pPr>
              <a:t>‹#›</a:t>
            </a:fld>
            <a:endParaRPr lang="en-US"/>
          </a:p>
        </p:txBody>
      </p:sp>
    </p:spTree>
    <p:extLst>
      <p:ext uri="{BB962C8B-B14F-4D97-AF65-F5344CB8AC3E}">
        <p14:creationId xmlns:p14="http://schemas.microsoft.com/office/powerpoint/2010/main" val="9248311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0" name="Date Placeholder 27"/>
          <p:cNvSpPr>
            <a:spLocks noGrp="1"/>
          </p:cNvSpPr>
          <p:nvPr>
            <p:ph type="dt" sz="half" idx="10"/>
          </p:nvPr>
        </p:nvSpPr>
        <p:spPr/>
        <p:txBody>
          <a:bodyPr/>
          <a:lstStyle>
            <a:lvl1pPr>
              <a:defRPr smtClean="0"/>
            </a:lvl1pPr>
          </a:lstStyle>
          <a:p>
            <a:pPr>
              <a:defRPr/>
            </a:pPr>
            <a:fld id="{4FBB7888-2311-684E-9437-095D50D970B5}" type="datetimeFigureOut">
              <a:rPr lang="en-US">
                <a:solidFill>
                  <a:srgbClr val="696464"/>
                </a:solidFill>
              </a:rPr>
              <a:pPr>
                <a:defRPr/>
              </a:pPr>
              <a:t>2/26/19</a:t>
            </a:fld>
            <a:endParaRPr lang="en-US">
              <a:solidFill>
                <a:srgbClr val="696464"/>
              </a:solidFill>
            </a:endParaRPr>
          </a:p>
        </p:txBody>
      </p:sp>
      <p:sp>
        <p:nvSpPr>
          <p:cNvPr id="11" name="Footer Placeholder 16"/>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12" name="Slide Number Placeholder 28"/>
          <p:cNvSpPr>
            <a:spLocks noGrp="1"/>
          </p:cNvSpPr>
          <p:nvPr>
            <p:ph type="sldNum" sz="quarter" idx="12"/>
          </p:nvPr>
        </p:nvSpPr>
        <p:spPr/>
        <p:txBody>
          <a:bodyPr/>
          <a:lstStyle>
            <a:lvl1pPr>
              <a:defRPr smtClean="0"/>
            </a:lvl1pPr>
          </a:lstStyle>
          <a:p>
            <a:pPr>
              <a:defRPr/>
            </a:pPr>
            <a:fld id="{E0270D0A-214D-434F-8910-844C0C9499D2}" type="slidenum">
              <a:rPr lang="en-US"/>
              <a:pPr>
                <a:defRPr/>
              </a:pPr>
              <a:t>‹#›</a:t>
            </a:fld>
            <a:endParaRPr lang="en-US"/>
          </a:p>
        </p:txBody>
      </p:sp>
    </p:spTree>
    <p:extLst>
      <p:ext uri="{BB962C8B-B14F-4D97-AF65-F5344CB8AC3E}">
        <p14:creationId xmlns:p14="http://schemas.microsoft.com/office/powerpoint/2010/main" val="1572667778"/>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2EBCBF6-E35C-0748-9170-CB803A1E68C2}" type="datetimeFigureOut">
              <a:rPr lang="en-US">
                <a:solidFill>
                  <a:srgbClr val="696464"/>
                </a:solidFill>
              </a:rPr>
              <a:pPr>
                <a:defRPr/>
              </a:pPr>
              <a:t>2/26/19</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3BB6DD85-F284-2F4F-ADE7-80B5C521686B}" type="slidenum">
              <a:rPr lang="en-US"/>
              <a:pPr>
                <a:defRPr/>
              </a:pPr>
              <a:t>‹#›</a:t>
            </a:fld>
            <a:endParaRPr lang="en-US"/>
          </a:p>
        </p:txBody>
      </p:sp>
    </p:spTree>
    <p:extLst>
      <p:ext uri="{BB962C8B-B14F-4D97-AF65-F5344CB8AC3E}">
        <p14:creationId xmlns:p14="http://schemas.microsoft.com/office/powerpoint/2010/main" val="4612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1EE27E7D-B14E-EE40-8D6A-18AAE53D380E}" type="datetimeFigureOut">
              <a:rPr lang="en-US">
                <a:solidFill>
                  <a:srgbClr val="696464"/>
                </a:solidFill>
              </a:rPr>
              <a:pPr>
                <a:defRPr/>
              </a:pPr>
              <a:t>2/26/19</a:t>
            </a:fld>
            <a:endParaRPr lang="en-US">
              <a:solidFill>
                <a:srgbClr val="696464"/>
              </a:solidFill>
            </a:endParaRPr>
          </a:p>
        </p:txBody>
      </p:sp>
      <p:sp>
        <p:nvSpPr>
          <p:cNvPr id="9"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solidFill>
                <a:srgbClr val="696464"/>
              </a:solidFill>
            </a:endParaRPr>
          </a:p>
        </p:txBody>
      </p:sp>
      <p:sp>
        <p:nvSpPr>
          <p:cNvPr id="10" name="Slide Number Placeholder 5"/>
          <p:cNvSpPr>
            <a:spLocks noGrp="1"/>
          </p:cNvSpPr>
          <p:nvPr>
            <p:ph type="sldNum" sz="quarter" idx="12"/>
          </p:nvPr>
        </p:nvSpPr>
        <p:spPr>
          <a:xfrm>
            <a:off x="146050" y="6208713"/>
            <a:ext cx="457200" cy="457200"/>
          </a:xfrm>
        </p:spPr>
        <p:txBody>
          <a:bodyPr/>
          <a:lstStyle>
            <a:lvl1pPr>
              <a:defRPr smtClean="0"/>
            </a:lvl1pPr>
          </a:lstStyle>
          <a:p>
            <a:pPr>
              <a:defRPr/>
            </a:pPr>
            <a:fld id="{2DA81912-D5C1-5E48-B370-170F6DE206F4}" type="slidenum">
              <a:rPr lang="en-US"/>
              <a:pPr>
                <a:defRPr/>
              </a:pPr>
              <a:t>‹#›</a:t>
            </a:fld>
            <a:endParaRPr lang="en-US"/>
          </a:p>
        </p:txBody>
      </p:sp>
    </p:spTree>
    <p:extLst>
      <p:ext uri="{BB962C8B-B14F-4D97-AF65-F5344CB8AC3E}">
        <p14:creationId xmlns:p14="http://schemas.microsoft.com/office/powerpoint/2010/main" val="182849182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C91D02C9-0360-254B-B083-4F4AC161DAA2}" type="datetimeFigureOut">
              <a:rPr lang="en-US">
                <a:solidFill>
                  <a:srgbClr val="696464"/>
                </a:solidFill>
              </a:rPr>
              <a:pPr>
                <a:defRPr/>
              </a:pPr>
              <a:t>2/26/19</a:t>
            </a:fld>
            <a:endParaRPr lang="en-US">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B4323536-544F-C441-B50A-A8016F79EF5B}" type="slidenum">
              <a:rPr lang="en-US"/>
              <a:pPr>
                <a:defRPr/>
              </a:pPr>
              <a:t>‹#›</a:t>
            </a:fld>
            <a:endParaRPr lang="en-US"/>
          </a:p>
        </p:txBody>
      </p:sp>
    </p:spTree>
    <p:extLst>
      <p:ext uri="{BB962C8B-B14F-4D97-AF65-F5344CB8AC3E}">
        <p14:creationId xmlns:p14="http://schemas.microsoft.com/office/powerpoint/2010/main" val="757757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4DEDB738-E739-E444-BFDC-C068DA479BFB}" type="datetimeFigureOut">
              <a:rPr lang="en-US">
                <a:solidFill>
                  <a:srgbClr val="696464"/>
                </a:solidFill>
              </a:rPr>
              <a:pPr>
                <a:defRPr/>
              </a:pPr>
              <a:t>2/26/19</a:t>
            </a:fld>
            <a:endParaRPr lang="en-US">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F1DA1127-983C-1540-8046-722BFE8BB846}" type="slidenum">
              <a:rPr lang="en-US"/>
              <a:pPr>
                <a:defRPr/>
              </a:pPr>
              <a:t>‹#›</a:t>
            </a:fld>
            <a:endParaRPr lang="en-US"/>
          </a:p>
        </p:txBody>
      </p:sp>
    </p:spTree>
    <p:extLst>
      <p:ext uri="{BB962C8B-B14F-4D97-AF65-F5344CB8AC3E}">
        <p14:creationId xmlns:p14="http://schemas.microsoft.com/office/powerpoint/2010/main" val="18036678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4D6D224C-E043-5247-B7E7-22B7C2536FE7}" type="datetimeFigureOut">
              <a:rPr lang="en-US">
                <a:solidFill>
                  <a:srgbClr val="696464"/>
                </a:solidFill>
              </a:rPr>
              <a:pPr>
                <a:defRPr/>
              </a:pPr>
              <a:t>2/26/19</a:t>
            </a:fld>
            <a:endParaRPr lang="en-US">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B73E3F62-570E-A749-89F7-4D6287D098D1}" type="slidenum">
              <a:rPr lang="en-US"/>
              <a:pPr>
                <a:defRPr/>
              </a:pPr>
              <a:t>‹#›</a:t>
            </a:fld>
            <a:endParaRPr lang="en-US"/>
          </a:p>
        </p:txBody>
      </p:sp>
    </p:spTree>
    <p:extLst>
      <p:ext uri="{BB962C8B-B14F-4D97-AF65-F5344CB8AC3E}">
        <p14:creationId xmlns:p14="http://schemas.microsoft.com/office/powerpoint/2010/main" val="165709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C91D02C9-0360-254B-B083-4F4AC161DAA2}" type="datetimeFigureOut">
              <a:rPr lang="en-US"/>
              <a:pPr>
                <a:defRPr/>
              </a:pPr>
              <a:t>2/26/19</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B4323536-544F-C441-B50A-A8016F79EF5B}" type="slidenum">
              <a:rPr lang="en-US"/>
              <a:pPr>
                <a:defRPr/>
              </a:pPr>
              <a:t>‹#›</a:t>
            </a:fld>
            <a:endParaRPr lang="en-US"/>
          </a:p>
        </p:txBody>
      </p:sp>
    </p:spTree>
    <p:extLst>
      <p:ext uri="{BB962C8B-B14F-4D97-AF65-F5344CB8AC3E}">
        <p14:creationId xmlns:p14="http://schemas.microsoft.com/office/powerpoint/2010/main" val="6027991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B6DE98-CFB6-A140-9E05-3C97F17C2719}" type="datetimeFigureOut">
              <a:rPr lang="en-US">
                <a:solidFill>
                  <a:srgbClr val="696464"/>
                </a:solidFill>
              </a:rPr>
              <a:pPr>
                <a:defRPr/>
              </a:pPr>
              <a:t>2/26/19</a:t>
            </a:fld>
            <a:endParaRPr lang="en-US">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98F64D9A-D09C-3A4F-A2E7-36F58FC6A54E}" type="slidenum">
              <a:rPr lang="en-US"/>
              <a:pPr>
                <a:defRPr/>
              </a:pPr>
              <a:t>‹#›</a:t>
            </a:fld>
            <a:endParaRPr lang="en-US"/>
          </a:p>
        </p:txBody>
      </p:sp>
    </p:spTree>
    <p:extLst>
      <p:ext uri="{BB962C8B-B14F-4D97-AF65-F5344CB8AC3E}">
        <p14:creationId xmlns:p14="http://schemas.microsoft.com/office/powerpoint/2010/main" val="15395983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ounded Rectangle 4"/>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smtClean="0"/>
            </a:lvl1pPr>
          </a:lstStyle>
          <a:p>
            <a:pPr>
              <a:defRPr/>
            </a:pPr>
            <a:fld id="{BA9415B2-DC00-8548-862C-3EABC3A601CA}" type="datetimeFigureOut">
              <a:rPr lang="en-US">
                <a:solidFill>
                  <a:srgbClr val="696464"/>
                </a:solidFill>
              </a:rPr>
              <a:pPr>
                <a:defRPr/>
              </a:pPr>
              <a:t>2/26/19</a:t>
            </a:fld>
            <a:endParaRPr lang="en-US">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9" name="Slide Number Placeholder 6"/>
          <p:cNvSpPr>
            <a:spLocks noGrp="1"/>
          </p:cNvSpPr>
          <p:nvPr>
            <p:ph type="sldNum" sz="quarter" idx="12"/>
          </p:nvPr>
        </p:nvSpPr>
        <p:spPr/>
        <p:txBody>
          <a:bodyPr/>
          <a:lstStyle>
            <a:lvl1pPr>
              <a:defRPr smtClean="0"/>
            </a:lvl1pPr>
          </a:lstStyle>
          <a:p>
            <a:pPr>
              <a:defRPr/>
            </a:pPr>
            <a:fld id="{EA0F83F2-5E77-DA46-9ECD-F773858ECA4E}" type="slidenum">
              <a:rPr lang="en-US"/>
              <a:pPr>
                <a:defRPr/>
              </a:pPr>
              <a:t>‹#›</a:t>
            </a:fld>
            <a:endParaRPr lang="en-US"/>
          </a:p>
        </p:txBody>
      </p:sp>
    </p:spTree>
    <p:extLst>
      <p:ext uri="{BB962C8B-B14F-4D97-AF65-F5344CB8AC3E}">
        <p14:creationId xmlns:p14="http://schemas.microsoft.com/office/powerpoint/2010/main" val="5239714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dirty="0"/>
              <a:t>Click icon to add picture</a:t>
            </a:r>
          </a:p>
        </p:txBody>
      </p:sp>
      <p:sp>
        <p:nvSpPr>
          <p:cNvPr id="8" name="Date Placeholder 4"/>
          <p:cNvSpPr>
            <a:spLocks noGrp="1"/>
          </p:cNvSpPr>
          <p:nvPr>
            <p:ph type="dt" sz="half" idx="10"/>
          </p:nvPr>
        </p:nvSpPr>
        <p:spPr/>
        <p:txBody>
          <a:bodyPr/>
          <a:lstStyle>
            <a:lvl1pPr>
              <a:defRPr smtClean="0"/>
            </a:lvl1pPr>
          </a:lstStyle>
          <a:p>
            <a:pPr>
              <a:defRPr/>
            </a:pPr>
            <a:fld id="{EFC1EFB9-638A-FD46-A021-A555F44F1F0E}" type="datetimeFigureOut">
              <a:rPr lang="en-US">
                <a:solidFill>
                  <a:srgbClr val="696464"/>
                </a:solidFill>
              </a:rPr>
              <a:pPr>
                <a:defRPr/>
              </a:pPr>
              <a:t>2/26/19</a:t>
            </a:fld>
            <a:endParaRPr lang="en-US">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smtClean="0"/>
            </a:lvl1pPr>
          </a:lstStyle>
          <a:p>
            <a:pPr>
              <a:defRPr/>
            </a:pPr>
            <a:fld id="{E1C551F3-A879-B34B-A4B2-1AF5CBA2AA54}" type="slidenum">
              <a:rPr lang="en-US"/>
              <a:pPr>
                <a:defRPr/>
              </a:pPr>
              <a:t>‹#›</a:t>
            </a:fld>
            <a:endParaRPr lang="en-US"/>
          </a:p>
        </p:txBody>
      </p:sp>
    </p:spTree>
    <p:extLst>
      <p:ext uri="{BB962C8B-B14F-4D97-AF65-F5344CB8AC3E}">
        <p14:creationId xmlns:p14="http://schemas.microsoft.com/office/powerpoint/2010/main" val="1258007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BABF3588-8EE7-B342-84DB-62BFF35C23DA}" type="datetimeFigureOut">
              <a:rPr lang="en-US">
                <a:solidFill>
                  <a:srgbClr val="696464"/>
                </a:solidFill>
              </a:rPr>
              <a:pPr>
                <a:defRPr/>
              </a:pPr>
              <a:t>2/26/19</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8859F3F9-62C6-994D-AF39-AF7625E55BF1}" type="slidenum">
              <a:rPr lang="en-US"/>
              <a:pPr>
                <a:defRPr/>
              </a:pPr>
              <a:t>‹#›</a:t>
            </a:fld>
            <a:endParaRPr lang="en-US"/>
          </a:p>
        </p:txBody>
      </p:sp>
    </p:spTree>
    <p:extLst>
      <p:ext uri="{BB962C8B-B14F-4D97-AF65-F5344CB8AC3E}">
        <p14:creationId xmlns:p14="http://schemas.microsoft.com/office/powerpoint/2010/main" val="8661133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C3413D3-D5DD-9A4B-AA6E-B8990E09A396}" type="datetimeFigureOut">
              <a:rPr lang="en-US">
                <a:solidFill>
                  <a:srgbClr val="696464"/>
                </a:solidFill>
              </a:rPr>
              <a:pPr>
                <a:defRPr/>
              </a:pPr>
              <a:t>2/26/19</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1452883A-AF38-1241-9B08-39A6FCD07CD4}" type="slidenum">
              <a:rPr lang="en-US"/>
              <a:pPr>
                <a:defRPr/>
              </a:pPr>
              <a:t>‹#›</a:t>
            </a:fld>
            <a:endParaRPr lang="en-US"/>
          </a:p>
        </p:txBody>
      </p:sp>
    </p:spTree>
    <p:extLst>
      <p:ext uri="{BB962C8B-B14F-4D97-AF65-F5344CB8AC3E}">
        <p14:creationId xmlns:p14="http://schemas.microsoft.com/office/powerpoint/2010/main" val="33256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4DEDB738-E739-E444-BFDC-C068DA479BFB}" type="datetimeFigureOut">
              <a:rPr lang="en-US"/>
              <a:pPr>
                <a:defRPr/>
              </a:pPr>
              <a:t>2/26/19</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F1DA1127-983C-1540-8046-722BFE8BB846}" type="slidenum">
              <a:rPr lang="en-US"/>
              <a:pPr>
                <a:defRPr/>
              </a:pPr>
              <a:t>‹#›</a:t>
            </a:fld>
            <a:endParaRPr lang="en-US"/>
          </a:p>
        </p:txBody>
      </p:sp>
    </p:spTree>
    <p:extLst>
      <p:ext uri="{BB962C8B-B14F-4D97-AF65-F5344CB8AC3E}">
        <p14:creationId xmlns:p14="http://schemas.microsoft.com/office/powerpoint/2010/main" val="60847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4D6D224C-E043-5247-B7E7-22B7C2536FE7}" type="datetimeFigureOut">
              <a:rPr lang="en-US"/>
              <a:pPr>
                <a:defRPr/>
              </a:pPr>
              <a:t>2/26/19</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B73E3F62-570E-A749-89F7-4D6287D098D1}" type="slidenum">
              <a:rPr lang="en-US"/>
              <a:pPr>
                <a:defRPr/>
              </a:pPr>
              <a:t>‹#›</a:t>
            </a:fld>
            <a:endParaRPr lang="en-US"/>
          </a:p>
        </p:txBody>
      </p:sp>
    </p:spTree>
    <p:extLst>
      <p:ext uri="{BB962C8B-B14F-4D97-AF65-F5344CB8AC3E}">
        <p14:creationId xmlns:p14="http://schemas.microsoft.com/office/powerpoint/2010/main" val="124543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B6DE98-CFB6-A140-9E05-3C97F17C2719}" type="datetimeFigureOut">
              <a:rPr lang="en-US"/>
              <a:pPr>
                <a:defRPr/>
              </a:pPr>
              <a:t>2/26/19</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98F64D9A-D09C-3A4F-A2E7-36F58FC6A54E}" type="slidenum">
              <a:rPr lang="en-US"/>
              <a:pPr>
                <a:defRPr/>
              </a:pPr>
              <a:t>‹#›</a:t>
            </a:fld>
            <a:endParaRPr lang="en-US"/>
          </a:p>
        </p:txBody>
      </p:sp>
    </p:spTree>
    <p:extLst>
      <p:ext uri="{BB962C8B-B14F-4D97-AF65-F5344CB8AC3E}">
        <p14:creationId xmlns:p14="http://schemas.microsoft.com/office/powerpoint/2010/main" val="217650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ounded Rectangle 4"/>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smtClean="0"/>
            </a:lvl1pPr>
          </a:lstStyle>
          <a:p>
            <a:pPr>
              <a:defRPr/>
            </a:pPr>
            <a:fld id="{BA9415B2-DC00-8548-862C-3EABC3A601CA}" type="datetimeFigureOut">
              <a:rPr lang="en-US"/>
              <a:pPr>
                <a:defRPr/>
              </a:pPr>
              <a:t>2/26/19</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smtClean="0"/>
            </a:lvl1pPr>
          </a:lstStyle>
          <a:p>
            <a:pPr>
              <a:defRPr/>
            </a:pPr>
            <a:fld id="{EA0F83F2-5E77-DA46-9ECD-F773858ECA4E}" type="slidenum">
              <a:rPr lang="en-US"/>
              <a:pPr>
                <a:defRPr/>
              </a:pPr>
              <a:t>‹#›</a:t>
            </a:fld>
            <a:endParaRPr lang="en-US"/>
          </a:p>
        </p:txBody>
      </p:sp>
    </p:spTree>
    <p:extLst>
      <p:ext uri="{BB962C8B-B14F-4D97-AF65-F5344CB8AC3E}">
        <p14:creationId xmlns:p14="http://schemas.microsoft.com/office/powerpoint/2010/main" val="2763163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dirty="0"/>
              <a:t>Click icon to add picture</a:t>
            </a:r>
          </a:p>
        </p:txBody>
      </p:sp>
      <p:sp>
        <p:nvSpPr>
          <p:cNvPr id="8" name="Date Placeholder 4"/>
          <p:cNvSpPr>
            <a:spLocks noGrp="1"/>
          </p:cNvSpPr>
          <p:nvPr>
            <p:ph type="dt" sz="half" idx="10"/>
          </p:nvPr>
        </p:nvSpPr>
        <p:spPr/>
        <p:txBody>
          <a:bodyPr/>
          <a:lstStyle>
            <a:lvl1pPr>
              <a:defRPr smtClean="0"/>
            </a:lvl1pPr>
          </a:lstStyle>
          <a:p>
            <a:pPr>
              <a:defRPr/>
            </a:pPr>
            <a:fld id="{EFC1EFB9-638A-FD46-A021-A555F44F1F0E}" type="datetimeFigureOut">
              <a:rPr lang="en-US"/>
              <a:pPr>
                <a:defRPr/>
              </a:pPr>
              <a:t>2/26/19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smtClean="0"/>
            </a:lvl1pPr>
          </a:lstStyle>
          <a:p>
            <a:pPr>
              <a:defRPr/>
            </a:pPr>
            <a:fld id="{E1C551F3-A879-B34B-A4B2-1AF5CBA2AA54}" type="slidenum">
              <a:rPr lang="en-US"/>
              <a:pPr>
                <a:defRPr/>
              </a:pPr>
              <a:t>‹#›</a:t>
            </a:fld>
            <a:endParaRPr lang="en-US"/>
          </a:p>
        </p:txBody>
      </p:sp>
    </p:spTree>
    <p:extLst>
      <p:ext uri="{BB962C8B-B14F-4D97-AF65-F5344CB8AC3E}">
        <p14:creationId xmlns:p14="http://schemas.microsoft.com/office/powerpoint/2010/main" val="142896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itle Placeholder 21"/>
          <p:cNvSpPr>
            <a:spLocks noGrp="1"/>
          </p:cNvSpPr>
          <p:nvPr>
            <p:ph type="title"/>
          </p:nvPr>
        </p:nvSpPr>
        <p:spPr bwMode="auto">
          <a:xfrm>
            <a:off x="914400" y="274638"/>
            <a:ext cx="77724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8" name="Text Placeholder 12"/>
          <p:cNvSpPr>
            <a:spLocks noGrp="1"/>
          </p:cNvSpPr>
          <p:nvPr>
            <p:ph type="body" idx="1"/>
          </p:nvPr>
        </p:nvSpPr>
        <p:spPr bwMode="auto">
          <a:xfrm>
            <a:off x="914400" y="1447800"/>
            <a:ext cx="7772400" cy="457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smtClean="0">
                <a:solidFill>
                  <a:schemeClr val="tx2"/>
                </a:solidFill>
                <a:latin typeface="Perpetua" charset="0"/>
                <a:cs typeface="Arial" charset="0"/>
              </a:defRPr>
            </a:lvl1pPr>
          </a:lstStyle>
          <a:p>
            <a:pPr>
              <a:defRPr/>
            </a:pPr>
            <a:fld id="{6AD4300C-A6D6-3A45-9752-11CF98E495D1}" type="datetimeFigureOut">
              <a:rPr lang="en-US"/>
              <a:pPr>
                <a:defRPr/>
              </a:pPr>
              <a:t>2/26/19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smtClean="0">
                <a:solidFill>
                  <a:srgbClr val="FFFFFF"/>
                </a:solidFill>
                <a:latin typeface="Franklin Gothic Book" charset="0"/>
                <a:cs typeface="Arial" charset="0"/>
              </a:defRPr>
            </a:lvl1pPr>
          </a:lstStyle>
          <a:p>
            <a:pPr>
              <a:defRPr/>
            </a:pPr>
            <a:fld id="{BF308B51-5BBA-9A4D-AA54-F0D38E86CDB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3" r:id="rId1"/>
    <p:sldLayoutId id="2147483766" r:id="rId2"/>
    <p:sldLayoutId id="2147483774" r:id="rId3"/>
    <p:sldLayoutId id="2147483767" r:id="rId4"/>
    <p:sldLayoutId id="2147483768" r:id="rId5"/>
    <p:sldLayoutId id="2147483769" r:id="rId6"/>
    <p:sldLayoutId id="2147483770" r:id="rId7"/>
    <p:sldLayoutId id="2147483775" r:id="rId8"/>
    <p:sldLayoutId id="2147483776" r:id="rId9"/>
    <p:sldLayoutId id="2147483771" r:id="rId10"/>
    <p:sldLayoutId id="2147483772" r:id="rId11"/>
  </p:sldLayoutIdLst>
  <p:txStyles>
    <p:titleStyle>
      <a:lvl1pPr algn="l" rtl="0" eaLnBrk="0" fontAlgn="base" hangingPunct="0">
        <a:spcBef>
          <a:spcPct val="0"/>
        </a:spcBef>
        <a:spcAft>
          <a:spcPct val="0"/>
        </a:spcAft>
        <a:defRPr sz="40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charset="0"/>
        <a:buChar char=""/>
        <a:defRPr sz="2600" kern="1200">
          <a:solidFill>
            <a:schemeClr val="tx1"/>
          </a:solidFill>
          <a:latin typeface="+mn-lt"/>
          <a:ea typeface="ＭＳ Ｐゴシック" charset="0"/>
          <a:cs typeface="ＭＳ Ｐゴシック" charset="0"/>
        </a:defRPr>
      </a:lvl1pPr>
      <a:lvl2pPr marL="547688" indent="-228600" algn="l" rtl="0" eaLnBrk="0" fontAlgn="base" hangingPunct="0">
        <a:spcBef>
          <a:spcPts val="375"/>
        </a:spcBef>
        <a:spcAft>
          <a:spcPct val="0"/>
        </a:spcAft>
        <a:buClr>
          <a:schemeClr val="accent2"/>
        </a:buClr>
        <a:buSzPct val="85000"/>
        <a:buFont typeface="Wingdings 2" charset="0"/>
        <a:buChar char=""/>
        <a:defRPr sz="2400" kern="1200">
          <a:solidFill>
            <a:schemeClr val="tx1"/>
          </a:solidFill>
          <a:latin typeface="+mn-lt"/>
          <a:ea typeface="ＭＳ Ｐゴシック" charset="0"/>
          <a:cs typeface="+mn-cs"/>
        </a:defRPr>
      </a:lvl2pPr>
      <a:lvl3pPr marL="822325" indent="-228600" algn="l" rtl="0" eaLnBrk="0" fontAlgn="base" hangingPunct="0">
        <a:spcBef>
          <a:spcPts val="375"/>
        </a:spcBef>
        <a:spcAft>
          <a:spcPct val="0"/>
        </a:spcAft>
        <a:buClr>
          <a:srgbClr val="E6B1AB"/>
        </a:buClr>
        <a:buSzPct val="85000"/>
        <a:buFont typeface="Wingdings 2"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375"/>
        </a:spcBef>
        <a:spcAft>
          <a:spcPct val="0"/>
        </a:spcAft>
        <a:buClr>
          <a:srgbClr val="A28E6A"/>
        </a:buClr>
        <a:buSzPct val="80000"/>
        <a:buFont typeface="Wingdings 2"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ＭＳ Ｐゴシック" charset="0"/>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27" name="Title Placeholder 21"/>
          <p:cNvSpPr>
            <a:spLocks noGrp="1"/>
          </p:cNvSpPr>
          <p:nvPr>
            <p:ph type="title"/>
          </p:nvPr>
        </p:nvSpPr>
        <p:spPr bwMode="auto">
          <a:xfrm>
            <a:off x="914400" y="274638"/>
            <a:ext cx="77724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8" name="Text Placeholder 12"/>
          <p:cNvSpPr>
            <a:spLocks noGrp="1"/>
          </p:cNvSpPr>
          <p:nvPr>
            <p:ph type="body" idx="1"/>
          </p:nvPr>
        </p:nvSpPr>
        <p:spPr bwMode="auto">
          <a:xfrm>
            <a:off x="914400" y="1447800"/>
            <a:ext cx="7772400" cy="457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smtClean="0">
                <a:solidFill>
                  <a:schemeClr val="tx2"/>
                </a:solidFill>
                <a:latin typeface="Perpetua" charset="0"/>
                <a:cs typeface="Arial" charset="0"/>
              </a:defRPr>
            </a:lvl1pPr>
          </a:lstStyle>
          <a:p>
            <a:pPr>
              <a:defRPr/>
            </a:pPr>
            <a:fld id="{6AD4300C-A6D6-3A45-9752-11CF98E495D1}" type="datetimeFigureOut">
              <a:rPr lang="en-US">
                <a:solidFill>
                  <a:srgbClr val="696464"/>
                </a:solidFill>
              </a:rPr>
              <a:pPr>
                <a:defRPr/>
              </a:pPr>
              <a:t>2/26/19</a:t>
            </a:fld>
            <a:endParaRPr lang="en-US">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cs typeface="+mn-cs"/>
              </a:defRPr>
            </a:lvl1pPr>
          </a:lstStyle>
          <a:p>
            <a:pPr>
              <a:defRPr/>
            </a:pPr>
            <a:endParaRPr lang="en-US">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smtClean="0">
                <a:solidFill>
                  <a:srgbClr val="FFFFFF"/>
                </a:solidFill>
                <a:latin typeface="Franklin Gothic Book" charset="0"/>
                <a:cs typeface="Arial" charset="0"/>
              </a:defRPr>
            </a:lvl1pPr>
          </a:lstStyle>
          <a:p>
            <a:pPr>
              <a:defRPr/>
            </a:pPr>
            <a:fld id="{BF308B51-5BBA-9A4D-AA54-F0D38E86CDBC}" type="slidenum">
              <a:rPr lang="en-US"/>
              <a:pPr>
                <a:defRPr/>
              </a:pPr>
              <a:t>‹#›</a:t>
            </a:fld>
            <a:endParaRPr lang="en-US"/>
          </a:p>
        </p:txBody>
      </p:sp>
    </p:spTree>
    <p:extLst>
      <p:ext uri="{BB962C8B-B14F-4D97-AF65-F5344CB8AC3E}">
        <p14:creationId xmlns:p14="http://schemas.microsoft.com/office/powerpoint/2010/main" val="69329123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rtl="0" eaLnBrk="0" fontAlgn="base" hangingPunct="0">
        <a:spcBef>
          <a:spcPct val="0"/>
        </a:spcBef>
        <a:spcAft>
          <a:spcPct val="0"/>
        </a:spcAft>
        <a:defRPr sz="40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charset="0"/>
        <a:buChar char=""/>
        <a:defRPr sz="2600" kern="1200">
          <a:solidFill>
            <a:schemeClr val="tx1"/>
          </a:solidFill>
          <a:latin typeface="+mn-lt"/>
          <a:ea typeface="ＭＳ Ｐゴシック" charset="0"/>
          <a:cs typeface="ＭＳ Ｐゴシック" charset="0"/>
        </a:defRPr>
      </a:lvl1pPr>
      <a:lvl2pPr marL="547688" indent="-228600" algn="l" rtl="0" eaLnBrk="0" fontAlgn="base" hangingPunct="0">
        <a:spcBef>
          <a:spcPts val="375"/>
        </a:spcBef>
        <a:spcAft>
          <a:spcPct val="0"/>
        </a:spcAft>
        <a:buClr>
          <a:schemeClr val="accent2"/>
        </a:buClr>
        <a:buSzPct val="85000"/>
        <a:buFont typeface="Wingdings 2" charset="0"/>
        <a:buChar char=""/>
        <a:defRPr sz="2400" kern="1200">
          <a:solidFill>
            <a:schemeClr val="tx1"/>
          </a:solidFill>
          <a:latin typeface="+mn-lt"/>
          <a:ea typeface="ＭＳ Ｐゴシック" charset="0"/>
          <a:cs typeface="+mn-cs"/>
        </a:defRPr>
      </a:lvl2pPr>
      <a:lvl3pPr marL="822325" indent="-228600" algn="l" rtl="0" eaLnBrk="0" fontAlgn="base" hangingPunct="0">
        <a:spcBef>
          <a:spcPts val="375"/>
        </a:spcBef>
        <a:spcAft>
          <a:spcPct val="0"/>
        </a:spcAft>
        <a:buClr>
          <a:srgbClr val="E6B1AB"/>
        </a:buClr>
        <a:buSzPct val="85000"/>
        <a:buFont typeface="Wingdings 2"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375"/>
        </a:spcBef>
        <a:spcAft>
          <a:spcPct val="0"/>
        </a:spcAft>
        <a:buClr>
          <a:srgbClr val="A28E6A"/>
        </a:buClr>
        <a:buSzPct val="80000"/>
        <a:buFont typeface="Wingdings 2"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ＭＳ Ｐゴシック" charset="0"/>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27" name="Title Placeholder 21"/>
          <p:cNvSpPr>
            <a:spLocks noGrp="1"/>
          </p:cNvSpPr>
          <p:nvPr>
            <p:ph type="title"/>
          </p:nvPr>
        </p:nvSpPr>
        <p:spPr bwMode="auto">
          <a:xfrm>
            <a:off x="914400" y="274638"/>
            <a:ext cx="77724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8" name="Text Placeholder 12"/>
          <p:cNvSpPr>
            <a:spLocks noGrp="1"/>
          </p:cNvSpPr>
          <p:nvPr>
            <p:ph type="body" idx="1"/>
          </p:nvPr>
        </p:nvSpPr>
        <p:spPr bwMode="auto">
          <a:xfrm>
            <a:off x="914400" y="1447800"/>
            <a:ext cx="7772400" cy="457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smtClean="0">
                <a:solidFill>
                  <a:schemeClr val="tx2"/>
                </a:solidFill>
                <a:latin typeface="Perpetua" charset="0"/>
                <a:cs typeface="Arial" charset="0"/>
              </a:defRPr>
            </a:lvl1pPr>
          </a:lstStyle>
          <a:p>
            <a:pPr>
              <a:defRPr/>
            </a:pPr>
            <a:fld id="{6AD4300C-A6D6-3A45-9752-11CF98E495D1}" type="datetimeFigureOut">
              <a:rPr lang="en-US">
                <a:solidFill>
                  <a:srgbClr val="696464"/>
                </a:solidFill>
              </a:rPr>
              <a:pPr>
                <a:defRPr/>
              </a:pPr>
              <a:t>2/26/19</a:t>
            </a:fld>
            <a:endParaRPr lang="en-US">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cs typeface="+mn-cs"/>
              </a:defRPr>
            </a:lvl1pPr>
          </a:lstStyle>
          <a:p>
            <a:pPr>
              <a:defRPr/>
            </a:pPr>
            <a:endParaRPr lang="en-US">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smtClean="0">
                <a:solidFill>
                  <a:srgbClr val="FFFFFF"/>
                </a:solidFill>
                <a:latin typeface="Franklin Gothic Book" charset="0"/>
                <a:cs typeface="Arial" charset="0"/>
              </a:defRPr>
            </a:lvl1pPr>
          </a:lstStyle>
          <a:p>
            <a:pPr>
              <a:defRPr/>
            </a:pPr>
            <a:fld id="{BF308B51-5BBA-9A4D-AA54-F0D38E86CDBC}" type="slidenum">
              <a:rPr lang="en-US"/>
              <a:pPr>
                <a:defRPr/>
              </a:pPr>
              <a:t>‹#›</a:t>
            </a:fld>
            <a:endParaRPr lang="en-US"/>
          </a:p>
        </p:txBody>
      </p:sp>
    </p:spTree>
    <p:extLst>
      <p:ext uri="{BB962C8B-B14F-4D97-AF65-F5344CB8AC3E}">
        <p14:creationId xmlns:p14="http://schemas.microsoft.com/office/powerpoint/2010/main" val="10846655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rtl="0" eaLnBrk="0" fontAlgn="base" hangingPunct="0">
        <a:spcBef>
          <a:spcPct val="0"/>
        </a:spcBef>
        <a:spcAft>
          <a:spcPct val="0"/>
        </a:spcAft>
        <a:defRPr sz="40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charset="0"/>
        <a:buChar char=""/>
        <a:defRPr sz="2600" kern="1200">
          <a:solidFill>
            <a:schemeClr val="tx1"/>
          </a:solidFill>
          <a:latin typeface="+mn-lt"/>
          <a:ea typeface="ＭＳ Ｐゴシック" charset="0"/>
          <a:cs typeface="ＭＳ Ｐゴシック" charset="0"/>
        </a:defRPr>
      </a:lvl1pPr>
      <a:lvl2pPr marL="547688" indent="-228600" algn="l" rtl="0" eaLnBrk="0" fontAlgn="base" hangingPunct="0">
        <a:spcBef>
          <a:spcPts val="375"/>
        </a:spcBef>
        <a:spcAft>
          <a:spcPct val="0"/>
        </a:spcAft>
        <a:buClr>
          <a:schemeClr val="accent2"/>
        </a:buClr>
        <a:buSzPct val="85000"/>
        <a:buFont typeface="Wingdings 2" charset="0"/>
        <a:buChar char=""/>
        <a:defRPr sz="2400" kern="1200">
          <a:solidFill>
            <a:schemeClr val="tx1"/>
          </a:solidFill>
          <a:latin typeface="+mn-lt"/>
          <a:ea typeface="ＭＳ Ｐゴシック" charset="0"/>
          <a:cs typeface="+mn-cs"/>
        </a:defRPr>
      </a:lvl2pPr>
      <a:lvl3pPr marL="822325" indent="-228600" algn="l" rtl="0" eaLnBrk="0" fontAlgn="base" hangingPunct="0">
        <a:spcBef>
          <a:spcPts val="375"/>
        </a:spcBef>
        <a:spcAft>
          <a:spcPct val="0"/>
        </a:spcAft>
        <a:buClr>
          <a:srgbClr val="E6B1AB"/>
        </a:buClr>
        <a:buSzPct val="85000"/>
        <a:buFont typeface="Wingdings 2"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375"/>
        </a:spcBef>
        <a:spcAft>
          <a:spcPct val="0"/>
        </a:spcAft>
        <a:buClr>
          <a:srgbClr val="A28E6A"/>
        </a:buClr>
        <a:buSzPct val="80000"/>
        <a:buFont typeface="Wingdings 2"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ＭＳ Ｐゴシック" charset="0"/>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27" name="Title Placeholder 21"/>
          <p:cNvSpPr>
            <a:spLocks noGrp="1"/>
          </p:cNvSpPr>
          <p:nvPr>
            <p:ph type="title"/>
          </p:nvPr>
        </p:nvSpPr>
        <p:spPr bwMode="auto">
          <a:xfrm>
            <a:off x="914400" y="274638"/>
            <a:ext cx="77724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8" name="Text Placeholder 12"/>
          <p:cNvSpPr>
            <a:spLocks noGrp="1"/>
          </p:cNvSpPr>
          <p:nvPr>
            <p:ph type="body" idx="1"/>
          </p:nvPr>
        </p:nvSpPr>
        <p:spPr bwMode="auto">
          <a:xfrm>
            <a:off x="914400" y="1447800"/>
            <a:ext cx="7772400" cy="457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smtClean="0">
                <a:solidFill>
                  <a:schemeClr val="tx2"/>
                </a:solidFill>
                <a:latin typeface="Perpetua" charset="0"/>
                <a:cs typeface="Arial" charset="0"/>
              </a:defRPr>
            </a:lvl1pPr>
          </a:lstStyle>
          <a:p>
            <a:pPr>
              <a:defRPr/>
            </a:pPr>
            <a:fld id="{6AD4300C-A6D6-3A45-9752-11CF98E495D1}" type="datetimeFigureOut">
              <a:rPr lang="en-US">
                <a:solidFill>
                  <a:srgbClr val="696464"/>
                </a:solidFill>
              </a:rPr>
              <a:pPr>
                <a:defRPr/>
              </a:pPr>
              <a:t>2/26/19</a:t>
            </a:fld>
            <a:endParaRPr lang="en-US">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cs typeface="+mn-cs"/>
              </a:defRPr>
            </a:lvl1pPr>
          </a:lstStyle>
          <a:p>
            <a:pPr>
              <a:defRPr/>
            </a:pPr>
            <a:endParaRPr lang="en-US">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smtClean="0">
                <a:solidFill>
                  <a:srgbClr val="FFFFFF"/>
                </a:solidFill>
                <a:latin typeface="Franklin Gothic Book" charset="0"/>
                <a:cs typeface="Arial" charset="0"/>
              </a:defRPr>
            </a:lvl1pPr>
          </a:lstStyle>
          <a:p>
            <a:pPr>
              <a:defRPr/>
            </a:pPr>
            <a:fld id="{BF308B51-5BBA-9A4D-AA54-F0D38E86CDBC}" type="slidenum">
              <a:rPr lang="en-US"/>
              <a:pPr>
                <a:defRPr/>
              </a:pPr>
              <a:t>‹#›</a:t>
            </a:fld>
            <a:endParaRPr lang="en-US"/>
          </a:p>
        </p:txBody>
      </p:sp>
    </p:spTree>
    <p:extLst>
      <p:ext uri="{BB962C8B-B14F-4D97-AF65-F5344CB8AC3E}">
        <p14:creationId xmlns:p14="http://schemas.microsoft.com/office/powerpoint/2010/main" val="101420709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rtl="0" eaLnBrk="0" fontAlgn="base" hangingPunct="0">
        <a:spcBef>
          <a:spcPct val="0"/>
        </a:spcBef>
        <a:spcAft>
          <a:spcPct val="0"/>
        </a:spcAft>
        <a:defRPr sz="40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Franklin Gothic Book" pitchFamily="34"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charset="0"/>
        <a:buChar char=""/>
        <a:defRPr sz="2600" kern="1200">
          <a:solidFill>
            <a:schemeClr val="tx1"/>
          </a:solidFill>
          <a:latin typeface="+mn-lt"/>
          <a:ea typeface="ＭＳ Ｐゴシック" charset="0"/>
          <a:cs typeface="ＭＳ Ｐゴシック" charset="0"/>
        </a:defRPr>
      </a:lvl1pPr>
      <a:lvl2pPr marL="547688" indent="-228600" algn="l" rtl="0" eaLnBrk="0" fontAlgn="base" hangingPunct="0">
        <a:spcBef>
          <a:spcPts val="375"/>
        </a:spcBef>
        <a:spcAft>
          <a:spcPct val="0"/>
        </a:spcAft>
        <a:buClr>
          <a:schemeClr val="accent2"/>
        </a:buClr>
        <a:buSzPct val="85000"/>
        <a:buFont typeface="Wingdings 2" charset="0"/>
        <a:buChar char=""/>
        <a:defRPr sz="2400" kern="1200">
          <a:solidFill>
            <a:schemeClr val="tx1"/>
          </a:solidFill>
          <a:latin typeface="+mn-lt"/>
          <a:ea typeface="ＭＳ Ｐゴシック" charset="0"/>
          <a:cs typeface="+mn-cs"/>
        </a:defRPr>
      </a:lvl2pPr>
      <a:lvl3pPr marL="822325" indent="-228600" algn="l" rtl="0" eaLnBrk="0" fontAlgn="base" hangingPunct="0">
        <a:spcBef>
          <a:spcPts val="375"/>
        </a:spcBef>
        <a:spcAft>
          <a:spcPct val="0"/>
        </a:spcAft>
        <a:buClr>
          <a:srgbClr val="E6B1AB"/>
        </a:buClr>
        <a:buSzPct val="85000"/>
        <a:buFont typeface="Wingdings 2"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375"/>
        </a:spcBef>
        <a:spcAft>
          <a:spcPct val="0"/>
        </a:spcAft>
        <a:buClr>
          <a:srgbClr val="A28E6A"/>
        </a:buClr>
        <a:buSzPct val="80000"/>
        <a:buFont typeface="Wingdings 2"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ＭＳ Ｐゴシック" charset="0"/>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35.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5.xml"/></Relationships>
</file>

<file path=ppt/slides/_rels/slide3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rmal_viterbi_card_black_on_whi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4343400"/>
            <a:ext cx="4191000" cy="1920276"/>
          </a:xfrm>
          <a:prstGeom prst="rect">
            <a:avLst/>
          </a:prstGeom>
          <a:noFill/>
        </p:spPr>
      </p:pic>
      <p:sp>
        <p:nvSpPr>
          <p:cNvPr id="14337" name="Subtitle 2"/>
          <p:cNvSpPr>
            <a:spLocks noGrp="1"/>
          </p:cNvSpPr>
          <p:nvPr>
            <p:ph type="subTitle" idx="1"/>
          </p:nvPr>
        </p:nvSpPr>
        <p:spPr>
          <a:xfrm>
            <a:off x="4114800" y="3505200"/>
            <a:ext cx="5410200" cy="1371600"/>
          </a:xfrm>
        </p:spPr>
        <p:txBody>
          <a:bodyPr/>
          <a:lstStyle/>
          <a:p>
            <a:pPr algn="l" eaLnBrk="1" hangingPunct="1"/>
            <a:r>
              <a:rPr lang="en-US" sz="3600" dirty="0">
                <a:latin typeface="Perpetua" charset="0"/>
              </a:rPr>
              <a:t>George </a:t>
            </a:r>
            <a:r>
              <a:rPr lang="en-US" sz="3600" dirty="0" err="1">
                <a:latin typeface="Perpetua" charset="0"/>
              </a:rPr>
              <a:t>Konstantinidis</a:t>
            </a:r>
            <a:endParaRPr lang="en-US" sz="3600" dirty="0">
              <a:latin typeface="Perpetua" charset="0"/>
            </a:endParaRPr>
          </a:p>
          <a:p>
            <a:pPr algn="l" eaLnBrk="1" hangingPunct="1"/>
            <a:endParaRPr lang="en-US" sz="3600" dirty="0">
              <a:latin typeface="Perpetua" charset="0"/>
            </a:endParaRPr>
          </a:p>
        </p:txBody>
      </p:sp>
      <p:sp>
        <p:nvSpPr>
          <p:cNvPr id="14338" name="Title 1"/>
          <p:cNvSpPr>
            <a:spLocks noGrp="1"/>
          </p:cNvSpPr>
          <p:nvPr>
            <p:ph type="ctrTitle"/>
          </p:nvPr>
        </p:nvSpPr>
        <p:spPr>
          <a:xfrm>
            <a:off x="457200" y="1506538"/>
            <a:ext cx="8229600" cy="1470025"/>
          </a:xfrm>
        </p:spPr>
        <p:txBody>
          <a:bodyPr/>
          <a:lstStyle/>
          <a:p>
            <a:pPr eaLnBrk="1" hangingPunct="1"/>
            <a:r>
              <a:rPr>
                <a:latin typeface="Franklin Gothic Book" charset="0"/>
              </a:rPr>
              <a:t>Scalable LAV Query Rewriting: </a:t>
            </a:r>
            <a:br>
              <a:rPr>
                <a:latin typeface="Franklin Gothic Book" charset="0"/>
              </a:rPr>
            </a:br>
            <a:r>
              <a:rPr>
                <a:latin typeface="Franklin Gothic Book" charset="0"/>
              </a:rPr>
              <a:t>Minicon, MCDSAT, GQR</a:t>
            </a:r>
          </a:p>
        </p:txBody>
      </p:sp>
      <p:sp>
        <p:nvSpPr>
          <p:cNvPr id="5" name="Rectangle 29"/>
          <p:cNvSpPr>
            <a:spLocks noChangeArrowheads="1"/>
          </p:cNvSpPr>
          <p:nvPr/>
        </p:nvSpPr>
        <p:spPr bwMode="auto">
          <a:xfrm>
            <a:off x="4876800" y="6570171"/>
            <a:ext cx="42672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1100" dirty="0">
                <a:latin typeface="Perpetua" charset="0"/>
              </a:rPr>
              <a:t>Partially based on slides by Rachel </a:t>
            </a:r>
            <a:r>
              <a:rPr lang="en-US" sz="1100" dirty="0" err="1">
                <a:latin typeface="Perpetua" charset="0"/>
              </a:rPr>
              <a:t>Pottinger</a:t>
            </a:r>
            <a:r>
              <a:rPr lang="en-US" sz="1100" dirty="0">
                <a:latin typeface="Perpetua" charset="0"/>
              </a:rPr>
              <a:t>, </a:t>
            </a:r>
            <a:r>
              <a:rPr lang="en-US" sz="1100" dirty="0" err="1">
                <a:latin typeface="Perpetua" charset="0"/>
              </a:rPr>
              <a:t>Alon</a:t>
            </a:r>
            <a:r>
              <a:rPr lang="en-US" sz="1100" dirty="0">
                <a:latin typeface="Perpetua" charset="0"/>
              </a:rPr>
              <a:t> Y. Halevy and Zachary Ives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p:txBody>
          <a:bodyPr/>
          <a:lstStyle/>
          <a:p>
            <a:r>
              <a:rPr lang="en-US" dirty="0">
                <a:latin typeface="Arial" charset="0"/>
                <a:cs typeface="Arial" charset="0"/>
              </a:rPr>
              <a:t>MCDs for our example</a:t>
            </a:r>
          </a:p>
        </p:txBody>
      </p:sp>
      <p:sp>
        <p:nvSpPr>
          <p:cNvPr id="20482" name="Rectangle 3"/>
          <p:cNvSpPr>
            <a:spLocks noGrp="1" noChangeArrowheads="1"/>
          </p:cNvSpPr>
          <p:nvPr>
            <p:ph type="body" idx="4294967295"/>
          </p:nvPr>
        </p:nvSpPr>
        <p:spPr>
          <a:xfrm>
            <a:off x="457200" y="1371600"/>
            <a:ext cx="8686800" cy="2819400"/>
          </a:xfrm>
        </p:spPr>
        <p:txBody>
          <a:bodyPr/>
          <a:lstStyle/>
          <a:p>
            <a:pPr marL="0" indent="0">
              <a:buNone/>
            </a:pPr>
            <a:r>
              <a:rPr lang="en-US" dirty="0">
                <a:latin typeface="Arial" charset="0"/>
                <a:cs typeface="Arial" charset="0"/>
              </a:rPr>
              <a:t>Form all </a:t>
            </a:r>
            <a:r>
              <a:rPr lang="en-US" dirty="0" err="1">
                <a:latin typeface="Arial" charset="0"/>
                <a:cs typeface="Arial" charset="0"/>
              </a:rPr>
              <a:t>MiniCon</a:t>
            </a:r>
            <a:r>
              <a:rPr lang="en-US" dirty="0">
                <a:latin typeface="Arial" charset="0"/>
                <a:cs typeface="Arial" charset="0"/>
              </a:rPr>
              <a:t> Descriptions (MCDs) that map all query variables that have to be mapped together</a:t>
            </a:r>
          </a:p>
          <a:p>
            <a:pPr eaLnBrk="1" hangingPunct="1">
              <a:buFontTx/>
              <a:buNone/>
            </a:pPr>
            <a:r>
              <a:rPr lang="en-US" sz="2000" dirty="0">
                <a:latin typeface="Arial" charset="0"/>
                <a:cs typeface="Arial" charset="0"/>
              </a:rPr>
              <a:t>	q(x) </a:t>
            </a:r>
            <a:r>
              <a:rPr lang="en-US" sz="2000" dirty="0">
                <a:latin typeface="Arial" charset="0"/>
                <a:cs typeface="Arial" charset="0"/>
                <a:sym typeface="Wingdings" charset="0"/>
              </a:rPr>
              <a:t> </a:t>
            </a:r>
            <a:r>
              <a:rPr lang="en-US" sz="2000" dirty="0">
                <a:latin typeface="Arial" charset="0"/>
                <a:cs typeface="Arial" charset="0"/>
              </a:rPr>
              <a:t>cites(</a:t>
            </a:r>
            <a:r>
              <a:rPr lang="en-US" sz="2000" dirty="0" err="1">
                <a:latin typeface="Arial" charset="0"/>
                <a:cs typeface="Arial" charset="0"/>
              </a:rPr>
              <a:t>x,y</a:t>
            </a:r>
            <a:r>
              <a:rPr lang="en-US" sz="2000" dirty="0">
                <a:latin typeface="Arial" charset="0"/>
                <a:cs typeface="Arial" charset="0"/>
              </a:rPr>
              <a:t>), cites(</a:t>
            </a:r>
            <a:r>
              <a:rPr lang="en-US" sz="2000" dirty="0" err="1">
                <a:latin typeface="Arial" charset="0"/>
                <a:cs typeface="Arial" charset="0"/>
              </a:rPr>
              <a:t>y,x</a:t>
            </a:r>
            <a:r>
              <a:rPr lang="en-US" sz="2000" dirty="0">
                <a:latin typeface="Arial" charset="0"/>
                <a:cs typeface="Arial" charset="0"/>
              </a:rPr>
              <a:t>), </a:t>
            </a:r>
            <a:r>
              <a:rPr lang="en-US" sz="2000" dirty="0" err="1">
                <a:latin typeface="Arial" charset="0"/>
                <a:cs typeface="Arial" charset="0"/>
              </a:rPr>
              <a:t>sameTopic</a:t>
            </a:r>
            <a:r>
              <a:rPr lang="en-US" sz="2000" dirty="0">
                <a:latin typeface="Arial" charset="0"/>
                <a:cs typeface="Arial" charset="0"/>
              </a:rPr>
              <a:t>(</a:t>
            </a:r>
            <a:r>
              <a:rPr lang="en-US" sz="2000" dirty="0" err="1">
                <a:latin typeface="Arial" charset="0"/>
                <a:cs typeface="Arial" charset="0"/>
              </a:rPr>
              <a:t>x,y</a:t>
            </a:r>
            <a:r>
              <a:rPr lang="en-US" sz="2000" dirty="0">
                <a:latin typeface="Arial" charset="0"/>
                <a:cs typeface="Arial" charset="0"/>
              </a:rPr>
              <a:t>)</a:t>
            </a:r>
          </a:p>
          <a:p>
            <a:pPr eaLnBrk="1" hangingPunct="1">
              <a:buFontTx/>
              <a:buNone/>
            </a:pPr>
            <a:r>
              <a:rPr lang="en-US" sz="2000" dirty="0">
                <a:solidFill>
                  <a:srgbClr val="FF0000"/>
                </a:solidFill>
                <a:latin typeface="Arial" charset="0"/>
                <a:cs typeface="Arial" charset="0"/>
              </a:rPr>
              <a:t>	V1</a:t>
            </a:r>
            <a:r>
              <a:rPr lang="en-US" sz="2000" dirty="0">
                <a:latin typeface="Arial" charset="0"/>
                <a:cs typeface="Arial" charset="0"/>
              </a:rPr>
              <a:t>(a) </a:t>
            </a:r>
            <a:r>
              <a:rPr lang="en-US" sz="2000" dirty="0">
                <a:latin typeface="Arial" charset="0"/>
                <a:cs typeface="Arial" charset="0"/>
                <a:sym typeface="Symbol" charset="0"/>
              </a:rPr>
              <a:t></a:t>
            </a:r>
            <a:r>
              <a:rPr lang="en-US" sz="2000" dirty="0">
                <a:latin typeface="Arial" charset="0"/>
                <a:cs typeface="Arial" charset="0"/>
              </a:rPr>
              <a:t> cites(</a:t>
            </a:r>
            <a:r>
              <a:rPr lang="en-US" sz="2000" dirty="0" err="1">
                <a:latin typeface="Arial" charset="0"/>
                <a:cs typeface="Arial" charset="0"/>
              </a:rPr>
              <a:t>a,b</a:t>
            </a:r>
            <a:r>
              <a:rPr lang="en-US" sz="2000" dirty="0">
                <a:latin typeface="Arial" charset="0"/>
                <a:cs typeface="Arial" charset="0"/>
              </a:rPr>
              <a:t>), cites(</a:t>
            </a:r>
            <a:r>
              <a:rPr lang="en-US" sz="2000" dirty="0" err="1">
                <a:latin typeface="Arial" charset="0"/>
                <a:cs typeface="Arial" charset="0"/>
              </a:rPr>
              <a:t>b,a</a:t>
            </a:r>
            <a:r>
              <a:rPr lang="en-US" sz="2000" dirty="0">
                <a:latin typeface="Arial" charset="0"/>
                <a:cs typeface="Arial" charset="0"/>
              </a:rPr>
              <a:t>)</a:t>
            </a:r>
          </a:p>
          <a:p>
            <a:pPr eaLnBrk="1" hangingPunct="1">
              <a:buFontTx/>
              <a:buNone/>
            </a:pPr>
            <a:r>
              <a:rPr lang="en-US" sz="2000" dirty="0">
                <a:solidFill>
                  <a:srgbClr val="0070C0"/>
                </a:solidFill>
                <a:latin typeface="Arial" charset="0"/>
                <a:cs typeface="Arial" charset="0"/>
              </a:rPr>
              <a:t>	V2</a:t>
            </a:r>
            <a:r>
              <a:rPr lang="en-US" sz="2000" dirty="0">
                <a:latin typeface="Arial" charset="0"/>
                <a:cs typeface="Arial" charset="0"/>
              </a:rPr>
              <a:t>(</a:t>
            </a:r>
            <a:r>
              <a:rPr lang="en-US" sz="2000" dirty="0" err="1">
                <a:latin typeface="Arial" charset="0"/>
                <a:cs typeface="Arial" charset="0"/>
              </a:rPr>
              <a:t>c,d</a:t>
            </a:r>
            <a:r>
              <a:rPr lang="en-US" sz="2000" dirty="0">
                <a:latin typeface="Arial" charset="0"/>
                <a:cs typeface="Arial" charset="0"/>
              </a:rPr>
              <a:t>) </a:t>
            </a:r>
            <a:r>
              <a:rPr lang="en-US" sz="2000" dirty="0">
                <a:latin typeface="Arial" charset="0"/>
                <a:cs typeface="Arial" charset="0"/>
                <a:sym typeface="Symbol" charset="0"/>
              </a:rPr>
              <a:t></a:t>
            </a:r>
            <a:r>
              <a:rPr lang="en-US" sz="2000" dirty="0">
                <a:latin typeface="Arial" charset="0"/>
                <a:cs typeface="Arial" charset="0"/>
              </a:rPr>
              <a:t> </a:t>
            </a:r>
            <a:r>
              <a:rPr lang="en-US" sz="2000" dirty="0" err="1">
                <a:latin typeface="Arial" charset="0"/>
                <a:cs typeface="Arial" charset="0"/>
              </a:rPr>
              <a:t>sameTopic</a:t>
            </a:r>
            <a:r>
              <a:rPr lang="en-US" sz="2000" dirty="0">
                <a:latin typeface="Arial" charset="0"/>
                <a:cs typeface="Arial" charset="0"/>
              </a:rPr>
              <a:t>(</a:t>
            </a:r>
            <a:r>
              <a:rPr lang="en-US" sz="2000" dirty="0" err="1">
                <a:latin typeface="Arial" charset="0"/>
                <a:cs typeface="Arial" charset="0"/>
              </a:rPr>
              <a:t>c,d</a:t>
            </a:r>
            <a:r>
              <a:rPr lang="en-US" sz="2000" dirty="0">
                <a:latin typeface="Arial" charset="0"/>
                <a:cs typeface="Arial" charset="0"/>
              </a:rPr>
              <a:t>)</a:t>
            </a:r>
          </a:p>
          <a:p>
            <a:pPr eaLnBrk="1" hangingPunct="1">
              <a:buFontTx/>
              <a:buNone/>
            </a:pPr>
            <a:r>
              <a:rPr lang="en-US" sz="2000" dirty="0">
                <a:solidFill>
                  <a:srgbClr val="00B050"/>
                </a:solidFill>
                <a:latin typeface="Arial" charset="0"/>
                <a:cs typeface="Arial" charset="0"/>
              </a:rPr>
              <a:t>	V3</a:t>
            </a:r>
            <a:r>
              <a:rPr lang="en-US" sz="2000" dirty="0">
                <a:latin typeface="Arial" charset="0"/>
                <a:cs typeface="Arial" charset="0"/>
              </a:rPr>
              <a:t>(</a:t>
            </a:r>
            <a:r>
              <a:rPr lang="en-US" sz="2000" dirty="0" err="1">
                <a:latin typeface="Arial" charset="0"/>
                <a:cs typeface="Arial" charset="0"/>
              </a:rPr>
              <a:t>f,h</a:t>
            </a:r>
            <a:r>
              <a:rPr lang="en-US" sz="2000" dirty="0">
                <a:latin typeface="Arial" charset="0"/>
                <a:cs typeface="Arial" charset="0"/>
              </a:rPr>
              <a:t>) </a:t>
            </a:r>
            <a:r>
              <a:rPr lang="en-US" sz="2000" dirty="0">
                <a:latin typeface="Arial" charset="0"/>
                <a:cs typeface="Arial" charset="0"/>
                <a:sym typeface="Symbol" charset="0"/>
              </a:rPr>
              <a:t></a:t>
            </a:r>
            <a:r>
              <a:rPr lang="en-US" sz="2000" dirty="0">
                <a:latin typeface="Arial" charset="0"/>
                <a:cs typeface="Arial" charset="0"/>
              </a:rPr>
              <a:t> cites(</a:t>
            </a:r>
            <a:r>
              <a:rPr lang="en-US" sz="2000" dirty="0" err="1">
                <a:latin typeface="Arial" charset="0"/>
                <a:cs typeface="Arial" charset="0"/>
              </a:rPr>
              <a:t>f,g</a:t>
            </a:r>
            <a:r>
              <a:rPr lang="en-US" sz="2000" dirty="0">
                <a:latin typeface="Arial" charset="0"/>
                <a:cs typeface="Arial" charset="0"/>
              </a:rPr>
              <a:t>), cites(</a:t>
            </a:r>
            <a:r>
              <a:rPr lang="en-US" sz="2000" dirty="0" err="1">
                <a:latin typeface="Arial" charset="0"/>
                <a:cs typeface="Arial" charset="0"/>
              </a:rPr>
              <a:t>g,h</a:t>
            </a:r>
            <a:r>
              <a:rPr lang="en-US" sz="2000" dirty="0">
                <a:latin typeface="Arial" charset="0"/>
                <a:cs typeface="Arial" charset="0"/>
              </a:rPr>
              <a:t>), </a:t>
            </a:r>
            <a:r>
              <a:rPr lang="en-US" sz="2000" dirty="0" err="1">
                <a:latin typeface="Arial" charset="0"/>
                <a:cs typeface="Arial" charset="0"/>
              </a:rPr>
              <a:t>sameTopic</a:t>
            </a:r>
            <a:r>
              <a:rPr lang="en-US" sz="2000" dirty="0">
                <a:latin typeface="Arial" charset="0"/>
                <a:cs typeface="Arial" charset="0"/>
              </a:rPr>
              <a:t>(</a:t>
            </a:r>
            <a:r>
              <a:rPr lang="en-US" sz="2000" dirty="0" err="1">
                <a:latin typeface="Arial" charset="0"/>
                <a:cs typeface="Arial" charset="0"/>
              </a:rPr>
              <a:t>f,g</a:t>
            </a:r>
            <a:r>
              <a:rPr lang="en-US" sz="2000" dirty="0">
                <a:latin typeface="Arial" charset="0"/>
                <a:cs typeface="Arial" charset="0"/>
              </a:rPr>
              <a:t>)</a:t>
            </a:r>
          </a:p>
          <a:p>
            <a:pPr eaLnBrk="1" hangingPunct="1">
              <a:buFontTx/>
              <a:buNone/>
            </a:pPr>
            <a:r>
              <a:rPr lang="en-US" sz="2000" dirty="0">
                <a:solidFill>
                  <a:srgbClr val="A28E6A"/>
                </a:solidFill>
                <a:latin typeface="Arial" charset="0"/>
                <a:cs typeface="Arial" charset="0"/>
              </a:rPr>
              <a:t>	V4</a:t>
            </a:r>
            <a:r>
              <a:rPr lang="en-US" sz="2000" dirty="0">
                <a:latin typeface="Arial" charset="0"/>
                <a:cs typeface="Arial" charset="0"/>
              </a:rPr>
              <a:t>(j) </a:t>
            </a:r>
            <a:r>
              <a:rPr lang="en-US" sz="2000" dirty="0">
                <a:latin typeface="Arial" charset="0"/>
                <a:cs typeface="Arial" charset="0"/>
                <a:sym typeface="Symbol" charset="0"/>
              </a:rPr>
              <a:t></a:t>
            </a:r>
            <a:r>
              <a:rPr lang="en-US" sz="2000" dirty="0">
                <a:latin typeface="Arial" charset="0"/>
                <a:cs typeface="Arial" charset="0"/>
              </a:rPr>
              <a:t> </a:t>
            </a:r>
            <a:r>
              <a:rPr lang="en-US" sz="2000" dirty="0" err="1">
                <a:latin typeface="Arial" charset="0"/>
                <a:cs typeface="Arial" charset="0"/>
              </a:rPr>
              <a:t>sameTopic</a:t>
            </a:r>
            <a:r>
              <a:rPr lang="en-US" sz="2000" dirty="0">
                <a:latin typeface="Arial" charset="0"/>
                <a:cs typeface="Arial" charset="0"/>
              </a:rPr>
              <a:t>(</a:t>
            </a:r>
            <a:r>
              <a:rPr lang="en-US" sz="2000" dirty="0" err="1">
                <a:latin typeface="Arial" charset="0"/>
                <a:cs typeface="Arial" charset="0"/>
              </a:rPr>
              <a:t>i,j</a:t>
            </a:r>
            <a:r>
              <a:rPr lang="en-US" sz="2000" dirty="0">
                <a:latin typeface="Arial" charset="0"/>
                <a:cs typeface="Arial" charset="0"/>
              </a:rPr>
              <a:t>)</a:t>
            </a:r>
          </a:p>
          <a:p>
            <a:pPr eaLnBrk="1" hangingPunct="1">
              <a:buFontTx/>
              <a:buNone/>
            </a:pPr>
            <a:r>
              <a:rPr lang="en-US" sz="2000" dirty="0">
                <a:latin typeface="Arial" charset="0"/>
                <a:cs typeface="Arial" charset="0"/>
              </a:rPr>
              <a:t>	</a:t>
            </a:r>
          </a:p>
        </p:txBody>
      </p:sp>
      <p:sp>
        <p:nvSpPr>
          <p:cNvPr id="20483" name="Text Box 14"/>
          <p:cNvSpPr txBox="1">
            <a:spLocks noChangeArrowheads="1"/>
          </p:cNvSpPr>
          <p:nvPr/>
        </p:nvSpPr>
        <p:spPr bwMode="auto">
          <a:xfrm>
            <a:off x="0" y="4343400"/>
            <a:ext cx="1447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b="1">
                <a:latin typeface="Tahoma" charset="0"/>
              </a:rPr>
              <a:t>MCDs:</a:t>
            </a:r>
            <a:endParaRPr lang="en-US" sz="1800" b="1">
              <a:latin typeface="Perpetua" charset="0"/>
            </a:endParaRPr>
          </a:p>
        </p:txBody>
      </p:sp>
      <p:graphicFrame>
        <p:nvGraphicFramePr>
          <p:cNvPr id="44113" name="Group 81"/>
          <p:cNvGraphicFramePr>
            <a:graphicFrameLocks noGrp="1"/>
          </p:cNvGraphicFramePr>
          <p:nvPr>
            <p:extLst>
              <p:ext uri="{D42A27DB-BD31-4B8C-83A1-F6EECF244321}">
                <p14:modId xmlns:p14="http://schemas.microsoft.com/office/powerpoint/2010/main" val="556275874"/>
              </p:ext>
            </p:extLst>
          </p:nvPr>
        </p:nvGraphicFramePr>
        <p:xfrm>
          <a:off x="1524000" y="4572000"/>
          <a:ext cx="7467600" cy="1905001"/>
        </p:xfrm>
        <a:graphic>
          <a:graphicData uri="http://schemas.openxmlformats.org/drawingml/2006/table">
            <a:tbl>
              <a:tblPr/>
              <a:tblGrid>
                <a:gridCol w="1371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446088">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1" i="0" u="none" strike="noStrike" cap="none" normalizeH="0" baseline="0">
                          <a:ln>
                            <a:noFill/>
                          </a:ln>
                          <a:solidFill>
                            <a:schemeClr val="tx1"/>
                          </a:solidFill>
                          <a:effectLst/>
                          <a:latin typeface="Arial" pitchFamily="34" charset="0"/>
                        </a:rPr>
                        <a:t>View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1" i="0" u="none" strike="noStrike" cap="none" normalizeH="0" baseline="0">
                          <a:ln>
                            <a:noFill/>
                          </a:ln>
                          <a:solidFill>
                            <a:schemeClr val="tx1"/>
                          </a:solidFill>
                          <a:effectLst/>
                          <a:latin typeface="Arial" pitchFamily="34" charset="0"/>
                        </a:rPr>
                        <a:t>Mapping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1" i="0" u="none" strike="noStrike" cap="none" normalizeH="0" baseline="0" dirty="0">
                          <a:ln>
                            <a:noFill/>
                          </a:ln>
                          <a:solidFill>
                            <a:schemeClr val="tx1"/>
                          </a:solidFill>
                          <a:effectLst/>
                          <a:latin typeface="Arial" pitchFamily="34" charset="0"/>
                        </a:rPr>
                        <a:t>Query Atoms Mapped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25513">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Arial" pitchFamily="34" charset="0"/>
                        </a:rPr>
                        <a:t>V3(f,f)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Arial" pitchFamily="34" charset="0"/>
                        </a:rPr>
                        <a:t>x </a:t>
                      </a:r>
                      <a:r>
                        <a:rPr kumimoji="0" lang="en-US" sz="2200" b="0" i="0" u="none" strike="noStrike" cap="none" normalizeH="0" baseline="0">
                          <a:ln>
                            <a:noFill/>
                          </a:ln>
                          <a:solidFill>
                            <a:schemeClr val="tx1"/>
                          </a:solidFill>
                          <a:effectLst/>
                          <a:latin typeface="Arial" pitchFamily="34" charset="0"/>
                          <a:sym typeface="Symbol" pitchFamily="18" charset="2"/>
                        </a:rPr>
                        <a:t> </a:t>
                      </a:r>
                      <a:r>
                        <a:rPr kumimoji="0" lang="en-US" sz="2200" b="0" i="0" u="none" strike="noStrike" cap="none" normalizeH="0" baseline="0">
                          <a:ln>
                            <a:noFill/>
                          </a:ln>
                          <a:solidFill>
                            <a:schemeClr val="tx1"/>
                          </a:solidFill>
                          <a:effectLst/>
                          <a:latin typeface="Arial" pitchFamily="34" charset="0"/>
                        </a:rPr>
                        <a:t>f,  y </a:t>
                      </a:r>
                      <a:r>
                        <a:rPr kumimoji="0" lang="en-US" sz="2200" b="0" i="0" u="none" strike="noStrike" cap="none" normalizeH="0" baseline="0">
                          <a:ln>
                            <a:noFill/>
                          </a:ln>
                          <a:solidFill>
                            <a:schemeClr val="tx1"/>
                          </a:solidFill>
                          <a:effectLst/>
                          <a:latin typeface="Arial" pitchFamily="34" charset="0"/>
                          <a:sym typeface="Symbol" pitchFamily="18" charset="2"/>
                        </a:rPr>
                        <a:t></a:t>
                      </a:r>
                      <a:r>
                        <a:rPr kumimoji="0" lang="en-US" sz="2200" b="0" i="0" u="none" strike="noStrike" cap="none" normalizeH="0" baseline="0">
                          <a:ln>
                            <a:noFill/>
                          </a:ln>
                          <a:solidFill>
                            <a:schemeClr val="tx1"/>
                          </a:solidFill>
                          <a:effectLst/>
                          <a:latin typeface="Arial" pitchFamily="34" charset="0"/>
                        </a:rPr>
                        <a:t> g, </a:t>
                      </a:r>
                    </a:p>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Arial" pitchFamily="34" charset="0"/>
                        </a:rPr>
                        <a:t>x </a:t>
                      </a:r>
                      <a:r>
                        <a:rPr kumimoji="0" lang="en-US" sz="2200" b="0" i="0" u="none" strike="noStrike" cap="none" normalizeH="0" baseline="0">
                          <a:ln>
                            <a:noFill/>
                          </a:ln>
                          <a:solidFill>
                            <a:schemeClr val="tx1"/>
                          </a:solidFill>
                          <a:effectLst/>
                          <a:latin typeface="Arial" pitchFamily="34" charset="0"/>
                          <a:sym typeface="Symbol" pitchFamily="18" charset="2"/>
                        </a:rPr>
                        <a:t></a:t>
                      </a:r>
                      <a:r>
                        <a:rPr kumimoji="0" lang="en-US" sz="2200" b="0" i="0" u="none" strike="noStrike" cap="none" normalizeH="0" baseline="0">
                          <a:ln>
                            <a:noFill/>
                          </a:ln>
                          <a:solidFill>
                            <a:schemeClr val="tx1"/>
                          </a:solidFill>
                          <a:effectLst/>
                          <a:latin typeface="Arial" pitchFamily="34" charset="0"/>
                        </a:rPr>
                        <a:t> h, f=h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dirty="0">
                          <a:ln>
                            <a:noFill/>
                          </a:ln>
                          <a:solidFill>
                            <a:schemeClr val="tx1"/>
                          </a:solidFill>
                          <a:effectLst/>
                          <a:latin typeface="Arial" pitchFamily="34" charset="0"/>
                        </a:rPr>
                        <a:t>cites(</a:t>
                      </a:r>
                      <a:r>
                        <a:rPr kumimoji="0" lang="en-US" sz="2200" b="0" i="0" u="none" strike="noStrike" cap="none" normalizeH="0" baseline="0" dirty="0" err="1">
                          <a:ln>
                            <a:noFill/>
                          </a:ln>
                          <a:solidFill>
                            <a:schemeClr val="tx1"/>
                          </a:solidFill>
                          <a:effectLst/>
                          <a:latin typeface="Arial" pitchFamily="34" charset="0"/>
                        </a:rPr>
                        <a:t>x,y</a:t>
                      </a:r>
                      <a:r>
                        <a:rPr kumimoji="0" lang="en-US" sz="2200" b="0" i="0" u="none" strike="noStrike" cap="none" normalizeH="0" baseline="0" dirty="0">
                          <a:ln>
                            <a:noFill/>
                          </a:ln>
                          <a:solidFill>
                            <a:schemeClr val="tx1"/>
                          </a:solidFill>
                          <a:effectLst/>
                          <a:latin typeface="Arial" pitchFamily="34" charset="0"/>
                        </a:rPr>
                        <a:t>), cites(</a:t>
                      </a:r>
                      <a:r>
                        <a:rPr kumimoji="0" lang="en-US" sz="2200" b="0" i="0" u="none" strike="noStrike" cap="none" normalizeH="0" baseline="0" dirty="0" err="1">
                          <a:ln>
                            <a:noFill/>
                          </a:ln>
                          <a:solidFill>
                            <a:schemeClr val="tx1"/>
                          </a:solidFill>
                          <a:effectLst/>
                          <a:latin typeface="Arial" pitchFamily="34" charset="0"/>
                        </a:rPr>
                        <a:t>y,x</a:t>
                      </a:r>
                      <a:r>
                        <a:rPr kumimoji="0" lang="en-US" sz="2200" b="0" i="0" u="none" strike="noStrike" cap="none" normalizeH="0" baseline="0" dirty="0">
                          <a:ln>
                            <a:noFill/>
                          </a:ln>
                          <a:solidFill>
                            <a:schemeClr val="tx1"/>
                          </a:solidFill>
                          <a:effectLst/>
                          <a:latin typeface="Arial" pitchFamily="34" charset="0"/>
                        </a:rPr>
                        <a:t>),</a:t>
                      </a:r>
                      <a:br>
                        <a:rPr kumimoji="0" lang="en-US" sz="2200" b="0" i="0" u="none" strike="noStrike" cap="none" normalizeH="0" baseline="0" dirty="0">
                          <a:ln>
                            <a:noFill/>
                          </a:ln>
                          <a:solidFill>
                            <a:schemeClr val="tx1"/>
                          </a:solidFill>
                          <a:effectLst/>
                          <a:latin typeface="Arial" pitchFamily="34" charset="0"/>
                        </a:rPr>
                      </a:br>
                      <a:r>
                        <a:rPr kumimoji="0" lang="en-US" sz="2200" b="0" i="0" u="none" strike="noStrike" cap="none" normalizeH="0" baseline="0" dirty="0" err="1">
                          <a:ln>
                            <a:noFill/>
                          </a:ln>
                          <a:solidFill>
                            <a:schemeClr val="tx1"/>
                          </a:solidFill>
                          <a:effectLst/>
                          <a:latin typeface="Arial" pitchFamily="34" charset="0"/>
                        </a:rPr>
                        <a:t>sameTopic</a:t>
                      </a:r>
                      <a:r>
                        <a:rPr kumimoji="0" lang="en-US" sz="2200" b="0" i="0" u="none" strike="noStrike" cap="none" normalizeH="0" baseline="0" dirty="0">
                          <a:ln>
                            <a:noFill/>
                          </a:ln>
                          <a:solidFill>
                            <a:schemeClr val="tx1"/>
                          </a:solidFill>
                          <a:effectLst/>
                          <a:latin typeface="Arial" pitchFamily="34" charset="0"/>
                        </a:rPr>
                        <a:t>(</a:t>
                      </a:r>
                      <a:r>
                        <a:rPr kumimoji="0" lang="en-US" sz="2200" b="0" i="0" u="none" strike="noStrike" cap="none" normalizeH="0" baseline="0" dirty="0" err="1">
                          <a:ln>
                            <a:noFill/>
                          </a:ln>
                          <a:solidFill>
                            <a:schemeClr val="tx1"/>
                          </a:solidFill>
                          <a:effectLst/>
                          <a:latin typeface="Arial" pitchFamily="34" charset="0"/>
                        </a:rPr>
                        <a:t>x,y</a:t>
                      </a:r>
                      <a:r>
                        <a:rPr kumimoji="0" lang="en-US" sz="2200" b="0" i="0" u="none" strike="noStrike" cap="none" normalizeH="0" baseline="0" dirty="0">
                          <a:ln>
                            <a:noFill/>
                          </a:ln>
                          <a:solidFill>
                            <a:schemeClr val="tx1"/>
                          </a:solidFill>
                          <a:effectLst/>
                          <a:latin typeface="Arial" pitchFamily="34" charset="0"/>
                        </a:rPr>
                        <a:t>) (atoms 1,2,3)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Arial" pitchFamily="34" charset="0"/>
                        </a:rPr>
                        <a:t>V2(c,d)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Arial" pitchFamily="34" charset="0"/>
                        </a:rPr>
                        <a:t>x </a:t>
                      </a:r>
                      <a:r>
                        <a:rPr kumimoji="0" lang="en-US" sz="2200" b="0" i="0" u="none" strike="noStrike" cap="none" normalizeH="0" baseline="0">
                          <a:ln>
                            <a:noFill/>
                          </a:ln>
                          <a:solidFill>
                            <a:schemeClr val="tx1"/>
                          </a:solidFill>
                          <a:effectLst/>
                          <a:latin typeface="Arial" pitchFamily="34" charset="0"/>
                          <a:sym typeface="Symbol" pitchFamily="18" charset="2"/>
                        </a:rPr>
                        <a:t> c</a:t>
                      </a:r>
                      <a:r>
                        <a:rPr kumimoji="0" lang="en-US" sz="2200" b="0" i="0" u="none" strike="noStrike" cap="none" normalizeH="0" baseline="0">
                          <a:ln>
                            <a:noFill/>
                          </a:ln>
                          <a:solidFill>
                            <a:schemeClr val="tx1"/>
                          </a:solidFill>
                          <a:effectLst/>
                          <a:latin typeface="Arial" pitchFamily="34" charset="0"/>
                        </a:rPr>
                        <a:t>,  y </a:t>
                      </a:r>
                      <a:r>
                        <a:rPr kumimoji="0" lang="en-US" sz="2200" b="0" i="0" u="none" strike="noStrike" cap="none" normalizeH="0" baseline="0">
                          <a:ln>
                            <a:noFill/>
                          </a:ln>
                          <a:solidFill>
                            <a:schemeClr val="tx1"/>
                          </a:solidFill>
                          <a:effectLst/>
                          <a:latin typeface="Arial" pitchFamily="34" charset="0"/>
                          <a:sym typeface="Symbol" pitchFamily="18" charset="2"/>
                        </a:rPr>
                        <a:t></a:t>
                      </a:r>
                      <a:r>
                        <a:rPr kumimoji="0" lang="en-US" sz="2200" b="0" i="0" u="none" strike="noStrike" cap="none" normalizeH="0" baseline="0">
                          <a:ln>
                            <a:noFill/>
                          </a:ln>
                          <a:solidFill>
                            <a:schemeClr val="tx1"/>
                          </a:solidFill>
                          <a:effectLst/>
                          <a:latin typeface="Arial" pitchFamily="34"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dirty="0" err="1">
                          <a:ln>
                            <a:noFill/>
                          </a:ln>
                          <a:solidFill>
                            <a:schemeClr val="tx1"/>
                          </a:solidFill>
                          <a:effectLst/>
                          <a:latin typeface="Arial" pitchFamily="34" charset="0"/>
                        </a:rPr>
                        <a:t>sameTopic</a:t>
                      </a:r>
                      <a:r>
                        <a:rPr kumimoji="0" lang="en-US" sz="2200" b="0" i="0" u="none" strike="noStrike" cap="none" normalizeH="0" baseline="0" dirty="0">
                          <a:ln>
                            <a:noFill/>
                          </a:ln>
                          <a:solidFill>
                            <a:schemeClr val="tx1"/>
                          </a:solidFill>
                          <a:effectLst/>
                          <a:latin typeface="Arial" pitchFamily="34" charset="0"/>
                        </a:rPr>
                        <a:t>(</a:t>
                      </a:r>
                      <a:r>
                        <a:rPr kumimoji="0" lang="en-US" sz="2200" b="0" i="0" u="none" strike="noStrike" cap="none" normalizeH="0" baseline="0" dirty="0" err="1">
                          <a:ln>
                            <a:noFill/>
                          </a:ln>
                          <a:solidFill>
                            <a:schemeClr val="tx1"/>
                          </a:solidFill>
                          <a:effectLst/>
                          <a:latin typeface="Arial" pitchFamily="34" charset="0"/>
                        </a:rPr>
                        <a:t>x,y</a:t>
                      </a:r>
                      <a:r>
                        <a:rPr kumimoji="0" lang="en-US" sz="2200" b="0" i="0" u="none" strike="noStrike" cap="none" normalizeH="0" baseline="0" dirty="0">
                          <a:ln>
                            <a:noFill/>
                          </a:ln>
                          <a:solidFill>
                            <a:schemeClr val="tx1"/>
                          </a:solidFill>
                          <a:effectLst/>
                          <a:latin typeface="Arial" pitchFamily="34" charset="0"/>
                        </a:rPr>
                        <a:t>) (</a:t>
                      </a:r>
                      <a:r>
                        <a:rPr kumimoji="0" lang="en-US" sz="2200" b="0" i="0" u="none" strike="noStrike" cap="none" normalizeH="0" baseline="0">
                          <a:ln>
                            <a:noFill/>
                          </a:ln>
                          <a:solidFill>
                            <a:schemeClr val="tx1"/>
                          </a:solidFill>
                          <a:effectLst/>
                          <a:latin typeface="Arial" pitchFamily="34" charset="0"/>
                        </a:rPr>
                        <a:t>atom 3)</a:t>
                      </a:r>
                      <a:endParaRPr kumimoji="0" lang="en-US" sz="2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3141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en-US"/>
              <a:t>MCD Construction</a:t>
            </a:r>
          </a:p>
        </p:txBody>
      </p:sp>
      <p:sp>
        <p:nvSpPr>
          <p:cNvPr id="865283" name="Rectangle 3"/>
          <p:cNvSpPr>
            <a:spLocks noGrp="1" noChangeArrowheads="1"/>
          </p:cNvSpPr>
          <p:nvPr>
            <p:ph type="body" idx="1"/>
          </p:nvPr>
        </p:nvSpPr>
        <p:spPr/>
        <p:txBody>
          <a:bodyPr/>
          <a:lstStyle/>
          <a:p>
            <a:pPr>
              <a:buFont typeface="Wingdings" charset="0"/>
              <a:buNone/>
            </a:pPr>
            <a:r>
              <a:rPr lang="en-US" dirty="0">
                <a:latin typeface="Arial"/>
                <a:cs typeface="Arial"/>
              </a:rPr>
              <a:t>Form buckets (MCDs) more intelligently:</a:t>
            </a:r>
          </a:p>
          <a:p>
            <a:pPr lvl="1"/>
            <a:r>
              <a:rPr lang="en-US" dirty="0">
                <a:latin typeface="Arial"/>
                <a:cs typeface="Arial"/>
              </a:rPr>
              <a:t>Ask what is the minimal set of query </a:t>
            </a:r>
            <a:r>
              <a:rPr lang="en-US" dirty="0" err="1">
                <a:latin typeface="Arial"/>
                <a:cs typeface="Arial"/>
              </a:rPr>
              <a:t>subgoals</a:t>
            </a:r>
            <a:r>
              <a:rPr lang="en-US" dirty="0">
                <a:latin typeface="Arial"/>
                <a:cs typeface="Arial"/>
              </a:rPr>
              <a:t> that must be covered (via mappings) by each view</a:t>
            </a:r>
          </a:p>
          <a:p>
            <a:pPr lvl="1"/>
            <a:r>
              <a:rPr lang="en-US" dirty="0">
                <a:latin typeface="Arial"/>
                <a:cs typeface="Arial"/>
              </a:rPr>
              <a:t>First, look at join conditions in q</a:t>
            </a:r>
          </a:p>
          <a:p>
            <a:pPr lvl="1"/>
            <a:r>
              <a:rPr lang="en-US" dirty="0">
                <a:latin typeface="Arial"/>
                <a:cs typeface="Arial"/>
              </a:rPr>
              <a:t>Then, follow joins on existential variables in views</a:t>
            </a:r>
          </a:p>
          <a:p>
            <a:pPr>
              <a:buFont typeface="Wingdings" charset="0"/>
              <a:buNone/>
            </a:pPr>
            <a:endParaRPr lang="en-US" dirty="0">
              <a:latin typeface="Arial"/>
              <a:cs typeface="Arial"/>
            </a:endParaRPr>
          </a:p>
          <a:p>
            <a:pPr>
              <a:buFont typeface="Wingdings" charset="0"/>
              <a:buNone/>
            </a:pPr>
            <a:r>
              <a:rPr lang="en-US" dirty="0">
                <a:latin typeface="Arial"/>
                <a:cs typeface="Arial"/>
              </a:rPr>
              <a:t>For each atom of the query</a:t>
            </a:r>
          </a:p>
          <a:p>
            <a:pPr lvl="1">
              <a:buFont typeface="Wingdings" charset="0"/>
              <a:buNone/>
            </a:pPr>
            <a:r>
              <a:rPr lang="en-US" dirty="0">
                <a:latin typeface="Arial"/>
                <a:cs typeface="Arial"/>
              </a:rPr>
              <a:t>For each atom of each view</a:t>
            </a:r>
          </a:p>
          <a:p>
            <a:pPr lvl="2">
              <a:buFont typeface="Wingdings" charset="0"/>
              <a:buNone/>
            </a:pPr>
            <a:r>
              <a:rPr lang="en-US" dirty="0">
                <a:latin typeface="Arial"/>
                <a:cs typeface="Arial"/>
              </a:rPr>
              <a:t>Choose the least restrictive head homomorphism to match the atom of the query</a:t>
            </a:r>
          </a:p>
          <a:p>
            <a:pPr lvl="2">
              <a:buFont typeface="Wingdings" charset="0"/>
              <a:buNone/>
            </a:pPr>
            <a:r>
              <a:rPr lang="en-US" dirty="0">
                <a:latin typeface="Arial"/>
                <a:cs typeface="Arial"/>
              </a:rPr>
              <a:t>If we can find a way of mapping the variables, then add MCD for each possible </a:t>
            </a:r>
            <a:r>
              <a:rPr lang="ja-JP" altLang="en-US" dirty="0">
                <a:latin typeface="Arial"/>
                <a:cs typeface="Arial"/>
              </a:rPr>
              <a:t>“</a:t>
            </a:r>
            <a:r>
              <a:rPr lang="en-US" dirty="0">
                <a:latin typeface="Arial"/>
                <a:cs typeface="Arial"/>
              </a:rPr>
              <a:t>maximal</a:t>
            </a:r>
            <a:r>
              <a:rPr lang="ja-JP" altLang="en-US" dirty="0">
                <a:latin typeface="Arial"/>
                <a:cs typeface="Arial"/>
              </a:rPr>
              <a:t>”</a:t>
            </a:r>
            <a:r>
              <a:rPr lang="en-US" dirty="0">
                <a:latin typeface="Arial"/>
                <a:cs typeface="Arial"/>
              </a:rPr>
              <a:t> extension of the mapping that satisfies Property 1</a:t>
            </a:r>
          </a:p>
        </p:txBody>
      </p:sp>
    </p:spTree>
    <p:extLst>
      <p:ext uri="{BB962C8B-B14F-4D97-AF65-F5344CB8AC3E}">
        <p14:creationId xmlns:p14="http://schemas.microsoft.com/office/powerpoint/2010/main" val="289420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609600" y="304800"/>
            <a:ext cx="7772400" cy="1143000"/>
          </a:xfrm>
        </p:spPr>
        <p:txBody>
          <a:bodyPr/>
          <a:lstStyle/>
          <a:p>
            <a:r>
              <a:rPr lang="en-US" sz="3200" dirty="0">
                <a:latin typeface="Arial"/>
                <a:cs typeface="Arial"/>
              </a:rPr>
              <a:t>General rules for mapping variables</a:t>
            </a:r>
          </a:p>
        </p:txBody>
      </p:sp>
      <p:sp>
        <p:nvSpPr>
          <p:cNvPr id="390147" name="Rectangle 3"/>
          <p:cNvSpPr>
            <a:spLocks noChangeArrowheads="1"/>
          </p:cNvSpPr>
          <p:nvPr/>
        </p:nvSpPr>
        <p:spPr bwMode="auto">
          <a:xfrm>
            <a:off x="368300" y="1473200"/>
            <a:ext cx="8496300" cy="476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blurRad="63500" dist="81320" dir="2319588" algn="ctr" rotWithShape="0">
                    <a:srgbClr val="000000">
                      <a:alpha val="74998"/>
                    </a:srgbClr>
                  </a:outerShdw>
                </a:effectLst>
              </a14:hiddenEffects>
            </a:ext>
          </a:extLst>
        </p:spPr>
        <p:txBody>
          <a:bodyPr/>
          <a:lstStyle/>
          <a:p>
            <a:pPr marL="342900" indent="-342900">
              <a:lnSpc>
                <a:spcPct val="90000"/>
              </a:lnSpc>
              <a:spcBef>
                <a:spcPct val="20000"/>
              </a:spcBef>
              <a:buClr>
                <a:schemeClr val="tx1"/>
              </a:buClr>
              <a:buFontTx/>
              <a:buChar char="•"/>
            </a:pPr>
            <a:r>
              <a:rPr lang="en-US" sz="2000" dirty="0">
                <a:latin typeface="Times New Roman" charset="0"/>
              </a:rPr>
              <a:t>For a query </a:t>
            </a:r>
            <a:r>
              <a:rPr lang="en-US" sz="2000" dirty="0" err="1">
                <a:latin typeface="Times New Roman" charset="0"/>
              </a:rPr>
              <a:t>subgoal</a:t>
            </a:r>
            <a:r>
              <a:rPr lang="en-US" sz="2000" dirty="0">
                <a:latin typeface="Times New Roman" charset="0"/>
              </a:rPr>
              <a:t> </a:t>
            </a:r>
            <a:r>
              <a:rPr lang="en-US" sz="2000" i="1" dirty="0">
                <a:latin typeface="Times New Roman" charset="0"/>
              </a:rPr>
              <a:t>G</a:t>
            </a:r>
            <a:r>
              <a:rPr lang="en-US" sz="2000" dirty="0">
                <a:latin typeface="Times New Roman" charset="0"/>
              </a:rPr>
              <a:t> and a view </a:t>
            </a:r>
            <a:r>
              <a:rPr lang="en-US" sz="2000" dirty="0" err="1">
                <a:latin typeface="Times New Roman" charset="0"/>
              </a:rPr>
              <a:t>subgoal</a:t>
            </a:r>
            <a:r>
              <a:rPr lang="en-US" sz="2000" dirty="0">
                <a:latin typeface="Times New Roman" charset="0"/>
              </a:rPr>
              <a:t> </a:t>
            </a:r>
            <a:r>
              <a:rPr lang="en-US" sz="2000" i="1" dirty="0">
                <a:latin typeface="Times New Roman" charset="0"/>
              </a:rPr>
              <a:t>H </a:t>
            </a:r>
            <a:r>
              <a:rPr lang="en-US" sz="2000" dirty="0">
                <a:latin typeface="Times New Roman" charset="0"/>
              </a:rPr>
              <a:t>in view </a:t>
            </a:r>
            <a:r>
              <a:rPr lang="en-US" sz="2000" i="1" dirty="0">
                <a:latin typeface="Times New Roman" charset="0"/>
              </a:rPr>
              <a:t>V</a:t>
            </a:r>
            <a:r>
              <a:rPr lang="en-US" sz="2000" dirty="0">
                <a:latin typeface="Times New Roman" charset="0"/>
              </a:rPr>
              <a:t>, the </a:t>
            </a:r>
            <a:r>
              <a:rPr lang="en-US" sz="2000" dirty="0" err="1">
                <a:latin typeface="Times New Roman" charset="0"/>
              </a:rPr>
              <a:t>MiniCon</a:t>
            </a:r>
            <a:r>
              <a:rPr lang="en-US" sz="2000" dirty="0">
                <a:latin typeface="Times New Roman" charset="0"/>
              </a:rPr>
              <a:t> algorithm considers a mapping from </a:t>
            </a:r>
            <a:r>
              <a:rPr lang="en-US" sz="2000" i="1" dirty="0">
                <a:latin typeface="Times New Roman" charset="0"/>
              </a:rPr>
              <a:t>G</a:t>
            </a:r>
            <a:r>
              <a:rPr lang="en-US" sz="2000" dirty="0">
                <a:latin typeface="Times New Roman" charset="0"/>
              </a:rPr>
              <a:t> to </a:t>
            </a:r>
            <a:r>
              <a:rPr lang="en-US" sz="2000" i="1" dirty="0">
                <a:latin typeface="Times New Roman" charset="0"/>
              </a:rPr>
              <a:t>H</a:t>
            </a:r>
          </a:p>
          <a:p>
            <a:pPr marL="342900" indent="-342900">
              <a:lnSpc>
                <a:spcPct val="90000"/>
              </a:lnSpc>
              <a:spcBef>
                <a:spcPct val="20000"/>
              </a:spcBef>
              <a:buClr>
                <a:schemeClr val="tx1"/>
              </a:buClr>
              <a:buFontTx/>
              <a:buChar char="•"/>
            </a:pPr>
            <a:r>
              <a:rPr lang="en-US" sz="2000" dirty="0">
                <a:latin typeface="Times New Roman" charset="0"/>
              </a:rPr>
              <a:t>In this mapping, a query variable </a:t>
            </a:r>
            <a:r>
              <a:rPr lang="en-US" sz="2000" i="1" dirty="0">
                <a:latin typeface="Times New Roman" charset="0"/>
              </a:rPr>
              <a:t>X</a:t>
            </a:r>
            <a:r>
              <a:rPr lang="en-US" sz="2000" dirty="0">
                <a:latin typeface="Times New Roman" charset="0"/>
              </a:rPr>
              <a:t> is mapped to a view variable </a:t>
            </a:r>
            <a:r>
              <a:rPr lang="en-US" sz="2000" i="1" dirty="0">
                <a:latin typeface="Times New Roman" charset="0"/>
              </a:rPr>
              <a:t>A</a:t>
            </a:r>
          </a:p>
          <a:p>
            <a:pPr marL="342900" indent="-342900">
              <a:lnSpc>
                <a:spcPct val="90000"/>
              </a:lnSpc>
              <a:spcBef>
                <a:spcPct val="20000"/>
              </a:spcBef>
              <a:buClr>
                <a:schemeClr val="tx1"/>
              </a:buClr>
              <a:buFontTx/>
              <a:buChar char="•"/>
            </a:pPr>
            <a:r>
              <a:rPr lang="en-US" sz="2000" dirty="0">
                <a:latin typeface="Times New Roman" charset="0"/>
              </a:rPr>
              <a:t>Four possible cases:</a:t>
            </a:r>
          </a:p>
          <a:p>
            <a:pPr marL="742950" lvl="1" indent="-285750">
              <a:lnSpc>
                <a:spcPct val="90000"/>
              </a:lnSpc>
              <a:spcBef>
                <a:spcPct val="20000"/>
              </a:spcBef>
              <a:buClr>
                <a:schemeClr val="tx1"/>
              </a:buClr>
              <a:buFontTx/>
              <a:buChar char="–"/>
            </a:pPr>
            <a:r>
              <a:rPr lang="en-US" sz="1800" dirty="0">
                <a:latin typeface="Times New Roman" charset="0"/>
              </a:rPr>
              <a:t>Case 1: </a:t>
            </a:r>
            <a:r>
              <a:rPr lang="en-US" sz="1800" i="1" dirty="0">
                <a:latin typeface="Times New Roman" charset="0"/>
              </a:rPr>
              <a:t>X</a:t>
            </a:r>
            <a:r>
              <a:rPr lang="en-US" sz="1800" dirty="0">
                <a:latin typeface="Times New Roman" charset="0"/>
              </a:rPr>
              <a:t> is distinguished, </a:t>
            </a:r>
            <a:r>
              <a:rPr lang="en-US" sz="1800" i="1" dirty="0">
                <a:latin typeface="Times New Roman" charset="0"/>
              </a:rPr>
              <a:t>A</a:t>
            </a:r>
            <a:r>
              <a:rPr lang="en-US" sz="1800" dirty="0">
                <a:latin typeface="Times New Roman" charset="0"/>
              </a:rPr>
              <a:t> is distinguished. OK.</a:t>
            </a:r>
          </a:p>
          <a:p>
            <a:pPr marL="1143000" lvl="2" indent="-228600">
              <a:lnSpc>
                <a:spcPct val="90000"/>
              </a:lnSpc>
              <a:spcBef>
                <a:spcPct val="20000"/>
              </a:spcBef>
              <a:buClr>
                <a:schemeClr val="tx1"/>
              </a:buClr>
              <a:buFont typeface="Wingdings" charset="0"/>
              <a:buChar char="§"/>
            </a:pPr>
            <a:r>
              <a:rPr lang="en-US" sz="1600" i="1" dirty="0">
                <a:latin typeface="Times New Roman" charset="0"/>
              </a:rPr>
              <a:t>A </a:t>
            </a:r>
            <a:r>
              <a:rPr lang="en-US" sz="1600" dirty="0">
                <a:latin typeface="Times New Roman" charset="0"/>
              </a:rPr>
              <a:t>is exported, so can join with other views.</a:t>
            </a:r>
          </a:p>
          <a:p>
            <a:pPr marL="742950" lvl="1" indent="-285750">
              <a:lnSpc>
                <a:spcPct val="90000"/>
              </a:lnSpc>
              <a:spcBef>
                <a:spcPct val="20000"/>
              </a:spcBef>
              <a:buClr>
                <a:schemeClr val="tx1"/>
              </a:buClr>
              <a:buFontTx/>
              <a:buChar char="–"/>
            </a:pPr>
            <a:r>
              <a:rPr lang="en-US" sz="1800" dirty="0">
                <a:latin typeface="Times New Roman" charset="0"/>
              </a:rPr>
              <a:t>Case 2: </a:t>
            </a:r>
            <a:r>
              <a:rPr lang="en-US" sz="1800" i="1" dirty="0">
                <a:latin typeface="Times New Roman" charset="0"/>
              </a:rPr>
              <a:t>X</a:t>
            </a:r>
            <a:r>
              <a:rPr lang="en-US" sz="1800" dirty="0">
                <a:latin typeface="Times New Roman" charset="0"/>
              </a:rPr>
              <a:t> is existential, </a:t>
            </a:r>
            <a:r>
              <a:rPr lang="en-US" sz="1800" i="1" dirty="0">
                <a:latin typeface="Times New Roman" charset="0"/>
              </a:rPr>
              <a:t>A</a:t>
            </a:r>
            <a:r>
              <a:rPr lang="en-US" sz="1800" dirty="0">
                <a:latin typeface="Times New Roman" charset="0"/>
              </a:rPr>
              <a:t> is distinguished. OK.</a:t>
            </a:r>
          </a:p>
          <a:p>
            <a:pPr marL="1143000" lvl="2" indent="-228600">
              <a:lnSpc>
                <a:spcPct val="90000"/>
              </a:lnSpc>
              <a:spcBef>
                <a:spcPct val="20000"/>
              </a:spcBef>
              <a:buClr>
                <a:schemeClr val="tx1"/>
              </a:buClr>
              <a:buFont typeface="Wingdings" charset="0"/>
              <a:buChar char="§"/>
            </a:pPr>
            <a:r>
              <a:rPr lang="en-US" sz="1600" i="1" dirty="0">
                <a:latin typeface="Times New Roman" charset="0"/>
              </a:rPr>
              <a:t>A </a:t>
            </a:r>
            <a:r>
              <a:rPr lang="en-US" sz="1600" dirty="0">
                <a:latin typeface="Times New Roman" charset="0"/>
              </a:rPr>
              <a:t>is exported, so can join with other views.</a:t>
            </a:r>
          </a:p>
          <a:p>
            <a:pPr marL="742950" lvl="1" indent="-285750">
              <a:lnSpc>
                <a:spcPct val="90000"/>
              </a:lnSpc>
              <a:spcBef>
                <a:spcPct val="20000"/>
              </a:spcBef>
              <a:buClr>
                <a:schemeClr val="tx1"/>
              </a:buClr>
              <a:buFontTx/>
              <a:buChar char="–"/>
            </a:pPr>
            <a:r>
              <a:rPr lang="en-US" sz="1800" dirty="0">
                <a:latin typeface="Times New Roman" charset="0"/>
              </a:rPr>
              <a:t>Case 3: </a:t>
            </a:r>
            <a:r>
              <a:rPr lang="en-US" sz="1800" i="1" dirty="0">
                <a:latin typeface="Times New Roman" charset="0"/>
              </a:rPr>
              <a:t>X</a:t>
            </a:r>
            <a:r>
              <a:rPr lang="en-US" sz="1800" dirty="0">
                <a:latin typeface="Times New Roman" charset="0"/>
              </a:rPr>
              <a:t> is distinguished, </a:t>
            </a:r>
            <a:r>
              <a:rPr lang="en-US" sz="1800" i="1" dirty="0">
                <a:latin typeface="Times New Roman" charset="0"/>
              </a:rPr>
              <a:t>A</a:t>
            </a:r>
            <a:r>
              <a:rPr lang="en-US" sz="1800" dirty="0">
                <a:latin typeface="Times New Roman" charset="0"/>
              </a:rPr>
              <a:t> is </a:t>
            </a:r>
            <a:r>
              <a:rPr lang="en-US" sz="1800" dirty="0" err="1">
                <a:latin typeface="Times New Roman" charset="0"/>
              </a:rPr>
              <a:t>nondistinguished</a:t>
            </a:r>
            <a:r>
              <a:rPr lang="en-US" sz="1800" dirty="0">
                <a:latin typeface="Times New Roman" charset="0"/>
              </a:rPr>
              <a:t>. NOT OK.</a:t>
            </a:r>
          </a:p>
          <a:p>
            <a:pPr marL="1143000" lvl="2" indent="-228600">
              <a:lnSpc>
                <a:spcPct val="90000"/>
              </a:lnSpc>
              <a:spcBef>
                <a:spcPct val="20000"/>
              </a:spcBef>
              <a:buClr>
                <a:schemeClr val="tx1"/>
              </a:buClr>
              <a:buFont typeface="Wingdings" charset="0"/>
              <a:buChar char="§"/>
            </a:pPr>
            <a:r>
              <a:rPr lang="en-US" sz="1600" i="1" dirty="0">
                <a:latin typeface="Times New Roman" charset="0"/>
              </a:rPr>
              <a:t>X</a:t>
            </a:r>
            <a:r>
              <a:rPr lang="en-US" sz="1600" dirty="0">
                <a:latin typeface="Times New Roman" charset="0"/>
              </a:rPr>
              <a:t> needs to be in the answer, but </a:t>
            </a:r>
            <a:r>
              <a:rPr lang="en-US" sz="1600" i="1" dirty="0">
                <a:latin typeface="Times New Roman" charset="0"/>
              </a:rPr>
              <a:t>A</a:t>
            </a:r>
            <a:r>
              <a:rPr lang="en-US" sz="1600" dirty="0">
                <a:latin typeface="Times New Roman" charset="0"/>
              </a:rPr>
              <a:t> is not exported.</a:t>
            </a:r>
          </a:p>
          <a:p>
            <a:pPr marL="742950" lvl="1" indent="-285750">
              <a:lnSpc>
                <a:spcPct val="90000"/>
              </a:lnSpc>
              <a:spcBef>
                <a:spcPct val="20000"/>
              </a:spcBef>
              <a:buClr>
                <a:schemeClr val="tx1"/>
              </a:buClr>
              <a:buFontTx/>
              <a:buChar char="–"/>
            </a:pPr>
            <a:r>
              <a:rPr lang="en-US" sz="1800" dirty="0">
                <a:latin typeface="Times New Roman" charset="0"/>
              </a:rPr>
              <a:t>Case 4: </a:t>
            </a:r>
            <a:r>
              <a:rPr lang="en-US" sz="1800" i="1" dirty="0">
                <a:latin typeface="Times New Roman" charset="0"/>
              </a:rPr>
              <a:t>X</a:t>
            </a:r>
            <a:r>
              <a:rPr lang="en-US" sz="1800" dirty="0">
                <a:latin typeface="Times New Roman" charset="0"/>
              </a:rPr>
              <a:t> is </a:t>
            </a:r>
            <a:r>
              <a:rPr lang="en-US" sz="1800" dirty="0" err="1">
                <a:latin typeface="Times New Roman" charset="0"/>
              </a:rPr>
              <a:t>nondistinguished</a:t>
            </a:r>
            <a:r>
              <a:rPr lang="en-US" sz="1800" dirty="0">
                <a:latin typeface="Times New Roman" charset="0"/>
              </a:rPr>
              <a:t>, </a:t>
            </a:r>
            <a:r>
              <a:rPr lang="en-US" sz="1800" i="1" dirty="0">
                <a:latin typeface="Times New Roman" charset="0"/>
              </a:rPr>
              <a:t>A</a:t>
            </a:r>
            <a:r>
              <a:rPr lang="en-US" sz="1800" dirty="0">
                <a:latin typeface="Times New Roman" charset="0"/>
              </a:rPr>
              <a:t> is </a:t>
            </a:r>
            <a:r>
              <a:rPr lang="en-US" sz="1800" dirty="0" err="1">
                <a:latin typeface="Times New Roman" charset="0"/>
              </a:rPr>
              <a:t>nondistinguished</a:t>
            </a:r>
            <a:r>
              <a:rPr lang="en-US" sz="1800" dirty="0">
                <a:latin typeface="Times New Roman" charset="0"/>
              </a:rPr>
              <a:t>.</a:t>
            </a:r>
          </a:p>
          <a:p>
            <a:pPr marL="1143000" lvl="2" indent="-228600">
              <a:lnSpc>
                <a:spcPct val="90000"/>
              </a:lnSpc>
              <a:spcBef>
                <a:spcPct val="20000"/>
              </a:spcBef>
              <a:buClr>
                <a:schemeClr val="tx1"/>
              </a:buClr>
              <a:buFont typeface="Wingdings" charset="0"/>
              <a:buChar char="§"/>
            </a:pPr>
            <a:r>
              <a:rPr lang="en-US" sz="1600" dirty="0">
                <a:latin typeface="Times New Roman" charset="0"/>
              </a:rPr>
              <a:t>Then all the query </a:t>
            </a:r>
            <a:r>
              <a:rPr lang="en-US" sz="1600" dirty="0" err="1">
                <a:latin typeface="Times New Roman" charset="0"/>
              </a:rPr>
              <a:t>subgoals</a:t>
            </a:r>
            <a:r>
              <a:rPr lang="en-US" sz="1600" dirty="0">
                <a:latin typeface="Times New Roman" charset="0"/>
              </a:rPr>
              <a:t> using </a:t>
            </a:r>
            <a:r>
              <a:rPr lang="en-US" sz="1600" i="1" dirty="0">
                <a:latin typeface="Times New Roman" charset="0"/>
              </a:rPr>
              <a:t>X</a:t>
            </a:r>
            <a:r>
              <a:rPr lang="en-US" sz="1600" dirty="0">
                <a:latin typeface="Times New Roman" charset="0"/>
              </a:rPr>
              <a:t> must be able to be mapped to </a:t>
            </a:r>
            <a:r>
              <a:rPr lang="en-US" sz="1600" dirty="0" err="1">
                <a:latin typeface="Times New Roman" charset="0"/>
              </a:rPr>
              <a:t>subgoals</a:t>
            </a:r>
            <a:r>
              <a:rPr lang="en-US" sz="1600" dirty="0">
                <a:latin typeface="Times New Roman" charset="0"/>
              </a:rPr>
              <a:t> in view V. </a:t>
            </a:r>
          </a:p>
          <a:p>
            <a:pPr marL="1143000" lvl="2" indent="-228600">
              <a:lnSpc>
                <a:spcPct val="90000"/>
              </a:lnSpc>
              <a:spcBef>
                <a:spcPct val="20000"/>
              </a:spcBef>
              <a:buClr>
                <a:schemeClr val="tx1"/>
              </a:buClr>
              <a:buFont typeface="Wingdings" charset="0"/>
              <a:buChar char="§"/>
            </a:pPr>
            <a:r>
              <a:rPr lang="en-US" sz="1600" dirty="0">
                <a:latin typeface="Times New Roman" charset="0"/>
              </a:rPr>
              <a:t>Reason: since </a:t>
            </a:r>
            <a:r>
              <a:rPr lang="en-US" sz="1600" i="1" dirty="0">
                <a:latin typeface="Times New Roman" charset="0"/>
              </a:rPr>
              <a:t>A</a:t>
            </a:r>
            <a:r>
              <a:rPr lang="en-US" sz="1600" dirty="0">
                <a:latin typeface="Times New Roman" charset="0"/>
              </a:rPr>
              <a:t> is not exported in </a:t>
            </a:r>
            <a:r>
              <a:rPr lang="en-US" sz="1600" i="1" dirty="0">
                <a:latin typeface="Times New Roman" charset="0"/>
              </a:rPr>
              <a:t>V</a:t>
            </a:r>
            <a:r>
              <a:rPr lang="en-US" sz="1600" dirty="0">
                <a:latin typeface="Times New Roman" charset="0"/>
              </a:rPr>
              <a:t>, it</a:t>
            </a:r>
            <a:r>
              <a:rPr lang="en-US" sz="1600" dirty="0">
                <a:latin typeface="Arial"/>
              </a:rPr>
              <a:t>’</a:t>
            </a:r>
            <a:r>
              <a:rPr lang="en-US" sz="1600" dirty="0">
                <a:latin typeface="Times New Roman" charset="0"/>
              </a:rPr>
              <a:t>s impossible for </a:t>
            </a:r>
            <a:r>
              <a:rPr lang="en-US" sz="1600" i="1" dirty="0">
                <a:latin typeface="Times New Roman" charset="0"/>
              </a:rPr>
              <a:t>V </a:t>
            </a:r>
            <a:r>
              <a:rPr lang="en-US" sz="1600" dirty="0">
                <a:latin typeface="Times New Roman" charset="0"/>
              </a:rPr>
              <a:t>to join with other views to answer conditions involving </a:t>
            </a:r>
            <a:r>
              <a:rPr lang="en-US" sz="1600" i="1" dirty="0">
                <a:latin typeface="Times New Roman" charset="0"/>
              </a:rPr>
              <a:t>X</a:t>
            </a:r>
            <a:r>
              <a:rPr lang="en-US" sz="1600" dirty="0">
                <a:latin typeface="Times New Roman" charset="0"/>
              </a:rPr>
              <a:t>.</a:t>
            </a:r>
          </a:p>
          <a:p>
            <a:pPr marL="1143000" lvl="2" indent="-228600">
              <a:lnSpc>
                <a:spcPct val="90000"/>
              </a:lnSpc>
              <a:spcBef>
                <a:spcPct val="20000"/>
              </a:spcBef>
              <a:buClr>
                <a:schemeClr val="tx1"/>
              </a:buClr>
              <a:buFont typeface="Wingdings" charset="0"/>
              <a:buChar char="§"/>
            </a:pPr>
            <a:r>
              <a:rPr lang="en-US" sz="1600" dirty="0">
                <a:latin typeface="Times New Roman" charset="0"/>
              </a:rPr>
              <a:t> </a:t>
            </a:r>
            <a:r>
              <a:rPr lang="ja-JP" altLang="en-US" sz="1600" dirty="0">
                <a:latin typeface="Arial"/>
              </a:rPr>
              <a:t>“</a:t>
            </a:r>
            <a:r>
              <a:rPr lang="en-US" sz="1600" dirty="0">
                <a:latin typeface="Times New Roman" charset="0"/>
              </a:rPr>
              <a:t>either NONE or ALL</a:t>
            </a:r>
            <a:r>
              <a:rPr lang="ja-JP" altLang="en-US" sz="1600" dirty="0">
                <a:latin typeface="Arial"/>
              </a:rPr>
              <a:t>”</a:t>
            </a:r>
            <a:endParaRPr lang="en-US" sz="1600" dirty="0">
              <a:latin typeface="Times New Roman" charset="0"/>
            </a:endParaRPr>
          </a:p>
        </p:txBody>
      </p:sp>
    </p:spTree>
    <p:extLst>
      <p:ext uri="{BB962C8B-B14F-4D97-AF65-F5344CB8AC3E}">
        <p14:creationId xmlns:p14="http://schemas.microsoft.com/office/powerpoint/2010/main" val="256848870"/>
      </p:ext>
    </p:extLst>
  </p:cSld>
  <p:clrMapOvr>
    <a:masterClrMapping/>
  </p:clrMapOvr>
  <p:transition advTm="54944"/>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p:txBody>
          <a:bodyPr/>
          <a:lstStyle/>
          <a:p>
            <a:r>
              <a:rPr lang="en-US" dirty="0">
                <a:latin typeface="Arial" charset="0"/>
                <a:cs typeface="Arial" charset="0"/>
              </a:rPr>
              <a:t>MCD Formation for our example</a:t>
            </a:r>
            <a:endParaRPr lang="en-US" dirty="0"/>
          </a:p>
        </p:txBody>
      </p:sp>
      <p:sp>
        <p:nvSpPr>
          <p:cNvPr id="1944579" name="Rectangle 3"/>
          <p:cNvSpPr>
            <a:spLocks noGrp="1" noChangeArrowheads="1"/>
          </p:cNvSpPr>
          <p:nvPr>
            <p:ph type="body" idx="1"/>
          </p:nvPr>
        </p:nvSpPr>
        <p:spPr/>
        <p:txBody>
          <a:bodyPr/>
          <a:lstStyle/>
          <a:p>
            <a:pPr>
              <a:buFontTx/>
              <a:buNone/>
            </a:pPr>
            <a:r>
              <a:rPr lang="en-US" dirty="0">
                <a:latin typeface="Arial" charset="0"/>
                <a:ea typeface="Arial" charset="0"/>
                <a:cs typeface="Arial" charset="0"/>
              </a:rPr>
              <a:t>q(x) </a:t>
            </a:r>
            <a:r>
              <a:rPr lang="en-US" dirty="0">
                <a:latin typeface="Arial" charset="0"/>
                <a:ea typeface="Arial" charset="0"/>
                <a:cs typeface="Arial" charset="0"/>
                <a:sym typeface="Wingdings"/>
              </a:rPr>
              <a:t></a:t>
            </a:r>
            <a:r>
              <a:rPr lang="en-US" dirty="0">
                <a:latin typeface="Arial" charset="0"/>
                <a:ea typeface="Arial" charset="0"/>
                <a:cs typeface="Arial" charset="0"/>
              </a:rPr>
              <a:t> cites(</a:t>
            </a:r>
            <a:r>
              <a:rPr lang="en-US" dirty="0" err="1">
                <a:latin typeface="Arial" charset="0"/>
                <a:ea typeface="Arial" charset="0"/>
                <a:cs typeface="Arial" charset="0"/>
              </a:rPr>
              <a:t>x,y</a:t>
            </a:r>
            <a:r>
              <a:rPr lang="en-US" dirty="0">
                <a:latin typeface="Arial" charset="0"/>
                <a:ea typeface="Arial" charset="0"/>
                <a:cs typeface="Arial" charset="0"/>
              </a:rPr>
              <a:t>), cites(</a:t>
            </a:r>
            <a:r>
              <a:rPr lang="en-US" dirty="0" err="1">
                <a:latin typeface="Arial" charset="0"/>
                <a:ea typeface="Arial" charset="0"/>
                <a:cs typeface="Arial" charset="0"/>
              </a:rPr>
              <a:t>y,x</a:t>
            </a:r>
            <a:r>
              <a:rPr lang="en-US" dirty="0">
                <a:latin typeface="Arial" charset="0"/>
                <a:ea typeface="Arial" charset="0"/>
                <a:cs typeface="Arial" charset="0"/>
              </a:rPr>
              <a:t>), </a:t>
            </a:r>
            <a:r>
              <a:rPr lang="en-US" dirty="0" err="1">
                <a:latin typeface="Arial" charset="0"/>
                <a:ea typeface="Arial" charset="0"/>
                <a:cs typeface="Arial" charset="0"/>
              </a:rPr>
              <a:t>sameTopic</a:t>
            </a:r>
            <a:r>
              <a:rPr lang="en-US" dirty="0">
                <a:latin typeface="Arial" charset="0"/>
                <a:ea typeface="Arial" charset="0"/>
                <a:cs typeface="Arial" charset="0"/>
              </a:rPr>
              <a:t>(</a:t>
            </a:r>
            <a:r>
              <a:rPr lang="en-US" dirty="0" err="1">
                <a:latin typeface="Arial" charset="0"/>
                <a:ea typeface="Arial" charset="0"/>
                <a:cs typeface="Arial" charset="0"/>
              </a:rPr>
              <a:t>x,y</a:t>
            </a:r>
            <a:r>
              <a:rPr lang="en-US" dirty="0">
                <a:latin typeface="Arial" charset="0"/>
                <a:ea typeface="Arial" charset="0"/>
                <a:cs typeface="Arial" charset="0"/>
              </a:rPr>
              <a:t>)</a:t>
            </a:r>
          </a:p>
          <a:p>
            <a:pPr>
              <a:buNone/>
            </a:pPr>
            <a:r>
              <a:rPr lang="en-US" dirty="0">
                <a:latin typeface="Arial" charset="0"/>
                <a:ea typeface="Arial" charset="0"/>
                <a:cs typeface="Arial" charset="0"/>
                <a:sym typeface="Wingdings" charset="0"/>
              </a:rPr>
              <a:t>Consider </a:t>
            </a:r>
            <a:r>
              <a:rPr lang="en-US" dirty="0">
                <a:solidFill>
                  <a:srgbClr val="0000FF"/>
                </a:solidFill>
                <a:latin typeface="Arial" charset="0"/>
                <a:ea typeface="Arial" charset="0"/>
                <a:cs typeface="Arial" charset="0"/>
                <a:sym typeface="Wingdings" charset="0"/>
              </a:rPr>
              <a:t>V1</a:t>
            </a:r>
            <a:r>
              <a:rPr lang="en-US" dirty="0">
                <a:latin typeface="Arial" charset="0"/>
                <a:ea typeface="Arial" charset="0"/>
                <a:cs typeface="Arial" charset="0"/>
                <a:sym typeface="Wingdings" charset="0"/>
              </a:rPr>
              <a:t>(a) </a:t>
            </a:r>
            <a:r>
              <a:rPr lang="en-US" sz="2800" dirty="0">
                <a:latin typeface="Arial" charset="0"/>
                <a:ea typeface="Arial" charset="0"/>
                <a:cs typeface="Arial" charset="0"/>
                <a:sym typeface="Symbol" charset="0"/>
              </a:rPr>
              <a:t></a:t>
            </a:r>
            <a:r>
              <a:rPr lang="en-US" dirty="0">
                <a:latin typeface="Arial" charset="0"/>
                <a:ea typeface="Arial" charset="0"/>
                <a:cs typeface="Arial" charset="0"/>
                <a:sym typeface="Wingdings" charset="0"/>
              </a:rPr>
              <a:t> cites(</a:t>
            </a:r>
            <a:r>
              <a:rPr lang="en-US" dirty="0" err="1">
                <a:latin typeface="Arial" charset="0"/>
                <a:ea typeface="Arial" charset="0"/>
                <a:cs typeface="Arial" charset="0"/>
                <a:sym typeface="Wingdings" charset="0"/>
              </a:rPr>
              <a:t>a,b</a:t>
            </a:r>
            <a:r>
              <a:rPr lang="en-US" dirty="0">
                <a:latin typeface="Arial" charset="0"/>
                <a:ea typeface="Arial" charset="0"/>
                <a:cs typeface="Arial" charset="0"/>
                <a:sym typeface="Wingdings" charset="0"/>
              </a:rPr>
              <a:t>), cites(</a:t>
            </a:r>
            <a:r>
              <a:rPr lang="en-US" dirty="0" err="1">
                <a:latin typeface="Arial" charset="0"/>
                <a:ea typeface="Arial" charset="0"/>
                <a:cs typeface="Arial" charset="0"/>
                <a:sym typeface="Wingdings" charset="0"/>
              </a:rPr>
              <a:t>b,a</a:t>
            </a:r>
            <a:r>
              <a:rPr lang="en-US" dirty="0">
                <a:latin typeface="Arial" charset="0"/>
                <a:ea typeface="Arial" charset="0"/>
                <a:cs typeface="Arial" charset="0"/>
                <a:sym typeface="Wingdings" charset="0"/>
              </a:rPr>
              <a:t>)</a:t>
            </a:r>
            <a:endParaRPr lang="en-US" dirty="0">
              <a:latin typeface="Arial" charset="0"/>
              <a:ea typeface="Arial" charset="0"/>
              <a:cs typeface="Arial" charset="0"/>
            </a:endParaRPr>
          </a:p>
          <a:p>
            <a:r>
              <a:rPr lang="en-US" dirty="0">
                <a:latin typeface="Arial" charset="0"/>
                <a:ea typeface="Arial" charset="0"/>
                <a:cs typeface="Arial" charset="0"/>
              </a:rPr>
              <a:t>Can cover query </a:t>
            </a:r>
            <a:r>
              <a:rPr lang="en-US" dirty="0" err="1">
                <a:latin typeface="Arial" charset="0"/>
                <a:ea typeface="Arial" charset="0"/>
                <a:cs typeface="Arial" charset="0"/>
              </a:rPr>
              <a:t>subgoal</a:t>
            </a:r>
            <a:r>
              <a:rPr lang="en-US" dirty="0">
                <a:latin typeface="Arial" charset="0"/>
                <a:ea typeface="Arial" charset="0"/>
                <a:cs typeface="Arial" charset="0"/>
              </a:rPr>
              <a:t> </a:t>
            </a:r>
            <a:r>
              <a:rPr lang="en-US" dirty="0">
                <a:solidFill>
                  <a:srgbClr val="7BB31A"/>
                </a:solidFill>
                <a:latin typeface="Arial" charset="0"/>
                <a:ea typeface="Arial" charset="0"/>
                <a:cs typeface="Arial" charset="0"/>
                <a:sym typeface="Wingdings" charset="0"/>
              </a:rPr>
              <a:t>cites(</a:t>
            </a:r>
            <a:r>
              <a:rPr lang="en-US" dirty="0" err="1">
                <a:solidFill>
                  <a:srgbClr val="7BB31A"/>
                </a:solidFill>
                <a:latin typeface="Arial" charset="0"/>
                <a:ea typeface="Arial" charset="0"/>
                <a:cs typeface="Arial" charset="0"/>
                <a:sym typeface="Wingdings" charset="0"/>
              </a:rPr>
              <a:t>x,y</a:t>
            </a:r>
            <a:r>
              <a:rPr lang="en-US" dirty="0">
                <a:solidFill>
                  <a:srgbClr val="7BB31A"/>
                </a:solidFill>
                <a:latin typeface="Arial" charset="0"/>
                <a:ea typeface="Arial" charset="0"/>
                <a:cs typeface="Arial" charset="0"/>
                <a:sym typeface="Wingdings" charset="0"/>
              </a:rPr>
              <a:t>) </a:t>
            </a:r>
            <a:r>
              <a:rPr lang="en-US" dirty="0">
                <a:latin typeface="Arial" charset="0"/>
                <a:ea typeface="Arial" charset="0"/>
                <a:cs typeface="Arial" charset="0"/>
              </a:rPr>
              <a:t>with map: </a:t>
            </a:r>
            <a:r>
              <a:rPr lang="en-US" dirty="0" err="1">
                <a:latin typeface="Arial" charset="0"/>
                <a:ea typeface="Arial" charset="0"/>
                <a:cs typeface="Arial" charset="0"/>
                <a:sym typeface="Symbol" charset="0"/>
              </a:rPr>
              <a:t>x</a:t>
            </a:r>
            <a:r>
              <a:rPr lang="en-US" dirty="0" err="1">
                <a:latin typeface="Arial" charset="0"/>
                <a:ea typeface="Arial" charset="0"/>
                <a:cs typeface="Arial" charset="0"/>
                <a:sym typeface="Wingdings"/>
              </a:rPr>
              <a:t></a:t>
            </a:r>
            <a:r>
              <a:rPr lang="en-US" dirty="0" err="1">
                <a:latin typeface="Arial" charset="0"/>
                <a:ea typeface="Arial" charset="0"/>
                <a:cs typeface="Arial" charset="0"/>
                <a:sym typeface="Wingdings" charset="0"/>
              </a:rPr>
              <a:t>a</a:t>
            </a:r>
            <a:r>
              <a:rPr lang="en-US" dirty="0">
                <a:latin typeface="Arial" charset="0"/>
                <a:ea typeface="Arial" charset="0"/>
                <a:cs typeface="Arial" charset="0"/>
                <a:sym typeface="Wingdings" charset="0"/>
              </a:rPr>
              <a:t>, </a:t>
            </a:r>
            <a:r>
              <a:rPr lang="en-US" dirty="0" err="1">
                <a:latin typeface="Arial" charset="0"/>
                <a:ea typeface="Arial" charset="0"/>
                <a:cs typeface="Arial" charset="0"/>
                <a:sym typeface="Wingdings" charset="0"/>
              </a:rPr>
              <a:t>y</a:t>
            </a:r>
            <a:r>
              <a:rPr lang="en-US" dirty="0" err="1">
                <a:latin typeface="Arial" charset="0"/>
                <a:ea typeface="Arial" charset="0"/>
                <a:cs typeface="Arial" charset="0"/>
                <a:sym typeface="Wingdings"/>
              </a:rPr>
              <a:t></a:t>
            </a:r>
            <a:r>
              <a:rPr lang="en-US" dirty="0" err="1">
                <a:latin typeface="Arial" charset="0"/>
                <a:ea typeface="Arial" charset="0"/>
                <a:cs typeface="Arial" charset="0"/>
                <a:sym typeface="Wingdings" charset="0"/>
              </a:rPr>
              <a:t>b</a:t>
            </a:r>
            <a:endParaRPr lang="en-US" dirty="0">
              <a:latin typeface="Arial" charset="0"/>
              <a:ea typeface="Arial" charset="0"/>
              <a:cs typeface="Arial" charset="0"/>
              <a:sym typeface="Wingdings" charset="0"/>
            </a:endParaRPr>
          </a:p>
          <a:p>
            <a:r>
              <a:rPr lang="en-US" b="1" dirty="0">
                <a:latin typeface="Arial" charset="0"/>
                <a:ea typeface="Arial" charset="0"/>
                <a:cs typeface="Arial" charset="0"/>
                <a:sym typeface="Wingdings" charset="0"/>
              </a:rPr>
              <a:t>y</a:t>
            </a:r>
            <a:r>
              <a:rPr lang="en-US" dirty="0">
                <a:latin typeface="Arial" charset="0"/>
                <a:ea typeface="Arial" charset="0"/>
                <a:cs typeface="Arial" charset="0"/>
                <a:sym typeface="Wingdings" charset="0"/>
              </a:rPr>
              <a:t> is an existential join variable, so </a:t>
            </a:r>
            <a:r>
              <a:rPr lang="en-US" dirty="0">
                <a:solidFill>
                  <a:srgbClr val="0000FF"/>
                </a:solidFill>
                <a:latin typeface="Arial" charset="0"/>
                <a:ea typeface="Arial" charset="0"/>
                <a:cs typeface="Arial" charset="0"/>
                <a:sym typeface="Wingdings" charset="0"/>
              </a:rPr>
              <a:t>V1</a:t>
            </a:r>
            <a:r>
              <a:rPr lang="en-US" dirty="0">
                <a:latin typeface="Arial" charset="0"/>
                <a:ea typeface="Arial" charset="0"/>
                <a:cs typeface="Arial" charset="0"/>
                <a:sym typeface="Wingdings" charset="0"/>
              </a:rPr>
              <a:t> needs to cover the rest of the query atoms that contain </a:t>
            </a:r>
            <a:r>
              <a:rPr lang="en-US" b="1" dirty="0">
                <a:latin typeface="Arial" charset="0"/>
                <a:ea typeface="Arial" charset="0"/>
                <a:cs typeface="Arial" charset="0"/>
                <a:sym typeface="Wingdings" charset="0"/>
              </a:rPr>
              <a:t>y</a:t>
            </a:r>
            <a:r>
              <a:rPr lang="en-US" dirty="0">
                <a:latin typeface="Arial" charset="0"/>
                <a:ea typeface="Arial" charset="0"/>
                <a:cs typeface="Arial" charset="0"/>
                <a:sym typeface="Wingdings" charset="0"/>
              </a:rPr>
              <a:t>, which are: </a:t>
            </a:r>
            <a:r>
              <a:rPr lang="en-US" dirty="0">
                <a:latin typeface="Arial" charset="0"/>
                <a:ea typeface="Arial" charset="0"/>
                <a:cs typeface="Arial" charset="0"/>
              </a:rPr>
              <a:t> </a:t>
            </a:r>
            <a:r>
              <a:rPr lang="en-US" dirty="0">
                <a:solidFill>
                  <a:srgbClr val="7BB31A"/>
                </a:solidFill>
                <a:latin typeface="Arial" charset="0"/>
                <a:ea typeface="Arial" charset="0"/>
                <a:cs typeface="Arial" charset="0"/>
                <a:sym typeface="Wingdings" charset="0"/>
              </a:rPr>
              <a:t>cites(</a:t>
            </a:r>
            <a:r>
              <a:rPr lang="en-US" dirty="0" err="1">
                <a:solidFill>
                  <a:srgbClr val="7BB31A"/>
                </a:solidFill>
                <a:latin typeface="Arial" charset="0"/>
                <a:ea typeface="Arial" charset="0"/>
                <a:cs typeface="Arial" charset="0"/>
                <a:sym typeface="Wingdings" charset="0"/>
              </a:rPr>
              <a:t>y,x</a:t>
            </a:r>
            <a:r>
              <a:rPr lang="en-US" dirty="0">
                <a:solidFill>
                  <a:srgbClr val="7BB31A"/>
                </a:solidFill>
                <a:latin typeface="Arial" charset="0"/>
                <a:ea typeface="Arial" charset="0"/>
                <a:cs typeface="Arial" charset="0"/>
                <a:sym typeface="Wingdings" charset="0"/>
              </a:rPr>
              <a:t>)</a:t>
            </a:r>
            <a:r>
              <a:rPr lang="en-US" dirty="0">
                <a:latin typeface="Arial" charset="0"/>
                <a:ea typeface="Arial" charset="0"/>
                <a:cs typeface="Arial" charset="0"/>
                <a:sym typeface="Wingdings" charset="0"/>
              </a:rPr>
              <a:t> and </a:t>
            </a:r>
            <a:r>
              <a:rPr lang="en-US" dirty="0" err="1">
                <a:solidFill>
                  <a:srgbClr val="7BB31A"/>
                </a:solidFill>
                <a:latin typeface="Arial" charset="0"/>
                <a:ea typeface="Arial" charset="0"/>
                <a:cs typeface="Arial" charset="0"/>
                <a:sym typeface="Wingdings" charset="0"/>
              </a:rPr>
              <a:t>sameTopic</a:t>
            </a:r>
            <a:r>
              <a:rPr lang="en-US" dirty="0">
                <a:solidFill>
                  <a:srgbClr val="7BB31A"/>
                </a:solidFill>
                <a:latin typeface="Arial" charset="0"/>
                <a:ea typeface="Arial" charset="0"/>
                <a:cs typeface="Arial" charset="0"/>
                <a:sym typeface="Wingdings" charset="0"/>
              </a:rPr>
              <a:t>(</a:t>
            </a:r>
            <a:r>
              <a:rPr lang="en-US" dirty="0" err="1">
                <a:solidFill>
                  <a:srgbClr val="7BB31A"/>
                </a:solidFill>
                <a:latin typeface="Arial" charset="0"/>
                <a:ea typeface="Arial" charset="0"/>
                <a:cs typeface="Arial" charset="0"/>
                <a:sym typeface="Wingdings" charset="0"/>
              </a:rPr>
              <a:t>x,y</a:t>
            </a:r>
            <a:r>
              <a:rPr lang="en-US" dirty="0">
                <a:solidFill>
                  <a:srgbClr val="7BB31A"/>
                </a:solidFill>
                <a:latin typeface="Arial" charset="0"/>
                <a:ea typeface="Arial" charset="0"/>
                <a:cs typeface="Arial" charset="0"/>
                <a:sym typeface="Wingdings" charset="0"/>
              </a:rPr>
              <a:t>)</a:t>
            </a:r>
            <a:endParaRPr lang="en-US" dirty="0">
              <a:solidFill>
                <a:srgbClr val="7BB31A"/>
              </a:solidFill>
              <a:latin typeface="Arial" charset="0"/>
              <a:ea typeface="Arial" charset="0"/>
              <a:cs typeface="Arial" charset="0"/>
            </a:endParaRPr>
          </a:p>
          <a:p>
            <a:r>
              <a:rPr lang="en-US" dirty="0">
                <a:solidFill>
                  <a:srgbClr val="0000FF"/>
                </a:solidFill>
                <a:latin typeface="Arial" charset="0"/>
                <a:ea typeface="Arial" charset="0"/>
                <a:cs typeface="Arial" charset="0"/>
                <a:sym typeface="Wingdings" charset="0"/>
              </a:rPr>
              <a:t>V1</a:t>
            </a:r>
            <a:r>
              <a:rPr lang="en-US" dirty="0">
                <a:latin typeface="Arial" charset="0"/>
                <a:ea typeface="Arial" charset="0"/>
                <a:cs typeface="Arial" charset="0"/>
                <a:sym typeface="Wingdings" charset="0"/>
              </a:rPr>
              <a:t> can cover the </a:t>
            </a:r>
            <a:r>
              <a:rPr lang="en-US" dirty="0">
                <a:solidFill>
                  <a:srgbClr val="7BB31A"/>
                </a:solidFill>
                <a:latin typeface="Arial" charset="0"/>
                <a:ea typeface="Arial" charset="0"/>
                <a:cs typeface="Arial" charset="0"/>
                <a:sym typeface="Wingdings" charset="0"/>
              </a:rPr>
              <a:t>cites</a:t>
            </a:r>
            <a:r>
              <a:rPr lang="en-US" dirty="0">
                <a:latin typeface="Arial" charset="0"/>
                <a:ea typeface="Arial" charset="0"/>
                <a:cs typeface="Arial" charset="0"/>
                <a:sym typeface="Wingdings" charset="0"/>
              </a:rPr>
              <a:t> </a:t>
            </a:r>
            <a:r>
              <a:rPr lang="en-US" dirty="0" err="1">
                <a:latin typeface="Arial" charset="0"/>
                <a:ea typeface="Arial" charset="0"/>
                <a:cs typeface="Arial" charset="0"/>
                <a:sym typeface="Wingdings" charset="0"/>
              </a:rPr>
              <a:t>subgoal</a:t>
            </a:r>
            <a:r>
              <a:rPr lang="en-US" dirty="0">
                <a:latin typeface="Arial" charset="0"/>
                <a:ea typeface="Arial" charset="0"/>
                <a:cs typeface="Arial" charset="0"/>
                <a:sym typeface="Wingdings" charset="0"/>
              </a:rPr>
              <a:t> (</a:t>
            </a:r>
            <a:r>
              <a:rPr lang="en-US" dirty="0" err="1">
                <a:latin typeface="Arial" charset="0"/>
                <a:ea typeface="Arial" charset="0"/>
                <a:cs typeface="Arial" charset="0"/>
                <a:sym typeface="Symbol" charset="0"/>
              </a:rPr>
              <a:t>x</a:t>
            </a:r>
            <a:r>
              <a:rPr lang="en-US" dirty="0" err="1">
                <a:latin typeface="Arial" charset="0"/>
                <a:ea typeface="Arial" charset="0"/>
                <a:cs typeface="Arial" charset="0"/>
                <a:sym typeface="Wingdings"/>
              </a:rPr>
              <a:t></a:t>
            </a:r>
            <a:r>
              <a:rPr lang="en-US" dirty="0" err="1">
                <a:latin typeface="Arial" charset="0"/>
                <a:ea typeface="Arial" charset="0"/>
                <a:cs typeface="Arial" charset="0"/>
                <a:sym typeface="Wingdings" charset="0"/>
              </a:rPr>
              <a:t>a</a:t>
            </a:r>
            <a:r>
              <a:rPr lang="en-US" dirty="0">
                <a:latin typeface="Arial" charset="0"/>
                <a:ea typeface="Arial" charset="0"/>
                <a:cs typeface="Arial" charset="0"/>
                <a:sym typeface="Wingdings" charset="0"/>
              </a:rPr>
              <a:t>, </a:t>
            </a:r>
            <a:r>
              <a:rPr lang="en-US" dirty="0" err="1">
                <a:latin typeface="Arial" charset="0"/>
                <a:ea typeface="Arial" charset="0"/>
                <a:cs typeface="Arial" charset="0"/>
                <a:sym typeface="Wingdings" charset="0"/>
              </a:rPr>
              <a:t>y</a:t>
            </a:r>
            <a:r>
              <a:rPr lang="en-US" dirty="0" err="1">
                <a:latin typeface="Arial" charset="0"/>
                <a:ea typeface="Arial" charset="0"/>
                <a:cs typeface="Arial" charset="0"/>
                <a:sym typeface="Wingdings"/>
              </a:rPr>
              <a:t></a:t>
            </a:r>
            <a:r>
              <a:rPr lang="en-US" dirty="0" err="1">
                <a:latin typeface="Arial" charset="0"/>
                <a:ea typeface="Arial" charset="0"/>
                <a:cs typeface="Arial" charset="0"/>
                <a:sym typeface="Wingdings" charset="0"/>
              </a:rPr>
              <a:t>b</a:t>
            </a:r>
            <a:r>
              <a:rPr lang="en-US" dirty="0">
                <a:latin typeface="Arial" charset="0"/>
                <a:ea typeface="Arial" charset="0"/>
                <a:cs typeface="Arial" charset="0"/>
                <a:sym typeface="Wingdings" charset="0"/>
              </a:rPr>
              <a:t>), but not </a:t>
            </a:r>
            <a:r>
              <a:rPr lang="en-US" dirty="0" err="1">
                <a:solidFill>
                  <a:srgbClr val="7BB31A"/>
                </a:solidFill>
                <a:latin typeface="Arial" charset="0"/>
                <a:ea typeface="Arial" charset="0"/>
                <a:cs typeface="Arial" charset="0"/>
                <a:sym typeface="Wingdings" charset="0"/>
              </a:rPr>
              <a:t>sameTopic</a:t>
            </a:r>
            <a:endParaRPr lang="en-US" dirty="0">
              <a:solidFill>
                <a:srgbClr val="7BB31A"/>
              </a:solidFill>
              <a:latin typeface="Arial" charset="0"/>
              <a:ea typeface="Arial" charset="0"/>
              <a:cs typeface="Arial" charset="0"/>
              <a:sym typeface="Wingdings" charset="0"/>
            </a:endParaRPr>
          </a:p>
          <a:p>
            <a:r>
              <a:rPr lang="en-US" dirty="0">
                <a:latin typeface="Arial" charset="0"/>
                <a:ea typeface="Arial" charset="0"/>
                <a:cs typeface="Arial" charset="0"/>
                <a:sym typeface="Wingdings" charset="0"/>
              </a:rPr>
              <a:t>Hence, </a:t>
            </a:r>
            <a:r>
              <a:rPr lang="en-US" dirty="0">
                <a:solidFill>
                  <a:srgbClr val="990000"/>
                </a:solidFill>
                <a:latin typeface="Arial" charset="0"/>
                <a:ea typeface="Arial" charset="0"/>
                <a:cs typeface="Arial" charset="0"/>
                <a:sym typeface="Wingdings" charset="0"/>
              </a:rPr>
              <a:t>no MCD is created for</a:t>
            </a:r>
            <a:r>
              <a:rPr lang="en-US" dirty="0">
                <a:latin typeface="Arial" charset="0"/>
                <a:ea typeface="Arial" charset="0"/>
                <a:cs typeface="Arial" charset="0"/>
                <a:sym typeface="Wingdings" charset="0"/>
              </a:rPr>
              <a:t> </a:t>
            </a:r>
            <a:r>
              <a:rPr lang="en-US" dirty="0">
                <a:solidFill>
                  <a:srgbClr val="0000FF"/>
                </a:solidFill>
                <a:latin typeface="Arial" charset="0"/>
                <a:ea typeface="Arial" charset="0"/>
                <a:cs typeface="Arial" charset="0"/>
                <a:sym typeface="Wingdings" charset="0"/>
              </a:rPr>
              <a:t>V1</a:t>
            </a:r>
          </a:p>
        </p:txBody>
      </p:sp>
    </p:spTree>
    <p:extLst>
      <p:ext uri="{BB962C8B-B14F-4D97-AF65-F5344CB8AC3E}">
        <p14:creationId xmlns:p14="http://schemas.microsoft.com/office/powerpoint/2010/main" val="266411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4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45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45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250" name="Rectangle 2"/>
          <p:cNvSpPr>
            <a:spLocks noGrp="1" noChangeArrowheads="1"/>
          </p:cNvSpPr>
          <p:nvPr>
            <p:ph type="title"/>
          </p:nvPr>
        </p:nvSpPr>
        <p:spPr/>
        <p:txBody>
          <a:bodyPr/>
          <a:lstStyle/>
          <a:p>
            <a:r>
              <a:rPr lang="en-US"/>
              <a:t>MCD Formation for our example</a:t>
            </a:r>
            <a:endParaRPr lang="en-US" dirty="0"/>
          </a:p>
        </p:txBody>
      </p:sp>
      <p:sp>
        <p:nvSpPr>
          <p:cNvPr id="7" name="Content Placeholder 6"/>
          <p:cNvSpPr>
            <a:spLocks noGrp="1"/>
          </p:cNvSpPr>
          <p:nvPr>
            <p:ph sz="quarter" idx="1"/>
          </p:nvPr>
        </p:nvSpPr>
        <p:spPr/>
        <p:txBody>
          <a:bodyPr/>
          <a:lstStyle/>
          <a:p>
            <a:pPr marL="0" indent="0">
              <a:spcBef>
                <a:spcPct val="20000"/>
              </a:spcBef>
              <a:buClr>
                <a:srgbClr val="969696"/>
              </a:buClr>
              <a:buNone/>
            </a:pPr>
            <a:r>
              <a:rPr kumimoji="1" lang="en-US" sz="2800" dirty="0">
                <a:solidFill>
                  <a:srgbClr val="292929"/>
                </a:solidFill>
              </a:rPr>
              <a:t>q(x) </a:t>
            </a:r>
            <a:r>
              <a:rPr kumimoji="1" lang="en-US" sz="2800" dirty="0">
                <a:solidFill>
                  <a:srgbClr val="292929"/>
                </a:solidFill>
                <a:sym typeface="Wingdings"/>
              </a:rPr>
              <a:t></a:t>
            </a:r>
            <a:r>
              <a:rPr kumimoji="1" lang="en-US" sz="2800" dirty="0">
                <a:solidFill>
                  <a:srgbClr val="292929"/>
                </a:solidFill>
              </a:rPr>
              <a:t> cites(</a:t>
            </a:r>
            <a:r>
              <a:rPr kumimoji="1" lang="en-US" sz="2800" dirty="0" err="1">
                <a:solidFill>
                  <a:srgbClr val="292929"/>
                </a:solidFill>
              </a:rPr>
              <a:t>x,y</a:t>
            </a:r>
            <a:r>
              <a:rPr kumimoji="1" lang="en-US" sz="2800" dirty="0">
                <a:solidFill>
                  <a:srgbClr val="292929"/>
                </a:solidFill>
              </a:rPr>
              <a:t>), cites(</a:t>
            </a:r>
            <a:r>
              <a:rPr kumimoji="1" lang="en-US" sz="2800" dirty="0" err="1">
                <a:solidFill>
                  <a:srgbClr val="292929"/>
                </a:solidFill>
              </a:rPr>
              <a:t>y,x</a:t>
            </a:r>
            <a:r>
              <a:rPr kumimoji="1" lang="en-US" sz="2800" dirty="0">
                <a:solidFill>
                  <a:srgbClr val="292929"/>
                </a:solidFill>
              </a:rPr>
              <a:t>), </a:t>
            </a:r>
            <a:r>
              <a:rPr kumimoji="1" lang="en-US" sz="2800" dirty="0" err="1">
                <a:solidFill>
                  <a:srgbClr val="292929"/>
                </a:solidFill>
              </a:rPr>
              <a:t>sameTopic</a:t>
            </a:r>
            <a:r>
              <a:rPr kumimoji="1" lang="en-US" sz="2800" dirty="0">
                <a:solidFill>
                  <a:srgbClr val="292929"/>
                </a:solidFill>
              </a:rPr>
              <a:t>(</a:t>
            </a:r>
            <a:r>
              <a:rPr kumimoji="1" lang="en-US" sz="2800" dirty="0" err="1">
                <a:solidFill>
                  <a:srgbClr val="292929"/>
                </a:solidFill>
              </a:rPr>
              <a:t>x,y</a:t>
            </a:r>
            <a:r>
              <a:rPr kumimoji="1" lang="en-US" sz="2800" dirty="0">
                <a:solidFill>
                  <a:srgbClr val="292929"/>
                </a:solidFill>
              </a:rPr>
              <a:t>)</a:t>
            </a:r>
          </a:p>
          <a:p>
            <a:pPr marL="0" indent="0">
              <a:spcBef>
                <a:spcPct val="20000"/>
              </a:spcBef>
              <a:buClr>
                <a:srgbClr val="969696"/>
              </a:buClr>
              <a:buNone/>
            </a:pPr>
            <a:r>
              <a:rPr kumimoji="1" lang="en-US" sz="2800" dirty="0">
                <a:solidFill>
                  <a:srgbClr val="292929"/>
                </a:solidFill>
              </a:rPr>
              <a:t>Consider </a:t>
            </a:r>
            <a:r>
              <a:rPr kumimoji="1" lang="en-US" sz="2800" dirty="0">
                <a:solidFill>
                  <a:srgbClr val="0000FF"/>
                </a:solidFill>
                <a:sym typeface="Wingdings" charset="0"/>
              </a:rPr>
              <a:t>V2</a:t>
            </a:r>
            <a:r>
              <a:rPr kumimoji="1" lang="en-US" sz="2800" dirty="0">
                <a:solidFill>
                  <a:srgbClr val="292929"/>
                </a:solidFill>
                <a:sym typeface="Wingdings" charset="0"/>
              </a:rPr>
              <a:t>(</a:t>
            </a:r>
            <a:r>
              <a:rPr kumimoji="1" lang="en-US" sz="2800" dirty="0" err="1">
                <a:solidFill>
                  <a:srgbClr val="292929"/>
                </a:solidFill>
                <a:sym typeface="Wingdings" charset="0"/>
              </a:rPr>
              <a:t>c,d</a:t>
            </a:r>
            <a:r>
              <a:rPr kumimoji="1" lang="en-US" sz="2800" dirty="0">
                <a:solidFill>
                  <a:srgbClr val="292929"/>
                </a:solidFill>
                <a:sym typeface="Wingdings" charset="0"/>
              </a:rPr>
              <a:t>) </a:t>
            </a:r>
            <a:r>
              <a:rPr lang="en-US" sz="2800" dirty="0">
                <a:sym typeface="Symbol" charset="0"/>
              </a:rPr>
              <a:t></a:t>
            </a:r>
            <a:r>
              <a:rPr kumimoji="1" lang="en-US" sz="2800" dirty="0">
                <a:solidFill>
                  <a:srgbClr val="292929"/>
                </a:solidFill>
                <a:sym typeface="Wingdings" charset="0"/>
              </a:rPr>
              <a:t> </a:t>
            </a:r>
            <a:r>
              <a:rPr kumimoji="1" lang="en-US" sz="2800" dirty="0" err="1">
                <a:solidFill>
                  <a:srgbClr val="292929"/>
                </a:solidFill>
                <a:sym typeface="Wingdings" charset="0"/>
              </a:rPr>
              <a:t>sameTopic</a:t>
            </a:r>
            <a:r>
              <a:rPr kumimoji="1" lang="en-US" sz="2800" dirty="0">
                <a:solidFill>
                  <a:srgbClr val="292929"/>
                </a:solidFill>
                <a:sym typeface="Wingdings" charset="0"/>
              </a:rPr>
              <a:t>(</a:t>
            </a:r>
            <a:r>
              <a:rPr kumimoji="1" lang="en-US" sz="2800" dirty="0" err="1">
                <a:solidFill>
                  <a:srgbClr val="292929"/>
                </a:solidFill>
                <a:sym typeface="Wingdings" charset="0"/>
              </a:rPr>
              <a:t>c,d</a:t>
            </a:r>
            <a:r>
              <a:rPr kumimoji="1" lang="en-US" sz="2800" dirty="0">
                <a:solidFill>
                  <a:srgbClr val="292929"/>
                </a:solidFill>
                <a:sym typeface="Wingdings" charset="0"/>
              </a:rPr>
              <a:t>)</a:t>
            </a:r>
            <a:endParaRPr kumimoji="1" lang="en-US" sz="2800" dirty="0">
              <a:solidFill>
                <a:srgbClr val="292929"/>
              </a:solidFill>
            </a:endParaRPr>
          </a:p>
          <a:p>
            <a:pPr>
              <a:spcBef>
                <a:spcPct val="20000"/>
              </a:spcBef>
              <a:buClr>
                <a:srgbClr val="969696"/>
              </a:buClr>
            </a:pPr>
            <a:r>
              <a:rPr kumimoji="1" lang="en-US" sz="2800" dirty="0">
                <a:solidFill>
                  <a:srgbClr val="292929"/>
                </a:solidFill>
              </a:rPr>
              <a:t>Can cover </a:t>
            </a:r>
            <a:r>
              <a:rPr kumimoji="1" lang="en-US" sz="2800" dirty="0" err="1">
                <a:solidFill>
                  <a:srgbClr val="7BB31A"/>
                </a:solidFill>
              </a:rPr>
              <a:t>sameTopic</a:t>
            </a:r>
            <a:r>
              <a:rPr kumimoji="1" lang="en-US" sz="2800" dirty="0">
                <a:solidFill>
                  <a:srgbClr val="7BB31A"/>
                </a:solidFill>
              </a:rPr>
              <a:t>(</a:t>
            </a:r>
            <a:r>
              <a:rPr kumimoji="1" lang="en-US" sz="2800" dirty="0" err="1">
                <a:solidFill>
                  <a:srgbClr val="7BB31A"/>
                </a:solidFill>
              </a:rPr>
              <a:t>x,y</a:t>
            </a:r>
            <a:r>
              <a:rPr kumimoji="1" lang="en-US" sz="2800" dirty="0">
                <a:solidFill>
                  <a:srgbClr val="7BB31A"/>
                </a:solidFill>
              </a:rPr>
              <a:t>)</a:t>
            </a:r>
            <a:r>
              <a:rPr kumimoji="1" lang="en-US" sz="2800" dirty="0">
                <a:solidFill>
                  <a:srgbClr val="292929"/>
                </a:solidFill>
              </a:rPr>
              <a:t> (and nothing else)</a:t>
            </a:r>
          </a:p>
          <a:p>
            <a:pPr>
              <a:spcBef>
                <a:spcPct val="20000"/>
              </a:spcBef>
              <a:buClr>
                <a:srgbClr val="969696"/>
              </a:buClr>
            </a:pPr>
            <a:r>
              <a:rPr kumimoji="1" lang="en-US" sz="2800" dirty="0">
                <a:solidFill>
                  <a:srgbClr val="292929"/>
                </a:solidFill>
              </a:rPr>
              <a:t>To do this, we map: </a:t>
            </a:r>
            <a:r>
              <a:rPr kumimoji="1" lang="en-US" sz="2800" dirty="0" err="1">
                <a:solidFill>
                  <a:srgbClr val="292929"/>
                </a:solidFill>
                <a:sym typeface="Symbol" charset="0"/>
              </a:rPr>
              <a:t>x</a:t>
            </a:r>
            <a:r>
              <a:rPr kumimoji="1" lang="en-US" sz="2800" dirty="0" err="1">
                <a:solidFill>
                  <a:srgbClr val="292929"/>
                </a:solidFill>
                <a:sym typeface="Wingdings"/>
              </a:rPr>
              <a:t></a:t>
            </a:r>
            <a:r>
              <a:rPr kumimoji="1" lang="en-US" sz="2800" dirty="0" err="1">
                <a:solidFill>
                  <a:srgbClr val="292929"/>
                </a:solidFill>
                <a:sym typeface="Wingdings" charset="0"/>
              </a:rPr>
              <a:t>c</a:t>
            </a:r>
            <a:r>
              <a:rPr kumimoji="1" lang="en-US" sz="2800" dirty="0">
                <a:solidFill>
                  <a:srgbClr val="292929"/>
                </a:solidFill>
                <a:sym typeface="Wingdings" charset="0"/>
              </a:rPr>
              <a:t>, </a:t>
            </a:r>
            <a:r>
              <a:rPr kumimoji="1" lang="en-US" sz="2800" dirty="0" err="1">
                <a:solidFill>
                  <a:srgbClr val="292929"/>
                </a:solidFill>
                <a:sym typeface="Wingdings" charset="0"/>
              </a:rPr>
              <a:t>y</a:t>
            </a:r>
            <a:r>
              <a:rPr kumimoji="1" lang="en-US" sz="2800" dirty="0" err="1">
                <a:solidFill>
                  <a:srgbClr val="292929"/>
                </a:solidFill>
                <a:sym typeface="Wingdings"/>
              </a:rPr>
              <a:t></a:t>
            </a:r>
            <a:r>
              <a:rPr kumimoji="1" lang="en-US" sz="2800" dirty="0" err="1">
                <a:solidFill>
                  <a:srgbClr val="292929"/>
                </a:solidFill>
                <a:sym typeface="Wingdings" charset="0"/>
              </a:rPr>
              <a:t>d</a:t>
            </a:r>
            <a:endParaRPr kumimoji="1" lang="en-US" sz="2800" dirty="0">
              <a:solidFill>
                <a:srgbClr val="292929"/>
              </a:solidFill>
              <a:sym typeface="Wingdings" charset="0"/>
            </a:endParaRPr>
          </a:p>
          <a:p>
            <a:pPr>
              <a:spcBef>
                <a:spcPct val="20000"/>
              </a:spcBef>
              <a:buClr>
                <a:srgbClr val="969696"/>
              </a:buClr>
            </a:pPr>
            <a:r>
              <a:rPr kumimoji="1" lang="en-US" sz="2800" dirty="0">
                <a:solidFill>
                  <a:srgbClr val="292929"/>
                </a:solidFill>
                <a:sym typeface="Symbol" charset="0"/>
              </a:rPr>
              <a:t>The MCD says how the query atoms may be covered by </a:t>
            </a:r>
            <a:r>
              <a:rPr kumimoji="1" lang="en-US" sz="2800" dirty="0">
                <a:solidFill>
                  <a:srgbClr val="0000FF"/>
                </a:solidFill>
                <a:sym typeface="Symbol" charset="0"/>
              </a:rPr>
              <a:t>V2</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1845254" name="Rectangle 6"/>
          <p:cNvSpPr>
            <a:spLocks noChangeArrowheads="1"/>
          </p:cNvSpPr>
          <p:nvPr/>
        </p:nvSpPr>
        <p:spPr bwMode="auto">
          <a:xfrm>
            <a:off x="1905000" y="54102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2400" dirty="0"/>
              <a:t>V2</a:t>
            </a:r>
          </a:p>
        </p:txBody>
      </p:sp>
      <p:sp>
        <p:nvSpPr>
          <p:cNvPr id="1845255" name="Text Box 7"/>
          <p:cNvSpPr txBox="1">
            <a:spLocks noChangeArrowheads="1"/>
          </p:cNvSpPr>
          <p:nvPr/>
        </p:nvSpPr>
        <p:spPr bwMode="auto">
          <a:xfrm>
            <a:off x="1905000" y="4724400"/>
            <a:ext cx="48768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r>
              <a:rPr lang="en-US" sz="2400" b="1"/>
              <a:t>MiniCon Descriptions (MCDs)</a:t>
            </a:r>
          </a:p>
        </p:txBody>
      </p:sp>
      <p:sp>
        <p:nvSpPr>
          <p:cNvPr id="1845257" name="Rectangle 9"/>
          <p:cNvSpPr>
            <a:spLocks noChangeArrowheads="1"/>
          </p:cNvSpPr>
          <p:nvPr/>
        </p:nvSpPr>
        <p:spPr bwMode="auto">
          <a:xfrm>
            <a:off x="1905000" y="5105400"/>
            <a:ext cx="990600" cy="304800"/>
          </a:xfrm>
          <a:prstGeom prst="rect">
            <a:avLst/>
          </a:prstGeom>
          <a:solidFill>
            <a:srgbClr val="8B88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2400">
                <a:solidFill>
                  <a:schemeClr val="bg1"/>
                </a:solidFill>
              </a:rPr>
              <a:t>View</a:t>
            </a:r>
          </a:p>
        </p:txBody>
      </p:sp>
      <p:sp>
        <p:nvSpPr>
          <p:cNvPr id="1845258" name="Rectangle 10"/>
          <p:cNvSpPr>
            <a:spLocks noChangeArrowheads="1"/>
          </p:cNvSpPr>
          <p:nvPr/>
        </p:nvSpPr>
        <p:spPr bwMode="auto">
          <a:xfrm>
            <a:off x="2895600" y="5105400"/>
            <a:ext cx="1600200" cy="304800"/>
          </a:xfrm>
          <a:prstGeom prst="rect">
            <a:avLst/>
          </a:prstGeom>
          <a:solidFill>
            <a:srgbClr val="8B88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2400">
                <a:solidFill>
                  <a:schemeClr val="bg1"/>
                </a:solidFill>
              </a:rPr>
              <a:t>Mappings</a:t>
            </a:r>
          </a:p>
        </p:txBody>
      </p:sp>
      <p:sp>
        <p:nvSpPr>
          <p:cNvPr id="1845259" name="Rectangle 11"/>
          <p:cNvSpPr>
            <a:spLocks noChangeArrowheads="1"/>
          </p:cNvSpPr>
          <p:nvPr/>
        </p:nvSpPr>
        <p:spPr bwMode="auto">
          <a:xfrm>
            <a:off x="4495800" y="5129530"/>
            <a:ext cx="3276600" cy="280670"/>
          </a:xfrm>
          <a:prstGeom prst="rect">
            <a:avLst/>
          </a:prstGeom>
          <a:solidFill>
            <a:srgbClr val="8B88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2400" dirty="0">
                <a:solidFill>
                  <a:schemeClr val="bg1"/>
                </a:solidFill>
              </a:rPr>
              <a:t>Query Atoms Covered</a:t>
            </a:r>
          </a:p>
        </p:txBody>
      </p:sp>
      <p:sp>
        <p:nvSpPr>
          <p:cNvPr id="1845260" name="Rectangle 12"/>
          <p:cNvSpPr>
            <a:spLocks noChangeArrowheads="1"/>
          </p:cNvSpPr>
          <p:nvPr/>
        </p:nvSpPr>
        <p:spPr bwMode="auto">
          <a:xfrm>
            <a:off x="2895600" y="5410200"/>
            <a:ext cx="1600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kumimoji="1" lang="en-US" sz="2400" dirty="0" err="1">
                <a:solidFill>
                  <a:srgbClr val="292929"/>
                </a:solidFill>
                <a:sym typeface="Symbol" charset="0"/>
              </a:rPr>
              <a:t>x</a:t>
            </a:r>
            <a:r>
              <a:rPr kumimoji="1" lang="en-US" sz="2400" dirty="0" err="1">
                <a:solidFill>
                  <a:srgbClr val="292929"/>
                </a:solidFill>
                <a:sym typeface="Wingdings"/>
              </a:rPr>
              <a:t></a:t>
            </a:r>
            <a:r>
              <a:rPr kumimoji="1" lang="en-US" sz="2400" dirty="0" err="1">
                <a:solidFill>
                  <a:srgbClr val="292929"/>
                </a:solidFill>
                <a:sym typeface="Wingdings" charset="0"/>
              </a:rPr>
              <a:t>c</a:t>
            </a:r>
            <a:r>
              <a:rPr kumimoji="1" lang="en-US" sz="2400" dirty="0">
                <a:solidFill>
                  <a:srgbClr val="292929"/>
                </a:solidFill>
                <a:sym typeface="Wingdings" charset="0"/>
              </a:rPr>
              <a:t>, </a:t>
            </a:r>
            <a:r>
              <a:rPr kumimoji="1" lang="en-US" sz="2400" dirty="0" err="1">
                <a:solidFill>
                  <a:srgbClr val="292929"/>
                </a:solidFill>
                <a:sym typeface="Wingdings" charset="0"/>
              </a:rPr>
              <a:t>y</a:t>
            </a:r>
            <a:r>
              <a:rPr kumimoji="1" lang="en-US" sz="2400" dirty="0" err="1">
                <a:solidFill>
                  <a:srgbClr val="292929"/>
                </a:solidFill>
                <a:sym typeface="Wingdings"/>
              </a:rPr>
              <a:t></a:t>
            </a:r>
            <a:r>
              <a:rPr kumimoji="1" lang="en-US" sz="2400" dirty="0" err="1">
                <a:solidFill>
                  <a:srgbClr val="292929"/>
                </a:solidFill>
                <a:sym typeface="Wingdings" charset="0"/>
              </a:rPr>
              <a:t>d</a:t>
            </a:r>
            <a:endParaRPr kumimoji="1" lang="en-US" sz="2400" dirty="0">
              <a:solidFill>
                <a:srgbClr val="292929"/>
              </a:solidFill>
              <a:sym typeface="Wingdings" charset="0"/>
            </a:endParaRPr>
          </a:p>
        </p:txBody>
      </p:sp>
      <p:sp>
        <p:nvSpPr>
          <p:cNvPr id="1845262" name="Rectangle 14"/>
          <p:cNvSpPr>
            <a:spLocks noChangeArrowheads="1"/>
          </p:cNvSpPr>
          <p:nvPr/>
        </p:nvSpPr>
        <p:spPr bwMode="auto">
          <a:xfrm>
            <a:off x="4495800" y="5440362"/>
            <a:ext cx="3276600" cy="3508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2400"/>
              <a:t>3</a:t>
            </a:r>
          </a:p>
        </p:txBody>
      </p:sp>
    </p:spTree>
    <p:extLst>
      <p:ext uri="{BB962C8B-B14F-4D97-AF65-F5344CB8AC3E}">
        <p14:creationId xmlns:p14="http://schemas.microsoft.com/office/powerpoint/2010/main" val="164695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52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52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5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52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52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52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5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254" grpId="0" animBg="1"/>
      <p:bldP spid="1845255" grpId="0"/>
      <p:bldP spid="1845257" grpId="0" animBg="1"/>
      <p:bldP spid="1845258" grpId="0" animBg="1"/>
      <p:bldP spid="1845259" grpId="0" animBg="1"/>
      <p:bldP spid="1845260" grpId="0" animBg="1"/>
      <p:bldP spid="18452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274" name="Rectangle 2"/>
          <p:cNvSpPr>
            <a:spLocks noGrp="1" noChangeArrowheads="1"/>
          </p:cNvSpPr>
          <p:nvPr>
            <p:ph type="title"/>
          </p:nvPr>
        </p:nvSpPr>
        <p:spPr/>
        <p:txBody>
          <a:bodyPr/>
          <a:lstStyle/>
          <a:p>
            <a:r>
              <a:rPr lang="en-US" dirty="0">
                <a:latin typeface="Arial" charset="0"/>
                <a:cs typeface="Arial" charset="0"/>
              </a:rPr>
              <a:t>MCD Formation for our example</a:t>
            </a:r>
            <a:endParaRPr lang="en-US" dirty="0"/>
          </a:p>
        </p:txBody>
      </p:sp>
      <p:sp>
        <p:nvSpPr>
          <p:cNvPr id="1846276" name="Rectangle 4"/>
          <p:cNvSpPr>
            <a:spLocks noGrp="1" noChangeArrowheads="1"/>
          </p:cNvSpPr>
          <p:nvPr>
            <p:ph type="body" idx="1"/>
          </p:nvPr>
        </p:nvSpPr>
        <p:spPr>
          <a:xfrm>
            <a:off x="914400" y="1447800"/>
            <a:ext cx="8077200" cy="4572000"/>
          </a:xfrm>
        </p:spPr>
        <p:txBody>
          <a:bodyPr/>
          <a:lstStyle/>
          <a:p>
            <a:pPr>
              <a:buFontTx/>
              <a:buNone/>
            </a:pPr>
            <a:r>
              <a:rPr lang="en-US" sz="2400" dirty="0">
                <a:latin typeface="Arial"/>
                <a:cs typeface="Arial"/>
              </a:rPr>
              <a:t>q(x) </a:t>
            </a:r>
            <a:r>
              <a:rPr lang="en-US" sz="2400" dirty="0">
                <a:latin typeface="Arial"/>
                <a:cs typeface="Arial"/>
                <a:sym typeface="Wingdings"/>
              </a:rPr>
              <a:t></a:t>
            </a:r>
            <a:r>
              <a:rPr lang="en-US" sz="2400" dirty="0">
                <a:latin typeface="Arial"/>
                <a:cs typeface="Arial"/>
              </a:rPr>
              <a:t> cites(</a:t>
            </a:r>
            <a:r>
              <a:rPr lang="en-US" sz="2400" dirty="0" err="1">
                <a:latin typeface="Arial"/>
                <a:cs typeface="Arial"/>
              </a:rPr>
              <a:t>x,y</a:t>
            </a:r>
            <a:r>
              <a:rPr lang="en-US" sz="2400" dirty="0">
                <a:latin typeface="Arial"/>
                <a:cs typeface="Arial"/>
              </a:rPr>
              <a:t>), cites(</a:t>
            </a:r>
            <a:r>
              <a:rPr lang="en-US" sz="2400" dirty="0" err="1">
                <a:latin typeface="Arial"/>
                <a:cs typeface="Arial"/>
              </a:rPr>
              <a:t>y,x</a:t>
            </a:r>
            <a:r>
              <a:rPr lang="en-US" sz="2400" dirty="0">
                <a:latin typeface="Arial"/>
                <a:cs typeface="Arial"/>
              </a:rPr>
              <a:t>), </a:t>
            </a:r>
            <a:r>
              <a:rPr lang="en-US" sz="2400" dirty="0" err="1">
                <a:latin typeface="Arial"/>
                <a:cs typeface="Arial"/>
              </a:rPr>
              <a:t>sameTopic</a:t>
            </a:r>
            <a:r>
              <a:rPr lang="en-US" sz="2400" dirty="0">
                <a:latin typeface="Arial"/>
                <a:cs typeface="Arial"/>
              </a:rPr>
              <a:t>(</a:t>
            </a:r>
            <a:r>
              <a:rPr lang="en-US" sz="2400" dirty="0" err="1">
                <a:latin typeface="Arial"/>
                <a:cs typeface="Arial"/>
              </a:rPr>
              <a:t>x,y</a:t>
            </a:r>
            <a:r>
              <a:rPr lang="en-US" sz="2400" dirty="0">
                <a:latin typeface="Arial"/>
                <a:cs typeface="Arial"/>
              </a:rPr>
              <a:t>)</a:t>
            </a:r>
          </a:p>
          <a:p>
            <a:pPr>
              <a:buFontTx/>
              <a:buNone/>
            </a:pPr>
            <a:r>
              <a:rPr lang="en-US" sz="2400" dirty="0">
                <a:latin typeface="Arial"/>
                <a:cs typeface="Arial"/>
              </a:rPr>
              <a:t>Consider </a:t>
            </a:r>
            <a:r>
              <a:rPr lang="en-US" sz="2400" dirty="0">
                <a:solidFill>
                  <a:srgbClr val="0000FF"/>
                </a:solidFill>
                <a:latin typeface="Arial"/>
                <a:cs typeface="Arial"/>
                <a:sym typeface="Wingdings" charset="0"/>
              </a:rPr>
              <a:t>V3</a:t>
            </a:r>
            <a:r>
              <a:rPr lang="en-US" sz="2400" dirty="0">
                <a:latin typeface="Arial"/>
                <a:cs typeface="Arial"/>
                <a:sym typeface="Wingdings" charset="0"/>
              </a:rPr>
              <a:t>(</a:t>
            </a:r>
            <a:r>
              <a:rPr lang="en-US" sz="2400" dirty="0" err="1">
                <a:latin typeface="Arial"/>
                <a:cs typeface="Arial"/>
                <a:sym typeface="Wingdings" charset="0"/>
              </a:rPr>
              <a:t>f,h</a:t>
            </a:r>
            <a:r>
              <a:rPr lang="en-US" sz="2400" dirty="0">
                <a:latin typeface="Arial"/>
                <a:cs typeface="Arial"/>
                <a:sym typeface="Wingdings" charset="0"/>
              </a:rPr>
              <a:t>) </a:t>
            </a:r>
            <a:r>
              <a:rPr lang="en-US" sz="2400" dirty="0">
                <a:latin typeface="Arial"/>
                <a:cs typeface="Arial"/>
                <a:sym typeface="Symbol" charset="0"/>
              </a:rPr>
              <a:t></a:t>
            </a:r>
            <a:r>
              <a:rPr lang="en-US" sz="2400" dirty="0">
                <a:latin typeface="Arial"/>
                <a:cs typeface="Arial"/>
                <a:sym typeface="Wingdings" charset="0"/>
              </a:rPr>
              <a:t> cites(</a:t>
            </a:r>
            <a:r>
              <a:rPr lang="en-US" sz="2400" dirty="0" err="1">
                <a:latin typeface="Arial"/>
                <a:cs typeface="Arial"/>
                <a:sym typeface="Wingdings" charset="0"/>
              </a:rPr>
              <a:t>f,g</a:t>
            </a:r>
            <a:r>
              <a:rPr lang="en-US" sz="2400" dirty="0">
                <a:latin typeface="Arial"/>
                <a:cs typeface="Arial"/>
                <a:sym typeface="Wingdings" charset="0"/>
              </a:rPr>
              <a:t>), cites(</a:t>
            </a:r>
            <a:r>
              <a:rPr lang="en-US" sz="2400" dirty="0" err="1">
                <a:latin typeface="Arial"/>
                <a:cs typeface="Arial"/>
                <a:sym typeface="Wingdings" charset="0"/>
              </a:rPr>
              <a:t>g,h</a:t>
            </a:r>
            <a:r>
              <a:rPr lang="en-US" sz="2400" dirty="0">
                <a:latin typeface="Arial"/>
                <a:cs typeface="Arial"/>
                <a:sym typeface="Wingdings" charset="0"/>
              </a:rPr>
              <a:t>), </a:t>
            </a:r>
            <a:r>
              <a:rPr lang="en-US" sz="2400" dirty="0" err="1">
                <a:latin typeface="Arial"/>
                <a:cs typeface="Arial"/>
                <a:sym typeface="Wingdings" charset="0"/>
              </a:rPr>
              <a:t>sameTopic</a:t>
            </a:r>
            <a:r>
              <a:rPr lang="en-US" sz="2400" dirty="0">
                <a:latin typeface="Arial"/>
                <a:cs typeface="Arial"/>
                <a:sym typeface="Wingdings" charset="0"/>
              </a:rPr>
              <a:t>(</a:t>
            </a:r>
            <a:r>
              <a:rPr lang="en-US" sz="2400" dirty="0" err="1">
                <a:latin typeface="Arial"/>
                <a:cs typeface="Arial"/>
                <a:sym typeface="Wingdings" charset="0"/>
              </a:rPr>
              <a:t>f,g</a:t>
            </a:r>
            <a:r>
              <a:rPr lang="en-US" sz="2400" dirty="0">
                <a:latin typeface="Arial"/>
                <a:cs typeface="Arial"/>
                <a:sym typeface="Wingdings" charset="0"/>
              </a:rPr>
              <a:t>)</a:t>
            </a:r>
            <a:endParaRPr lang="en-US" sz="2400" dirty="0">
              <a:latin typeface="Arial"/>
              <a:cs typeface="Arial"/>
            </a:endParaRPr>
          </a:p>
          <a:p>
            <a:r>
              <a:rPr lang="en-US" sz="2400" dirty="0">
                <a:latin typeface="Arial"/>
                <a:cs typeface="Arial"/>
              </a:rPr>
              <a:t>Can cover query </a:t>
            </a:r>
            <a:r>
              <a:rPr lang="en-US" sz="2400" dirty="0" err="1">
                <a:latin typeface="Arial"/>
                <a:cs typeface="Arial"/>
              </a:rPr>
              <a:t>subgoal</a:t>
            </a:r>
            <a:r>
              <a:rPr lang="en-US" sz="2400" dirty="0">
                <a:latin typeface="Arial"/>
                <a:cs typeface="Arial"/>
              </a:rPr>
              <a:t> </a:t>
            </a:r>
            <a:r>
              <a:rPr lang="en-US" sz="2400" dirty="0" err="1">
                <a:solidFill>
                  <a:srgbClr val="7BB31A"/>
                </a:solidFill>
                <a:latin typeface="Arial"/>
                <a:cs typeface="Arial"/>
              </a:rPr>
              <a:t>sameTopic</a:t>
            </a:r>
            <a:r>
              <a:rPr lang="en-US" sz="2400" dirty="0">
                <a:solidFill>
                  <a:srgbClr val="7BB31A"/>
                </a:solidFill>
                <a:latin typeface="Arial"/>
                <a:cs typeface="Arial"/>
              </a:rPr>
              <a:t>(</a:t>
            </a:r>
            <a:r>
              <a:rPr lang="en-US" sz="2400" dirty="0" err="1">
                <a:solidFill>
                  <a:srgbClr val="7BB31A"/>
                </a:solidFill>
                <a:latin typeface="Arial"/>
                <a:cs typeface="Arial"/>
              </a:rPr>
              <a:t>x,y</a:t>
            </a:r>
            <a:r>
              <a:rPr lang="en-US" sz="2400" dirty="0">
                <a:solidFill>
                  <a:srgbClr val="7BB31A"/>
                </a:solidFill>
                <a:latin typeface="Arial"/>
                <a:cs typeface="Arial"/>
              </a:rPr>
              <a:t>)</a:t>
            </a:r>
          </a:p>
          <a:p>
            <a:r>
              <a:rPr lang="en-US" sz="2400" dirty="0">
                <a:latin typeface="Arial"/>
                <a:cs typeface="Arial"/>
              </a:rPr>
              <a:t>To do this, we map: </a:t>
            </a:r>
            <a:r>
              <a:rPr lang="en-US" sz="2400" dirty="0" err="1">
                <a:latin typeface="Arial"/>
                <a:cs typeface="Arial"/>
                <a:sym typeface="Symbol" charset="0"/>
              </a:rPr>
              <a:t>x</a:t>
            </a:r>
            <a:r>
              <a:rPr lang="en-US" sz="2400" dirty="0" err="1">
                <a:latin typeface="Arial"/>
                <a:cs typeface="Arial"/>
                <a:sym typeface="Wingdings" charset="0"/>
              </a:rPr>
              <a:t>f,yg</a:t>
            </a:r>
            <a:endParaRPr lang="en-US" sz="2400" b="1" dirty="0">
              <a:latin typeface="Arial"/>
              <a:cs typeface="Arial"/>
              <a:sym typeface="Wingdings" charset="0"/>
            </a:endParaRPr>
          </a:p>
          <a:p>
            <a:r>
              <a:rPr lang="en-US" sz="2400" b="1" dirty="0">
                <a:latin typeface="Arial"/>
                <a:cs typeface="Arial"/>
                <a:sym typeface="Wingdings" charset="0"/>
              </a:rPr>
              <a:t>y</a:t>
            </a:r>
            <a:r>
              <a:rPr lang="en-US" sz="2400" dirty="0">
                <a:latin typeface="Arial"/>
                <a:cs typeface="Arial"/>
                <a:sym typeface="Wingdings" charset="0"/>
              </a:rPr>
              <a:t> is an existential join variable</a:t>
            </a:r>
          </a:p>
          <a:p>
            <a:r>
              <a:rPr lang="en-US" sz="2400" dirty="0">
                <a:latin typeface="Arial"/>
                <a:cs typeface="Arial"/>
                <a:sym typeface="Wingdings" charset="0"/>
              </a:rPr>
              <a:t>So </a:t>
            </a:r>
            <a:r>
              <a:rPr lang="en-US" sz="2400" dirty="0">
                <a:solidFill>
                  <a:srgbClr val="0000FF"/>
                </a:solidFill>
                <a:latin typeface="Arial"/>
                <a:cs typeface="Arial"/>
                <a:sym typeface="Wingdings" charset="0"/>
              </a:rPr>
              <a:t>V3</a:t>
            </a:r>
            <a:r>
              <a:rPr lang="en-US" sz="2400" dirty="0">
                <a:latin typeface="Arial"/>
                <a:cs typeface="Arial"/>
                <a:sym typeface="Wingdings" charset="0"/>
              </a:rPr>
              <a:t> needs to cover the rest of the query atoms that contain </a:t>
            </a:r>
            <a:r>
              <a:rPr lang="en-US" sz="2400" b="1" dirty="0">
                <a:latin typeface="Arial"/>
                <a:cs typeface="Arial"/>
                <a:sym typeface="Wingdings" charset="0"/>
              </a:rPr>
              <a:t>y</a:t>
            </a:r>
            <a:r>
              <a:rPr lang="en-US" sz="2400" dirty="0">
                <a:latin typeface="Arial"/>
                <a:cs typeface="Arial"/>
                <a:sym typeface="Wingdings" charset="0"/>
              </a:rPr>
              <a:t>, which are </a:t>
            </a:r>
            <a:r>
              <a:rPr lang="en-US" sz="2400" dirty="0">
                <a:latin typeface="Arial"/>
                <a:cs typeface="Arial"/>
              </a:rPr>
              <a:t> </a:t>
            </a:r>
            <a:r>
              <a:rPr lang="en-US" sz="2400" dirty="0">
                <a:solidFill>
                  <a:srgbClr val="7BB31A"/>
                </a:solidFill>
                <a:latin typeface="Arial"/>
                <a:cs typeface="Arial"/>
                <a:sym typeface="Wingdings" charset="0"/>
              </a:rPr>
              <a:t>cites(</a:t>
            </a:r>
            <a:r>
              <a:rPr lang="en-US" sz="2400" dirty="0" err="1">
                <a:solidFill>
                  <a:srgbClr val="7BB31A"/>
                </a:solidFill>
                <a:latin typeface="Arial"/>
                <a:cs typeface="Arial"/>
                <a:sym typeface="Wingdings" charset="0"/>
              </a:rPr>
              <a:t>x,y</a:t>
            </a:r>
            <a:r>
              <a:rPr lang="en-US" sz="2400" dirty="0">
                <a:solidFill>
                  <a:srgbClr val="7BB31A"/>
                </a:solidFill>
                <a:latin typeface="Arial"/>
                <a:cs typeface="Arial"/>
                <a:sym typeface="Wingdings" charset="0"/>
              </a:rPr>
              <a:t>)</a:t>
            </a:r>
            <a:r>
              <a:rPr lang="en-US" sz="2400" dirty="0">
                <a:latin typeface="Arial"/>
                <a:cs typeface="Arial"/>
                <a:sym typeface="Wingdings" charset="0"/>
              </a:rPr>
              <a:t> and </a:t>
            </a:r>
            <a:r>
              <a:rPr lang="en-US" sz="2400" dirty="0">
                <a:solidFill>
                  <a:srgbClr val="7BB31A"/>
                </a:solidFill>
                <a:latin typeface="Arial"/>
                <a:cs typeface="Arial"/>
                <a:sym typeface="Wingdings" charset="0"/>
              </a:rPr>
              <a:t>cites(</a:t>
            </a:r>
            <a:r>
              <a:rPr lang="en-US" sz="2400" dirty="0" err="1">
                <a:solidFill>
                  <a:srgbClr val="7BB31A"/>
                </a:solidFill>
                <a:latin typeface="Arial"/>
                <a:cs typeface="Arial"/>
                <a:sym typeface="Wingdings" charset="0"/>
              </a:rPr>
              <a:t>y,x</a:t>
            </a:r>
            <a:r>
              <a:rPr lang="en-US" sz="2400" dirty="0">
                <a:solidFill>
                  <a:srgbClr val="7BB31A"/>
                </a:solidFill>
                <a:latin typeface="Arial"/>
                <a:cs typeface="Arial"/>
                <a:sym typeface="Wingdings" charset="0"/>
              </a:rPr>
              <a:t>)</a:t>
            </a:r>
            <a:endParaRPr lang="en-US" sz="2400" dirty="0">
              <a:latin typeface="Arial"/>
              <a:cs typeface="Arial"/>
              <a:sym typeface="Wingdings" charset="0"/>
            </a:endParaRPr>
          </a:p>
          <a:p>
            <a:r>
              <a:rPr lang="en-US" sz="2400" dirty="0">
                <a:latin typeface="Arial"/>
                <a:cs typeface="Arial"/>
              </a:rPr>
              <a:t>To do this, we map: </a:t>
            </a:r>
            <a:r>
              <a:rPr lang="en-US" sz="2400" dirty="0" err="1">
                <a:latin typeface="Arial"/>
                <a:cs typeface="Arial"/>
                <a:sym typeface="Symbol" charset="0"/>
              </a:rPr>
              <a:t>x</a:t>
            </a:r>
            <a:r>
              <a:rPr lang="en-US" sz="2400" dirty="0" err="1">
                <a:latin typeface="Arial"/>
                <a:cs typeface="Arial"/>
                <a:sym typeface="Wingdings" charset="0"/>
              </a:rPr>
              <a:t>f</a:t>
            </a:r>
            <a:r>
              <a:rPr lang="en-US" sz="2400" dirty="0">
                <a:latin typeface="Arial"/>
                <a:cs typeface="Arial"/>
                <a:sym typeface="Wingdings" charset="0"/>
              </a:rPr>
              <a:t>, </a:t>
            </a:r>
            <a:r>
              <a:rPr lang="en-US" sz="2400" dirty="0" err="1">
                <a:latin typeface="Arial"/>
                <a:cs typeface="Arial"/>
                <a:sym typeface="Wingdings" charset="0"/>
              </a:rPr>
              <a:t>yg</a:t>
            </a:r>
            <a:r>
              <a:rPr lang="en-US" sz="2400" dirty="0">
                <a:latin typeface="Arial"/>
                <a:cs typeface="Arial"/>
                <a:sym typeface="Wingdings" charset="0"/>
              </a:rPr>
              <a:t> and </a:t>
            </a:r>
            <a:r>
              <a:rPr lang="en-US" sz="2400" dirty="0" err="1">
                <a:latin typeface="Arial"/>
                <a:cs typeface="Arial"/>
                <a:sym typeface="Symbol" charset="0"/>
              </a:rPr>
              <a:t>x</a:t>
            </a:r>
            <a:r>
              <a:rPr lang="en-US" sz="2400" dirty="0" err="1">
                <a:latin typeface="Arial"/>
                <a:cs typeface="Arial"/>
                <a:sym typeface="Wingdings" charset="0"/>
              </a:rPr>
              <a:t>h</a:t>
            </a:r>
            <a:endParaRPr lang="en-US" sz="2400" dirty="0">
              <a:latin typeface="Arial"/>
              <a:cs typeface="Arial"/>
              <a:sym typeface="Wingdings" charset="0"/>
            </a:endParaRPr>
          </a:p>
          <a:p>
            <a:r>
              <a:rPr lang="en-US" sz="2400" dirty="0">
                <a:latin typeface="Arial"/>
                <a:cs typeface="Arial"/>
              </a:rPr>
              <a:t>wait! </a:t>
            </a:r>
            <a:r>
              <a:rPr lang="en-US" sz="2400" b="1" dirty="0">
                <a:latin typeface="Arial"/>
                <a:cs typeface="Arial"/>
              </a:rPr>
              <a:t>x</a:t>
            </a:r>
            <a:r>
              <a:rPr lang="en-US" sz="2400" dirty="0">
                <a:latin typeface="Arial"/>
                <a:cs typeface="Arial"/>
              </a:rPr>
              <a:t> is mapped to both </a:t>
            </a:r>
            <a:r>
              <a:rPr lang="en-US" sz="2400" b="1" dirty="0">
                <a:latin typeface="Arial"/>
                <a:cs typeface="Arial"/>
              </a:rPr>
              <a:t>f</a:t>
            </a:r>
            <a:r>
              <a:rPr lang="en-US" sz="2400" dirty="0">
                <a:latin typeface="Arial"/>
                <a:cs typeface="Arial"/>
              </a:rPr>
              <a:t> and </a:t>
            </a:r>
            <a:r>
              <a:rPr lang="en-US" sz="2400" b="1" dirty="0">
                <a:latin typeface="Arial"/>
                <a:cs typeface="Arial"/>
              </a:rPr>
              <a:t>h. </a:t>
            </a:r>
            <a:r>
              <a:rPr lang="en-US" sz="2400" dirty="0">
                <a:latin typeface="Arial"/>
                <a:cs typeface="Arial"/>
              </a:rPr>
              <a:t>Can we fix this?</a:t>
            </a:r>
          </a:p>
          <a:p>
            <a:r>
              <a:rPr lang="en-US" sz="2400" dirty="0">
                <a:solidFill>
                  <a:srgbClr val="7BB31A"/>
                </a:solidFill>
                <a:latin typeface="Arial"/>
                <a:cs typeface="Arial"/>
              </a:rPr>
              <a:t>Yes</a:t>
            </a:r>
            <a:r>
              <a:rPr lang="en-US" sz="2400" dirty="0">
                <a:latin typeface="Arial"/>
                <a:cs typeface="Arial"/>
              </a:rPr>
              <a:t>, if both </a:t>
            </a:r>
            <a:r>
              <a:rPr lang="en-US" sz="2400" b="1" dirty="0">
                <a:latin typeface="Arial"/>
                <a:cs typeface="Arial"/>
              </a:rPr>
              <a:t>f</a:t>
            </a:r>
            <a:r>
              <a:rPr lang="en-US" sz="2400" dirty="0">
                <a:latin typeface="Arial"/>
                <a:cs typeface="Arial"/>
              </a:rPr>
              <a:t> and </a:t>
            </a:r>
            <a:r>
              <a:rPr lang="en-US" sz="2400" b="1" dirty="0">
                <a:latin typeface="Arial"/>
                <a:cs typeface="Arial"/>
              </a:rPr>
              <a:t>h</a:t>
            </a:r>
            <a:r>
              <a:rPr lang="en-US" sz="2400" dirty="0">
                <a:latin typeface="Arial"/>
                <a:cs typeface="Arial"/>
              </a:rPr>
              <a:t> are </a:t>
            </a:r>
            <a:r>
              <a:rPr lang="en-US" sz="2400" b="1" dirty="0">
                <a:latin typeface="Arial"/>
                <a:cs typeface="Arial"/>
              </a:rPr>
              <a:t>distinguished</a:t>
            </a:r>
            <a:r>
              <a:rPr lang="en-US" sz="2400" dirty="0">
                <a:latin typeface="Arial"/>
                <a:cs typeface="Arial"/>
              </a:rPr>
              <a:t> in </a:t>
            </a:r>
            <a:r>
              <a:rPr lang="en-US" sz="2400" dirty="0">
                <a:solidFill>
                  <a:srgbClr val="0000FF"/>
                </a:solidFill>
                <a:latin typeface="Arial"/>
                <a:cs typeface="Arial"/>
              </a:rPr>
              <a:t>V3, </a:t>
            </a:r>
            <a:r>
              <a:rPr lang="en-US" sz="2400" dirty="0">
                <a:latin typeface="Arial"/>
                <a:cs typeface="Arial"/>
              </a:rPr>
              <a:t>we can equate them</a:t>
            </a:r>
          </a:p>
          <a:p>
            <a:r>
              <a:rPr lang="en-US" sz="2400" dirty="0">
                <a:solidFill>
                  <a:srgbClr val="990000"/>
                </a:solidFill>
                <a:latin typeface="Arial"/>
                <a:cs typeface="Arial"/>
              </a:rPr>
              <a:t>No</a:t>
            </a:r>
            <a:r>
              <a:rPr lang="en-US" sz="2400" dirty="0">
                <a:latin typeface="Arial"/>
                <a:cs typeface="Arial"/>
              </a:rPr>
              <a:t>, otherwise</a:t>
            </a:r>
          </a:p>
          <a:p>
            <a:endParaRPr lang="en-US" sz="2400" b="1" dirty="0">
              <a:latin typeface="Arial"/>
              <a:cs typeface="Arial"/>
              <a:sym typeface="Wingdings" charset="0"/>
            </a:endParaRPr>
          </a:p>
        </p:txBody>
      </p:sp>
    </p:spTree>
    <p:extLst>
      <p:ext uri="{BB962C8B-B14F-4D97-AF65-F5344CB8AC3E}">
        <p14:creationId xmlns:p14="http://schemas.microsoft.com/office/powerpoint/2010/main" val="29739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627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627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627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627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627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627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627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462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274" name="Rectangle 2"/>
          <p:cNvSpPr>
            <a:spLocks noGrp="1" noChangeArrowheads="1"/>
          </p:cNvSpPr>
          <p:nvPr>
            <p:ph type="title"/>
          </p:nvPr>
        </p:nvSpPr>
        <p:spPr/>
        <p:txBody>
          <a:bodyPr/>
          <a:lstStyle/>
          <a:p>
            <a:r>
              <a:rPr lang="en-US" dirty="0">
                <a:latin typeface="Arial" charset="0"/>
                <a:cs typeface="Arial" charset="0"/>
              </a:rPr>
              <a:t>MCD Formation for our example</a:t>
            </a:r>
            <a:endParaRPr lang="en-US" dirty="0"/>
          </a:p>
        </p:txBody>
      </p:sp>
      <p:sp>
        <p:nvSpPr>
          <p:cNvPr id="1846276" name="Rectangle 4"/>
          <p:cNvSpPr>
            <a:spLocks noGrp="1" noChangeArrowheads="1"/>
          </p:cNvSpPr>
          <p:nvPr>
            <p:ph type="body" idx="1"/>
          </p:nvPr>
        </p:nvSpPr>
        <p:spPr>
          <a:xfrm>
            <a:off x="914400" y="1447800"/>
            <a:ext cx="8077200" cy="4572000"/>
          </a:xfrm>
        </p:spPr>
        <p:txBody>
          <a:bodyPr/>
          <a:lstStyle/>
          <a:p>
            <a:pPr>
              <a:buFontTx/>
              <a:buNone/>
            </a:pPr>
            <a:r>
              <a:rPr lang="en-US" sz="2400" dirty="0">
                <a:latin typeface="Arial"/>
                <a:cs typeface="Arial"/>
              </a:rPr>
              <a:t>q(x) </a:t>
            </a:r>
            <a:r>
              <a:rPr lang="en-US" sz="2400" dirty="0">
                <a:latin typeface="Arial"/>
                <a:cs typeface="Arial"/>
                <a:sym typeface="Wingdings"/>
              </a:rPr>
              <a:t></a:t>
            </a:r>
            <a:r>
              <a:rPr lang="en-US" sz="2400" dirty="0">
                <a:latin typeface="Arial"/>
                <a:cs typeface="Arial"/>
              </a:rPr>
              <a:t> cites(</a:t>
            </a:r>
            <a:r>
              <a:rPr lang="en-US" sz="2400" dirty="0" err="1">
                <a:latin typeface="Arial"/>
                <a:cs typeface="Arial"/>
              </a:rPr>
              <a:t>x,y</a:t>
            </a:r>
            <a:r>
              <a:rPr lang="en-US" sz="2400" dirty="0">
                <a:latin typeface="Arial"/>
                <a:cs typeface="Arial"/>
              </a:rPr>
              <a:t>), cites(</a:t>
            </a:r>
            <a:r>
              <a:rPr lang="en-US" sz="2400" dirty="0" err="1">
                <a:latin typeface="Arial"/>
                <a:cs typeface="Arial"/>
              </a:rPr>
              <a:t>y,x</a:t>
            </a:r>
            <a:r>
              <a:rPr lang="en-US" sz="2400" dirty="0">
                <a:latin typeface="Arial"/>
                <a:cs typeface="Arial"/>
              </a:rPr>
              <a:t>), </a:t>
            </a:r>
            <a:r>
              <a:rPr lang="en-US" sz="2400" dirty="0" err="1">
                <a:latin typeface="Arial"/>
                <a:cs typeface="Arial"/>
              </a:rPr>
              <a:t>sameTopic</a:t>
            </a:r>
            <a:r>
              <a:rPr lang="en-US" sz="2400" dirty="0">
                <a:latin typeface="Arial"/>
                <a:cs typeface="Arial"/>
              </a:rPr>
              <a:t>(</a:t>
            </a:r>
            <a:r>
              <a:rPr lang="en-US" sz="2400" dirty="0" err="1">
                <a:latin typeface="Arial"/>
                <a:cs typeface="Arial"/>
              </a:rPr>
              <a:t>x,y</a:t>
            </a:r>
            <a:r>
              <a:rPr lang="en-US" sz="2400" dirty="0">
                <a:latin typeface="Arial"/>
                <a:cs typeface="Arial"/>
              </a:rPr>
              <a:t>)</a:t>
            </a:r>
          </a:p>
          <a:p>
            <a:pPr>
              <a:buNone/>
            </a:pPr>
            <a:r>
              <a:rPr lang="en-US" sz="2400" dirty="0">
                <a:latin typeface="Arial"/>
                <a:cs typeface="Arial"/>
              </a:rPr>
              <a:t>Consider </a:t>
            </a:r>
            <a:r>
              <a:rPr lang="en-US" sz="2400" dirty="0">
                <a:solidFill>
                  <a:srgbClr val="A28E6A"/>
                </a:solidFill>
              </a:rPr>
              <a:t>V4</a:t>
            </a:r>
            <a:r>
              <a:rPr lang="en-US" sz="2400" dirty="0"/>
              <a:t>(j) </a:t>
            </a:r>
            <a:r>
              <a:rPr lang="en-US" sz="2400" dirty="0">
                <a:sym typeface="Symbol" charset="0"/>
              </a:rPr>
              <a:t></a:t>
            </a:r>
            <a:r>
              <a:rPr lang="en-US" sz="2400" dirty="0"/>
              <a:t> </a:t>
            </a:r>
            <a:r>
              <a:rPr lang="en-US" sz="2400" dirty="0" err="1"/>
              <a:t>sameTopic</a:t>
            </a:r>
            <a:r>
              <a:rPr lang="en-US" sz="2400" dirty="0"/>
              <a:t>(</a:t>
            </a:r>
            <a:r>
              <a:rPr lang="en-US" sz="2400" dirty="0" err="1"/>
              <a:t>i,j</a:t>
            </a:r>
            <a:r>
              <a:rPr lang="en-US" sz="2400" dirty="0"/>
              <a:t>)</a:t>
            </a:r>
            <a:endParaRPr lang="en-US" sz="2400" dirty="0">
              <a:latin typeface="Arial"/>
              <a:cs typeface="Arial"/>
            </a:endParaRPr>
          </a:p>
          <a:p>
            <a:r>
              <a:rPr lang="en-US" sz="2400" dirty="0">
                <a:latin typeface="Arial"/>
                <a:cs typeface="Arial"/>
              </a:rPr>
              <a:t>Could cover query </a:t>
            </a:r>
            <a:r>
              <a:rPr lang="en-US" sz="2400" dirty="0" err="1">
                <a:latin typeface="Arial"/>
                <a:cs typeface="Arial"/>
              </a:rPr>
              <a:t>subgoal</a:t>
            </a:r>
            <a:r>
              <a:rPr lang="en-US" sz="2400" dirty="0">
                <a:latin typeface="Arial"/>
                <a:cs typeface="Arial"/>
              </a:rPr>
              <a:t> </a:t>
            </a:r>
            <a:r>
              <a:rPr lang="en-US" sz="2400" dirty="0" err="1">
                <a:solidFill>
                  <a:srgbClr val="7BB31A"/>
                </a:solidFill>
                <a:latin typeface="Arial"/>
                <a:cs typeface="Arial"/>
              </a:rPr>
              <a:t>sameTopic</a:t>
            </a:r>
            <a:r>
              <a:rPr lang="en-US" sz="2400" dirty="0">
                <a:solidFill>
                  <a:srgbClr val="7BB31A"/>
                </a:solidFill>
                <a:latin typeface="Arial"/>
                <a:cs typeface="Arial"/>
              </a:rPr>
              <a:t>(</a:t>
            </a:r>
            <a:r>
              <a:rPr lang="en-US" sz="2400" dirty="0" err="1">
                <a:solidFill>
                  <a:srgbClr val="7BB31A"/>
                </a:solidFill>
                <a:latin typeface="Arial"/>
                <a:cs typeface="Arial"/>
              </a:rPr>
              <a:t>x,y</a:t>
            </a:r>
            <a:r>
              <a:rPr lang="en-US" sz="2400" dirty="0">
                <a:solidFill>
                  <a:srgbClr val="7BB31A"/>
                </a:solidFill>
                <a:latin typeface="Arial"/>
                <a:cs typeface="Arial"/>
              </a:rPr>
              <a:t>) </a:t>
            </a:r>
            <a:r>
              <a:rPr lang="en-US" sz="2400" dirty="0">
                <a:latin typeface="Arial"/>
                <a:cs typeface="Arial"/>
              </a:rPr>
              <a:t>with mapping: </a:t>
            </a:r>
            <a:r>
              <a:rPr lang="en-US" sz="2400" dirty="0" err="1">
                <a:latin typeface="Arial"/>
                <a:cs typeface="Arial"/>
                <a:sym typeface="Symbol" charset="0"/>
              </a:rPr>
              <a:t>x</a:t>
            </a:r>
            <a:r>
              <a:rPr lang="en-US" sz="2400" dirty="0" err="1">
                <a:latin typeface="Arial"/>
                <a:cs typeface="Arial"/>
                <a:sym typeface="Wingdings" charset="0"/>
              </a:rPr>
              <a:t>i,yj</a:t>
            </a:r>
            <a:endParaRPr lang="en-US" sz="2400" b="1" dirty="0">
              <a:latin typeface="Arial"/>
              <a:cs typeface="Arial"/>
              <a:sym typeface="Wingdings" charset="0"/>
            </a:endParaRPr>
          </a:p>
          <a:p>
            <a:r>
              <a:rPr lang="en-US" sz="2400" dirty="0">
                <a:latin typeface="Arial"/>
                <a:cs typeface="Arial"/>
                <a:sym typeface="Wingdings" charset="0"/>
              </a:rPr>
              <a:t>But we need x for the output of the query and to join with the ‘cites’ </a:t>
            </a:r>
            <a:r>
              <a:rPr lang="en-US" sz="2400" dirty="0" err="1">
                <a:latin typeface="Arial"/>
                <a:cs typeface="Arial"/>
                <a:sym typeface="Wingdings" charset="0"/>
              </a:rPr>
              <a:t>subgoals</a:t>
            </a:r>
            <a:r>
              <a:rPr lang="en-US" sz="2400" dirty="0">
                <a:latin typeface="Arial"/>
                <a:cs typeface="Arial"/>
                <a:sym typeface="Wingdings" charset="0"/>
              </a:rPr>
              <a:t> </a:t>
            </a:r>
          </a:p>
          <a:p>
            <a:r>
              <a:rPr lang="en-US" sz="2400" dirty="0">
                <a:latin typeface="Arial"/>
                <a:cs typeface="Arial"/>
                <a:sym typeface="Wingdings" charset="0"/>
              </a:rPr>
              <a:t>Unfortunately, </a:t>
            </a:r>
            <a:r>
              <a:rPr lang="en-US" sz="2400" dirty="0">
                <a:solidFill>
                  <a:srgbClr val="A28E6A"/>
                </a:solidFill>
              </a:rPr>
              <a:t>V4 </a:t>
            </a:r>
            <a:r>
              <a:rPr lang="en-US" sz="2400" dirty="0"/>
              <a:t>does not export </a:t>
            </a:r>
            <a:r>
              <a:rPr lang="en-US" sz="2400" dirty="0" err="1"/>
              <a:t>i</a:t>
            </a:r>
            <a:r>
              <a:rPr lang="en-US" sz="2400" dirty="0"/>
              <a:t> (x)</a:t>
            </a:r>
          </a:p>
          <a:p>
            <a:r>
              <a:rPr lang="en-US" sz="2400" dirty="0">
                <a:latin typeface="Arial"/>
                <a:cs typeface="Arial"/>
                <a:sym typeface="Wingdings" charset="0"/>
              </a:rPr>
              <a:t>Thus, there is no MCD from V4</a:t>
            </a:r>
          </a:p>
          <a:p>
            <a:pPr marL="0" indent="0">
              <a:buNone/>
            </a:pPr>
            <a:endParaRPr lang="en-US" sz="2400" b="1" dirty="0">
              <a:latin typeface="Arial"/>
              <a:cs typeface="Arial"/>
              <a:sym typeface="Wingdings" charset="0"/>
            </a:endParaRPr>
          </a:p>
        </p:txBody>
      </p:sp>
    </p:spTree>
    <p:extLst>
      <p:ext uri="{BB962C8B-B14F-4D97-AF65-F5344CB8AC3E}">
        <p14:creationId xmlns:p14="http://schemas.microsoft.com/office/powerpoint/2010/main" val="417606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627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627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627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62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2-Point Star 4">
            <a:extLst>
              <a:ext uri="{FF2B5EF4-FFF2-40B4-BE49-F238E27FC236}">
                <a16:creationId xmlns:a16="http://schemas.microsoft.com/office/drawing/2014/main" id="{57588B1C-57E6-CF46-9126-B663D178CFC0}"/>
              </a:ext>
            </a:extLst>
          </p:cNvPr>
          <p:cNvSpPr/>
          <p:nvPr/>
        </p:nvSpPr>
        <p:spPr>
          <a:xfrm>
            <a:off x="457200" y="5638801"/>
            <a:ext cx="3733799" cy="1066800"/>
          </a:xfrm>
          <a:prstGeom prst="star32">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29" name="Rectangle 2"/>
          <p:cNvSpPr>
            <a:spLocks noGrp="1" noChangeArrowheads="1"/>
          </p:cNvSpPr>
          <p:nvPr>
            <p:ph type="title"/>
          </p:nvPr>
        </p:nvSpPr>
        <p:spPr/>
        <p:txBody>
          <a:bodyPr/>
          <a:lstStyle/>
          <a:p>
            <a:r>
              <a:rPr lang="en-US">
                <a:latin typeface="Arial" charset="0"/>
                <a:cs typeface="Arial" charset="0"/>
              </a:rPr>
              <a:t>Phase 2: MCD Combination</a:t>
            </a:r>
          </a:p>
        </p:txBody>
      </p:sp>
      <p:sp>
        <p:nvSpPr>
          <p:cNvPr id="22530" name="Rectangle 3"/>
          <p:cNvSpPr>
            <a:spLocks noGrp="1" noChangeArrowheads="1"/>
          </p:cNvSpPr>
          <p:nvPr>
            <p:ph type="body" idx="1"/>
          </p:nvPr>
        </p:nvSpPr>
        <p:spPr/>
        <p:txBody>
          <a:bodyPr/>
          <a:lstStyle/>
          <a:p>
            <a:r>
              <a:rPr lang="en-US" sz="2000" dirty="0">
                <a:latin typeface="Arial"/>
                <a:cs typeface="Arial"/>
              </a:rPr>
              <a:t>Now look for all ways of combining </a:t>
            </a:r>
            <a:r>
              <a:rPr lang="en-US" sz="2000" dirty="0">
                <a:solidFill>
                  <a:srgbClr val="FF0000"/>
                </a:solidFill>
                <a:latin typeface="Arial"/>
                <a:cs typeface="Arial"/>
              </a:rPr>
              <a:t>pairwise disjoint </a:t>
            </a:r>
            <a:r>
              <a:rPr lang="en-US" sz="2000" dirty="0">
                <a:latin typeface="Arial"/>
                <a:cs typeface="Arial"/>
              </a:rPr>
              <a:t>subsets of MCDs, covering the </a:t>
            </a:r>
            <a:r>
              <a:rPr lang="en-US" sz="2000" dirty="0">
                <a:solidFill>
                  <a:srgbClr val="FF0000"/>
                </a:solidFill>
                <a:latin typeface="Arial"/>
                <a:cs typeface="Arial"/>
              </a:rPr>
              <a:t>entire</a:t>
            </a:r>
            <a:r>
              <a:rPr lang="en-US" sz="2000" dirty="0">
                <a:latin typeface="Arial"/>
                <a:cs typeface="Arial"/>
              </a:rPr>
              <a:t> query</a:t>
            </a:r>
          </a:p>
          <a:p>
            <a:pPr lvl="1"/>
            <a:r>
              <a:rPr lang="en-US" sz="1800" dirty="0">
                <a:latin typeface="Arial"/>
                <a:cs typeface="Arial"/>
              </a:rPr>
              <a:t>Greatly reduces the number of candidates!</a:t>
            </a:r>
          </a:p>
          <a:p>
            <a:pPr lvl="1"/>
            <a:r>
              <a:rPr lang="en-US" sz="1800" dirty="0">
                <a:latin typeface="Arial"/>
                <a:cs typeface="Arial"/>
              </a:rPr>
              <a:t>Also proven to be correct without the use of a containment check</a:t>
            </a:r>
          </a:p>
        </p:txBody>
      </p:sp>
      <p:sp>
        <p:nvSpPr>
          <p:cNvPr id="22531" name="Text Box 12"/>
          <p:cNvSpPr txBox="1">
            <a:spLocks noChangeArrowheads="1"/>
          </p:cNvSpPr>
          <p:nvPr/>
        </p:nvSpPr>
        <p:spPr bwMode="auto">
          <a:xfrm>
            <a:off x="152400" y="5257800"/>
            <a:ext cx="3554413" cy="1169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prstDash val="sysDot"/>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b="1" i="1" dirty="0">
                <a:latin typeface="Tahoma" charset="0"/>
              </a:rPr>
              <a:t>Rewriting: </a:t>
            </a:r>
          </a:p>
          <a:p>
            <a:pPr eaLnBrk="1" hangingPunct="1">
              <a:spcBef>
                <a:spcPct val="50000"/>
              </a:spcBef>
            </a:pPr>
            <a:r>
              <a:rPr lang="en-US" sz="2800" dirty="0">
                <a:latin typeface="Tahoma" charset="0"/>
              </a:rPr>
              <a:t>        q</a:t>
            </a:r>
            <a:r>
              <a:rPr lang="fr-FR" altLang="ja-JP" sz="2800" dirty="0">
                <a:latin typeface="Tahoma" charset="0"/>
              </a:rPr>
              <a:t>'</a:t>
            </a:r>
            <a:r>
              <a:rPr lang="en-US" sz="2800" dirty="0">
                <a:latin typeface="Tahoma" charset="0"/>
              </a:rPr>
              <a:t>(x) </a:t>
            </a:r>
            <a:r>
              <a:rPr lang="en-US" sz="2800" dirty="0">
                <a:latin typeface="Tahoma" charset="0"/>
                <a:sym typeface="Wingdings" charset="0"/>
              </a:rPr>
              <a:t> </a:t>
            </a:r>
            <a:r>
              <a:rPr lang="en-US" sz="2800" dirty="0">
                <a:latin typeface="Tahoma" charset="0"/>
              </a:rPr>
              <a:t>V3(</a:t>
            </a:r>
            <a:r>
              <a:rPr lang="en-US" sz="2800" dirty="0" err="1">
                <a:latin typeface="Tahoma" charset="0"/>
              </a:rPr>
              <a:t>x,x</a:t>
            </a:r>
            <a:r>
              <a:rPr lang="en-US" sz="2800" dirty="0">
                <a:latin typeface="Tahoma" charset="0"/>
              </a:rPr>
              <a:t>)</a:t>
            </a:r>
          </a:p>
        </p:txBody>
      </p:sp>
      <p:sp>
        <p:nvSpPr>
          <p:cNvPr id="22532" name="Text Box 18"/>
          <p:cNvSpPr txBox="1">
            <a:spLocks noChangeArrowheads="1"/>
          </p:cNvSpPr>
          <p:nvPr/>
        </p:nvSpPr>
        <p:spPr bwMode="auto">
          <a:xfrm>
            <a:off x="4318000" y="5383213"/>
            <a:ext cx="4851400" cy="147796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q(x) </a:t>
            </a:r>
            <a:r>
              <a:rPr lang="en-US" sz="1800">
                <a:sym typeface="Wingdings" charset="0"/>
              </a:rPr>
              <a:t> </a:t>
            </a:r>
            <a:r>
              <a:rPr lang="en-US" sz="1800"/>
              <a:t>cites(x,y), cites(y,x), sameTopic(x,y)</a:t>
            </a:r>
          </a:p>
          <a:p>
            <a:pPr eaLnBrk="1" hangingPunct="1"/>
            <a:r>
              <a:rPr lang="en-US" sz="1800">
                <a:solidFill>
                  <a:srgbClr val="FF0000"/>
                </a:solidFill>
              </a:rPr>
              <a:t>V1</a:t>
            </a:r>
            <a:r>
              <a:rPr lang="en-US" sz="1800"/>
              <a:t>(a) </a:t>
            </a:r>
            <a:r>
              <a:rPr lang="en-US" sz="1800">
                <a:sym typeface="Symbol" charset="0"/>
              </a:rPr>
              <a:t></a:t>
            </a:r>
            <a:r>
              <a:rPr lang="en-US" sz="1800"/>
              <a:t> cites(a,b), cites(b,a)</a:t>
            </a:r>
          </a:p>
          <a:p>
            <a:pPr eaLnBrk="1" hangingPunct="1"/>
            <a:r>
              <a:rPr lang="en-US" sz="1800">
                <a:solidFill>
                  <a:srgbClr val="0070C0"/>
                </a:solidFill>
              </a:rPr>
              <a:t>V2</a:t>
            </a:r>
            <a:r>
              <a:rPr lang="en-US" sz="1800"/>
              <a:t>(c,d) </a:t>
            </a:r>
            <a:r>
              <a:rPr lang="en-US" sz="1800">
                <a:sym typeface="Symbol" charset="0"/>
              </a:rPr>
              <a:t></a:t>
            </a:r>
            <a:r>
              <a:rPr lang="en-US" sz="1800"/>
              <a:t> sameTopic(c,d)</a:t>
            </a:r>
          </a:p>
          <a:p>
            <a:pPr eaLnBrk="1" hangingPunct="1"/>
            <a:r>
              <a:rPr lang="en-US" sz="1800">
                <a:solidFill>
                  <a:srgbClr val="00B050"/>
                </a:solidFill>
              </a:rPr>
              <a:t>V3</a:t>
            </a:r>
            <a:r>
              <a:rPr lang="en-US" sz="1800"/>
              <a:t>(f,h) </a:t>
            </a:r>
            <a:r>
              <a:rPr lang="en-US" sz="1800">
                <a:sym typeface="Symbol" charset="0"/>
              </a:rPr>
              <a:t></a:t>
            </a:r>
            <a:r>
              <a:rPr lang="en-US" sz="1800"/>
              <a:t> cites(f,g), cites(g,h), sameTopic(f,g)</a:t>
            </a:r>
          </a:p>
          <a:p>
            <a:pPr eaLnBrk="1" hangingPunct="1"/>
            <a:r>
              <a:rPr lang="en-US" sz="1800">
                <a:solidFill>
                  <a:srgbClr val="A28E6A"/>
                </a:solidFill>
              </a:rPr>
              <a:t>V4</a:t>
            </a:r>
            <a:r>
              <a:rPr lang="en-US" sz="1800"/>
              <a:t>(j) </a:t>
            </a:r>
            <a:r>
              <a:rPr lang="en-US" sz="1800">
                <a:sym typeface="Symbol" charset="0"/>
              </a:rPr>
              <a:t></a:t>
            </a:r>
            <a:r>
              <a:rPr lang="en-US" sz="1800"/>
              <a:t> sameTopic(i,j)</a:t>
            </a:r>
          </a:p>
        </p:txBody>
      </p:sp>
      <p:sp>
        <p:nvSpPr>
          <p:cNvPr id="22533" name="Text Box 14"/>
          <p:cNvSpPr txBox="1">
            <a:spLocks noChangeArrowheads="1"/>
          </p:cNvSpPr>
          <p:nvPr/>
        </p:nvSpPr>
        <p:spPr bwMode="auto">
          <a:xfrm>
            <a:off x="76200" y="2895600"/>
            <a:ext cx="1447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b="1">
                <a:latin typeface="Tahoma" charset="0"/>
              </a:rPr>
              <a:t>MCDs:</a:t>
            </a:r>
            <a:endParaRPr lang="en-US" sz="1800" b="1">
              <a:latin typeface="Perpetua" charset="0"/>
            </a:endParaRPr>
          </a:p>
        </p:txBody>
      </p:sp>
      <p:graphicFrame>
        <p:nvGraphicFramePr>
          <p:cNvPr id="13370" name="Group 58"/>
          <p:cNvGraphicFramePr>
            <a:graphicFrameLocks noGrp="1"/>
          </p:cNvGraphicFramePr>
          <p:nvPr>
            <p:extLst>
              <p:ext uri="{D42A27DB-BD31-4B8C-83A1-F6EECF244321}">
                <p14:modId xmlns:p14="http://schemas.microsoft.com/office/powerpoint/2010/main" val="1087092043"/>
              </p:ext>
            </p:extLst>
          </p:nvPr>
        </p:nvGraphicFramePr>
        <p:xfrm>
          <a:off x="1447800" y="3124200"/>
          <a:ext cx="7467600" cy="1905001"/>
        </p:xfrm>
        <a:graphic>
          <a:graphicData uri="http://schemas.openxmlformats.org/drawingml/2006/table">
            <a:tbl>
              <a:tblPr/>
              <a:tblGrid>
                <a:gridCol w="1371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446088">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1" i="0" u="none" strike="noStrike" cap="none" normalizeH="0" baseline="0" dirty="0">
                          <a:ln>
                            <a:noFill/>
                          </a:ln>
                          <a:solidFill>
                            <a:schemeClr val="bg1"/>
                          </a:solidFill>
                          <a:effectLst/>
                          <a:latin typeface="Arial" pitchFamily="34" charset="0"/>
                        </a:rPr>
                        <a:t>View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1" i="0" u="none" strike="noStrike" cap="none" normalizeH="0" baseline="0" dirty="0">
                          <a:ln>
                            <a:noFill/>
                          </a:ln>
                          <a:solidFill>
                            <a:schemeClr val="bg1"/>
                          </a:solidFill>
                          <a:effectLst/>
                          <a:latin typeface="Arial" pitchFamily="34" charset="0"/>
                        </a:rPr>
                        <a:t>Mapping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1" i="0" u="none" strike="noStrike" cap="none" normalizeH="0" baseline="0" dirty="0">
                          <a:ln>
                            <a:noFill/>
                          </a:ln>
                          <a:solidFill>
                            <a:srgbClr val="FFFFFF"/>
                          </a:solidFill>
                          <a:effectLst/>
                          <a:latin typeface="Arial" pitchFamily="34" charset="0"/>
                        </a:rPr>
                        <a:t>Query Atoms Covered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0"/>
                  </a:ext>
                </a:extLst>
              </a:tr>
              <a:tr h="925513">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Arial" pitchFamily="34" charset="0"/>
                        </a:rPr>
                        <a:t>V3(f,f)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Arial" pitchFamily="34" charset="0"/>
                        </a:rPr>
                        <a:t>x </a:t>
                      </a:r>
                      <a:r>
                        <a:rPr kumimoji="0" lang="en-US" sz="2200" b="0" i="0" u="none" strike="noStrike" cap="none" normalizeH="0" baseline="0">
                          <a:ln>
                            <a:noFill/>
                          </a:ln>
                          <a:solidFill>
                            <a:schemeClr val="tx1"/>
                          </a:solidFill>
                          <a:effectLst/>
                          <a:latin typeface="Arial" pitchFamily="34" charset="0"/>
                          <a:sym typeface="Symbol" pitchFamily="18" charset="2"/>
                        </a:rPr>
                        <a:t> </a:t>
                      </a:r>
                      <a:r>
                        <a:rPr kumimoji="0" lang="en-US" sz="2200" b="0" i="0" u="none" strike="noStrike" cap="none" normalizeH="0" baseline="0">
                          <a:ln>
                            <a:noFill/>
                          </a:ln>
                          <a:solidFill>
                            <a:schemeClr val="tx1"/>
                          </a:solidFill>
                          <a:effectLst/>
                          <a:latin typeface="Arial" pitchFamily="34" charset="0"/>
                        </a:rPr>
                        <a:t>f,  y </a:t>
                      </a:r>
                      <a:r>
                        <a:rPr kumimoji="0" lang="en-US" sz="2200" b="0" i="0" u="none" strike="noStrike" cap="none" normalizeH="0" baseline="0">
                          <a:ln>
                            <a:noFill/>
                          </a:ln>
                          <a:solidFill>
                            <a:schemeClr val="tx1"/>
                          </a:solidFill>
                          <a:effectLst/>
                          <a:latin typeface="Arial" pitchFamily="34" charset="0"/>
                          <a:sym typeface="Symbol" pitchFamily="18" charset="2"/>
                        </a:rPr>
                        <a:t></a:t>
                      </a:r>
                      <a:r>
                        <a:rPr kumimoji="0" lang="en-US" sz="2200" b="0" i="0" u="none" strike="noStrike" cap="none" normalizeH="0" baseline="0">
                          <a:ln>
                            <a:noFill/>
                          </a:ln>
                          <a:solidFill>
                            <a:schemeClr val="tx1"/>
                          </a:solidFill>
                          <a:effectLst/>
                          <a:latin typeface="Arial" pitchFamily="34" charset="0"/>
                        </a:rPr>
                        <a:t> g, </a:t>
                      </a:r>
                    </a:p>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Arial" pitchFamily="34" charset="0"/>
                        </a:rPr>
                        <a:t>x </a:t>
                      </a:r>
                      <a:r>
                        <a:rPr kumimoji="0" lang="en-US" sz="2200" b="0" i="0" u="none" strike="noStrike" cap="none" normalizeH="0" baseline="0">
                          <a:ln>
                            <a:noFill/>
                          </a:ln>
                          <a:solidFill>
                            <a:schemeClr val="tx1"/>
                          </a:solidFill>
                          <a:effectLst/>
                          <a:latin typeface="Arial" pitchFamily="34" charset="0"/>
                          <a:sym typeface="Symbol" pitchFamily="18" charset="2"/>
                        </a:rPr>
                        <a:t></a:t>
                      </a:r>
                      <a:r>
                        <a:rPr kumimoji="0" lang="en-US" sz="2200" b="0" i="0" u="none" strike="noStrike" cap="none" normalizeH="0" baseline="0">
                          <a:ln>
                            <a:noFill/>
                          </a:ln>
                          <a:solidFill>
                            <a:schemeClr val="tx1"/>
                          </a:solidFill>
                          <a:effectLst/>
                          <a:latin typeface="Arial" pitchFamily="34" charset="0"/>
                        </a:rPr>
                        <a:t> h, f=h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Arial" pitchFamily="34" charset="0"/>
                        </a:rPr>
                        <a:t>cites(x,y), cites(y,x),</a:t>
                      </a:r>
                      <a:br>
                        <a:rPr kumimoji="0" lang="en-US" sz="2200" b="0" i="0" u="none" strike="noStrike" cap="none" normalizeH="0" baseline="0">
                          <a:ln>
                            <a:noFill/>
                          </a:ln>
                          <a:solidFill>
                            <a:schemeClr val="tx1"/>
                          </a:solidFill>
                          <a:effectLst/>
                          <a:latin typeface="Arial" pitchFamily="34" charset="0"/>
                        </a:rPr>
                      </a:br>
                      <a:r>
                        <a:rPr kumimoji="0" lang="en-US" sz="2200" b="0" i="0" u="none" strike="noStrike" cap="none" normalizeH="0" baseline="0">
                          <a:ln>
                            <a:noFill/>
                          </a:ln>
                          <a:solidFill>
                            <a:schemeClr val="tx1"/>
                          </a:solidFill>
                          <a:effectLst/>
                          <a:latin typeface="Arial" pitchFamily="34" charset="0"/>
                        </a:rPr>
                        <a:t>sameTopic(x,y)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dirty="0">
                          <a:ln>
                            <a:noFill/>
                          </a:ln>
                          <a:solidFill>
                            <a:schemeClr val="tx1"/>
                          </a:solidFill>
                          <a:effectLst/>
                          <a:latin typeface="Arial" pitchFamily="34" charset="0"/>
                        </a:rPr>
                        <a:t>V2(</a:t>
                      </a:r>
                      <a:r>
                        <a:rPr kumimoji="0" lang="en-US" sz="2200" b="0" i="0" u="none" strike="noStrike" cap="none" normalizeH="0" baseline="0" dirty="0" err="1">
                          <a:ln>
                            <a:noFill/>
                          </a:ln>
                          <a:solidFill>
                            <a:schemeClr val="tx1"/>
                          </a:solidFill>
                          <a:effectLst/>
                          <a:latin typeface="Arial" pitchFamily="34" charset="0"/>
                        </a:rPr>
                        <a:t>c,d</a:t>
                      </a:r>
                      <a:r>
                        <a:rPr kumimoji="0" lang="en-US" sz="2200" b="0" i="0" u="none" strike="noStrike" cap="none" normalizeH="0" baseline="0" dirty="0">
                          <a:ln>
                            <a:noFill/>
                          </a:ln>
                          <a:solidFill>
                            <a:schemeClr val="tx1"/>
                          </a:solidFill>
                          <a:effectLst/>
                          <a:latin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dirty="0">
                          <a:ln>
                            <a:noFill/>
                          </a:ln>
                          <a:solidFill>
                            <a:schemeClr val="tx1"/>
                          </a:solidFill>
                          <a:effectLst/>
                          <a:latin typeface="Arial" pitchFamily="34" charset="0"/>
                        </a:rPr>
                        <a:t>x </a:t>
                      </a:r>
                      <a:r>
                        <a:rPr kumimoji="0" lang="en-US" sz="2200" b="0" i="0" u="none" strike="noStrike" cap="none" normalizeH="0" baseline="0" dirty="0">
                          <a:ln>
                            <a:noFill/>
                          </a:ln>
                          <a:solidFill>
                            <a:schemeClr val="tx1"/>
                          </a:solidFill>
                          <a:effectLst/>
                          <a:latin typeface="Arial" pitchFamily="34" charset="0"/>
                          <a:sym typeface="Symbol" pitchFamily="18" charset="2"/>
                        </a:rPr>
                        <a:t> c</a:t>
                      </a:r>
                      <a:r>
                        <a:rPr kumimoji="0" lang="en-US" sz="2200" b="0" i="0" u="none" strike="noStrike" cap="none" normalizeH="0" baseline="0" dirty="0">
                          <a:ln>
                            <a:noFill/>
                          </a:ln>
                          <a:solidFill>
                            <a:schemeClr val="tx1"/>
                          </a:solidFill>
                          <a:effectLst/>
                          <a:latin typeface="Arial" pitchFamily="34" charset="0"/>
                        </a:rPr>
                        <a:t>,  y </a:t>
                      </a:r>
                      <a:r>
                        <a:rPr kumimoji="0" lang="en-US" sz="2200" b="0" i="0" u="none" strike="noStrike" cap="none" normalizeH="0" baseline="0" dirty="0">
                          <a:ln>
                            <a:noFill/>
                          </a:ln>
                          <a:solidFill>
                            <a:schemeClr val="tx1"/>
                          </a:solidFill>
                          <a:effectLst/>
                          <a:latin typeface="Arial" pitchFamily="34" charset="0"/>
                          <a:sym typeface="Symbol" pitchFamily="18" charset="2"/>
                        </a:rPr>
                        <a:t></a:t>
                      </a:r>
                      <a:r>
                        <a:rPr kumimoji="0" lang="en-US" sz="2200" b="0" i="0" u="none" strike="noStrike" cap="none" normalizeH="0" baseline="0" dirty="0">
                          <a:ln>
                            <a:noFill/>
                          </a:ln>
                          <a:solidFill>
                            <a:schemeClr val="tx1"/>
                          </a:solidFill>
                          <a:effectLst/>
                          <a:latin typeface="Arial" pitchFamily="34"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dirty="0" err="1">
                          <a:ln>
                            <a:noFill/>
                          </a:ln>
                          <a:solidFill>
                            <a:schemeClr val="tx1"/>
                          </a:solidFill>
                          <a:effectLst/>
                          <a:latin typeface="Arial" pitchFamily="34" charset="0"/>
                        </a:rPr>
                        <a:t>sameTopic</a:t>
                      </a:r>
                      <a:r>
                        <a:rPr kumimoji="0" lang="en-US" sz="2200" b="0" i="0" u="none" strike="noStrike" cap="none" normalizeH="0" baseline="0" dirty="0">
                          <a:ln>
                            <a:noFill/>
                          </a:ln>
                          <a:solidFill>
                            <a:schemeClr val="tx1"/>
                          </a:solidFill>
                          <a:effectLst/>
                          <a:latin typeface="Arial" pitchFamily="34" charset="0"/>
                        </a:rPr>
                        <a:t>(</a:t>
                      </a:r>
                      <a:r>
                        <a:rPr kumimoji="0" lang="en-US" sz="2200" b="0" i="0" u="none" strike="noStrike" cap="none" normalizeH="0" baseline="0" dirty="0" err="1">
                          <a:ln>
                            <a:noFill/>
                          </a:ln>
                          <a:solidFill>
                            <a:schemeClr val="tx1"/>
                          </a:solidFill>
                          <a:effectLst/>
                          <a:latin typeface="Arial" pitchFamily="34" charset="0"/>
                        </a:rPr>
                        <a:t>x,y</a:t>
                      </a:r>
                      <a:r>
                        <a:rPr kumimoji="0" lang="en-US" sz="2200" b="0" i="0" u="none" strike="noStrike" cap="none" normalizeH="0" baseline="0" dirty="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1671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5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p:txBody>
          <a:bodyPr/>
          <a:lstStyle/>
          <a:p>
            <a:r>
              <a:rPr lang="en-US" dirty="0" err="1"/>
              <a:t>MiniCon</a:t>
            </a:r>
            <a:r>
              <a:rPr lang="en-US" dirty="0"/>
              <a:t> Example 2</a:t>
            </a:r>
          </a:p>
        </p:txBody>
      </p:sp>
      <p:sp>
        <p:nvSpPr>
          <p:cNvPr id="1952771" name="Rectangle 3"/>
          <p:cNvSpPr>
            <a:spLocks noGrp="1" noChangeArrowheads="1"/>
          </p:cNvSpPr>
          <p:nvPr>
            <p:ph type="body" idx="1"/>
          </p:nvPr>
        </p:nvSpPr>
        <p:spPr>
          <a:xfrm>
            <a:off x="914400" y="1447800"/>
            <a:ext cx="7772400" cy="2576513"/>
          </a:xfrm>
        </p:spPr>
        <p:txBody>
          <a:bodyPr/>
          <a:lstStyle/>
          <a:p>
            <a:pPr>
              <a:buFontTx/>
              <a:buNone/>
            </a:pPr>
            <a:r>
              <a:rPr lang="en-US" dirty="0">
                <a:solidFill>
                  <a:srgbClr val="0000FF"/>
                </a:solidFill>
                <a:latin typeface="Arial"/>
                <a:cs typeface="Arial"/>
              </a:rPr>
              <a:t>Query:</a:t>
            </a:r>
          </a:p>
          <a:p>
            <a:pPr>
              <a:buFontTx/>
              <a:buNone/>
            </a:pPr>
            <a:r>
              <a:rPr lang="en-US" dirty="0">
                <a:solidFill>
                  <a:srgbClr val="0000FF"/>
                </a:solidFill>
                <a:latin typeface="Arial"/>
                <a:cs typeface="Arial"/>
              </a:rPr>
              <a:t>	q</a:t>
            </a:r>
            <a:r>
              <a:rPr lang="en-US" dirty="0">
                <a:latin typeface="Arial"/>
                <a:cs typeface="Arial"/>
              </a:rPr>
              <a:t>(X) </a:t>
            </a:r>
            <a:r>
              <a:rPr lang="en-US" dirty="0">
                <a:latin typeface="Arial"/>
                <a:cs typeface="Arial"/>
                <a:sym typeface="Wingdings" charset="0"/>
              </a:rPr>
              <a:t>:- cites(X,Y), cites(Z,X), </a:t>
            </a:r>
            <a:r>
              <a:rPr lang="en-US" dirty="0" err="1">
                <a:latin typeface="Arial"/>
                <a:cs typeface="Arial"/>
                <a:sym typeface="Wingdings" charset="0"/>
              </a:rPr>
              <a:t>inSIGMOD</a:t>
            </a:r>
            <a:r>
              <a:rPr lang="en-US" dirty="0">
                <a:latin typeface="Arial"/>
                <a:cs typeface="Arial"/>
                <a:sym typeface="Wingdings" charset="0"/>
              </a:rPr>
              <a:t>(X)</a:t>
            </a:r>
          </a:p>
          <a:p>
            <a:pPr>
              <a:buFontTx/>
              <a:buNone/>
            </a:pPr>
            <a:r>
              <a:rPr lang="en-US" dirty="0">
                <a:solidFill>
                  <a:srgbClr val="0000FF"/>
                </a:solidFill>
                <a:latin typeface="Arial"/>
                <a:cs typeface="Arial"/>
                <a:sym typeface="Wingdings" charset="0"/>
              </a:rPr>
              <a:t>Views:</a:t>
            </a:r>
          </a:p>
          <a:p>
            <a:pPr>
              <a:buFontTx/>
              <a:buNone/>
            </a:pPr>
            <a:r>
              <a:rPr lang="en-US" dirty="0">
                <a:solidFill>
                  <a:srgbClr val="0000FF"/>
                </a:solidFill>
                <a:latin typeface="Arial"/>
                <a:cs typeface="Arial"/>
                <a:sym typeface="Wingdings" charset="0"/>
              </a:rPr>
              <a:t>	V7</a:t>
            </a:r>
            <a:r>
              <a:rPr lang="en-US" dirty="0">
                <a:latin typeface="Arial"/>
                <a:cs typeface="Arial"/>
                <a:sym typeface="Wingdings" charset="0"/>
              </a:rPr>
              <a:t>(A) :- cites(A,B), </a:t>
            </a:r>
            <a:r>
              <a:rPr lang="en-US" dirty="0" err="1">
                <a:latin typeface="Arial"/>
                <a:cs typeface="Arial"/>
                <a:sym typeface="Wingdings" charset="0"/>
              </a:rPr>
              <a:t>inSIGMOD</a:t>
            </a:r>
            <a:r>
              <a:rPr lang="en-US" dirty="0">
                <a:latin typeface="Arial"/>
                <a:cs typeface="Arial"/>
                <a:sym typeface="Wingdings" charset="0"/>
              </a:rPr>
              <a:t>(A)</a:t>
            </a:r>
          </a:p>
          <a:p>
            <a:pPr>
              <a:buFontTx/>
              <a:buNone/>
            </a:pPr>
            <a:r>
              <a:rPr lang="en-US" dirty="0">
                <a:solidFill>
                  <a:srgbClr val="0000FF"/>
                </a:solidFill>
                <a:latin typeface="Arial"/>
                <a:cs typeface="Arial"/>
                <a:sym typeface="Wingdings" charset="0"/>
              </a:rPr>
              <a:t>	V8</a:t>
            </a:r>
            <a:r>
              <a:rPr lang="en-US" dirty="0">
                <a:latin typeface="Arial"/>
                <a:cs typeface="Arial"/>
                <a:sym typeface="Wingdings" charset="0"/>
              </a:rPr>
              <a:t>(C) :- cites(D,C), </a:t>
            </a:r>
            <a:r>
              <a:rPr lang="en-US" dirty="0" err="1">
                <a:latin typeface="Arial"/>
                <a:cs typeface="Arial"/>
                <a:sym typeface="Wingdings" charset="0"/>
              </a:rPr>
              <a:t>inSIGMOD</a:t>
            </a:r>
            <a:r>
              <a:rPr lang="en-US" dirty="0">
                <a:latin typeface="Arial"/>
                <a:cs typeface="Arial"/>
                <a:sym typeface="Wingdings" charset="0"/>
              </a:rPr>
              <a:t>(C)</a:t>
            </a:r>
          </a:p>
          <a:p>
            <a:pPr>
              <a:buFontTx/>
              <a:buNone/>
            </a:pPr>
            <a:endParaRPr lang="en-US" dirty="0">
              <a:latin typeface="Arial"/>
              <a:cs typeface="Arial"/>
              <a:sym typeface="Wingdings" charset="0"/>
            </a:endParaRPr>
          </a:p>
          <a:p>
            <a:pPr>
              <a:buFontTx/>
              <a:buNone/>
            </a:pPr>
            <a:r>
              <a:rPr lang="en-US" dirty="0">
                <a:latin typeface="Arial"/>
                <a:cs typeface="Arial"/>
                <a:sym typeface="Wingdings" charset="0"/>
              </a:rPr>
              <a:t>Step 1:</a:t>
            </a:r>
          </a:p>
          <a:p>
            <a:endParaRPr lang="en-US" dirty="0">
              <a:latin typeface="Arial"/>
              <a:cs typeface="Arial"/>
            </a:endParaRPr>
          </a:p>
        </p:txBody>
      </p:sp>
      <p:sp>
        <p:nvSpPr>
          <p:cNvPr id="1952772" name="Rectangle 4"/>
          <p:cNvSpPr>
            <a:spLocks noChangeArrowheads="1"/>
          </p:cNvSpPr>
          <p:nvPr/>
        </p:nvSpPr>
        <p:spPr bwMode="auto">
          <a:xfrm>
            <a:off x="2286000" y="47244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dirty="0"/>
              <a:t>V7			</a:t>
            </a:r>
          </a:p>
        </p:txBody>
      </p:sp>
      <p:sp>
        <p:nvSpPr>
          <p:cNvPr id="1952773" name="Text Box 5"/>
          <p:cNvSpPr txBox="1">
            <a:spLocks noChangeArrowheads="1"/>
          </p:cNvSpPr>
          <p:nvPr/>
        </p:nvSpPr>
        <p:spPr bwMode="auto">
          <a:xfrm>
            <a:off x="2286000" y="4038600"/>
            <a:ext cx="4876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r>
              <a:rPr lang="en-US" sz="1800" b="1"/>
              <a:t>MiniCon Descriptions (MCDs)</a:t>
            </a:r>
          </a:p>
        </p:txBody>
      </p:sp>
      <p:sp>
        <p:nvSpPr>
          <p:cNvPr id="1952774" name="Rectangle 6"/>
          <p:cNvSpPr>
            <a:spLocks noChangeArrowheads="1"/>
          </p:cNvSpPr>
          <p:nvPr/>
        </p:nvSpPr>
        <p:spPr bwMode="auto">
          <a:xfrm>
            <a:off x="2286000" y="4419600"/>
            <a:ext cx="990600" cy="304800"/>
          </a:xfrm>
          <a:prstGeom prst="rect">
            <a:avLst/>
          </a:prstGeom>
          <a:solidFill>
            <a:srgbClr val="8B88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solidFill>
                  <a:schemeClr val="bg1"/>
                </a:solidFill>
              </a:rPr>
              <a:t>View</a:t>
            </a:r>
          </a:p>
        </p:txBody>
      </p:sp>
      <p:sp>
        <p:nvSpPr>
          <p:cNvPr id="1952775" name="Rectangle 7"/>
          <p:cNvSpPr>
            <a:spLocks noChangeArrowheads="1"/>
          </p:cNvSpPr>
          <p:nvPr/>
        </p:nvSpPr>
        <p:spPr bwMode="auto">
          <a:xfrm>
            <a:off x="3276600" y="4419600"/>
            <a:ext cx="1600200" cy="304800"/>
          </a:xfrm>
          <a:prstGeom prst="rect">
            <a:avLst/>
          </a:prstGeom>
          <a:solidFill>
            <a:srgbClr val="8B88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solidFill>
                  <a:schemeClr val="bg1"/>
                </a:solidFill>
              </a:rPr>
              <a:t>Mappings</a:t>
            </a:r>
          </a:p>
        </p:txBody>
      </p:sp>
      <p:sp>
        <p:nvSpPr>
          <p:cNvPr id="1952776" name="Rectangle 8"/>
          <p:cNvSpPr>
            <a:spLocks noChangeArrowheads="1"/>
          </p:cNvSpPr>
          <p:nvPr/>
        </p:nvSpPr>
        <p:spPr bwMode="auto">
          <a:xfrm>
            <a:off x="4876800" y="4419600"/>
            <a:ext cx="2362200" cy="304800"/>
          </a:xfrm>
          <a:prstGeom prst="rect">
            <a:avLst/>
          </a:prstGeom>
          <a:solidFill>
            <a:srgbClr val="8B88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dirty="0">
                <a:solidFill>
                  <a:schemeClr val="bg1"/>
                </a:solidFill>
              </a:rPr>
              <a:t>Query Atoms Covered</a:t>
            </a:r>
          </a:p>
        </p:txBody>
      </p:sp>
      <p:sp>
        <p:nvSpPr>
          <p:cNvPr id="1952777" name="Rectangle 9"/>
          <p:cNvSpPr>
            <a:spLocks noChangeArrowheads="1"/>
          </p:cNvSpPr>
          <p:nvPr/>
        </p:nvSpPr>
        <p:spPr bwMode="auto">
          <a:xfrm>
            <a:off x="3276600" y="4724400"/>
            <a:ext cx="1600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kumimoji="1" lang="en-US">
                <a:solidFill>
                  <a:srgbClr val="292929"/>
                </a:solidFill>
                <a:sym typeface="Symbol" charset="0"/>
              </a:rPr>
              <a:t>X</a:t>
            </a:r>
            <a:r>
              <a:rPr kumimoji="1" lang="en-US">
                <a:solidFill>
                  <a:srgbClr val="292929"/>
                </a:solidFill>
                <a:sym typeface="Wingdings" charset="0"/>
              </a:rPr>
              <a:t>A, YB</a:t>
            </a:r>
          </a:p>
        </p:txBody>
      </p:sp>
      <p:sp>
        <p:nvSpPr>
          <p:cNvPr id="1952778" name="Rectangle 10"/>
          <p:cNvSpPr>
            <a:spLocks noChangeArrowheads="1"/>
          </p:cNvSpPr>
          <p:nvPr/>
        </p:nvSpPr>
        <p:spPr bwMode="auto">
          <a:xfrm>
            <a:off x="4876800" y="4724400"/>
            <a:ext cx="2362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1</a:t>
            </a:r>
          </a:p>
        </p:txBody>
      </p:sp>
      <p:sp>
        <p:nvSpPr>
          <p:cNvPr id="1952779" name="Rectangle 11"/>
          <p:cNvSpPr>
            <a:spLocks noChangeArrowheads="1"/>
          </p:cNvSpPr>
          <p:nvPr/>
        </p:nvSpPr>
        <p:spPr bwMode="auto">
          <a:xfrm>
            <a:off x="2286000" y="54864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V8</a:t>
            </a:r>
          </a:p>
        </p:txBody>
      </p:sp>
      <p:sp>
        <p:nvSpPr>
          <p:cNvPr id="1952780" name="Rectangle 12"/>
          <p:cNvSpPr>
            <a:spLocks noChangeArrowheads="1"/>
          </p:cNvSpPr>
          <p:nvPr/>
        </p:nvSpPr>
        <p:spPr bwMode="auto">
          <a:xfrm>
            <a:off x="3276600" y="5486400"/>
            <a:ext cx="1600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kumimoji="1" lang="en-US">
                <a:solidFill>
                  <a:srgbClr val="292929"/>
                </a:solidFill>
                <a:sym typeface="Symbol" charset="0"/>
              </a:rPr>
              <a:t>Z</a:t>
            </a:r>
            <a:r>
              <a:rPr kumimoji="1" lang="en-US">
                <a:solidFill>
                  <a:srgbClr val="292929"/>
                </a:solidFill>
                <a:sym typeface="Wingdings" charset="0"/>
              </a:rPr>
              <a:t>D, XC</a:t>
            </a:r>
          </a:p>
        </p:txBody>
      </p:sp>
      <p:sp>
        <p:nvSpPr>
          <p:cNvPr id="1952781" name="Rectangle 13"/>
          <p:cNvSpPr>
            <a:spLocks noChangeArrowheads="1"/>
          </p:cNvSpPr>
          <p:nvPr/>
        </p:nvSpPr>
        <p:spPr bwMode="auto">
          <a:xfrm>
            <a:off x="4876800" y="5486400"/>
            <a:ext cx="2362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2</a:t>
            </a:r>
          </a:p>
        </p:txBody>
      </p:sp>
      <p:sp>
        <p:nvSpPr>
          <p:cNvPr id="1952782" name="Rectangle 14"/>
          <p:cNvSpPr>
            <a:spLocks noChangeArrowheads="1"/>
          </p:cNvSpPr>
          <p:nvPr/>
        </p:nvSpPr>
        <p:spPr bwMode="auto">
          <a:xfrm>
            <a:off x="2286000" y="51054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V7</a:t>
            </a:r>
          </a:p>
        </p:txBody>
      </p:sp>
      <p:sp>
        <p:nvSpPr>
          <p:cNvPr id="1952783" name="Rectangle 15"/>
          <p:cNvSpPr>
            <a:spLocks noChangeArrowheads="1"/>
          </p:cNvSpPr>
          <p:nvPr/>
        </p:nvSpPr>
        <p:spPr bwMode="auto">
          <a:xfrm>
            <a:off x="3276600" y="5105400"/>
            <a:ext cx="1600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kumimoji="1" lang="en-US">
                <a:solidFill>
                  <a:srgbClr val="292929"/>
                </a:solidFill>
                <a:sym typeface="Symbol" charset="0"/>
              </a:rPr>
              <a:t>X</a:t>
            </a:r>
            <a:r>
              <a:rPr kumimoji="1" lang="en-US">
                <a:solidFill>
                  <a:srgbClr val="292929"/>
                </a:solidFill>
                <a:sym typeface="Wingdings" charset="0"/>
              </a:rPr>
              <a:t>A</a:t>
            </a:r>
          </a:p>
        </p:txBody>
      </p:sp>
      <p:sp>
        <p:nvSpPr>
          <p:cNvPr id="1952784" name="Rectangle 16"/>
          <p:cNvSpPr>
            <a:spLocks noChangeArrowheads="1"/>
          </p:cNvSpPr>
          <p:nvPr/>
        </p:nvSpPr>
        <p:spPr bwMode="auto">
          <a:xfrm>
            <a:off x="4876800" y="5105400"/>
            <a:ext cx="2362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3</a:t>
            </a:r>
          </a:p>
        </p:txBody>
      </p:sp>
      <p:sp>
        <p:nvSpPr>
          <p:cNvPr id="1952785" name="Rectangle 17"/>
          <p:cNvSpPr>
            <a:spLocks noChangeArrowheads="1"/>
          </p:cNvSpPr>
          <p:nvPr/>
        </p:nvSpPr>
        <p:spPr bwMode="auto">
          <a:xfrm>
            <a:off x="2286000" y="58674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V8</a:t>
            </a:r>
          </a:p>
        </p:txBody>
      </p:sp>
      <p:sp>
        <p:nvSpPr>
          <p:cNvPr id="1952786" name="Rectangle 18"/>
          <p:cNvSpPr>
            <a:spLocks noChangeArrowheads="1"/>
          </p:cNvSpPr>
          <p:nvPr/>
        </p:nvSpPr>
        <p:spPr bwMode="auto">
          <a:xfrm>
            <a:off x="3276600" y="5867400"/>
            <a:ext cx="1600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kumimoji="1" lang="en-US">
                <a:solidFill>
                  <a:srgbClr val="292929"/>
                </a:solidFill>
                <a:sym typeface="Symbol" charset="0"/>
              </a:rPr>
              <a:t>X</a:t>
            </a:r>
            <a:r>
              <a:rPr kumimoji="1" lang="en-US">
                <a:solidFill>
                  <a:srgbClr val="292929"/>
                </a:solidFill>
                <a:sym typeface="Wingdings" charset="0"/>
              </a:rPr>
              <a:t>C</a:t>
            </a:r>
          </a:p>
        </p:txBody>
      </p:sp>
      <p:sp>
        <p:nvSpPr>
          <p:cNvPr id="1952787" name="Rectangle 19"/>
          <p:cNvSpPr>
            <a:spLocks noChangeArrowheads="1"/>
          </p:cNvSpPr>
          <p:nvPr/>
        </p:nvSpPr>
        <p:spPr bwMode="auto">
          <a:xfrm>
            <a:off x="4876800" y="5867400"/>
            <a:ext cx="2362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dirty="0"/>
              <a:t>3</a:t>
            </a:r>
          </a:p>
        </p:txBody>
      </p:sp>
      <p:sp>
        <p:nvSpPr>
          <p:cNvPr id="2" name="TextBox 1">
            <a:extLst>
              <a:ext uri="{FF2B5EF4-FFF2-40B4-BE49-F238E27FC236}">
                <a16:creationId xmlns:a16="http://schemas.microsoft.com/office/drawing/2014/main" id="{CBA6B758-83D3-E745-B881-3B0234AF8143}"/>
              </a:ext>
            </a:extLst>
          </p:cNvPr>
          <p:cNvSpPr txBox="1"/>
          <p:nvPr/>
        </p:nvSpPr>
        <p:spPr>
          <a:xfrm>
            <a:off x="381000" y="655320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8902C002-1094-A742-85AD-4B5297610859}"/>
              </a:ext>
            </a:extLst>
          </p:cNvPr>
          <p:cNvSpPr txBox="1"/>
          <p:nvPr/>
        </p:nvSpPr>
        <p:spPr>
          <a:xfrm>
            <a:off x="304800" y="6324600"/>
            <a:ext cx="8458200" cy="523220"/>
          </a:xfrm>
          <a:prstGeom prst="rect">
            <a:avLst/>
          </a:prstGeom>
          <a:noFill/>
        </p:spPr>
        <p:txBody>
          <a:bodyPr wrap="square" rtlCol="0">
            <a:spAutoFit/>
          </a:bodyPr>
          <a:lstStyle/>
          <a:p>
            <a:r>
              <a:rPr lang="en-US" sz="1400" dirty="0"/>
              <a:t>Could include </a:t>
            </a:r>
            <a:r>
              <a:rPr lang="en-US" sz="1400" dirty="0" err="1"/>
              <a:t>subgoal</a:t>
            </a:r>
            <a:r>
              <a:rPr lang="en-US" sz="1400" dirty="0"/>
              <a:t> </a:t>
            </a:r>
            <a:r>
              <a:rPr lang="en-US" sz="1400" dirty="0" err="1"/>
              <a:t>inSIGMOD</a:t>
            </a:r>
            <a:r>
              <a:rPr lang="en-US" sz="1400" dirty="0"/>
              <a:t>(x) in the set of covered </a:t>
            </a:r>
            <a:r>
              <a:rPr lang="en-US" sz="1400" dirty="0" err="1"/>
              <a:t>subgoals</a:t>
            </a:r>
            <a:r>
              <a:rPr lang="en-US" sz="1400" dirty="0"/>
              <a:t> for the MCD for both V7 and V8. </a:t>
            </a:r>
          </a:p>
          <a:p>
            <a:r>
              <a:rPr lang="en-US" sz="1400" dirty="0"/>
              <a:t>However, </a:t>
            </a:r>
            <a:r>
              <a:rPr lang="en-US" sz="1400" dirty="0" err="1"/>
              <a:t>Minicon</a:t>
            </a:r>
            <a:r>
              <a:rPr lang="en-US" sz="1400" dirty="0"/>
              <a:t> prefers to generate minimal, mutually exclusive MCDs, to speed up Phase 2.</a:t>
            </a:r>
          </a:p>
        </p:txBody>
      </p:sp>
    </p:spTree>
    <p:extLst>
      <p:ext uri="{BB962C8B-B14F-4D97-AF65-F5344CB8AC3E}">
        <p14:creationId xmlns:p14="http://schemas.microsoft.com/office/powerpoint/2010/main" val="2365713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27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27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527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27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527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527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27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527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5278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527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527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52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772" grpId="0" animBg="1"/>
      <p:bldP spid="1952777" grpId="0" animBg="1"/>
      <p:bldP spid="1952778" grpId="0" animBg="1"/>
      <p:bldP spid="1952779" grpId="0" animBg="1"/>
      <p:bldP spid="1952780" grpId="0" animBg="1"/>
      <p:bldP spid="1952781" grpId="0" animBg="1"/>
      <p:bldP spid="1952782" grpId="0" animBg="1"/>
      <p:bldP spid="1952783" grpId="0" animBg="1"/>
      <p:bldP spid="1952784" grpId="0" animBg="1"/>
      <p:bldP spid="1952785" grpId="0" animBg="1"/>
      <p:bldP spid="1952786" grpId="0" animBg="1"/>
      <p:bldP spid="1952787"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794" name="Rectangle 2"/>
          <p:cNvSpPr>
            <a:spLocks noGrp="1" noChangeArrowheads="1"/>
          </p:cNvSpPr>
          <p:nvPr>
            <p:ph type="title"/>
          </p:nvPr>
        </p:nvSpPr>
        <p:spPr/>
        <p:txBody>
          <a:bodyPr/>
          <a:lstStyle/>
          <a:p>
            <a:r>
              <a:rPr lang="en-US"/>
              <a:t>MiniCon Example 2</a:t>
            </a:r>
          </a:p>
        </p:txBody>
      </p:sp>
      <p:sp>
        <p:nvSpPr>
          <p:cNvPr id="1953795" name="Rectangle 3"/>
          <p:cNvSpPr>
            <a:spLocks noGrp="1" noChangeArrowheads="1"/>
          </p:cNvSpPr>
          <p:nvPr>
            <p:ph type="body" idx="1"/>
          </p:nvPr>
        </p:nvSpPr>
        <p:spPr/>
        <p:txBody>
          <a:bodyPr/>
          <a:lstStyle/>
          <a:p>
            <a:pPr>
              <a:buFontTx/>
              <a:buNone/>
            </a:pPr>
            <a:endParaRPr lang="en-US" dirty="0">
              <a:solidFill>
                <a:srgbClr val="0000FF"/>
              </a:solidFill>
              <a:latin typeface="Arial"/>
              <a:cs typeface="Arial"/>
            </a:endParaRPr>
          </a:p>
          <a:p>
            <a:pPr>
              <a:buFontTx/>
              <a:buNone/>
            </a:pPr>
            <a:endParaRPr lang="en-US" dirty="0">
              <a:solidFill>
                <a:srgbClr val="0000FF"/>
              </a:solidFill>
              <a:latin typeface="Arial"/>
              <a:cs typeface="Arial"/>
            </a:endParaRPr>
          </a:p>
          <a:p>
            <a:pPr>
              <a:buFontTx/>
              <a:buNone/>
            </a:pPr>
            <a:endParaRPr lang="en-US" dirty="0">
              <a:solidFill>
                <a:srgbClr val="0000FF"/>
              </a:solidFill>
              <a:latin typeface="Arial"/>
              <a:cs typeface="Arial"/>
            </a:endParaRPr>
          </a:p>
          <a:p>
            <a:pPr>
              <a:buFontTx/>
              <a:buNone/>
            </a:pPr>
            <a:endParaRPr lang="en-US" dirty="0">
              <a:solidFill>
                <a:srgbClr val="0000FF"/>
              </a:solidFill>
              <a:latin typeface="Arial"/>
              <a:cs typeface="Arial"/>
            </a:endParaRPr>
          </a:p>
          <a:p>
            <a:pPr>
              <a:buFontTx/>
              <a:buNone/>
            </a:pPr>
            <a:endParaRPr lang="en-US" dirty="0">
              <a:solidFill>
                <a:srgbClr val="0000FF"/>
              </a:solidFill>
              <a:latin typeface="Arial"/>
              <a:cs typeface="Arial"/>
            </a:endParaRPr>
          </a:p>
          <a:p>
            <a:pPr>
              <a:buFontTx/>
              <a:buNone/>
            </a:pPr>
            <a:endParaRPr lang="en-US" dirty="0">
              <a:solidFill>
                <a:srgbClr val="0000FF"/>
              </a:solidFill>
              <a:latin typeface="Arial"/>
              <a:cs typeface="Arial"/>
            </a:endParaRPr>
          </a:p>
          <a:p>
            <a:pPr>
              <a:buFontTx/>
              <a:buNone/>
            </a:pPr>
            <a:r>
              <a:rPr lang="en-US" dirty="0">
                <a:latin typeface="Arial"/>
                <a:cs typeface="Arial"/>
                <a:sym typeface="Wingdings" charset="0"/>
              </a:rPr>
              <a:t>Step 2:</a:t>
            </a:r>
          </a:p>
          <a:p>
            <a:pPr>
              <a:buFontTx/>
              <a:buNone/>
            </a:pPr>
            <a:r>
              <a:rPr lang="en-US" dirty="0">
                <a:latin typeface="Arial"/>
                <a:cs typeface="Arial"/>
                <a:sym typeface="Wingdings" charset="0"/>
              </a:rPr>
              <a:t>	</a:t>
            </a:r>
            <a:r>
              <a:rPr lang="en-US" dirty="0">
                <a:solidFill>
                  <a:srgbClr val="0000FF"/>
                </a:solidFill>
                <a:latin typeface="Arial"/>
                <a:cs typeface="Arial"/>
                <a:sym typeface="Wingdings" charset="0"/>
              </a:rPr>
              <a:t>Query rewriting 1: q1</a:t>
            </a:r>
            <a:r>
              <a:rPr lang="en-US" dirty="0">
                <a:latin typeface="Arial"/>
                <a:cs typeface="Arial"/>
                <a:sym typeface="Wingdings" charset="0"/>
              </a:rPr>
              <a:t>(X) :- </a:t>
            </a:r>
            <a:r>
              <a:rPr lang="en-US" dirty="0">
                <a:solidFill>
                  <a:srgbClr val="0000FF"/>
                </a:solidFill>
                <a:latin typeface="Arial"/>
                <a:cs typeface="Arial"/>
                <a:sym typeface="Wingdings" charset="0"/>
              </a:rPr>
              <a:t>V7</a:t>
            </a:r>
            <a:r>
              <a:rPr lang="en-US" dirty="0">
                <a:latin typeface="Arial"/>
                <a:cs typeface="Arial"/>
                <a:sym typeface="Wingdings" charset="0"/>
              </a:rPr>
              <a:t>(X), </a:t>
            </a:r>
            <a:r>
              <a:rPr lang="en-US" dirty="0">
                <a:solidFill>
                  <a:srgbClr val="0000FF"/>
                </a:solidFill>
                <a:latin typeface="Arial"/>
                <a:cs typeface="Arial"/>
                <a:sym typeface="Wingdings" charset="0"/>
              </a:rPr>
              <a:t>V8</a:t>
            </a:r>
            <a:r>
              <a:rPr lang="en-US" dirty="0">
                <a:latin typeface="Arial"/>
                <a:cs typeface="Arial"/>
                <a:sym typeface="Wingdings" charset="0"/>
              </a:rPr>
              <a:t>(X), </a:t>
            </a:r>
            <a:r>
              <a:rPr lang="en-US" dirty="0">
                <a:solidFill>
                  <a:srgbClr val="0000FF"/>
                </a:solidFill>
                <a:latin typeface="Arial"/>
                <a:cs typeface="Arial"/>
                <a:sym typeface="Wingdings" charset="0"/>
              </a:rPr>
              <a:t>V7</a:t>
            </a:r>
            <a:r>
              <a:rPr lang="en-US" dirty="0">
                <a:latin typeface="Arial"/>
                <a:cs typeface="Arial"/>
                <a:sym typeface="Wingdings" charset="0"/>
              </a:rPr>
              <a:t>(X)</a:t>
            </a:r>
          </a:p>
          <a:p>
            <a:pPr>
              <a:buFontTx/>
              <a:buNone/>
            </a:pPr>
            <a:r>
              <a:rPr lang="en-US" dirty="0">
                <a:latin typeface="Arial"/>
                <a:cs typeface="Arial"/>
                <a:sym typeface="Wingdings" charset="0"/>
              </a:rPr>
              <a:t>	</a:t>
            </a:r>
            <a:r>
              <a:rPr lang="en-US" dirty="0">
                <a:solidFill>
                  <a:srgbClr val="0000FF"/>
                </a:solidFill>
                <a:latin typeface="Arial"/>
                <a:cs typeface="Arial"/>
                <a:sym typeface="Wingdings" charset="0"/>
              </a:rPr>
              <a:t>Query rewriting 2: q2</a:t>
            </a:r>
            <a:r>
              <a:rPr lang="en-US" dirty="0">
                <a:latin typeface="Arial"/>
                <a:cs typeface="Arial"/>
                <a:sym typeface="Wingdings" charset="0"/>
              </a:rPr>
              <a:t>(X) :- </a:t>
            </a:r>
            <a:r>
              <a:rPr lang="en-US" dirty="0">
                <a:solidFill>
                  <a:srgbClr val="0000FF"/>
                </a:solidFill>
                <a:latin typeface="Arial"/>
                <a:cs typeface="Arial"/>
                <a:sym typeface="Wingdings" charset="0"/>
              </a:rPr>
              <a:t>V7</a:t>
            </a:r>
            <a:r>
              <a:rPr lang="en-US" dirty="0">
                <a:latin typeface="Arial"/>
                <a:cs typeface="Arial"/>
                <a:sym typeface="Wingdings" charset="0"/>
              </a:rPr>
              <a:t>(X), </a:t>
            </a:r>
            <a:r>
              <a:rPr lang="en-US" dirty="0">
                <a:solidFill>
                  <a:srgbClr val="0000FF"/>
                </a:solidFill>
                <a:latin typeface="Arial"/>
                <a:cs typeface="Arial"/>
                <a:sym typeface="Wingdings" charset="0"/>
              </a:rPr>
              <a:t>V8</a:t>
            </a:r>
            <a:r>
              <a:rPr lang="en-US" dirty="0">
                <a:latin typeface="Arial"/>
                <a:cs typeface="Arial"/>
                <a:sym typeface="Wingdings" charset="0"/>
              </a:rPr>
              <a:t>(X), </a:t>
            </a:r>
            <a:r>
              <a:rPr lang="en-US" dirty="0">
                <a:solidFill>
                  <a:srgbClr val="0000FF"/>
                </a:solidFill>
                <a:latin typeface="Arial"/>
                <a:cs typeface="Arial"/>
                <a:sym typeface="Wingdings" charset="0"/>
              </a:rPr>
              <a:t>V8</a:t>
            </a:r>
            <a:r>
              <a:rPr lang="en-US" dirty="0">
                <a:latin typeface="Arial"/>
                <a:cs typeface="Arial"/>
                <a:sym typeface="Wingdings" charset="0"/>
              </a:rPr>
              <a:t>(X)</a:t>
            </a:r>
          </a:p>
          <a:p>
            <a:pPr>
              <a:buFontTx/>
              <a:buNone/>
            </a:pPr>
            <a:endParaRPr lang="en-US" dirty="0">
              <a:latin typeface="Arial"/>
              <a:cs typeface="Arial"/>
              <a:sym typeface="Wingdings" charset="0"/>
            </a:endParaRPr>
          </a:p>
          <a:p>
            <a:pPr>
              <a:buFontTx/>
              <a:buNone/>
            </a:pPr>
            <a:r>
              <a:rPr lang="en-US" dirty="0">
                <a:latin typeface="Arial"/>
                <a:cs typeface="Arial"/>
                <a:sym typeface="Wingdings" charset="0"/>
              </a:rPr>
              <a:t>	</a:t>
            </a:r>
            <a:r>
              <a:rPr lang="en-US" dirty="0">
                <a:solidFill>
                  <a:srgbClr val="0000FF"/>
                </a:solidFill>
                <a:latin typeface="Arial"/>
                <a:cs typeface="Arial"/>
                <a:sym typeface="Wingdings" charset="0"/>
              </a:rPr>
              <a:t>Final rewriting: q</a:t>
            </a:r>
            <a:r>
              <a:rPr lang="ja-JP" altLang="en-US" dirty="0">
                <a:solidFill>
                  <a:srgbClr val="0000FF"/>
                </a:solidFill>
                <a:latin typeface="Arial"/>
                <a:cs typeface="Arial"/>
                <a:sym typeface="Wingdings" charset="0"/>
              </a:rPr>
              <a:t>’</a:t>
            </a:r>
            <a:r>
              <a:rPr lang="en-US" dirty="0">
                <a:latin typeface="Arial"/>
                <a:cs typeface="Arial"/>
                <a:sym typeface="Wingdings" charset="0"/>
              </a:rPr>
              <a:t>(X) :- </a:t>
            </a:r>
            <a:r>
              <a:rPr lang="en-US" dirty="0">
                <a:solidFill>
                  <a:srgbClr val="0000FF"/>
                </a:solidFill>
                <a:latin typeface="Arial"/>
                <a:cs typeface="Arial"/>
                <a:sym typeface="Wingdings" charset="0"/>
              </a:rPr>
              <a:t>V7</a:t>
            </a:r>
            <a:r>
              <a:rPr lang="en-US" dirty="0">
                <a:latin typeface="Arial"/>
                <a:cs typeface="Arial"/>
                <a:sym typeface="Wingdings" charset="0"/>
              </a:rPr>
              <a:t>(X), </a:t>
            </a:r>
            <a:r>
              <a:rPr lang="en-US" dirty="0">
                <a:solidFill>
                  <a:srgbClr val="0000FF"/>
                </a:solidFill>
                <a:latin typeface="Arial"/>
                <a:cs typeface="Arial"/>
                <a:sym typeface="Wingdings" charset="0"/>
              </a:rPr>
              <a:t>V8</a:t>
            </a:r>
            <a:r>
              <a:rPr lang="en-US" dirty="0">
                <a:latin typeface="Arial"/>
                <a:cs typeface="Arial"/>
                <a:sym typeface="Wingdings" charset="0"/>
              </a:rPr>
              <a:t>(X)</a:t>
            </a:r>
          </a:p>
        </p:txBody>
      </p:sp>
      <p:sp>
        <p:nvSpPr>
          <p:cNvPr id="1953812" name="Rectangle 20"/>
          <p:cNvSpPr>
            <a:spLocks noChangeArrowheads="1"/>
          </p:cNvSpPr>
          <p:nvPr/>
        </p:nvSpPr>
        <p:spPr bwMode="auto">
          <a:xfrm>
            <a:off x="2286000" y="22098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V7</a:t>
            </a:r>
          </a:p>
        </p:txBody>
      </p:sp>
      <p:sp>
        <p:nvSpPr>
          <p:cNvPr id="1953813" name="Text Box 21"/>
          <p:cNvSpPr txBox="1">
            <a:spLocks noChangeArrowheads="1"/>
          </p:cNvSpPr>
          <p:nvPr/>
        </p:nvSpPr>
        <p:spPr bwMode="auto">
          <a:xfrm>
            <a:off x="2286000" y="1524000"/>
            <a:ext cx="4876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r>
              <a:rPr lang="en-US" sz="1800" b="1"/>
              <a:t>MiniCon Descriptions (MCDs)</a:t>
            </a:r>
          </a:p>
        </p:txBody>
      </p:sp>
      <p:sp>
        <p:nvSpPr>
          <p:cNvPr id="1953814" name="Rectangle 22"/>
          <p:cNvSpPr>
            <a:spLocks noChangeArrowheads="1"/>
          </p:cNvSpPr>
          <p:nvPr/>
        </p:nvSpPr>
        <p:spPr bwMode="auto">
          <a:xfrm>
            <a:off x="2286000" y="1905000"/>
            <a:ext cx="990600" cy="304800"/>
          </a:xfrm>
          <a:prstGeom prst="rect">
            <a:avLst/>
          </a:prstGeom>
          <a:solidFill>
            <a:srgbClr val="8B88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solidFill>
                  <a:schemeClr val="bg1"/>
                </a:solidFill>
              </a:rPr>
              <a:t>View</a:t>
            </a:r>
          </a:p>
        </p:txBody>
      </p:sp>
      <p:sp>
        <p:nvSpPr>
          <p:cNvPr id="1953815" name="Rectangle 23"/>
          <p:cNvSpPr>
            <a:spLocks noChangeArrowheads="1"/>
          </p:cNvSpPr>
          <p:nvPr/>
        </p:nvSpPr>
        <p:spPr bwMode="auto">
          <a:xfrm>
            <a:off x="3276600" y="1905000"/>
            <a:ext cx="1600200" cy="304800"/>
          </a:xfrm>
          <a:prstGeom prst="rect">
            <a:avLst/>
          </a:prstGeom>
          <a:solidFill>
            <a:srgbClr val="8B88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solidFill>
                  <a:schemeClr val="bg1"/>
                </a:solidFill>
              </a:rPr>
              <a:t>Mappings</a:t>
            </a:r>
          </a:p>
        </p:txBody>
      </p:sp>
      <p:sp>
        <p:nvSpPr>
          <p:cNvPr id="1953816" name="Rectangle 24"/>
          <p:cNvSpPr>
            <a:spLocks noChangeArrowheads="1"/>
          </p:cNvSpPr>
          <p:nvPr/>
        </p:nvSpPr>
        <p:spPr bwMode="auto">
          <a:xfrm>
            <a:off x="4876800" y="1905000"/>
            <a:ext cx="2286000" cy="304800"/>
          </a:xfrm>
          <a:prstGeom prst="rect">
            <a:avLst/>
          </a:prstGeom>
          <a:solidFill>
            <a:srgbClr val="8B88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dirty="0">
                <a:solidFill>
                  <a:schemeClr val="bg1"/>
                </a:solidFill>
              </a:rPr>
              <a:t>Query </a:t>
            </a:r>
            <a:r>
              <a:rPr lang="en-US" dirty="0" err="1">
                <a:solidFill>
                  <a:schemeClr val="bg1"/>
                </a:solidFill>
              </a:rPr>
              <a:t>AtomsCovered</a:t>
            </a:r>
            <a:endParaRPr lang="en-US" dirty="0">
              <a:solidFill>
                <a:schemeClr val="bg1"/>
              </a:solidFill>
            </a:endParaRPr>
          </a:p>
        </p:txBody>
      </p:sp>
      <p:sp>
        <p:nvSpPr>
          <p:cNvPr id="1953817" name="Rectangle 25"/>
          <p:cNvSpPr>
            <a:spLocks noChangeArrowheads="1"/>
          </p:cNvSpPr>
          <p:nvPr/>
        </p:nvSpPr>
        <p:spPr bwMode="auto">
          <a:xfrm>
            <a:off x="3276600" y="2209800"/>
            <a:ext cx="1600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kumimoji="1" lang="en-US">
                <a:solidFill>
                  <a:srgbClr val="292929"/>
                </a:solidFill>
                <a:sym typeface="Symbol" charset="0"/>
              </a:rPr>
              <a:t>X</a:t>
            </a:r>
            <a:r>
              <a:rPr kumimoji="1" lang="en-US">
                <a:solidFill>
                  <a:srgbClr val="292929"/>
                </a:solidFill>
                <a:sym typeface="Wingdings" charset="0"/>
              </a:rPr>
              <a:t>A, YB</a:t>
            </a:r>
          </a:p>
        </p:txBody>
      </p:sp>
      <p:sp>
        <p:nvSpPr>
          <p:cNvPr id="1953818" name="Rectangle 26"/>
          <p:cNvSpPr>
            <a:spLocks noChangeArrowheads="1"/>
          </p:cNvSpPr>
          <p:nvPr/>
        </p:nvSpPr>
        <p:spPr bwMode="auto">
          <a:xfrm>
            <a:off x="4876800" y="2209800"/>
            <a:ext cx="22860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1</a:t>
            </a:r>
          </a:p>
        </p:txBody>
      </p:sp>
      <p:sp>
        <p:nvSpPr>
          <p:cNvPr id="1953819" name="Rectangle 27"/>
          <p:cNvSpPr>
            <a:spLocks noChangeArrowheads="1"/>
          </p:cNvSpPr>
          <p:nvPr/>
        </p:nvSpPr>
        <p:spPr bwMode="auto">
          <a:xfrm>
            <a:off x="2286000" y="29718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V8</a:t>
            </a:r>
          </a:p>
        </p:txBody>
      </p:sp>
      <p:sp>
        <p:nvSpPr>
          <p:cNvPr id="1953820" name="Rectangle 28"/>
          <p:cNvSpPr>
            <a:spLocks noChangeArrowheads="1"/>
          </p:cNvSpPr>
          <p:nvPr/>
        </p:nvSpPr>
        <p:spPr bwMode="auto">
          <a:xfrm>
            <a:off x="3276600" y="2971800"/>
            <a:ext cx="1600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kumimoji="1" lang="en-US">
                <a:solidFill>
                  <a:srgbClr val="292929"/>
                </a:solidFill>
                <a:sym typeface="Symbol" charset="0"/>
              </a:rPr>
              <a:t>Z</a:t>
            </a:r>
            <a:r>
              <a:rPr kumimoji="1" lang="en-US">
                <a:solidFill>
                  <a:srgbClr val="292929"/>
                </a:solidFill>
                <a:sym typeface="Wingdings" charset="0"/>
              </a:rPr>
              <a:t>D, XC</a:t>
            </a:r>
          </a:p>
        </p:txBody>
      </p:sp>
      <p:sp>
        <p:nvSpPr>
          <p:cNvPr id="1953821" name="Rectangle 29"/>
          <p:cNvSpPr>
            <a:spLocks noChangeArrowheads="1"/>
          </p:cNvSpPr>
          <p:nvPr/>
        </p:nvSpPr>
        <p:spPr bwMode="auto">
          <a:xfrm>
            <a:off x="4876800" y="2971800"/>
            <a:ext cx="22860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2</a:t>
            </a:r>
          </a:p>
        </p:txBody>
      </p:sp>
      <p:sp>
        <p:nvSpPr>
          <p:cNvPr id="1953822" name="Rectangle 30"/>
          <p:cNvSpPr>
            <a:spLocks noChangeArrowheads="1"/>
          </p:cNvSpPr>
          <p:nvPr/>
        </p:nvSpPr>
        <p:spPr bwMode="auto">
          <a:xfrm>
            <a:off x="2286000" y="25908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V7</a:t>
            </a:r>
          </a:p>
        </p:txBody>
      </p:sp>
      <p:sp>
        <p:nvSpPr>
          <p:cNvPr id="1953823" name="Rectangle 31"/>
          <p:cNvSpPr>
            <a:spLocks noChangeArrowheads="1"/>
          </p:cNvSpPr>
          <p:nvPr/>
        </p:nvSpPr>
        <p:spPr bwMode="auto">
          <a:xfrm>
            <a:off x="3276600" y="2590800"/>
            <a:ext cx="1600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kumimoji="1" lang="en-US">
                <a:solidFill>
                  <a:srgbClr val="292929"/>
                </a:solidFill>
                <a:sym typeface="Symbol" charset="0"/>
              </a:rPr>
              <a:t>X</a:t>
            </a:r>
            <a:r>
              <a:rPr kumimoji="1" lang="en-US">
                <a:solidFill>
                  <a:srgbClr val="292929"/>
                </a:solidFill>
                <a:sym typeface="Wingdings" charset="0"/>
              </a:rPr>
              <a:t>A</a:t>
            </a:r>
          </a:p>
        </p:txBody>
      </p:sp>
      <p:sp>
        <p:nvSpPr>
          <p:cNvPr id="1953824" name="Rectangle 32"/>
          <p:cNvSpPr>
            <a:spLocks noChangeArrowheads="1"/>
          </p:cNvSpPr>
          <p:nvPr/>
        </p:nvSpPr>
        <p:spPr bwMode="auto">
          <a:xfrm>
            <a:off x="4876800" y="2590800"/>
            <a:ext cx="22860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3</a:t>
            </a:r>
          </a:p>
        </p:txBody>
      </p:sp>
      <p:sp>
        <p:nvSpPr>
          <p:cNvPr id="1953825" name="Rectangle 33"/>
          <p:cNvSpPr>
            <a:spLocks noChangeArrowheads="1"/>
          </p:cNvSpPr>
          <p:nvPr/>
        </p:nvSpPr>
        <p:spPr bwMode="auto">
          <a:xfrm>
            <a:off x="2286000" y="33528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V8</a:t>
            </a:r>
          </a:p>
        </p:txBody>
      </p:sp>
      <p:sp>
        <p:nvSpPr>
          <p:cNvPr id="1953826" name="Rectangle 34"/>
          <p:cNvSpPr>
            <a:spLocks noChangeArrowheads="1"/>
          </p:cNvSpPr>
          <p:nvPr/>
        </p:nvSpPr>
        <p:spPr bwMode="auto">
          <a:xfrm>
            <a:off x="3276600" y="3352800"/>
            <a:ext cx="16002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kumimoji="1" lang="en-US">
                <a:solidFill>
                  <a:srgbClr val="292929"/>
                </a:solidFill>
                <a:sym typeface="Symbol" charset="0"/>
              </a:rPr>
              <a:t>X</a:t>
            </a:r>
            <a:r>
              <a:rPr kumimoji="1" lang="en-US">
                <a:solidFill>
                  <a:srgbClr val="292929"/>
                </a:solidFill>
                <a:sym typeface="Wingdings" charset="0"/>
              </a:rPr>
              <a:t>C</a:t>
            </a:r>
          </a:p>
        </p:txBody>
      </p:sp>
      <p:sp>
        <p:nvSpPr>
          <p:cNvPr id="1953827" name="Rectangle 35"/>
          <p:cNvSpPr>
            <a:spLocks noChangeArrowheads="1"/>
          </p:cNvSpPr>
          <p:nvPr/>
        </p:nvSpPr>
        <p:spPr bwMode="auto">
          <a:xfrm>
            <a:off x="4876800" y="3352800"/>
            <a:ext cx="22860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alpha val="50000"/>
                  </a:srgb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r>
              <a:rPr lang="en-US" sz="1800"/>
              <a:t>3</a:t>
            </a:r>
          </a:p>
        </p:txBody>
      </p:sp>
    </p:spTree>
    <p:extLst>
      <p:ext uri="{BB962C8B-B14F-4D97-AF65-F5344CB8AC3E}">
        <p14:creationId xmlns:p14="http://schemas.microsoft.com/office/powerpoint/2010/main" val="2679744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3795">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3795">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5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3810000" cy="1143000"/>
          </a:xfrm>
        </p:spPr>
        <p:txBody>
          <a:bodyPr>
            <a:noAutofit/>
          </a:bodyPr>
          <a:lstStyle/>
          <a:p>
            <a:pPr eaLnBrk="1" fontAlgn="auto" hangingPunct="1">
              <a:spcAft>
                <a:spcPts val="0"/>
              </a:spcAft>
              <a:defRPr/>
            </a:pPr>
            <a:r>
              <a:rPr lang="en-US" sz="3200" dirty="0">
                <a:ea typeface="+mj-ea"/>
              </a:rPr>
              <a:t>Data Integration Example:</a:t>
            </a:r>
            <a:br>
              <a:rPr lang="en-US" sz="3200" dirty="0">
                <a:ea typeface="+mj-ea"/>
              </a:rPr>
            </a:br>
            <a:r>
              <a:rPr lang="en-US" sz="3200" dirty="0">
                <a:ea typeface="+mj-ea"/>
              </a:rPr>
              <a:t>academic papers</a:t>
            </a:r>
            <a:endParaRPr lang="en-US" sz="3200" baseline="30000" dirty="0">
              <a:ea typeface="+mj-ea"/>
            </a:endParaRPr>
          </a:p>
        </p:txBody>
      </p:sp>
      <p:sp>
        <p:nvSpPr>
          <p:cNvPr id="4" name="Flowchart: Magnetic Disk 3"/>
          <p:cNvSpPr/>
          <p:nvPr/>
        </p:nvSpPr>
        <p:spPr>
          <a:xfrm>
            <a:off x="457200" y="1828800"/>
            <a:ext cx="1752600" cy="1371600"/>
          </a:xfrm>
          <a:prstGeom prst="flowChartMagneticDis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Perpetua" charset="0"/>
                <a:ea typeface="ＭＳ Ｐゴシック" charset="0"/>
                <a:cs typeface="Arial" charset="0"/>
              </a:rPr>
              <a:t>Mediator</a:t>
            </a:r>
          </a:p>
          <a:p>
            <a:pPr algn="ctr"/>
            <a:r>
              <a:rPr lang="ja-JP" altLang="en-US">
                <a:solidFill>
                  <a:schemeClr val="tx1"/>
                </a:solidFill>
                <a:latin typeface="Perpetua" charset="0"/>
                <a:ea typeface="ＭＳ Ｐゴシック" charset="0"/>
                <a:cs typeface="Arial" charset="0"/>
              </a:rPr>
              <a:t>“</a:t>
            </a:r>
            <a:r>
              <a:rPr lang="en-US">
                <a:solidFill>
                  <a:schemeClr val="tx1"/>
                </a:solidFill>
                <a:latin typeface="Perpetua" charset="0"/>
                <a:ea typeface="ＭＳ Ｐゴシック" charset="0"/>
                <a:cs typeface="Arial" charset="0"/>
              </a:rPr>
              <a:t>Virtual Database</a:t>
            </a:r>
            <a:r>
              <a:rPr lang="ja-JP" altLang="en-US">
                <a:solidFill>
                  <a:schemeClr val="tx1"/>
                </a:solidFill>
                <a:latin typeface="Perpetua" charset="0"/>
                <a:ea typeface="ＭＳ Ｐゴシック" charset="0"/>
                <a:cs typeface="Arial" charset="0"/>
              </a:rPr>
              <a:t>”</a:t>
            </a:r>
            <a:endParaRPr lang="en-US">
              <a:solidFill>
                <a:schemeClr val="tx1"/>
              </a:solidFill>
              <a:latin typeface="Perpetua" charset="0"/>
              <a:ea typeface="ＭＳ Ｐゴシック" charset="0"/>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80174848"/>
              </p:ext>
            </p:extLst>
          </p:nvPr>
        </p:nvGraphicFramePr>
        <p:xfrm>
          <a:off x="4038600" y="2281237"/>
          <a:ext cx="1600200" cy="731838"/>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65919">
                <a:tc gridSpan="2">
                  <a:txBody>
                    <a:bodyPr/>
                    <a:lstStyle/>
                    <a:p>
                      <a:r>
                        <a:rPr lang="en-US" sz="1800" dirty="0"/>
                        <a:t>sameTopic</a:t>
                      </a:r>
                    </a:p>
                  </a:txBody>
                  <a:tcPr marT="45740" marB="4574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919">
                <a:tc>
                  <a:txBody>
                    <a:bodyPr/>
                    <a:lstStyle/>
                    <a:p>
                      <a:r>
                        <a:rPr lang="en-US" sz="1800" dirty="0"/>
                        <a:t>paper1</a:t>
                      </a:r>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paper2</a:t>
                      </a:r>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68105385"/>
              </p:ext>
            </p:extLst>
          </p:nvPr>
        </p:nvGraphicFramePr>
        <p:xfrm>
          <a:off x="6400800" y="3195637"/>
          <a:ext cx="1524000" cy="731838"/>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65919">
                <a:tc gridSpan="2">
                  <a:txBody>
                    <a:bodyPr/>
                    <a:lstStyle/>
                    <a:p>
                      <a:r>
                        <a:rPr lang="en-US" sz="1800" dirty="0"/>
                        <a:t>cites</a:t>
                      </a:r>
                    </a:p>
                  </a:txBody>
                  <a:tcPr marT="45740" marB="4574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919">
                <a:tc>
                  <a:txBody>
                    <a:bodyPr/>
                    <a:lstStyle/>
                    <a:p>
                      <a:r>
                        <a:rPr lang="en-US" sz="1800" dirty="0"/>
                        <a:t>paper1</a:t>
                      </a:r>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paper2</a:t>
                      </a:r>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3748523"/>
              </p:ext>
            </p:extLst>
          </p:nvPr>
        </p:nvGraphicFramePr>
        <p:xfrm>
          <a:off x="5715000" y="2281237"/>
          <a:ext cx="1219200" cy="731838"/>
        </p:xfrm>
        <a:graphic>
          <a:graphicData uri="http://schemas.openxmlformats.org/drawingml/2006/table">
            <a:tbl>
              <a:tblPr/>
              <a:tblGrid>
                <a:gridCol w="1219200">
                  <a:extLst>
                    <a:ext uri="{9D8B030D-6E8A-4147-A177-3AD203B41FA5}">
                      <a16:colId xmlns:a16="http://schemas.microsoft.com/office/drawing/2014/main" val="20000"/>
                    </a:ext>
                  </a:extLst>
                </a:gridCol>
              </a:tblGrid>
              <a:tr h="365919">
                <a:tc>
                  <a:txBody>
                    <a:bodyPr/>
                    <a:lstStyle/>
                    <a:p>
                      <a:r>
                        <a:rPr lang="en-US" sz="1800" dirty="0"/>
                        <a:t>inSIGMOD</a:t>
                      </a:r>
                    </a:p>
                  </a:txBody>
                  <a:tcPr marT="45740" marB="4574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919">
                <a:tc>
                  <a:txBody>
                    <a:bodyPr/>
                    <a:lstStyle/>
                    <a:p>
                      <a:r>
                        <a:rPr lang="en-US" sz="1800" dirty="0"/>
                        <a:t>paper</a:t>
                      </a:r>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91590869"/>
              </p:ext>
            </p:extLst>
          </p:nvPr>
        </p:nvGraphicFramePr>
        <p:xfrm>
          <a:off x="7239000" y="2281237"/>
          <a:ext cx="1219200" cy="731838"/>
        </p:xfrm>
        <a:graphic>
          <a:graphicData uri="http://schemas.openxmlformats.org/drawingml/2006/table">
            <a:tbl>
              <a:tblPr/>
              <a:tblGrid>
                <a:gridCol w="1219200">
                  <a:extLst>
                    <a:ext uri="{9D8B030D-6E8A-4147-A177-3AD203B41FA5}">
                      <a16:colId xmlns:a16="http://schemas.microsoft.com/office/drawing/2014/main" val="20000"/>
                    </a:ext>
                  </a:extLst>
                </a:gridCol>
              </a:tblGrid>
              <a:tr h="365919">
                <a:tc>
                  <a:txBody>
                    <a:bodyPr/>
                    <a:lstStyle/>
                    <a:p>
                      <a:r>
                        <a:rPr lang="en-US" sz="1800" dirty="0"/>
                        <a:t>inVLDB</a:t>
                      </a:r>
                    </a:p>
                  </a:txBody>
                  <a:tcPr marT="45740" marB="4574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919">
                <a:tc>
                  <a:txBody>
                    <a:bodyPr/>
                    <a:lstStyle/>
                    <a:p>
                      <a:r>
                        <a:rPr lang="en-US" sz="1800" dirty="0"/>
                        <a:t>paper</a:t>
                      </a:r>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284" name="TextBox 13"/>
          <p:cNvSpPr txBox="1">
            <a:spLocks noChangeArrowheads="1"/>
          </p:cNvSpPr>
          <p:nvPr/>
        </p:nvSpPr>
        <p:spPr bwMode="auto">
          <a:xfrm>
            <a:off x="2590800" y="2509837"/>
            <a:ext cx="1371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b="1">
                <a:latin typeface="Perpetua" charset="0"/>
              </a:rPr>
              <a:t>Schema:</a:t>
            </a:r>
          </a:p>
        </p:txBody>
      </p:sp>
      <p:sp>
        <p:nvSpPr>
          <p:cNvPr id="10285" name="TextBox 14"/>
          <p:cNvSpPr txBox="1">
            <a:spLocks noChangeArrowheads="1"/>
          </p:cNvSpPr>
          <p:nvPr/>
        </p:nvSpPr>
        <p:spPr bwMode="auto">
          <a:xfrm>
            <a:off x="3886200" y="3348037"/>
            <a:ext cx="1954638"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err="1">
                <a:ea typeface="Arial" charset="0"/>
              </a:rPr>
              <a:t>sameTopic</a:t>
            </a:r>
            <a:r>
              <a:rPr lang="en-US" dirty="0">
                <a:ea typeface="Arial" charset="0"/>
              </a:rPr>
              <a:t>(t1,t2) </a:t>
            </a:r>
          </a:p>
          <a:p>
            <a:pPr eaLnBrk="1" hangingPunct="1"/>
            <a:r>
              <a:rPr lang="en-US" dirty="0">
                <a:ea typeface="Arial" charset="0"/>
              </a:rPr>
              <a:t>cites(p1,p2)</a:t>
            </a:r>
          </a:p>
          <a:p>
            <a:pPr eaLnBrk="1" hangingPunct="1"/>
            <a:r>
              <a:rPr lang="en-US" dirty="0" err="1">
                <a:ea typeface="Arial" charset="0"/>
              </a:rPr>
              <a:t>inSIGMOD</a:t>
            </a:r>
            <a:r>
              <a:rPr lang="en-US" dirty="0">
                <a:ea typeface="Arial" charset="0"/>
              </a:rPr>
              <a:t>(p)</a:t>
            </a:r>
          </a:p>
          <a:p>
            <a:pPr eaLnBrk="1" hangingPunct="1"/>
            <a:r>
              <a:rPr lang="en-US" dirty="0" err="1">
                <a:ea typeface="Arial" charset="0"/>
              </a:rPr>
              <a:t>inVLDB</a:t>
            </a:r>
            <a:r>
              <a:rPr lang="en-US" dirty="0">
                <a:ea typeface="Arial" charset="0"/>
              </a:rPr>
              <a:t>(p)</a:t>
            </a:r>
          </a:p>
        </p:txBody>
      </p:sp>
      <p:sp>
        <p:nvSpPr>
          <p:cNvPr id="10286" name="TextBox 15"/>
          <p:cNvSpPr txBox="1">
            <a:spLocks noChangeArrowheads="1"/>
          </p:cNvSpPr>
          <p:nvPr/>
        </p:nvSpPr>
        <p:spPr bwMode="auto">
          <a:xfrm>
            <a:off x="2590800" y="3271837"/>
            <a:ext cx="1371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b="1">
                <a:latin typeface="Perpetua" charset="0"/>
              </a:rPr>
              <a:t>Datalog:</a:t>
            </a:r>
          </a:p>
        </p:txBody>
      </p:sp>
      <p:sp>
        <p:nvSpPr>
          <p:cNvPr id="10287" name="Rectangle 16"/>
          <p:cNvSpPr>
            <a:spLocks noChangeArrowheads="1"/>
          </p:cNvSpPr>
          <p:nvPr/>
        </p:nvSpPr>
        <p:spPr bwMode="auto">
          <a:xfrm>
            <a:off x="3886200" y="4643437"/>
            <a:ext cx="472039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ea typeface="Arial" charset="0"/>
                <a:cs typeface="Arial" charset="0"/>
              </a:rPr>
              <a:t>Q(</a:t>
            </a:r>
            <a:r>
              <a:rPr lang="en-US" dirty="0" err="1">
                <a:ea typeface="Arial" charset="0"/>
                <a:cs typeface="Arial" charset="0"/>
              </a:rPr>
              <a:t>x,y</a:t>
            </a:r>
            <a:r>
              <a:rPr lang="en-US" dirty="0">
                <a:ea typeface="Arial" charset="0"/>
                <a:cs typeface="Arial" charset="0"/>
              </a:rPr>
              <a:t>) :- </a:t>
            </a:r>
            <a:r>
              <a:rPr lang="en-US" dirty="0" err="1">
                <a:ea typeface="Arial" charset="0"/>
                <a:cs typeface="Arial" charset="0"/>
              </a:rPr>
              <a:t>sameTopic</a:t>
            </a:r>
            <a:r>
              <a:rPr lang="en-US" dirty="0">
                <a:ea typeface="Arial" charset="0"/>
                <a:cs typeface="Arial" charset="0"/>
              </a:rPr>
              <a:t>(</a:t>
            </a:r>
            <a:r>
              <a:rPr lang="en-US" dirty="0" err="1">
                <a:ea typeface="Arial" charset="0"/>
                <a:cs typeface="Arial" charset="0"/>
              </a:rPr>
              <a:t>x,y</a:t>
            </a:r>
            <a:r>
              <a:rPr lang="en-US" dirty="0">
                <a:ea typeface="Arial" charset="0"/>
                <a:cs typeface="Arial" charset="0"/>
              </a:rPr>
              <a:t>), cites(</a:t>
            </a:r>
            <a:r>
              <a:rPr lang="en-US" dirty="0" err="1">
                <a:ea typeface="Arial" charset="0"/>
                <a:cs typeface="Arial" charset="0"/>
              </a:rPr>
              <a:t>x,y</a:t>
            </a:r>
            <a:r>
              <a:rPr lang="en-US" dirty="0">
                <a:ea typeface="Arial" charset="0"/>
                <a:cs typeface="Arial" charset="0"/>
              </a:rPr>
              <a:t>), cites(</a:t>
            </a:r>
            <a:r>
              <a:rPr lang="en-US" dirty="0" err="1">
                <a:ea typeface="Arial" charset="0"/>
                <a:cs typeface="Arial" charset="0"/>
              </a:rPr>
              <a:t>y,x</a:t>
            </a:r>
            <a:r>
              <a:rPr lang="en-US" dirty="0">
                <a:ea typeface="Arial" charset="0"/>
                <a:cs typeface="Arial" charset="0"/>
              </a:rPr>
              <a:t>)</a:t>
            </a:r>
          </a:p>
        </p:txBody>
      </p:sp>
      <p:sp>
        <p:nvSpPr>
          <p:cNvPr id="18" name="Flowchart: Magnetic Disk 17"/>
          <p:cNvSpPr/>
          <p:nvPr/>
        </p:nvSpPr>
        <p:spPr>
          <a:xfrm>
            <a:off x="762000" y="5410200"/>
            <a:ext cx="1066800" cy="917575"/>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 Source </a:t>
            </a:r>
            <a:r>
              <a:rPr lang="en-US" b="1" dirty="0">
                <a:solidFill>
                  <a:schemeClr val="tx1"/>
                </a:solidFill>
              </a:rPr>
              <a:t>S1</a:t>
            </a:r>
          </a:p>
        </p:txBody>
      </p:sp>
      <p:sp>
        <p:nvSpPr>
          <p:cNvPr id="10289" name="TextBox 18"/>
          <p:cNvSpPr txBox="1">
            <a:spLocks noChangeArrowheads="1"/>
          </p:cNvSpPr>
          <p:nvPr/>
        </p:nvSpPr>
        <p:spPr bwMode="auto">
          <a:xfrm>
            <a:off x="2590800" y="4567237"/>
            <a:ext cx="1371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b="1">
                <a:latin typeface="Perpetua" charset="0"/>
              </a:rPr>
              <a:t>Query:</a:t>
            </a:r>
          </a:p>
        </p:txBody>
      </p:sp>
      <p:sp>
        <p:nvSpPr>
          <p:cNvPr id="10290" name="Rectangle 28"/>
          <p:cNvSpPr>
            <a:spLocks noChangeArrowheads="1"/>
          </p:cNvSpPr>
          <p:nvPr/>
        </p:nvSpPr>
        <p:spPr bwMode="auto">
          <a:xfrm>
            <a:off x="2362200" y="5616575"/>
            <a:ext cx="61722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dirty="0">
                <a:ea typeface="Arial" charset="0"/>
                <a:cs typeface="Arial" charset="0"/>
              </a:rPr>
              <a:t>Wrapper should provide a meaningful description of the source</a:t>
            </a:r>
          </a:p>
          <a:p>
            <a:r>
              <a:rPr lang="en-US" sz="2000" dirty="0">
                <a:ea typeface="Arial" charset="0"/>
                <a:cs typeface="Arial" charset="0"/>
              </a:rPr>
              <a:t>V1(a) </a:t>
            </a:r>
            <a:r>
              <a:rPr lang="en-US" sz="2000" dirty="0">
                <a:ea typeface="Arial" charset="0"/>
                <a:cs typeface="Arial" charset="0"/>
                <a:sym typeface="Wingdings"/>
              </a:rPr>
              <a:t></a:t>
            </a:r>
            <a:r>
              <a:rPr lang="en-US" sz="2000" dirty="0">
                <a:ea typeface="Arial" charset="0"/>
                <a:cs typeface="Arial" charset="0"/>
              </a:rPr>
              <a:t> cites(</a:t>
            </a:r>
            <a:r>
              <a:rPr lang="en-US" sz="2000" dirty="0" err="1">
                <a:ea typeface="Arial" charset="0"/>
                <a:cs typeface="Arial" charset="0"/>
              </a:rPr>
              <a:t>a,b</a:t>
            </a:r>
            <a:r>
              <a:rPr lang="en-US" sz="2000" dirty="0">
                <a:ea typeface="Arial" charset="0"/>
                <a:cs typeface="Arial" charset="0"/>
              </a:rPr>
              <a:t>), cites(</a:t>
            </a:r>
            <a:r>
              <a:rPr lang="en-US" sz="2000" dirty="0" err="1">
                <a:ea typeface="Arial" charset="0"/>
                <a:cs typeface="Arial" charset="0"/>
              </a:rPr>
              <a:t>b,a</a:t>
            </a:r>
            <a:r>
              <a:rPr lang="en-US" sz="2000" dirty="0">
                <a:ea typeface="Arial" charset="0"/>
                <a:cs typeface="Arial" charset="0"/>
              </a:rPr>
              <a:t>)</a:t>
            </a:r>
          </a:p>
        </p:txBody>
      </p:sp>
      <p:sp>
        <p:nvSpPr>
          <p:cNvPr id="16" name="Flowchart: Magnetic Disk 19"/>
          <p:cNvSpPr/>
          <p:nvPr/>
        </p:nvSpPr>
        <p:spPr>
          <a:xfrm>
            <a:off x="7543800" y="923937"/>
            <a:ext cx="1253671" cy="544386"/>
          </a:xfrm>
          <a:prstGeom prst="flowChartMagneticDis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900" dirty="0">
                <a:solidFill>
                  <a:schemeClr val="tx1"/>
                </a:solidFill>
                <a:latin typeface="Perpetua" charset="0"/>
                <a:ea typeface="ＭＳ Ｐゴシック" charset="0"/>
                <a:cs typeface="Arial" charset="0"/>
              </a:rPr>
              <a:t>Mediator</a:t>
            </a:r>
          </a:p>
          <a:p>
            <a:pPr algn="ctr"/>
            <a:r>
              <a:rPr lang="ja-JP" altLang="en-US" sz="900" dirty="0">
                <a:solidFill>
                  <a:schemeClr val="tx1"/>
                </a:solidFill>
                <a:latin typeface="Perpetua" charset="0"/>
                <a:ea typeface="ＭＳ Ｐゴシック" charset="0"/>
                <a:cs typeface="Arial" charset="0"/>
              </a:rPr>
              <a:t>“</a:t>
            </a:r>
            <a:r>
              <a:rPr lang="en-US" sz="900" dirty="0">
                <a:solidFill>
                  <a:schemeClr val="tx1"/>
                </a:solidFill>
                <a:latin typeface="Perpetua" charset="0"/>
                <a:ea typeface="ＭＳ Ｐゴシック" charset="0"/>
                <a:cs typeface="Arial" charset="0"/>
              </a:rPr>
              <a:t>Virtual Database</a:t>
            </a:r>
            <a:r>
              <a:rPr lang="ja-JP" altLang="en-US" sz="900" dirty="0">
                <a:solidFill>
                  <a:schemeClr val="tx1"/>
                </a:solidFill>
                <a:latin typeface="Perpetua" charset="0"/>
                <a:ea typeface="ＭＳ Ｐゴシック" charset="0"/>
                <a:cs typeface="Arial" charset="0"/>
              </a:rPr>
              <a:t>”</a:t>
            </a:r>
            <a:endParaRPr lang="en-US" sz="900" dirty="0">
              <a:solidFill>
                <a:schemeClr val="tx1"/>
              </a:solidFill>
              <a:latin typeface="Perpetua" charset="0"/>
              <a:ea typeface="ＭＳ Ｐゴシック" charset="0"/>
              <a:cs typeface="Arial" charset="0"/>
            </a:endParaRPr>
          </a:p>
        </p:txBody>
      </p:sp>
      <p:sp>
        <p:nvSpPr>
          <p:cNvPr id="17" name="Flowchart: Magnetic Disk 20"/>
          <p:cNvSpPr/>
          <p:nvPr/>
        </p:nvSpPr>
        <p:spPr>
          <a:xfrm>
            <a:off x="4740729" y="381000"/>
            <a:ext cx="787400" cy="404698"/>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solidFill>
                  <a:schemeClr val="tx1"/>
                </a:solidFill>
              </a:rPr>
              <a:t>Data Source </a:t>
            </a:r>
            <a:r>
              <a:rPr lang="en-US" sz="900" b="1" dirty="0">
                <a:solidFill>
                  <a:schemeClr val="tx1"/>
                </a:solidFill>
              </a:rPr>
              <a:t>S1</a:t>
            </a:r>
          </a:p>
        </p:txBody>
      </p:sp>
      <p:sp>
        <p:nvSpPr>
          <p:cNvPr id="19" name="Flowchart: Magnetic Disk 21"/>
          <p:cNvSpPr/>
          <p:nvPr/>
        </p:nvSpPr>
        <p:spPr>
          <a:xfrm>
            <a:off x="4724400" y="847737"/>
            <a:ext cx="787400" cy="404698"/>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solidFill>
                  <a:schemeClr val="tx1"/>
                </a:solidFill>
              </a:rPr>
              <a:t>Data Source </a:t>
            </a:r>
            <a:r>
              <a:rPr lang="en-US" sz="900" b="1" dirty="0">
                <a:solidFill>
                  <a:schemeClr val="tx1"/>
                </a:solidFill>
              </a:rPr>
              <a:t>S2</a:t>
            </a:r>
          </a:p>
        </p:txBody>
      </p:sp>
      <p:sp>
        <p:nvSpPr>
          <p:cNvPr id="20" name="Flowchart: Magnetic Disk 22"/>
          <p:cNvSpPr/>
          <p:nvPr/>
        </p:nvSpPr>
        <p:spPr>
          <a:xfrm>
            <a:off x="4724400" y="1391048"/>
            <a:ext cx="787400" cy="371089"/>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solidFill>
                  <a:schemeClr val="tx1"/>
                </a:solidFill>
              </a:rPr>
              <a:t>Data Source </a:t>
            </a:r>
            <a:r>
              <a:rPr lang="en-US" sz="900" b="1" dirty="0">
                <a:solidFill>
                  <a:schemeClr val="tx1"/>
                </a:solidFill>
              </a:rPr>
              <a:t>S3</a:t>
            </a:r>
          </a:p>
        </p:txBody>
      </p:sp>
      <p:sp>
        <p:nvSpPr>
          <p:cNvPr id="21" name="Flowchart: Delay 23"/>
          <p:cNvSpPr/>
          <p:nvPr/>
        </p:nvSpPr>
        <p:spPr>
          <a:xfrm>
            <a:off x="6137729" y="466737"/>
            <a:ext cx="674914" cy="302473"/>
          </a:xfrm>
          <a:prstGeom prst="flowChartDela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solidFill>
                  <a:schemeClr val="tx1"/>
                </a:solidFill>
              </a:rPr>
              <a:t>Wrapper</a:t>
            </a:r>
          </a:p>
        </p:txBody>
      </p:sp>
      <p:cxnSp>
        <p:nvCxnSpPr>
          <p:cNvPr id="25" name="Straight Arrow Connector 24"/>
          <p:cNvCxnSpPr>
            <a:endCxn id="16" idx="0"/>
          </p:cNvCxnSpPr>
          <p:nvPr/>
        </p:nvCxnSpPr>
        <p:spPr>
          <a:xfrm>
            <a:off x="6781800" y="619137"/>
            <a:ext cx="1388836" cy="486262"/>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8" idx="3"/>
            <a:endCxn id="16" idx="0"/>
          </p:cNvCxnSpPr>
          <p:nvPr/>
        </p:nvCxnSpPr>
        <p:spPr>
          <a:xfrm>
            <a:off x="6812643" y="998974"/>
            <a:ext cx="1357993" cy="106425"/>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9" idx="3"/>
            <a:endCxn id="16" idx="0"/>
          </p:cNvCxnSpPr>
          <p:nvPr/>
        </p:nvCxnSpPr>
        <p:spPr>
          <a:xfrm flipV="1">
            <a:off x="6770914" y="1105399"/>
            <a:ext cx="1399722" cy="436886"/>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8" name="Flowchart: Delay 42"/>
          <p:cNvSpPr/>
          <p:nvPr/>
        </p:nvSpPr>
        <p:spPr>
          <a:xfrm>
            <a:off x="6137729" y="847737"/>
            <a:ext cx="674914" cy="302473"/>
          </a:xfrm>
          <a:prstGeom prst="flowChartDela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solidFill>
                  <a:schemeClr val="tx1"/>
                </a:solidFill>
              </a:rPr>
              <a:t>Wrapper</a:t>
            </a:r>
          </a:p>
        </p:txBody>
      </p:sp>
      <p:sp>
        <p:nvSpPr>
          <p:cNvPr id="29" name="Flowchart: Delay 45"/>
          <p:cNvSpPr/>
          <p:nvPr/>
        </p:nvSpPr>
        <p:spPr>
          <a:xfrm>
            <a:off x="6096000" y="1391048"/>
            <a:ext cx="674914" cy="302473"/>
          </a:xfrm>
          <a:prstGeom prst="flowChartDela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solidFill>
                  <a:schemeClr val="tx1"/>
                </a:solidFill>
              </a:rPr>
              <a:t>Wrapper</a:t>
            </a:r>
          </a:p>
        </p:txBody>
      </p:sp>
      <p:cxnSp>
        <p:nvCxnSpPr>
          <p:cNvPr id="60" name="Straight Arrow Connector 59"/>
          <p:cNvCxnSpPr/>
          <p:nvPr/>
        </p:nvCxnSpPr>
        <p:spPr>
          <a:xfrm>
            <a:off x="5604329" y="619137"/>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638800" y="1076337"/>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638800" y="1543448"/>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03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idx="4294967295"/>
          </p:nvPr>
        </p:nvSpPr>
        <p:spPr>
          <a:xfrm>
            <a:off x="914400" y="0"/>
            <a:ext cx="7772400" cy="1143000"/>
          </a:xfrm>
        </p:spPr>
        <p:txBody>
          <a:bodyPr/>
          <a:lstStyle/>
          <a:p>
            <a:r>
              <a:rPr lang="en-US" dirty="0">
                <a:latin typeface="Arial" charset="0"/>
                <a:ea typeface="MS PGothic" charset="0"/>
              </a:rPr>
              <a:t>The </a:t>
            </a:r>
            <a:r>
              <a:rPr lang="en-US" dirty="0" err="1">
                <a:latin typeface="Arial" charset="0"/>
                <a:ea typeface="MS PGothic" charset="0"/>
              </a:rPr>
              <a:t>MiniCon</a:t>
            </a:r>
            <a:r>
              <a:rPr lang="en-US" dirty="0">
                <a:latin typeface="Arial" charset="0"/>
                <a:ea typeface="MS PGothic" charset="0"/>
              </a:rPr>
              <a:t> Algorithm</a:t>
            </a:r>
          </a:p>
        </p:txBody>
      </p:sp>
      <p:sp>
        <p:nvSpPr>
          <p:cNvPr id="24578" name="Content Placeholder 2"/>
          <p:cNvSpPr>
            <a:spLocks noGrp="1"/>
          </p:cNvSpPr>
          <p:nvPr>
            <p:ph sz="quarter" idx="4294967295"/>
          </p:nvPr>
        </p:nvSpPr>
        <p:spPr>
          <a:xfrm>
            <a:off x="762000" y="1295400"/>
            <a:ext cx="8001000" cy="5334000"/>
          </a:xfrm>
        </p:spPr>
        <p:txBody>
          <a:bodyPr/>
          <a:lstStyle/>
          <a:p>
            <a:r>
              <a:rPr lang="en-US" dirty="0">
                <a:latin typeface="Arial" charset="0"/>
                <a:cs typeface="Arial" charset="0"/>
              </a:rPr>
              <a:t>PHASE1: Form all MCDs that map all query variables that have to be mapped together</a:t>
            </a:r>
          </a:p>
          <a:p>
            <a:pPr lvl="1"/>
            <a:r>
              <a:rPr lang="en-US" dirty="0">
                <a:latin typeface="Arial" charset="0"/>
                <a:cs typeface="Arial" charset="0"/>
              </a:rPr>
              <a:t>For all query predicates, all view predicates </a:t>
            </a:r>
          </a:p>
          <a:p>
            <a:pPr lvl="2"/>
            <a:r>
              <a:rPr lang="en-US" dirty="0">
                <a:latin typeface="Arial" charset="0"/>
                <a:cs typeface="Arial" charset="0"/>
              </a:rPr>
              <a:t>Map query predicate to view (find a covering) </a:t>
            </a:r>
          </a:p>
          <a:p>
            <a:pPr lvl="2"/>
            <a:r>
              <a:rPr lang="en-US" dirty="0">
                <a:latin typeface="Arial" charset="0"/>
                <a:cs typeface="Arial" charset="0"/>
              </a:rPr>
              <a:t>Map whole (existentially) connected subset of the query when covering a join variable existentially (Property 1)</a:t>
            </a:r>
          </a:p>
          <a:p>
            <a:pPr lvl="3"/>
            <a:r>
              <a:rPr lang="en-US" dirty="0">
                <a:latin typeface="Arial" charset="0"/>
                <a:cs typeface="Arial" charset="0"/>
              </a:rPr>
              <a:t>Subset should be minimal (Property 2)</a:t>
            </a:r>
          </a:p>
          <a:p>
            <a:r>
              <a:rPr lang="en-US" dirty="0">
                <a:latin typeface="Arial" charset="0"/>
                <a:cs typeface="Arial" charset="0"/>
              </a:rPr>
              <a:t>PHASE2: Combine MCDs that only overlap on distinguished variables</a:t>
            </a:r>
          </a:p>
          <a:p>
            <a:pPr lvl="1"/>
            <a:r>
              <a:rPr lang="en-US" b="1" dirty="0">
                <a:latin typeface="Arial" charset="0"/>
                <a:cs typeface="Arial" charset="0"/>
              </a:rPr>
              <a:t>Choose</a:t>
            </a:r>
            <a:r>
              <a:rPr lang="en-US" dirty="0">
                <a:latin typeface="Arial" charset="0"/>
                <a:cs typeface="Arial" charset="0"/>
              </a:rPr>
              <a:t> over </a:t>
            </a:r>
            <a:r>
              <a:rPr lang="en-US" i="1" dirty="0">
                <a:latin typeface="Arial" charset="0"/>
                <a:cs typeface="Arial" charset="0"/>
              </a:rPr>
              <a:t>mutually exclusive </a:t>
            </a:r>
            <a:r>
              <a:rPr lang="en-US" dirty="0">
                <a:latin typeface="Arial" charset="0"/>
                <a:cs typeface="Arial" charset="0"/>
              </a:rPr>
              <a:t>MCDs where their union covers the entire query</a:t>
            </a:r>
            <a:r>
              <a:rPr lang="en-US" i="1" dirty="0">
                <a:latin typeface="Arial" charset="0"/>
                <a:cs typeface="Arial" charset="0"/>
              </a:rPr>
              <a:t> </a:t>
            </a:r>
          </a:p>
          <a:p>
            <a:pPr lvl="1"/>
            <a:r>
              <a:rPr lang="en-US" dirty="0">
                <a:latin typeface="Arial" charset="0"/>
                <a:cs typeface="Arial" charset="0"/>
              </a:rPr>
              <a:t>Generate conjunctive rewritings</a:t>
            </a:r>
          </a:p>
          <a:p>
            <a:pPr lvl="1"/>
            <a:r>
              <a:rPr lang="ja-JP" altLang="en-US" dirty="0">
                <a:latin typeface="Arial" charset="0"/>
                <a:cs typeface="Arial" charset="0"/>
              </a:rPr>
              <a:t>“</a:t>
            </a:r>
            <a:r>
              <a:rPr lang="en-US" altLang="ja-JP" dirty="0">
                <a:latin typeface="Arial" charset="0"/>
                <a:cs typeface="Arial" charset="0"/>
              </a:rPr>
              <a:t>Minimize</a:t>
            </a:r>
            <a:r>
              <a:rPr lang="ja-JP" altLang="en-US" dirty="0">
                <a:latin typeface="Arial" charset="0"/>
                <a:cs typeface="Arial" charset="0"/>
              </a:rPr>
              <a:t>”</a:t>
            </a:r>
            <a:r>
              <a:rPr lang="en-US" altLang="ja-JP" dirty="0">
                <a:latin typeface="Arial" charset="0"/>
                <a:cs typeface="Arial" charset="0"/>
              </a:rPr>
              <a:t> rewritings</a:t>
            </a:r>
            <a:endParaRPr lang="en-US" sz="2200" dirty="0">
              <a:latin typeface="Arial" charset="0"/>
              <a:cs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atin typeface="Arial" charset="0"/>
                <a:cs typeface="Arial" charset="0"/>
              </a:rPr>
              <a:t>Experimental results:</a:t>
            </a:r>
            <a:br>
              <a:rPr lang="en-US">
                <a:latin typeface="Arial" charset="0"/>
                <a:cs typeface="Arial" charset="0"/>
              </a:rPr>
            </a:br>
            <a:r>
              <a:rPr lang="en-US">
                <a:latin typeface="Arial" charset="0"/>
                <a:cs typeface="Arial" charset="0"/>
              </a:rPr>
              <a:t>Many rewritings</a:t>
            </a:r>
          </a:p>
        </p:txBody>
      </p:sp>
      <p:graphicFrame>
        <p:nvGraphicFramePr>
          <p:cNvPr id="25602" name="Object 2"/>
          <p:cNvGraphicFramePr>
            <a:graphicFrameLocks noChangeAspect="1"/>
          </p:cNvGraphicFramePr>
          <p:nvPr/>
        </p:nvGraphicFramePr>
        <p:xfrm>
          <a:off x="377825" y="1681163"/>
          <a:ext cx="8377238" cy="5014912"/>
        </p:xfrm>
        <a:graphic>
          <a:graphicData uri="http://schemas.openxmlformats.org/presentationml/2006/ole">
            <mc:AlternateContent xmlns:mc="http://schemas.openxmlformats.org/markup-compatibility/2006">
              <mc:Choice xmlns:v="urn:schemas-microsoft-com:vml" Requires="v">
                <p:oleObj spid="_x0000_s25702" name="Worksheet" r:id="rId3" imgW="6782105" imgH="4058107" progId="Excel.Sheet.8">
                  <p:embed/>
                </p:oleObj>
              </mc:Choice>
              <mc:Fallback>
                <p:oleObj name="Worksheet" r:id="rId3" imgW="6782105" imgH="4058107"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1681163"/>
                        <a:ext cx="8377238" cy="5014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latin typeface="Arial" charset="0"/>
                <a:cs typeface="Arial" charset="0"/>
              </a:rPr>
              <a:t>Experimental Results:</a:t>
            </a:r>
            <a:br>
              <a:rPr lang="en-US">
                <a:latin typeface="Arial" charset="0"/>
                <a:cs typeface="Arial" charset="0"/>
              </a:rPr>
            </a:br>
            <a:r>
              <a:rPr lang="en-US">
                <a:latin typeface="Arial" charset="0"/>
                <a:cs typeface="Arial" charset="0"/>
              </a:rPr>
              <a:t>Few rewritings</a:t>
            </a:r>
          </a:p>
        </p:txBody>
      </p:sp>
      <p:graphicFrame>
        <p:nvGraphicFramePr>
          <p:cNvPr id="26626" name="Object 2"/>
          <p:cNvGraphicFramePr>
            <a:graphicFrameLocks noChangeAspect="1"/>
          </p:cNvGraphicFramePr>
          <p:nvPr/>
        </p:nvGraphicFramePr>
        <p:xfrm>
          <a:off x="601663" y="1681163"/>
          <a:ext cx="8250237" cy="4608512"/>
        </p:xfrm>
        <a:graphic>
          <a:graphicData uri="http://schemas.openxmlformats.org/presentationml/2006/ole">
            <mc:AlternateContent xmlns:mc="http://schemas.openxmlformats.org/markup-compatibility/2006">
              <mc:Choice xmlns:v="urn:schemas-microsoft-com:vml" Requires="v">
                <p:oleObj spid="_x0000_s26726" name="Worksheet" r:id="rId3" imgW="8249107" imgH="4610405" progId="Excel.Sheet.8">
                  <p:embed/>
                </p:oleObj>
              </mc:Choice>
              <mc:Fallback>
                <p:oleObj name="Worksheet" r:id="rId3" imgW="8249107" imgH="4610405"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63" y="1681163"/>
                        <a:ext cx="8250237" cy="4608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914400" y="152400"/>
            <a:ext cx="7772400" cy="1143000"/>
          </a:xfrm>
        </p:spPr>
        <p:txBody>
          <a:bodyPr/>
          <a:lstStyle/>
          <a:p>
            <a:r>
              <a:rPr lang="en-US" dirty="0">
                <a:latin typeface="Arial" charset="0"/>
                <a:cs typeface="Arial" charset="0"/>
              </a:rPr>
              <a:t>MCDSAT</a:t>
            </a:r>
          </a:p>
        </p:txBody>
      </p:sp>
      <p:sp>
        <p:nvSpPr>
          <p:cNvPr id="27650" name="Rectangle 3"/>
          <p:cNvSpPr>
            <a:spLocks noGrp="1" noChangeArrowheads="1"/>
          </p:cNvSpPr>
          <p:nvPr>
            <p:ph type="body" idx="1"/>
          </p:nvPr>
        </p:nvSpPr>
        <p:spPr>
          <a:xfrm>
            <a:off x="457200" y="1371600"/>
            <a:ext cx="8534400" cy="4686300"/>
          </a:xfrm>
        </p:spPr>
        <p:txBody>
          <a:bodyPr/>
          <a:lstStyle/>
          <a:p>
            <a:r>
              <a:rPr lang="en-US" sz="2400" dirty="0">
                <a:latin typeface="Arial" charset="0"/>
                <a:cs typeface="Arial" charset="0"/>
              </a:rPr>
              <a:t>Cast </a:t>
            </a:r>
            <a:r>
              <a:rPr lang="en-US" sz="2400" dirty="0" err="1">
                <a:latin typeface="Arial" charset="0"/>
                <a:cs typeface="Arial" charset="0"/>
              </a:rPr>
              <a:t>MiniCon</a:t>
            </a:r>
            <a:r>
              <a:rPr lang="en-US" sz="2400" dirty="0">
                <a:latin typeface="Arial" charset="0"/>
                <a:cs typeface="Arial" charset="0"/>
              </a:rPr>
              <a:t> a SAT problem</a:t>
            </a:r>
          </a:p>
          <a:p>
            <a:pPr lvl="1"/>
            <a:r>
              <a:rPr lang="en-US" sz="2000" dirty="0">
                <a:latin typeface="Arial" charset="0"/>
                <a:cs typeface="Arial" charset="0"/>
              </a:rPr>
              <a:t>Cast </a:t>
            </a:r>
            <a:r>
              <a:rPr lang="en-US" sz="2000" dirty="0" err="1">
                <a:latin typeface="Arial" charset="0"/>
                <a:cs typeface="Arial" charset="0"/>
              </a:rPr>
              <a:t>minicon</a:t>
            </a:r>
            <a:r>
              <a:rPr lang="fr-FR" altLang="ja-JP" sz="2000" dirty="0">
                <a:latin typeface="Arial" charset="0"/>
                <a:cs typeface="Arial" charset="0"/>
              </a:rPr>
              <a:t>'</a:t>
            </a:r>
            <a:r>
              <a:rPr lang="en-US" sz="2000" dirty="0">
                <a:latin typeface="Arial" charset="0"/>
                <a:cs typeface="Arial" charset="0"/>
              </a:rPr>
              <a:t>s first phase (the MCDs generation problem) into a propositional theory whose models constitute the MCDs. </a:t>
            </a:r>
          </a:p>
          <a:p>
            <a:pPr lvl="2"/>
            <a:r>
              <a:rPr lang="en-US" sz="1800" dirty="0" err="1">
                <a:latin typeface="Arial" charset="0"/>
                <a:cs typeface="Arial" charset="0"/>
              </a:rPr>
              <a:t>Minicon</a:t>
            </a:r>
            <a:r>
              <a:rPr lang="fr-FR" altLang="ja-JP" sz="1800" dirty="0">
                <a:latin typeface="Arial" charset="0"/>
                <a:cs typeface="Arial" charset="0"/>
              </a:rPr>
              <a:t>'</a:t>
            </a:r>
            <a:r>
              <a:rPr lang="en-US" sz="1800" dirty="0">
                <a:latin typeface="Arial" charset="0"/>
                <a:cs typeface="Arial" charset="0"/>
              </a:rPr>
              <a:t>s mapping and properties 1 and 2 result in clauses of that theory, which is further extended with more optimization clauses.</a:t>
            </a:r>
          </a:p>
          <a:p>
            <a:pPr lvl="1"/>
            <a:r>
              <a:rPr lang="en-US" sz="2000" dirty="0">
                <a:latin typeface="Arial" charset="0"/>
                <a:cs typeface="Arial" charset="0"/>
              </a:rPr>
              <a:t>Compile theory into normal form d-DNNF</a:t>
            </a:r>
          </a:p>
          <a:p>
            <a:pPr lvl="2"/>
            <a:r>
              <a:rPr lang="en-US" sz="1600" dirty="0">
                <a:latin typeface="Arial" charset="0"/>
                <a:cs typeface="Arial" charset="0"/>
              </a:rPr>
              <a:t>Expensive to compile!</a:t>
            </a:r>
          </a:p>
          <a:p>
            <a:pPr lvl="1"/>
            <a:r>
              <a:rPr lang="en-US" sz="2000" dirty="0">
                <a:latin typeface="Arial" charset="0"/>
                <a:cs typeface="Arial" charset="0"/>
              </a:rPr>
              <a:t>d-DNNF implements model enumeration in polynomial time</a:t>
            </a:r>
          </a:p>
          <a:p>
            <a:endParaRPr lang="en-US" sz="2400" dirty="0">
              <a:latin typeface="Arial" charset="0"/>
              <a:cs typeface="Arial" charset="0"/>
            </a:endParaRPr>
          </a:p>
          <a:p>
            <a:r>
              <a:rPr lang="en-US" sz="2400" dirty="0">
                <a:latin typeface="Arial" charset="0"/>
                <a:cs typeface="Arial" charset="0"/>
              </a:rPr>
              <a:t>For the second phase, that of MCD combination and rewriting generation, MCDSAT considers</a:t>
            </a:r>
          </a:p>
          <a:p>
            <a:pPr lvl="1"/>
            <a:r>
              <a:rPr lang="en-US" sz="2000" dirty="0">
                <a:latin typeface="Arial" charset="0"/>
                <a:cs typeface="Arial" charset="0"/>
              </a:rPr>
              <a:t>either a traditional implementation of </a:t>
            </a:r>
            <a:r>
              <a:rPr lang="en-US" sz="2000" dirty="0" err="1">
                <a:latin typeface="Arial" charset="0"/>
                <a:cs typeface="Arial" charset="0"/>
              </a:rPr>
              <a:t>MiniCon</a:t>
            </a:r>
            <a:r>
              <a:rPr lang="fr-FR" altLang="ja-JP" sz="2000" dirty="0">
                <a:latin typeface="Arial" charset="0"/>
                <a:cs typeface="Arial" charset="0"/>
              </a:rPr>
              <a:t>'</a:t>
            </a:r>
            <a:r>
              <a:rPr lang="en-US" sz="2000" dirty="0">
                <a:latin typeface="Arial" charset="0"/>
                <a:cs typeface="Arial" charset="0"/>
              </a:rPr>
              <a:t>s phase2 or</a:t>
            </a:r>
            <a:r>
              <a:rPr lang="en-US" dirty="0">
                <a:latin typeface="Arial" charset="0"/>
                <a:cs typeface="Arial" charset="0"/>
              </a:rPr>
              <a:t> </a:t>
            </a:r>
          </a:p>
          <a:p>
            <a:pPr lvl="1"/>
            <a:r>
              <a:rPr lang="en-US" sz="2000" dirty="0">
                <a:latin typeface="Arial" charset="0"/>
                <a:cs typeface="Arial" charset="0"/>
              </a:rPr>
              <a:t>additional clauses are devised in order to present an extended logical theory whose models are in correspondence with the rewritings</a:t>
            </a:r>
          </a:p>
        </p:txBody>
      </p:sp>
      <p:sp>
        <p:nvSpPr>
          <p:cNvPr id="2" name="TextBox 1">
            <a:extLst>
              <a:ext uri="{FF2B5EF4-FFF2-40B4-BE49-F238E27FC236}">
                <a16:creationId xmlns:a16="http://schemas.microsoft.com/office/drawing/2014/main" id="{FD01718B-6777-7445-982D-5C17F036DAA2}"/>
              </a:ext>
            </a:extLst>
          </p:cNvPr>
          <p:cNvSpPr txBox="1"/>
          <p:nvPr/>
        </p:nvSpPr>
        <p:spPr>
          <a:xfrm>
            <a:off x="2286000" y="6488668"/>
            <a:ext cx="3813865" cy="369332"/>
          </a:xfrm>
          <a:prstGeom prst="rect">
            <a:avLst/>
          </a:prstGeom>
          <a:noFill/>
        </p:spPr>
        <p:txBody>
          <a:bodyPr wrap="none" rtlCol="0">
            <a:spAutoFit/>
          </a:bodyPr>
          <a:lstStyle/>
          <a:p>
            <a:r>
              <a:rPr lang="en-US" dirty="0"/>
              <a:t>https://</a:t>
            </a:r>
            <a:r>
              <a:rPr lang="en-US" dirty="0" err="1"/>
              <a:t>github.com</a:t>
            </a:r>
            <a:r>
              <a:rPr lang="en-US" dirty="0"/>
              <a:t>/</a:t>
            </a:r>
            <a:r>
              <a:rPr lang="en-US" dirty="0" err="1"/>
              <a:t>bonetblai</a:t>
            </a:r>
            <a:r>
              <a:rPr lang="en-US" dirty="0"/>
              <a:t>/</a:t>
            </a:r>
            <a:r>
              <a:rPr lang="en-US" dirty="0" err="1"/>
              <a:t>mcdsat</a:t>
            </a:r>
            <a:endParaRPr lang="en-US" dirty="0"/>
          </a:p>
        </p:txBody>
      </p:sp>
      <p:sp>
        <p:nvSpPr>
          <p:cNvPr id="3" name="Rectangle 2">
            <a:extLst>
              <a:ext uri="{FF2B5EF4-FFF2-40B4-BE49-F238E27FC236}">
                <a16:creationId xmlns:a16="http://schemas.microsoft.com/office/drawing/2014/main" id="{9299D884-8874-B348-AF3E-0063DB8C3680}"/>
              </a:ext>
            </a:extLst>
          </p:cNvPr>
          <p:cNvSpPr/>
          <p:nvPr/>
        </p:nvSpPr>
        <p:spPr>
          <a:xfrm>
            <a:off x="3276600" y="89599"/>
            <a:ext cx="5709976" cy="461665"/>
          </a:xfrm>
          <a:prstGeom prst="rect">
            <a:avLst/>
          </a:prstGeom>
          <a:ln>
            <a:solidFill>
              <a:schemeClr val="tx1"/>
            </a:solidFill>
          </a:ln>
        </p:spPr>
        <p:txBody>
          <a:bodyPr wrap="square">
            <a:spAutoFit/>
          </a:bodyPr>
          <a:lstStyle/>
          <a:p>
            <a:r>
              <a:rPr lang="en-US" sz="1200" dirty="0" err="1"/>
              <a:t>Yolife</a:t>
            </a:r>
            <a:r>
              <a:rPr lang="en-US" sz="1200" dirty="0"/>
              <a:t> Arvelo, </a:t>
            </a:r>
            <a:r>
              <a:rPr lang="en-US" sz="1200" dirty="0" err="1"/>
              <a:t>Blai</a:t>
            </a:r>
            <a:r>
              <a:rPr lang="en-US" sz="1200" dirty="0"/>
              <a:t> </a:t>
            </a:r>
            <a:r>
              <a:rPr lang="en-US" sz="1200" dirty="0" err="1"/>
              <a:t>Bonet</a:t>
            </a:r>
            <a:r>
              <a:rPr lang="en-US" sz="1200" dirty="0"/>
              <a:t> and Maria Esther Vidal. Compilation of Query-Rewriting Problems into Tractable Fragments of Propositional Logic. AAAI 2006.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atin typeface="Arial" charset="0"/>
                <a:cs typeface="Arial" charset="0"/>
              </a:rPr>
              <a:t>Experiments: MCDs generation</a:t>
            </a:r>
          </a:p>
        </p:txBody>
      </p:sp>
      <p:pic>
        <p:nvPicPr>
          <p:cNvPr id="296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066800" y="1447800"/>
            <a:ext cx="7010400" cy="5141913"/>
          </a:xfrm>
          <a:noFill/>
        </p:spPr>
      </p:pic>
      <p:sp>
        <p:nvSpPr>
          <p:cNvPr id="29699" name="TextBox 4"/>
          <p:cNvSpPr txBox="1">
            <a:spLocks noChangeArrowheads="1"/>
          </p:cNvSpPr>
          <p:nvPr/>
        </p:nvSpPr>
        <p:spPr bwMode="auto">
          <a:xfrm>
            <a:off x="762000" y="3810000"/>
            <a:ext cx="1228725" cy="35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700"/>
              <a:t>time in sec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685800" y="274638"/>
            <a:ext cx="8229600" cy="1143000"/>
          </a:xfrm>
        </p:spPr>
        <p:txBody>
          <a:bodyPr/>
          <a:lstStyle/>
          <a:p>
            <a:r>
              <a:rPr lang="en-US">
                <a:latin typeface="Arial" charset="0"/>
                <a:cs typeface="Arial" charset="0"/>
              </a:rPr>
              <a:t>Experiments: Rewriting generation</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732155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3" name="TextBox 4"/>
          <p:cNvSpPr txBox="1">
            <a:spLocks noChangeArrowheads="1"/>
          </p:cNvSpPr>
          <p:nvPr/>
        </p:nvSpPr>
        <p:spPr bwMode="auto">
          <a:xfrm>
            <a:off x="762000" y="3810000"/>
            <a:ext cx="1228725" cy="35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700"/>
              <a:t>time in sec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914400" y="274638"/>
            <a:ext cx="7772400" cy="563562"/>
          </a:xfrm>
        </p:spPr>
        <p:txBody>
          <a:bodyPr/>
          <a:lstStyle/>
          <a:p>
            <a:r>
              <a:rPr lang="en-US" sz="3600">
                <a:latin typeface="Arial" charset="0"/>
                <a:cs typeface="Arial" charset="0"/>
              </a:rPr>
              <a:t>GQR Approach</a:t>
            </a:r>
          </a:p>
        </p:txBody>
      </p:sp>
      <p:sp>
        <p:nvSpPr>
          <p:cNvPr id="31746" name="Rectangle 3"/>
          <p:cNvSpPr>
            <a:spLocks noGrp="1"/>
          </p:cNvSpPr>
          <p:nvPr>
            <p:ph type="body" idx="1"/>
          </p:nvPr>
        </p:nvSpPr>
        <p:spPr>
          <a:xfrm>
            <a:off x="304800" y="990600"/>
            <a:ext cx="8839200" cy="5867400"/>
          </a:xfrm>
        </p:spPr>
        <p:txBody>
          <a:bodyPr/>
          <a:lstStyle/>
          <a:p>
            <a:r>
              <a:rPr lang="en-US" sz="2400">
                <a:latin typeface="Arial" charset="0"/>
                <a:cs typeface="Arial" charset="0"/>
              </a:rPr>
              <a:t>Process sources offline</a:t>
            </a:r>
          </a:p>
          <a:p>
            <a:pPr lvl="1"/>
            <a:r>
              <a:rPr lang="en-US" sz="2000">
                <a:latin typeface="Arial" charset="0"/>
                <a:cs typeface="Arial" charset="0"/>
              </a:rPr>
              <a:t>Find common patterns of predicates</a:t>
            </a:r>
          </a:p>
          <a:p>
            <a:pPr lvl="2"/>
            <a:r>
              <a:rPr lang="en-US" sz="1800">
                <a:latin typeface="Arial" charset="0"/>
                <a:cs typeface="Arial" charset="0"/>
              </a:rPr>
              <a:t>Represent each pattern just once</a:t>
            </a:r>
          </a:p>
          <a:p>
            <a:pPr lvl="2"/>
            <a:r>
              <a:rPr lang="en-US" sz="1800">
                <a:latin typeface="Arial" charset="0"/>
                <a:cs typeface="Arial" charset="0"/>
              </a:rPr>
              <a:t>Index patterns</a:t>
            </a:r>
          </a:p>
          <a:p>
            <a:pPr lvl="1"/>
            <a:r>
              <a:rPr lang="en-US" sz="2000">
                <a:latin typeface="Arial" charset="0"/>
                <a:cs typeface="Arial" charset="0"/>
              </a:rPr>
              <a:t>Record join information</a:t>
            </a:r>
          </a:p>
          <a:p>
            <a:pPr lvl="1">
              <a:buFont typeface="Wingdings 2" charset="0"/>
              <a:buNone/>
            </a:pPr>
            <a:endParaRPr lang="en-US" sz="900">
              <a:latin typeface="Arial" charset="0"/>
              <a:cs typeface="Arial" charset="0"/>
            </a:endParaRPr>
          </a:p>
          <a:p>
            <a:r>
              <a:rPr lang="en-US" sz="2400">
                <a:latin typeface="Arial" charset="0"/>
                <a:cs typeface="Arial" charset="0"/>
              </a:rPr>
              <a:t>Map query against this compact, indexed representation of sources</a:t>
            </a:r>
          </a:p>
          <a:p>
            <a:r>
              <a:rPr lang="en-US" sz="2400">
                <a:latin typeface="Arial" charset="0"/>
                <a:cs typeface="Arial" charset="0"/>
              </a:rPr>
              <a:t>Build rewriting incrementally </a:t>
            </a:r>
          </a:p>
          <a:p>
            <a:r>
              <a:rPr lang="en-US" sz="2400">
                <a:latin typeface="Arial" charset="0"/>
                <a:cs typeface="Arial" charset="0"/>
              </a:rPr>
              <a:t>Map the joins respecting the existential/distinguished variable requirements</a:t>
            </a:r>
          </a:p>
          <a:p>
            <a:endParaRPr lang="en-US" sz="1000">
              <a:latin typeface="Arial" charset="0"/>
              <a:cs typeface="Arial" charset="0"/>
            </a:endParaRPr>
          </a:p>
          <a:p>
            <a:pPr eaLnBrk="1" hangingPunct="1"/>
            <a:r>
              <a:rPr lang="en-US" sz="2400">
                <a:latin typeface="Arial" charset="0"/>
                <a:cs typeface="Arial" charset="0"/>
              </a:rPr>
              <a:t>Efficient reformulation</a:t>
            </a:r>
          </a:p>
          <a:p>
            <a:pPr eaLnBrk="1" hangingPunct="1"/>
            <a:r>
              <a:rPr lang="en-US" sz="2400">
                <a:latin typeface="Arial" charset="0"/>
                <a:cs typeface="Arial" charset="0"/>
              </a:rPr>
              <a:t>Fail-fast conditions</a:t>
            </a:r>
          </a:p>
          <a:p>
            <a:pPr eaLnBrk="1" hangingPunct="1"/>
            <a:r>
              <a:rPr lang="en-US" sz="2400">
                <a:latin typeface="Arial" charset="0"/>
                <a:cs typeface="Arial" charset="0"/>
              </a:rPr>
              <a:t>Scalable as the number of sources grows</a:t>
            </a:r>
          </a:p>
        </p:txBody>
      </p:sp>
      <p:sp>
        <p:nvSpPr>
          <p:cNvPr id="2" name="TextBox 1">
            <a:extLst>
              <a:ext uri="{FF2B5EF4-FFF2-40B4-BE49-F238E27FC236}">
                <a16:creationId xmlns:a16="http://schemas.microsoft.com/office/drawing/2014/main" id="{FB535A01-61CF-E44B-AC29-682745092EAE}"/>
              </a:ext>
            </a:extLst>
          </p:cNvPr>
          <p:cNvSpPr txBox="1"/>
          <p:nvPr/>
        </p:nvSpPr>
        <p:spPr>
          <a:xfrm>
            <a:off x="5257800" y="179106"/>
            <a:ext cx="3657600" cy="430887"/>
          </a:xfrm>
          <a:prstGeom prst="rect">
            <a:avLst/>
          </a:prstGeom>
          <a:noFill/>
          <a:ln>
            <a:solidFill>
              <a:schemeClr val="tx1"/>
            </a:solidFill>
          </a:ln>
        </p:spPr>
        <p:txBody>
          <a:bodyPr wrap="square" rtlCol="0">
            <a:spAutoFit/>
          </a:bodyPr>
          <a:lstStyle/>
          <a:p>
            <a:r>
              <a:rPr lang="en-US" sz="1100" dirty="0"/>
              <a:t>G </a:t>
            </a:r>
            <a:r>
              <a:rPr lang="en-US" sz="1100" dirty="0" err="1"/>
              <a:t>Konstantinidis</a:t>
            </a:r>
            <a:r>
              <a:rPr lang="en-US" sz="1100" dirty="0"/>
              <a:t>, JL Ambite. Scalable Query Rewriting: A Graph-Based Approach.  SIGMOD 2011.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Saving redundant work</a:t>
            </a:r>
          </a:p>
        </p:txBody>
      </p:sp>
      <p:sp>
        <p:nvSpPr>
          <p:cNvPr id="3" name="Content Placeholder 2"/>
          <p:cNvSpPr>
            <a:spLocks noGrp="1"/>
          </p:cNvSpPr>
          <p:nvPr>
            <p:ph sz="quarter" idx="1"/>
          </p:nvPr>
        </p:nvSpPr>
        <p:spPr>
          <a:xfrm>
            <a:off x="914400" y="1447800"/>
            <a:ext cx="8229600" cy="4572000"/>
          </a:xfrm>
        </p:spPr>
        <p:txBody>
          <a:bodyPr/>
          <a:lstStyle/>
          <a:p>
            <a:pPr>
              <a:buClr>
                <a:srgbClr val="D34817"/>
              </a:buClr>
            </a:pPr>
            <a:r>
              <a:rPr lang="en-US" sz="2400" dirty="0" err="1"/>
              <a:t>MiniCon</a:t>
            </a:r>
            <a:r>
              <a:rPr lang="en-US" sz="2400" dirty="0"/>
              <a:t> and MCDSAT do redundant work </a:t>
            </a:r>
            <a:endParaRPr lang="en-US" sz="2400" dirty="0">
              <a:solidFill>
                <a:srgbClr val="000000"/>
              </a:solidFill>
            </a:endParaRPr>
          </a:p>
          <a:p>
            <a:pPr>
              <a:buClr>
                <a:srgbClr val="D34817"/>
              </a:buClr>
            </a:pPr>
            <a:r>
              <a:rPr lang="en-US" sz="2400" dirty="0">
                <a:solidFill>
                  <a:srgbClr val="000000"/>
                </a:solidFill>
              </a:rPr>
              <a:t>Q(</a:t>
            </a:r>
            <a:r>
              <a:rPr lang="en-US" sz="2400" dirty="0" err="1">
                <a:solidFill>
                  <a:srgbClr val="000000"/>
                </a:solidFill>
              </a:rPr>
              <a:t>x,p</a:t>
            </a:r>
            <a:r>
              <a:rPr lang="en-US" sz="2400" dirty="0">
                <a:solidFill>
                  <a:srgbClr val="000000"/>
                </a:solidFill>
              </a:rPr>
              <a:t>) </a:t>
            </a:r>
            <a:r>
              <a:rPr lang="en-US" sz="1800" dirty="0">
                <a:solidFill>
                  <a:srgbClr val="000000"/>
                </a:solidFill>
                <a:sym typeface="Wingdings"/>
              </a:rPr>
              <a:t></a:t>
            </a:r>
            <a:r>
              <a:rPr lang="en-US" sz="2400" dirty="0">
                <a:solidFill>
                  <a:srgbClr val="000000"/>
                </a:solidFill>
              </a:rPr>
              <a:t> </a:t>
            </a:r>
            <a:r>
              <a:rPr lang="en-US" sz="2400" dirty="0" err="1">
                <a:solidFill>
                  <a:srgbClr val="000000"/>
                </a:solidFill>
              </a:rPr>
              <a:t>AltRoutes</a:t>
            </a:r>
            <a:r>
              <a:rPr lang="en-US" sz="2400" dirty="0">
                <a:solidFill>
                  <a:srgbClr val="000000"/>
                </a:solidFill>
              </a:rPr>
              <a:t>(</a:t>
            </a:r>
            <a:r>
              <a:rPr lang="en-US" sz="2400" dirty="0" err="1">
                <a:solidFill>
                  <a:srgbClr val="000000"/>
                </a:solidFill>
              </a:rPr>
              <a:t>x,y</a:t>
            </a:r>
            <a:r>
              <a:rPr lang="en-US" sz="2400" dirty="0">
                <a:solidFill>
                  <a:srgbClr val="000000"/>
                </a:solidFill>
              </a:rPr>
              <a:t>), </a:t>
            </a:r>
            <a:r>
              <a:rPr lang="en-US" sz="2400" dirty="0" err="1">
                <a:solidFill>
                  <a:srgbClr val="000000"/>
                </a:solidFill>
              </a:rPr>
              <a:t>LessTraffic</a:t>
            </a:r>
            <a:r>
              <a:rPr lang="en-US" sz="2400" dirty="0">
                <a:solidFill>
                  <a:srgbClr val="000000"/>
                </a:solidFill>
              </a:rPr>
              <a:t>(</a:t>
            </a:r>
            <a:r>
              <a:rPr lang="en-US" sz="2400" dirty="0" err="1">
                <a:solidFill>
                  <a:srgbClr val="000000"/>
                </a:solidFill>
              </a:rPr>
              <a:t>y,x</a:t>
            </a:r>
            <a:r>
              <a:rPr lang="en-US" sz="2400" dirty="0">
                <a:solidFill>
                  <a:srgbClr val="000000"/>
                </a:solidFill>
              </a:rPr>
              <a:t>), </a:t>
            </a:r>
            <a:r>
              <a:rPr lang="en-US" sz="2400" dirty="0" err="1">
                <a:solidFill>
                  <a:srgbClr val="000000"/>
                </a:solidFill>
              </a:rPr>
              <a:t>ConnectingRoutes</a:t>
            </a:r>
            <a:r>
              <a:rPr lang="en-US" sz="2400" dirty="0">
                <a:solidFill>
                  <a:srgbClr val="000000"/>
                </a:solidFill>
              </a:rPr>
              <a:t>(</a:t>
            </a:r>
            <a:r>
              <a:rPr lang="en-US" sz="2400" dirty="0" err="1">
                <a:solidFill>
                  <a:srgbClr val="000000"/>
                </a:solidFill>
              </a:rPr>
              <a:t>x,y,p</a:t>
            </a:r>
            <a:r>
              <a:rPr lang="en-US" sz="2400" dirty="0">
                <a:solidFill>
                  <a:srgbClr val="000000"/>
                </a:solidFill>
              </a:rPr>
              <a:t>)</a:t>
            </a:r>
          </a:p>
          <a:p>
            <a:pPr>
              <a:buClr>
                <a:srgbClr val="D34817"/>
              </a:buClr>
            </a:pPr>
            <a:endParaRPr lang="en-US" sz="2400" dirty="0">
              <a:solidFill>
                <a:srgbClr val="000000"/>
              </a:solidFill>
              <a:latin typeface="Arial" charset="0"/>
              <a:cs typeface="Arial" charset="0"/>
            </a:endParaRPr>
          </a:p>
          <a:p>
            <a:pPr>
              <a:buClr>
                <a:srgbClr val="D34817"/>
              </a:buClr>
            </a:pPr>
            <a:r>
              <a:rPr lang="en-US" sz="2400" dirty="0">
                <a:solidFill>
                  <a:srgbClr val="000000"/>
                </a:solidFill>
                <a:cs typeface="Arial" charset="0"/>
              </a:rPr>
              <a:t>S</a:t>
            </a:r>
            <a:r>
              <a:rPr lang="en-US" sz="2400" baseline="-25000" dirty="0">
                <a:solidFill>
                  <a:srgbClr val="000000"/>
                </a:solidFill>
                <a:cs typeface="Arial" charset="0"/>
              </a:rPr>
              <a:t>4</a:t>
            </a:r>
            <a:r>
              <a:rPr lang="en-US" sz="2400" dirty="0">
                <a:solidFill>
                  <a:srgbClr val="000000"/>
                </a:solidFill>
                <a:cs typeface="Arial" charset="0"/>
              </a:rPr>
              <a:t>(a) </a:t>
            </a:r>
            <a:r>
              <a:rPr lang="en-US" sz="1800" dirty="0">
                <a:solidFill>
                  <a:srgbClr val="000000"/>
                </a:solidFill>
                <a:cs typeface="Arial" charset="0"/>
                <a:sym typeface="Wingdings"/>
              </a:rPr>
              <a:t></a:t>
            </a:r>
            <a:r>
              <a:rPr lang="en-US" sz="2400" dirty="0">
                <a:solidFill>
                  <a:srgbClr val="000000"/>
                </a:solidFill>
                <a:cs typeface="Arial" charset="0"/>
              </a:rPr>
              <a:t> </a:t>
            </a:r>
            <a:r>
              <a:rPr lang="en-US" sz="2400" dirty="0" err="1">
                <a:solidFill>
                  <a:srgbClr val="000000"/>
                </a:solidFill>
              </a:rPr>
              <a:t>AltRoutes</a:t>
            </a:r>
            <a:r>
              <a:rPr lang="en-US" sz="2400" dirty="0">
                <a:solidFill>
                  <a:srgbClr val="000000"/>
                </a:solidFill>
              </a:rPr>
              <a:t>(</a:t>
            </a:r>
            <a:r>
              <a:rPr lang="en-US" sz="2400" dirty="0" err="1">
                <a:solidFill>
                  <a:srgbClr val="000000"/>
                </a:solidFill>
              </a:rPr>
              <a:t>a,b</a:t>
            </a:r>
            <a:r>
              <a:rPr lang="en-US" sz="2400" dirty="0">
                <a:solidFill>
                  <a:srgbClr val="000000"/>
                </a:solidFill>
              </a:rPr>
              <a:t>), </a:t>
            </a:r>
            <a:r>
              <a:rPr lang="en-US" sz="2400" dirty="0" err="1">
                <a:solidFill>
                  <a:srgbClr val="000000"/>
                </a:solidFill>
              </a:rPr>
              <a:t>LessTraffic</a:t>
            </a:r>
            <a:r>
              <a:rPr lang="en-US" sz="2400" dirty="0">
                <a:solidFill>
                  <a:srgbClr val="000000"/>
                </a:solidFill>
              </a:rPr>
              <a:t>(</a:t>
            </a:r>
            <a:r>
              <a:rPr lang="en-US" sz="2400" dirty="0" err="1">
                <a:solidFill>
                  <a:srgbClr val="000000"/>
                </a:solidFill>
              </a:rPr>
              <a:t>b,a</a:t>
            </a:r>
            <a:r>
              <a:rPr lang="en-US" sz="2400" dirty="0">
                <a:solidFill>
                  <a:srgbClr val="000000"/>
                </a:solidFill>
              </a:rPr>
              <a:t>)</a:t>
            </a:r>
            <a:endParaRPr lang="en-US" sz="2400" dirty="0">
              <a:solidFill>
                <a:srgbClr val="000000"/>
              </a:solidFill>
              <a:cs typeface="Arial" charset="0"/>
            </a:endParaRPr>
          </a:p>
          <a:p>
            <a:pPr>
              <a:buFont typeface="Wingdings 2" pitchFamily="18" charset="2"/>
              <a:buNone/>
            </a:pPr>
            <a:r>
              <a:rPr lang="en-US" dirty="0"/>
              <a:t> </a:t>
            </a:r>
          </a:p>
          <a:p>
            <a:r>
              <a:rPr lang="en-US" dirty="0">
                <a:solidFill>
                  <a:srgbClr val="0066FF"/>
                </a:solidFill>
              </a:rPr>
              <a:t>Idea: </a:t>
            </a:r>
            <a:r>
              <a:rPr lang="en-US" i="1" dirty="0">
                <a:solidFill>
                  <a:srgbClr val="0066FF"/>
                </a:solidFill>
              </a:rPr>
              <a:t>compactly represent the different patterns across sources</a:t>
            </a:r>
            <a:r>
              <a:rPr lang="en-US" dirty="0">
                <a:solidFill>
                  <a:srgbClr val="0066FF"/>
                </a:solidFill>
              </a:rPr>
              <a:t> by using </a:t>
            </a:r>
            <a:r>
              <a:rPr lang="en-US" i="1" dirty="0">
                <a:solidFill>
                  <a:srgbClr val="0066FF"/>
                </a:solidFill>
              </a:rPr>
              <a:t>just one</a:t>
            </a:r>
            <a:r>
              <a:rPr lang="en-US" dirty="0">
                <a:solidFill>
                  <a:srgbClr val="0066FF"/>
                </a:solidFill>
              </a:rPr>
              <a:t> graph for the same pattern wherever this appears!</a:t>
            </a:r>
          </a:p>
          <a:p>
            <a:pPr lvl="1"/>
            <a:r>
              <a:rPr lang="en-US" dirty="0">
                <a:solidFill>
                  <a:srgbClr val="0066FF"/>
                </a:solidFill>
              </a:rPr>
              <a:t>This can even be done offline (a priori to any query)</a:t>
            </a:r>
          </a:p>
          <a:p>
            <a:pPr>
              <a:buFont typeface="Wingdings 2" pitchFamily="18" charset="2"/>
              <a:buNone/>
            </a:pPr>
            <a:endParaRPr lang="en-US" dirty="0">
              <a:solidFill>
                <a:srgbClr val="0066FF"/>
              </a:solidFill>
            </a:endParaRPr>
          </a:p>
          <a:p>
            <a:pPr eaLnBrk="1" hangingPunct="1"/>
            <a:r>
              <a:rPr lang="en-US" dirty="0">
                <a:solidFill>
                  <a:srgbClr val="0066FF"/>
                </a:solidFill>
              </a:rPr>
              <a:t>Using graphs we can abstract from the variable names</a:t>
            </a:r>
          </a:p>
          <a:p>
            <a:pPr lvl="1" eaLnBrk="1" hangingPunct="1"/>
            <a:r>
              <a:rPr lang="en-US" dirty="0">
                <a:solidFill>
                  <a:srgbClr val="0066FF"/>
                </a:solidFill>
              </a:rPr>
              <a:t>only variable </a:t>
            </a:r>
            <a:r>
              <a:rPr lang="en-US" i="1" dirty="0">
                <a:solidFill>
                  <a:srgbClr val="0066FF"/>
                </a:solidFill>
              </a:rPr>
              <a:t>type</a:t>
            </a:r>
            <a:r>
              <a:rPr lang="en-US" dirty="0">
                <a:solidFill>
                  <a:srgbClr val="0066FF"/>
                </a:solidFill>
              </a:rPr>
              <a:t> and </a:t>
            </a:r>
            <a:r>
              <a:rPr lang="en-US" i="1" dirty="0">
                <a:solidFill>
                  <a:srgbClr val="0066FF"/>
                </a:solidFill>
              </a:rPr>
              <a:t>position </a:t>
            </a:r>
            <a:r>
              <a:rPr lang="en-US" dirty="0">
                <a:solidFill>
                  <a:srgbClr val="0066FF"/>
                </a:solidFill>
              </a:rPr>
              <a:t>are needed to decide on a covering</a:t>
            </a:r>
          </a:p>
          <a:p>
            <a:endParaRPr lang="en-US" dirty="0"/>
          </a:p>
          <a:p>
            <a:endParaRPr lang="en-US" dirty="0"/>
          </a:p>
          <a:p>
            <a:endParaRPr lang="en-US" dirty="0"/>
          </a:p>
        </p:txBody>
      </p:sp>
      <p:cxnSp>
        <p:nvCxnSpPr>
          <p:cNvPr id="4" name="Straight Arrow Connector 3"/>
          <p:cNvCxnSpPr/>
          <p:nvPr/>
        </p:nvCxnSpPr>
        <p:spPr>
          <a:xfrm rot="5400000">
            <a:off x="1370013" y="2590800"/>
            <a:ext cx="611188" cy="1587"/>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a:off x="3352800" y="2514600"/>
            <a:ext cx="609600" cy="1524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3162300" y="2476500"/>
            <a:ext cx="609600" cy="2286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H="1">
            <a:off x="8266906" y="2477294"/>
            <a:ext cx="457200" cy="746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15"/>
          <p:cNvSpPr txBox="1">
            <a:spLocks noChangeArrowheads="1"/>
          </p:cNvSpPr>
          <p:nvPr/>
        </p:nvSpPr>
        <p:spPr bwMode="auto">
          <a:xfrm>
            <a:off x="8382000" y="2667000"/>
            <a:ext cx="457200" cy="366713"/>
          </a:xfrm>
          <a:prstGeom prst="rect">
            <a:avLst/>
          </a:prstGeom>
          <a:noFill/>
          <a:ln w="9525">
            <a:noFill/>
            <a:miter lim="800000"/>
            <a:headEnd/>
            <a:tailEnd/>
          </a:ln>
        </p:spPr>
        <p:txBody>
          <a:bodyPr>
            <a:spAutoFit/>
          </a:bodyPr>
          <a:lstStyle/>
          <a:p>
            <a:r>
              <a:rPr lang="en-US">
                <a:solidFill>
                  <a:prstClr val="black"/>
                </a:solidFill>
              </a:rPr>
              <a:t>?</a:t>
            </a:r>
          </a:p>
        </p:txBody>
      </p:sp>
      <p:sp>
        <p:nvSpPr>
          <p:cNvPr id="9" name="Oval 8"/>
          <p:cNvSpPr/>
          <p:nvPr/>
        </p:nvSpPr>
        <p:spPr>
          <a:xfrm>
            <a:off x="2362200" y="1828800"/>
            <a:ext cx="1752600" cy="609600"/>
          </a:xfrm>
          <a:prstGeom prst="ellipse">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Oval 11"/>
          <p:cNvSpPr/>
          <p:nvPr/>
        </p:nvSpPr>
        <p:spPr>
          <a:xfrm>
            <a:off x="5334000" y="1981200"/>
            <a:ext cx="304800" cy="381000"/>
          </a:xfrm>
          <a:prstGeom prst="ellipse">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cxnSp>
        <p:nvCxnSpPr>
          <p:cNvPr id="13" name="Straight Arrow Connector 12"/>
          <p:cNvCxnSpPr/>
          <p:nvPr/>
        </p:nvCxnSpPr>
        <p:spPr>
          <a:xfrm rot="5400000">
            <a:off x="5028406" y="2591594"/>
            <a:ext cx="611188" cy="1524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305800" y="1981200"/>
            <a:ext cx="304800" cy="381000"/>
          </a:xfrm>
          <a:prstGeom prst="ellipse">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1" name="TextBox 20"/>
          <p:cNvSpPr txBox="1"/>
          <p:nvPr/>
        </p:nvSpPr>
        <p:spPr>
          <a:xfrm>
            <a:off x="914400" y="2766536"/>
            <a:ext cx="7723188" cy="738664"/>
          </a:xfrm>
          <a:prstGeom prst="rect">
            <a:avLst/>
          </a:prstGeom>
          <a:noFill/>
        </p:spPr>
        <p:txBody>
          <a:bodyPr>
            <a:spAutoFit/>
          </a:bodyPr>
          <a:lstStyle/>
          <a:p>
            <a:pPr marL="273050" indent="-273050" eaLnBrk="0" hangingPunct="0">
              <a:spcBef>
                <a:spcPts val="575"/>
              </a:spcBef>
              <a:buClr>
                <a:srgbClr val="D34817"/>
              </a:buClr>
              <a:buSzPct val="85000"/>
              <a:buFont typeface="Wingdings 2" pitchFamily="18" charset="2"/>
              <a:buChar char=""/>
              <a:defRPr/>
            </a:pPr>
            <a:r>
              <a:rPr lang="en-US" sz="2400" dirty="0">
                <a:solidFill>
                  <a:prstClr val="black"/>
                </a:solidFill>
                <a:latin typeface="Perpetua"/>
              </a:rPr>
              <a:t>S</a:t>
            </a:r>
            <a:r>
              <a:rPr lang="en-US" sz="2400" baseline="-25000" dirty="0">
                <a:solidFill>
                  <a:prstClr val="black"/>
                </a:solidFill>
                <a:latin typeface="Perpetua"/>
              </a:rPr>
              <a:t>7</a:t>
            </a:r>
            <a:r>
              <a:rPr lang="en-US" sz="2400" dirty="0">
                <a:solidFill>
                  <a:prstClr val="black"/>
                </a:solidFill>
                <a:latin typeface="Perpetua"/>
              </a:rPr>
              <a:t>(a) </a:t>
            </a:r>
            <a:r>
              <a:rPr lang="en-US" dirty="0">
                <a:solidFill>
                  <a:prstClr val="black"/>
                </a:solidFill>
                <a:latin typeface="Perpetua"/>
                <a:sym typeface="Wingdings"/>
              </a:rPr>
              <a:t></a:t>
            </a:r>
            <a:r>
              <a:rPr lang="en-US" sz="2400" dirty="0">
                <a:solidFill>
                  <a:prstClr val="black"/>
                </a:solidFill>
                <a:latin typeface="Perpetua"/>
              </a:rPr>
              <a:t> </a:t>
            </a:r>
            <a:r>
              <a:rPr lang="en-US" sz="2400" dirty="0" err="1">
                <a:solidFill>
                  <a:prstClr val="black"/>
                </a:solidFill>
                <a:latin typeface="Perpetua"/>
              </a:rPr>
              <a:t>AltRoutes</a:t>
            </a:r>
            <a:r>
              <a:rPr lang="en-US" sz="2400" dirty="0">
                <a:solidFill>
                  <a:prstClr val="black"/>
                </a:solidFill>
                <a:latin typeface="Perpetua"/>
              </a:rPr>
              <a:t>(</a:t>
            </a:r>
            <a:r>
              <a:rPr lang="en-US" sz="2400" dirty="0" err="1">
                <a:solidFill>
                  <a:prstClr val="black"/>
                </a:solidFill>
                <a:latin typeface="Perpetua"/>
              </a:rPr>
              <a:t>a,b</a:t>
            </a:r>
            <a:r>
              <a:rPr lang="en-US" sz="2400" dirty="0">
                <a:solidFill>
                  <a:prstClr val="black"/>
                </a:solidFill>
                <a:latin typeface="Perpetua"/>
              </a:rPr>
              <a:t>), </a:t>
            </a:r>
            <a:r>
              <a:rPr lang="en-US" sz="2400" dirty="0" err="1">
                <a:solidFill>
                  <a:prstClr val="black"/>
                </a:solidFill>
                <a:latin typeface="Perpetua"/>
              </a:rPr>
              <a:t>LessTraffic</a:t>
            </a:r>
            <a:r>
              <a:rPr lang="en-US" sz="2400" dirty="0">
                <a:solidFill>
                  <a:prstClr val="black"/>
                </a:solidFill>
                <a:latin typeface="Perpetua"/>
              </a:rPr>
              <a:t>(</a:t>
            </a:r>
            <a:r>
              <a:rPr lang="en-US" sz="2400" dirty="0" err="1">
                <a:solidFill>
                  <a:prstClr val="black"/>
                </a:solidFill>
                <a:latin typeface="Perpetua"/>
              </a:rPr>
              <a:t>b,a</a:t>
            </a:r>
            <a:r>
              <a:rPr lang="en-US" sz="2400" dirty="0">
                <a:solidFill>
                  <a:prstClr val="black"/>
                </a:solidFill>
                <a:latin typeface="Perpetua"/>
              </a:rPr>
              <a:t>),</a:t>
            </a:r>
            <a:r>
              <a:rPr lang="en-US" sz="2400" dirty="0" err="1">
                <a:solidFill>
                  <a:prstClr val="black"/>
                </a:solidFill>
                <a:latin typeface="Perpetua"/>
              </a:rPr>
              <a:t>RoutesWithAccidents</a:t>
            </a:r>
            <a:r>
              <a:rPr lang="en-US" sz="2400" dirty="0">
                <a:solidFill>
                  <a:prstClr val="black"/>
                </a:solidFill>
                <a:latin typeface="Perpetua"/>
              </a:rPr>
              <a:t>(a)</a:t>
            </a:r>
          </a:p>
          <a:p>
            <a:pPr>
              <a:defRPr/>
            </a:pPr>
            <a:endParaRPr lang="en-US" dirty="0">
              <a:solidFill>
                <a:prstClr val="black"/>
              </a:solidFill>
              <a:latin typeface="Arial" pitchFamily="34" charset="0"/>
              <a:cs typeface="Arial" pitchFamily="34" charset="0"/>
            </a:endParaRPr>
          </a:p>
        </p:txBody>
      </p:sp>
      <p:sp>
        <p:nvSpPr>
          <p:cNvPr id="22" name="TextBox 21"/>
          <p:cNvSpPr txBox="1"/>
          <p:nvPr/>
        </p:nvSpPr>
        <p:spPr>
          <a:xfrm>
            <a:off x="914400" y="2767012"/>
            <a:ext cx="3657600" cy="738188"/>
          </a:xfrm>
          <a:prstGeom prst="rect">
            <a:avLst/>
          </a:prstGeom>
          <a:noFill/>
        </p:spPr>
        <p:txBody>
          <a:bodyPr>
            <a:spAutoFit/>
          </a:bodyPr>
          <a:lstStyle/>
          <a:p>
            <a:pPr marL="273050" indent="-273050" eaLnBrk="0" hangingPunct="0">
              <a:spcBef>
                <a:spcPts val="575"/>
              </a:spcBef>
              <a:buClr>
                <a:srgbClr val="D34817"/>
              </a:buClr>
              <a:buSzPct val="85000"/>
              <a:buFont typeface="Wingdings 2" pitchFamily="18" charset="2"/>
              <a:buChar char=""/>
              <a:defRPr/>
            </a:pPr>
            <a:r>
              <a:rPr lang="en-US" sz="2400" dirty="0">
                <a:solidFill>
                  <a:prstClr val="black"/>
                </a:solidFill>
                <a:latin typeface="Perpetua"/>
              </a:rPr>
              <a:t>S</a:t>
            </a:r>
            <a:r>
              <a:rPr lang="en-US" sz="2400" baseline="-25000" dirty="0">
                <a:solidFill>
                  <a:prstClr val="black"/>
                </a:solidFill>
                <a:latin typeface="Perpetua"/>
              </a:rPr>
              <a:t>6</a:t>
            </a:r>
            <a:r>
              <a:rPr lang="en-US" sz="2400" dirty="0">
                <a:solidFill>
                  <a:prstClr val="black"/>
                </a:solidFill>
                <a:latin typeface="Perpetua"/>
              </a:rPr>
              <a:t>(a) </a:t>
            </a:r>
            <a:r>
              <a:rPr lang="en-US" dirty="0">
                <a:solidFill>
                  <a:prstClr val="black"/>
                </a:solidFill>
                <a:latin typeface="Perpetua"/>
                <a:sym typeface="Wingdings"/>
              </a:rPr>
              <a:t></a:t>
            </a:r>
            <a:r>
              <a:rPr lang="en-US" sz="2400" dirty="0" err="1">
                <a:solidFill>
                  <a:prstClr val="black"/>
                </a:solidFill>
                <a:latin typeface="Perpetua"/>
              </a:rPr>
              <a:t>AltRoutes</a:t>
            </a:r>
            <a:r>
              <a:rPr lang="en-US" sz="2400" dirty="0">
                <a:solidFill>
                  <a:prstClr val="black"/>
                </a:solidFill>
                <a:latin typeface="Perpetua"/>
              </a:rPr>
              <a:t>(</a:t>
            </a:r>
            <a:r>
              <a:rPr lang="en-US" sz="2400" dirty="0" err="1">
                <a:solidFill>
                  <a:prstClr val="black"/>
                </a:solidFill>
                <a:latin typeface="Perpetua"/>
              </a:rPr>
              <a:t>a,b</a:t>
            </a:r>
            <a:r>
              <a:rPr lang="en-US" sz="2400" dirty="0">
                <a:solidFill>
                  <a:prstClr val="black"/>
                </a:solidFill>
                <a:latin typeface="Perpetua"/>
              </a:rPr>
              <a:t>)</a:t>
            </a:r>
          </a:p>
          <a:p>
            <a:pPr>
              <a:defRPr/>
            </a:pPr>
            <a:endParaRPr lang="en-US" dirty="0">
              <a:solidFill>
                <a:prstClr val="black"/>
              </a:solidFill>
              <a:latin typeface="Arial" pitchFamily="34" charset="0"/>
              <a:cs typeface="Arial" pitchFamily="34" charset="0"/>
            </a:endParaRPr>
          </a:p>
        </p:txBody>
      </p:sp>
      <p:sp>
        <p:nvSpPr>
          <p:cNvPr id="23" name="TextBox 22"/>
          <p:cNvSpPr txBox="1"/>
          <p:nvPr/>
        </p:nvSpPr>
        <p:spPr>
          <a:xfrm>
            <a:off x="914400" y="2766536"/>
            <a:ext cx="7696200" cy="738664"/>
          </a:xfrm>
          <a:prstGeom prst="rect">
            <a:avLst/>
          </a:prstGeom>
          <a:noFill/>
        </p:spPr>
        <p:txBody>
          <a:bodyPr>
            <a:spAutoFit/>
          </a:bodyPr>
          <a:lstStyle/>
          <a:p>
            <a:pPr marL="273050" indent="-273050" eaLnBrk="0" hangingPunct="0">
              <a:spcBef>
                <a:spcPts val="575"/>
              </a:spcBef>
              <a:buClr>
                <a:srgbClr val="D34817"/>
              </a:buClr>
              <a:buSzPct val="85000"/>
              <a:buFont typeface="Wingdings 2" pitchFamily="18" charset="2"/>
              <a:buChar char=""/>
              <a:defRPr/>
            </a:pPr>
            <a:r>
              <a:rPr lang="en-US" sz="2400" dirty="0">
                <a:solidFill>
                  <a:prstClr val="black"/>
                </a:solidFill>
                <a:latin typeface="Perpetua"/>
              </a:rPr>
              <a:t>S</a:t>
            </a:r>
            <a:r>
              <a:rPr lang="en-US" sz="2400" baseline="-25000" dirty="0">
                <a:solidFill>
                  <a:prstClr val="black"/>
                </a:solidFill>
                <a:latin typeface="Perpetua"/>
              </a:rPr>
              <a:t>8</a:t>
            </a:r>
            <a:r>
              <a:rPr lang="en-US" sz="2400" dirty="0">
                <a:solidFill>
                  <a:prstClr val="black"/>
                </a:solidFill>
                <a:latin typeface="Perpetua"/>
              </a:rPr>
              <a:t>(a) </a:t>
            </a:r>
            <a:r>
              <a:rPr lang="en-US" sz="2000" dirty="0">
                <a:solidFill>
                  <a:prstClr val="black"/>
                </a:solidFill>
                <a:latin typeface="Perpetua"/>
                <a:sym typeface="Wingdings"/>
              </a:rPr>
              <a:t></a:t>
            </a:r>
            <a:r>
              <a:rPr lang="en-US" sz="2400" dirty="0">
                <a:solidFill>
                  <a:prstClr val="black"/>
                </a:solidFill>
                <a:latin typeface="Perpetua"/>
              </a:rPr>
              <a:t> </a:t>
            </a:r>
            <a:r>
              <a:rPr lang="en-US" sz="2400" dirty="0" err="1">
                <a:solidFill>
                  <a:prstClr val="black"/>
                </a:solidFill>
                <a:latin typeface="Perpetua" pitchFamily="18" charset="0"/>
                <a:cs typeface="Arial" pitchFamily="34" charset="0"/>
              </a:rPr>
              <a:t>AltRoutes</a:t>
            </a:r>
            <a:r>
              <a:rPr lang="en-US" sz="2400" dirty="0">
                <a:solidFill>
                  <a:prstClr val="black"/>
                </a:solidFill>
                <a:latin typeface="Perpetua" pitchFamily="18" charset="0"/>
                <a:cs typeface="Arial" pitchFamily="34" charset="0"/>
              </a:rPr>
              <a:t>(</a:t>
            </a:r>
            <a:r>
              <a:rPr lang="en-US" sz="2400" dirty="0" err="1">
                <a:solidFill>
                  <a:prstClr val="black"/>
                </a:solidFill>
                <a:latin typeface="Perpetua" pitchFamily="18" charset="0"/>
                <a:cs typeface="Arial" pitchFamily="34" charset="0"/>
              </a:rPr>
              <a:t>a,b</a:t>
            </a:r>
            <a:r>
              <a:rPr lang="en-US" sz="2400" dirty="0">
                <a:solidFill>
                  <a:prstClr val="black"/>
                </a:solidFill>
                <a:latin typeface="Perpetua" pitchFamily="18" charset="0"/>
                <a:cs typeface="Arial" pitchFamily="34" charset="0"/>
              </a:rPr>
              <a:t>), </a:t>
            </a:r>
            <a:r>
              <a:rPr lang="en-US" sz="2400" dirty="0" err="1">
                <a:solidFill>
                  <a:prstClr val="black"/>
                </a:solidFill>
                <a:latin typeface="Perpetua" pitchFamily="18" charset="0"/>
                <a:cs typeface="Arial" pitchFamily="34" charset="0"/>
              </a:rPr>
              <a:t>LessTraffic</a:t>
            </a:r>
            <a:r>
              <a:rPr lang="en-US" sz="2400" dirty="0">
                <a:solidFill>
                  <a:prstClr val="black"/>
                </a:solidFill>
                <a:latin typeface="Perpetua" pitchFamily="18" charset="0"/>
                <a:cs typeface="Arial" pitchFamily="34" charset="0"/>
              </a:rPr>
              <a:t>(</a:t>
            </a:r>
            <a:r>
              <a:rPr lang="en-US" sz="2400" dirty="0" err="1">
                <a:solidFill>
                  <a:prstClr val="black"/>
                </a:solidFill>
                <a:latin typeface="Perpetua" pitchFamily="18" charset="0"/>
                <a:cs typeface="Arial" pitchFamily="34" charset="0"/>
              </a:rPr>
              <a:t>b,a</a:t>
            </a:r>
            <a:r>
              <a:rPr lang="en-US" sz="2400" dirty="0">
                <a:solidFill>
                  <a:prstClr val="black"/>
                </a:solidFill>
                <a:latin typeface="Perpetua" pitchFamily="18" charset="0"/>
                <a:cs typeface="Arial" pitchFamily="34" charset="0"/>
              </a:rPr>
              <a:t>),</a:t>
            </a:r>
            <a:r>
              <a:rPr lang="en-US" sz="2400" dirty="0" err="1">
                <a:solidFill>
                  <a:prstClr val="black"/>
                </a:solidFill>
                <a:latin typeface="Perpetua" pitchFamily="18" charset="0"/>
                <a:cs typeface="Arial" pitchFamily="34" charset="0"/>
              </a:rPr>
              <a:t>ConnectingRoutes</a:t>
            </a:r>
            <a:r>
              <a:rPr lang="en-US" sz="2400" dirty="0">
                <a:solidFill>
                  <a:prstClr val="black"/>
                </a:solidFill>
                <a:latin typeface="Perpetua" pitchFamily="18" charset="0"/>
                <a:cs typeface="Arial" pitchFamily="34" charset="0"/>
              </a:rPr>
              <a:t>(</a:t>
            </a:r>
            <a:r>
              <a:rPr lang="en-US" sz="2400" dirty="0" err="1">
                <a:solidFill>
                  <a:prstClr val="black"/>
                </a:solidFill>
                <a:latin typeface="Perpetua" pitchFamily="18" charset="0"/>
                <a:cs typeface="Arial" pitchFamily="34" charset="0"/>
              </a:rPr>
              <a:t>a,z,p</a:t>
            </a:r>
            <a:r>
              <a:rPr lang="en-US" sz="2400" dirty="0">
                <a:solidFill>
                  <a:prstClr val="black"/>
                </a:solidFill>
                <a:latin typeface="Perpetua" pitchFamily="18" charset="0"/>
                <a:cs typeface="Arial" pitchFamily="34" charset="0"/>
              </a:rPr>
              <a:t>)</a:t>
            </a:r>
            <a:endParaRPr lang="en-US" sz="2400" dirty="0">
              <a:solidFill>
                <a:prstClr val="black"/>
              </a:solidFill>
              <a:latin typeface="Perpetua"/>
            </a:endParaRPr>
          </a:p>
          <a:p>
            <a:pPr>
              <a:defRPr/>
            </a:pPr>
            <a:endParaRPr lang="en-US" dirty="0">
              <a:solidFill>
                <a:prstClr val="black"/>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62448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childTnLst>
                          </p:cTn>
                        </p:par>
                        <p:par>
                          <p:cTn id="40" fill="hold">
                            <p:stCondLst>
                              <p:cond delay="0"/>
                            </p:stCondLst>
                            <p:childTnLst>
                              <p:par>
                                <p:cTn id="41" presetID="7" presetClass="emph" presetSubtype="2" fill="hold" nodeType="afterEffect">
                                  <p:stCondLst>
                                    <p:cond delay="0"/>
                                  </p:stCondLst>
                                  <p:childTnLst>
                                    <p:animClr clrSpc="rgb" dir="cw">
                                      <p:cBhvr>
                                        <p:cTn id="42" dur="500" fill="hold"/>
                                        <p:tgtEl>
                                          <p:spTgt spid="13"/>
                                        </p:tgtEl>
                                        <p:attrNameLst>
                                          <p:attrName>stroke.color</p:attrName>
                                        </p:attrNameLst>
                                      </p:cBhvr>
                                      <p:to>
                                        <a:schemeClr val="accent1"/>
                                      </p:to>
                                    </p:animClr>
                                    <p:set>
                                      <p:cBhvr>
                                        <p:cTn id="43" dur="500" fill="hold"/>
                                        <p:tgtEl>
                                          <p:spTgt spid="13"/>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2"/>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7" presetClass="emph" presetSubtype="2" fill="hold" nodeType="withEffect">
                                  <p:stCondLst>
                                    <p:cond delay="0"/>
                                  </p:stCondLst>
                                  <p:childTnLst>
                                    <p:animClr clrSpc="rgb" dir="cw">
                                      <p:cBhvr>
                                        <p:cTn id="51" dur="500" fill="hold"/>
                                        <p:tgtEl>
                                          <p:spTgt spid="13"/>
                                        </p:tgtEl>
                                        <p:attrNameLst>
                                          <p:attrName>stroke.color</p:attrName>
                                        </p:attrNameLst>
                                      </p:cBhvr>
                                      <p:to>
                                        <a:srgbClr val="0066FF"/>
                                      </p:to>
                                    </p:animClr>
                                    <p:set>
                                      <p:cBhvr>
                                        <p:cTn id="52" dur="500" fill="hold"/>
                                        <p:tgtEl>
                                          <p:spTgt spid="13"/>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1"/>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animBg="1"/>
      <p:bldP spid="17" grpId="0" animBg="1"/>
      <p:bldP spid="21" grpId="0"/>
      <p:bldP spid="21" grpId="1"/>
      <p:bldP spid="22" grpId="0"/>
      <p:bldP spid="22" grpId="1"/>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3600" dirty="0"/>
              <a:t>Our Modeling: Query/View Graphs</a:t>
            </a:r>
          </a:p>
        </p:txBody>
      </p:sp>
      <p:sp>
        <p:nvSpPr>
          <p:cNvPr id="3" name="Content Placeholder 2"/>
          <p:cNvSpPr>
            <a:spLocks noGrp="1"/>
          </p:cNvSpPr>
          <p:nvPr>
            <p:ph sz="quarter" idx="1"/>
          </p:nvPr>
        </p:nvSpPr>
        <p:spPr>
          <a:xfrm>
            <a:off x="914400" y="1447800"/>
            <a:ext cx="8077200" cy="4572000"/>
          </a:xfrm>
        </p:spPr>
        <p:txBody>
          <a:bodyPr/>
          <a:lstStyle/>
          <a:p>
            <a:r>
              <a:rPr lang="en-US" sz="2400" dirty="0">
                <a:solidFill>
                  <a:srgbClr val="000000"/>
                </a:solidFill>
              </a:rPr>
              <a:t>Q(</a:t>
            </a:r>
            <a:r>
              <a:rPr lang="en-US" sz="2400" dirty="0" err="1">
                <a:solidFill>
                  <a:srgbClr val="000000"/>
                </a:solidFill>
              </a:rPr>
              <a:t>x,p</a:t>
            </a:r>
            <a:r>
              <a:rPr lang="en-US" sz="2400" dirty="0">
                <a:solidFill>
                  <a:srgbClr val="000000"/>
                </a:solidFill>
              </a:rPr>
              <a:t>) </a:t>
            </a:r>
            <a:r>
              <a:rPr lang="en-US" sz="1800" dirty="0">
                <a:solidFill>
                  <a:srgbClr val="000000"/>
                </a:solidFill>
                <a:sym typeface="Wingdings"/>
              </a:rPr>
              <a:t></a:t>
            </a:r>
            <a:r>
              <a:rPr lang="en-US" sz="2400" dirty="0" err="1">
                <a:solidFill>
                  <a:srgbClr val="000000"/>
                </a:solidFill>
              </a:rPr>
              <a:t>AltRoutes</a:t>
            </a:r>
            <a:r>
              <a:rPr lang="en-US" sz="2400" dirty="0">
                <a:solidFill>
                  <a:srgbClr val="000000"/>
                </a:solidFill>
              </a:rPr>
              <a:t>(</a:t>
            </a:r>
            <a:r>
              <a:rPr lang="en-US" sz="2400" dirty="0" err="1">
                <a:solidFill>
                  <a:srgbClr val="000000"/>
                </a:solidFill>
              </a:rPr>
              <a:t>x,y</a:t>
            </a:r>
            <a:r>
              <a:rPr lang="en-US" sz="2400" dirty="0">
                <a:solidFill>
                  <a:srgbClr val="000000"/>
                </a:solidFill>
              </a:rPr>
              <a:t>), </a:t>
            </a:r>
            <a:r>
              <a:rPr lang="en-US" sz="2400" dirty="0" err="1">
                <a:solidFill>
                  <a:srgbClr val="000000"/>
                </a:solidFill>
              </a:rPr>
              <a:t>LessTraffic</a:t>
            </a:r>
            <a:r>
              <a:rPr lang="en-US" sz="2400" dirty="0">
                <a:solidFill>
                  <a:srgbClr val="000000"/>
                </a:solidFill>
              </a:rPr>
              <a:t>(</a:t>
            </a:r>
            <a:r>
              <a:rPr lang="en-US" sz="2400" dirty="0" err="1">
                <a:solidFill>
                  <a:srgbClr val="000000"/>
                </a:solidFill>
              </a:rPr>
              <a:t>y,x</a:t>
            </a:r>
            <a:r>
              <a:rPr lang="en-US" sz="2400" dirty="0">
                <a:solidFill>
                  <a:srgbClr val="000000"/>
                </a:solidFill>
              </a:rPr>
              <a:t>), </a:t>
            </a:r>
            <a:r>
              <a:rPr lang="en-US" sz="2400" dirty="0" err="1">
                <a:solidFill>
                  <a:srgbClr val="000000"/>
                </a:solidFill>
              </a:rPr>
              <a:t>ConnectingRoutes</a:t>
            </a:r>
            <a:r>
              <a:rPr lang="en-US" sz="2400" dirty="0">
                <a:solidFill>
                  <a:srgbClr val="000000"/>
                </a:solidFill>
              </a:rPr>
              <a:t>(</a:t>
            </a:r>
            <a:r>
              <a:rPr lang="en-US" sz="2400" dirty="0" err="1">
                <a:solidFill>
                  <a:srgbClr val="000000"/>
                </a:solidFill>
              </a:rPr>
              <a:t>x,y,p</a:t>
            </a:r>
            <a:r>
              <a:rPr lang="en-US" sz="2400" dirty="0">
                <a:solidFill>
                  <a:srgbClr val="000000"/>
                </a:solidFill>
              </a:rPr>
              <a:t>)</a:t>
            </a:r>
          </a:p>
          <a:p>
            <a:endParaRPr lang="en-US" dirty="0"/>
          </a:p>
          <a:p>
            <a:endParaRPr lang="en-US" dirty="0"/>
          </a:p>
          <a:p>
            <a:endParaRPr lang="en-US" dirty="0"/>
          </a:p>
          <a:p>
            <a:endParaRPr lang="en-US" dirty="0"/>
          </a:p>
          <a:p>
            <a:endParaRPr lang="en-US" dirty="0"/>
          </a:p>
          <a:p>
            <a:endParaRPr lang="en-US" dirty="0"/>
          </a:p>
          <a:p>
            <a:endParaRPr lang="en-US" dirty="0"/>
          </a:p>
          <a:p>
            <a:endParaRPr lang="en-US" sz="2400" dirty="0"/>
          </a:p>
          <a:p>
            <a:r>
              <a:rPr lang="en-US" sz="2400" dirty="0"/>
              <a:t>Our approach: Map </a:t>
            </a:r>
            <a:r>
              <a:rPr lang="en-US" sz="2400" dirty="0" err="1"/>
              <a:t>subgraphs</a:t>
            </a:r>
            <a:r>
              <a:rPr lang="en-US" sz="2400" dirty="0"/>
              <a:t> of the query to </a:t>
            </a:r>
            <a:r>
              <a:rPr lang="en-US" sz="2400" dirty="0" err="1"/>
              <a:t>subgraphs</a:t>
            </a:r>
            <a:r>
              <a:rPr lang="en-US" sz="2400" dirty="0"/>
              <a:t> of sources</a:t>
            </a:r>
          </a:p>
          <a:p>
            <a:pPr lvl="1"/>
            <a:r>
              <a:rPr lang="en-US" sz="2200" dirty="0"/>
              <a:t>Smallest </a:t>
            </a:r>
            <a:r>
              <a:rPr lang="en-US" sz="2200" dirty="0" err="1"/>
              <a:t>subgraphs</a:t>
            </a:r>
            <a:r>
              <a:rPr lang="en-US" sz="2200" dirty="0"/>
              <a:t> we consider: PJs</a:t>
            </a:r>
          </a:p>
        </p:txBody>
      </p:sp>
      <p:sp>
        <p:nvSpPr>
          <p:cNvPr id="7" name="Flowchart: Summing Junction 6"/>
          <p:cNvSpPr/>
          <p:nvPr/>
        </p:nvSpPr>
        <p:spPr>
          <a:xfrm>
            <a:off x="3352800" y="3352800"/>
            <a:ext cx="304800" cy="3048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cxnSp>
        <p:nvCxnSpPr>
          <p:cNvPr id="8" name="Straight Connector 7"/>
          <p:cNvCxnSpPr>
            <a:endCxn id="69" idx="0"/>
          </p:cNvCxnSpPr>
          <p:nvPr/>
        </p:nvCxnSpPr>
        <p:spPr>
          <a:xfrm rot="5400000">
            <a:off x="3314700" y="3086100"/>
            <a:ext cx="457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18" name="TextBox 95"/>
          <p:cNvSpPr txBox="1">
            <a:spLocks noChangeArrowheads="1"/>
          </p:cNvSpPr>
          <p:nvPr/>
        </p:nvSpPr>
        <p:spPr bwMode="auto">
          <a:xfrm flipH="1">
            <a:off x="2895600" y="2895600"/>
            <a:ext cx="312738" cy="369888"/>
          </a:xfrm>
          <a:prstGeom prst="rect">
            <a:avLst/>
          </a:prstGeom>
          <a:noFill/>
          <a:ln w="9525">
            <a:noFill/>
            <a:miter lim="800000"/>
            <a:headEnd/>
            <a:tailEnd/>
          </a:ln>
        </p:spPr>
        <p:txBody>
          <a:bodyPr wrap="none">
            <a:spAutoFit/>
          </a:bodyPr>
          <a:lstStyle/>
          <a:p>
            <a:r>
              <a:rPr lang="en-US">
                <a:solidFill>
                  <a:prstClr val="black"/>
                </a:solidFill>
              </a:rPr>
              <a:t>2</a:t>
            </a:r>
          </a:p>
        </p:txBody>
      </p:sp>
      <p:sp>
        <p:nvSpPr>
          <p:cNvPr id="13319" name="TextBox 96"/>
          <p:cNvSpPr txBox="1">
            <a:spLocks noChangeArrowheads="1"/>
          </p:cNvSpPr>
          <p:nvPr/>
        </p:nvSpPr>
        <p:spPr bwMode="auto">
          <a:xfrm>
            <a:off x="2286000" y="2667000"/>
            <a:ext cx="533400" cy="369888"/>
          </a:xfrm>
          <a:prstGeom prst="rect">
            <a:avLst/>
          </a:prstGeom>
          <a:noFill/>
          <a:ln w="9525">
            <a:noFill/>
            <a:miter lim="800000"/>
            <a:headEnd/>
            <a:tailEnd/>
          </a:ln>
        </p:spPr>
        <p:txBody>
          <a:bodyPr>
            <a:spAutoFit/>
          </a:bodyPr>
          <a:lstStyle/>
          <a:p>
            <a:r>
              <a:rPr lang="en-US">
                <a:solidFill>
                  <a:prstClr val="black"/>
                </a:solidFill>
              </a:rPr>
              <a:t>AR</a:t>
            </a:r>
            <a:endParaRPr lang="en-US" baseline="-25000">
              <a:solidFill>
                <a:prstClr val="black"/>
              </a:solidFill>
            </a:endParaRPr>
          </a:p>
        </p:txBody>
      </p:sp>
      <p:cxnSp>
        <p:nvCxnSpPr>
          <p:cNvPr id="11" name="Straight Connector 10"/>
          <p:cNvCxnSpPr>
            <a:endCxn id="75" idx="2"/>
          </p:cNvCxnSpPr>
          <p:nvPr/>
        </p:nvCxnSpPr>
        <p:spPr>
          <a:xfrm rot="5400000" flipH="1" flipV="1">
            <a:off x="2667000" y="2133600"/>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21" name="TextBox 98"/>
          <p:cNvSpPr txBox="1">
            <a:spLocks noChangeArrowheads="1"/>
          </p:cNvSpPr>
          <p:nvPr/>
        </p:nvSpPr>
        <p:spPr bwMode="auto">
          <a:xfrm flipH="1">
            <a:off x="2819400" y="2438400"/>
            <a:ext cx="312738" cy="369888"/>
          </a:xfrm>
          <a:prstGeom prst="rect">
            <a:avLst/>
          </a:prstGeom>
          <a:noFill/>
          <a:ln w="9525">
            <a:noFill/>
            <a:miter lim="800000"/>
            <a:headEnd/>
            <a:tailEnd/>
          </a:ln>
        </p:spPr>
        <p:txBody>
          <a:bodyPr wrap="none">
            <a:spAutoFit/>
          </a:bodyPr>
          <a:lstStyle/>
          <a:p>
            <a:r>
              <a:rPr lang="en-US">
                <a:solidFill>
                  <a:prstClr val="black"/>
                </a:solidFill>
              </a:rPr>
              <a:t>1</a:t>
            </a:r>
          </a:p>
        </p:txBody>
      </p:sp>
      <p:cxnSp>
        <p:nvCxnSpPr>
          <p:cNvPr id="13" name="Straight Connector 12"/>
          <p:cNvCxnSpPr>
            <a:endCxn id="7" idx="2"/>
          </p:cNvCxnSpPr>
          <p:nvPr/>
        </p:nvCxnSpPr>
        <p:spPr>
          <a:xfrm>
            <a:off x="2743200" y="2971800"/>
            <a:ext cx="609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23" name="TextBox 101"/>
          <p:cNvSpPr txBox="1">
            <a:spLocks noChangeArrowheads="1"/>
          </p:cNvSpPr>
          <p:nvPr/>
        </p:nvSpPr>
        <p:spPr bwMode="auto">
          <a:xfrm>
            <a:off x="3429000" y="2971800"/>
            <a:ext cx="301625" cy="369888"/>
          </a:xfrm>
          <a:prstGeom prst="rect">
            <a:avLst/>
          </a:prstGeom>
          <a:noFill/>
          <a:ln w="9525">
            <a:noFill/>
            <a:miter lim="800000"/>
            <a:headEnd/>
            <a:tailEnd/>
          </a:ln>
        </p:spPr>
        <p:txBody>
          <a:bodyPr>
            <a:spAutoFit/>
          </a:bodyPr>
          <a:lstStyle/>
          <a:p>
            <a:r>
              <a:rPr lang="en-US">
                <a:solidFill>
                  <a:prstClr val="black"/>
                </a:solidFill>
              </a:rPr>
              <a:t>1</a:t>
            </a:r>
            <a:endParaRPr lang="en-US" sz="1600">
              <a:solidFill>
                <a:prstClr val="black"/>
              </a:solidFill>
            </a:endParaRPr>
          </a:p>
        </p:txBody>
      </p:sp>
      <p:sp>
        <p:nvSpPr>
          <p:cNvPr id="13324" name="TextBox 105"/>
          <p:cNvSpPr txBox="1">
            <a:spLocks noChangeArrowheads="1"/>
          </p:cNvSpPr>
          <p:nvPr/>
        </p:nvSpPr>
        <p:spPr bwMode="auto">
          <a:xfrm>
            <a:off x="3429000" y="2667000"/>
            <a:ext cx="457200" cy="338138"/>
          </a:xfrm>
          <a:prstGeom prst="rect">
            <a:avLst/>
          </a:prstGeom>
          <a:noFill/>
          <a:ln w="9525">
            <a:noFill/>
            <a:miter lim="800000"/>
            <a:headEnd/>
            <a:tailEnd/>
          </a:ln>
        </p:spPr>
        <p:txBody>
          <a:bodyPr>
            <a:spAutoFit/>
          </a:bodyPr>
          <a:lstStyle/>
          <a:p>
            <a:r>
              <a:rPr lang="en-US" sz="1600">
                <a:solidFill>
                  <a:prstClr val="black"/>
                </a:solidFill>
              </a:rPr>
              <a:t>LT</a:t>
            </a:r>
            <a:endParaRPr lang="en-US" sz="1600" baseline="-25000">
              <a:solidFill>
                <a:prstClr val="black"/>
              </a:solidFill>
            </a:endParaRPr>
          </a:p>
        </p:txBody>
      </p:sp>
      <p:cxnSp>
        <p:nvCxnSpPr>
          <p:cNvPr id="17" name="Straight Connector 16"/>
          <p:cNvCxnSpPr/>
          <p:nvPr/>
        </p:nvCxnSpPr>
        <p:spPr>
          <a:xfrm rot="16200000" flipH="1">
            <a:off x="3314700" y="2476500"/>
            <a:ext cx="457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3581400" y="2209800"/>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27" name="TextBox 108"/>
          <p:cNvSpPr txBox="1">
            <a:spLocks noChangeArrowheads="1"/>
          </p:cNvSpPr>
          <p:nvPr/>
        </p:nvSpPr>
        <p:spPr bwMode="auto">
          <a:xfrm>
            <a:off x="4038600" y="2590800"/>
            <a:ext cx="533400" cy="369888"/>
          </a:xfrm>
          <a:prstGeom prst="rect">
            <a:avLst/>
          </a:prstGeom>
          <a:noFill/>
          <a:ln w="9525">
            <a:noFill/>
            <a:miter lim="800000"/>
            <a:headEnd/>
            <a:tailEnd/>
          </a:ln>
        </p:spPr>
        <p:txBody>
          <a:bodyPr>
            <a:spAutoFit/>
          </a:bodyPr>
          <a:lstStyle/>
          <a:p>
            <a:r>
              <a:rPr lang="en-US">
                <a:solidFill>
                  <a:prstClr val="black"/>
                </a:solidFill>
              </a:rPr>
              <a:t>CR</a:t>
            </a:r>
            <a:endParaRPr lang="en-US" baseline="-25000">
              <a:solidFill>
                <a:prstClr val="black"/>
              </a:solidFill>
            </a:endParaRPr>
          </a:p>
        </p:txBody>
      </p:sp>
      <p:sp>
        <p:nvSpPr>
          <p:cNvPr id="20" name="Oval 19"/>
          <p:cNvSpPr/>
          <p:nvPr/>
        </p:nvSpPr>
        <p:spPr>
          <a:xfrm>
            <a:off x="4800600" y="259080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black"/>
              </a:solidFill>
            </a:endParaRPr>
          </a:p>
        </p:txBody>
      </p:sp>
      <p:cxnSp>
        <p:nvCxnSpPr>
          <p:cNvPr id="21" name="Straight Connector 20"/>
          <p:cNvCxnSpPr>
            <a:stCxn id="20" idx="2"/>
          </p:cNvCxnSpPr>
          <p:nvPr/>
        </p:nvCxnSpPr>
        <p:spPr>
          <a:xfrm rot="10800000">
            <a:off x="4495800" y="2743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30" name="TextBox 111"/>
          <p:cNvSpPr txBox="1">
            <a:spLocks noChangeArrowheads="1"/>
          </p:cNvSpPr>
          <p:nvPr/>
        </p:nvSpPr>
        <p:spPr bwMode="auto">
          <a:xfrm flipH="1">
            <a:off x="3505200" y="2362200"/>
            <a:ext cx="312738" cy="369888"/>
          </a:xfrm>
          <a:prstGeom prst="rect">
            <a:avLst/>
          </a:prstGeom>
          <a:noFill/>
          <a:ln w="9525">
            <a:noFill/>
            <a:miter lim="800000"/>
            <a:headEnd/>
            <a:tailEnd/>
          </a:ln>
        </p:spPr>
        <p:txBody>
          <a:bodyPr wrap="none">
            <a:spAutoFit/>
          </a:bodyPr>
          <a:lstStyle/>
          <a:p>
            <a:r>
              <a:rPr lang="en-US">
                <a:solidFill>
                  <a:prstClr val="black"/>
                </a:solidFill>
              </a:rPr>
              <a:t>2</a:t>
            </a:r>
          </a:p>
        </p:txBody>
      </p:sp>
      <p:sp>
        <p:nvSpPr>
          <p:cNvPr id="13331" name="TextBox 112"/>
          <p:cNvSpPr txBox="1">
            <a:spLocks noChangeArrowheads="1"/>
          </p:cNvSpPr>
          <p:nvPr/>
        </p:nvSpPr>
        <p:spPr bwMode="auto">
          <a:xfrm flipH="1">
            <a:off x="4495800" y="2438400"/>
            <a:ext cx="312738" cy="369888"/>
          </a:xfrm>
          <a:prstGeom prst="rect">
            <a:avLst/>
          </a:prstGeom>
          <a:noFill/>
          <a:ln w="9525">
            <a:noFill/>
            <a:miter lim="800000"/>
            <a:headEnd/>
            <a:tailEnd/>
          </a:ln>
        </p:spPr>
        <p:txBody>
          <a:bodyPr wrap="none">
            <a:spAutoFit/>
          </a:bodyPr>
          <a:lstStyle/>
          <a:p>
            <a:r>
              <a:rPr lang="en-US">
                <a:solidFill>
                  <a:prstClr val="black"/>
                </a:solidFill>
              </a:rPr>
              <a:t>3</a:t>
            </a:r>
          </a:p>
        </p:txBody>
      </p:sp>
      <p:sp>
        <p:nvSpPr>
          <p:cNvPr id="13332" name="TextBox 113"/>
          <p:cNvSpPr txBox="1">
            <a:spLocks noChangeArrowheads="1"/>
          </p:cNvSpPr>
          <p:nvPr/>
        </p:nvSpPr>
        <p:spPr bwMode="auto">
          <a:xfrm flipH="1">
            <a:off x="3733800" y="2133600"/>
            <a:ext cx="301625" cy="369888"/>
          </a:xfrm>
          <a:prstGeom prst="rect">
            <a:avLst/>
          </a:prstGeom>
          <a:noFill/>
          <a:ln w="9525">
            <a:noFill/>
            <a:miter lim="800000"/>
            <a:headEnd/>
            <a:tailEnd/>
          </a:ln>
        </p:spPr>
        <p:txBody>
          <a:bodyPr wrap="none">
            <a:spAutoFit/>
          </a:bodyPr>
          <a:lstStyle/>
          <a:p>
            <a:r>
              <a:rPr lang="en-US">
                <a:solidFill>
                  <a:prstClr val="black"/>
                </a:solidFill>
              </a:rPr>
              <a:t>1</a:t>
            </a:r>
          </a:p>
        </p:txBody>
      </p:sp>
      <p:sp>
        <p:nvSpPr>
          <p:cNvPr id="29" name="Oval 28"/>
          <p:cNvSpPr/>
          <p:nvPr/>
        </p:nvSpPr>
        <p:spPr>
          <a:xfrm>
            <a:off x="3276600" y="198120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black"/>
              </a:solidFill>
            </a:endParaRPr>
          </a:p>
        </p:txBody>
      </p:sp>
      <p:cxnSp>
        <p:nvCxnSpPr>
          <p:cNvPr id="30" name="Straight Connector 29"/>
          <p:cNvCxnSpPr/>
          <p:nvPr/>
        </p:nvCxnSpPr>
        <p:spPr>
          <a:xfrm rot="5400000">
            <a:off x="3619500" y="2933700"/>
            <a:ext cx="609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35" name="TextBox 101"/>
          <p:cNvSpPr txBox="1">
            <a:spLocks noChangeArrowheads="1"/>
          </p:cNvSpPr>
          <p:nvPr/>
        </p:nvSpPr>
        <p:spPr bwMode="auto">
          <a:xfrm>
            <a:off x="3886200" y="3048000"/>
            <a:ext cx="301625" cy="369888"/>
          </a:xfrm>
          <a:prstGeom prst="rect">
            <a:avLst/>
          </a:prstGeom>
          <a:noFill/>
          <a:ln w="9525">
            <a:noFill/>
            <a:miter lim="800000"/>
            <a:headEnd/>
            <a:tailEnd/>
          </a:ln>
        </p:spPr>
        <p:txBody>
          <a:bodyPr>
            <a:spAutoFit/>
          </a:bodyPr>
          <a:lstStyle/>
          <a:p>
            <a:r>
              <a:rPr lang="en-US">
                <a:solidFill>
                  <a:prstClr val="black"/>
                </a:solidFill>
              </a:rPr>
              <a:t>2</a:t>
            </a:r>
          </a:p>
        </p:txBody>
      </p:sp>
      <p:sp>
        <p:nvSpPr>
          <p:cNvPr id="69" name="Flowchart: Summing Junction 68"/>
          <p:cNvSpPr/>
          <p:nvPr/>
        </p:nvSpPr>
        <p:spPr>
          <a:xfrm>
            <a:off x="3352800" y="3352800"/>
            <a:ext cx="304800" cy="3048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0" name="TextBox 95"/>
          <p:cNvSpPr txBox="1">
            <a:spLocks noChangeArrowheads="1"/>
          </p:cNvSpPr>
          <p:nvPr/>
        </p:nvSpPr>
        <p:spPr bwMode="auto">
          <a:xfrm flipH="1">
            <a:off x="2895600" y="2895600"/>
            <a:ext cx="312738" cy="369888"/>
          </a:xfrm>
          <a:prstGeom prst="rect">
            <a:avLst/>
          </a:prstGeom>
          <a:noFill/>
          <a:ln w="9525">
            <a:noFill/>
            <a:miter lim="800000"/>
            <a:headEnd/>
            <a:tailEnd/>
          </a:ln>
        </p:spPr>
        <p:txBody>
          <a:bodyPr wrap="none">
            <a:spAutoFit/>
          </a:bodyPr>
          <a:lstStyle/>
          <a:p>
            <a:r>
              <a:rPr lang="en-US">
                <a:solidFill>
                  <a:prstClr val="black"/>
                </a:solidFill>
              </a:rPr>
              <a:t>2</a:t>
            </a:r>
          </a:p>
        </p:txBody>
      </p:sp>
      <p:sp>
        <p:nvSpPr>
          <p:cNvPr id="71" name="TextBox 96"/>
          <p:cNvSpPr txBox="1">
            <a:spLocks noChangeArrowheads="1"/>
          </p:cNvSpPr>
          <p:nvPr/>
        </p:nvSpPr>
        <p:spPr bwMode="auto">
          <a:xfrm>
            <a:off x="2286000" y="2667000"/>
            <a:ext cx="533400" cy="369888"/>
          </a:xfrm>
          <a:prstGeom prst="rect">
            <a:avLst/>
          </a:prstGeom>
          <a:noFill/>
          <a:ln w="9525">
            <a:noFill/>
            <a:miter lim="800000"/>
            <a:headEnd/>
            <a:tailEnd/>
          </a:ln>
        </p:spPr>
        <p:txBody>
          <a:bodyPr>
            <a:spAutoFit/>
          </a:bodyPr>
          <a:lstStyle/>
          <a:p>
            <a:r>
              <a:rPr lang="en-US">
                <a:solidFill>
                  <a:prstClr val="black"/>
                </a:solidFill>
              </a:rPr>
              <a:t>AR</a:t>
            </a:r>
            <a:endParaRPr lang="en-US" baseline="-25000">
              <a:solidFill>
                <a:prstClr val="black"/>
              </a:solidFill>
            </a:endParaRPr>
          </a:p>
        </p:txBody>
      </p:sp>
      <p:cxnSp>
        <p:nvCxnSpPr>
          <p:cNvPr id="72" name="Straight Connector 71"/>
          <p:cNvCxnSpPr/>
          <p:nvPr/>
        </p:nvCxnSpPr>
        <p:spPr>
          <a:xfrm rot="5400000" flipH="1" flipV="1">
            <a:off x="2667000" y="2133600"/>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98"/>
          <p:cNvSpPr txBox="1">
            <a:spLocks noChangeArrowheads="1"/>
          </p:cNvSpPr>
          <p:nvPr/>
        </p:nvSpPr>
        <p:spPr bwMode="auto">
          <a:xfrm flipH="1">
            <a:off x="2819400" y="2438400"/>
            <a:ext cx="312738" cy="369888"/>
          </a:xfrm>
          <a:prstGeom prst="rect">
            <a:avLst/>
          </a:prstGeom>
          <a:noFill/>
          <a:ln w="9525">
            <a:noFill/>
            <a:miter lim="800000"/>
            <a:headEnd/>
            <a:tailEnd/>
          </a:ln>
        </p:spPr>
        <p:txBody>
          <a:bodyPr wrap="none">
            <a:spAutoFit/>
          </a:bodyPr>
          <a:lstStyle/>
          <a:p>
            <a:r>
              <a:rPr lang="en-US">
                <a:solidFill>
                  <a:prstClr val="black"/>
                </a:solidFill>
              </a:rPr>
              <a:t>1</a:t>
            </a:r>
          </a:p>
        </p:txBody>
      </p:sp>
      <p:cxnSp>
        <p:nvCxnSpPr>
          <p:cNvPr id="74" name="Straight Connector 73"/>
          <p:cNvCxnSpPr>
            <a:endCxn id="69" idx="2"/>
          </p:cNvCxnSpPr>
          <p:nvPr/>
        </p:nvCxnSpPr>
        <p:spPr>
          <a:xfrm>
            <a:off x="2743200" y="2971800"/>
            <a:ext cx="609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3276600" y="198120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black"/>
              </a:solidFill>
            </a:endParaRPr>
          </a:p>
        </p:txBody>
      </p:sp>
      <p:sp>
        <p:nvSpPr>
          <p:cNvPr id="77" name="TextBox 76"/>
          <p:cNvSpPr txBox="1"/>
          <p:nvPr/>
        </p:nvSpPr>
        <p:spPr>
          <a:xfrm>
            <a:off x="228600" y="3962400"/>
            <a:ext cx="2590800" cy="646113"/>
          </a:xfrm>
          <a:prstGeom prst="rect">
            <a:avLst/>
          </a:prstGeom>
          <a:noFill/>
        </p:spPr>
        <p:txBody>
          <a:bodyPr>
            <a:spAutoFit/>
          </a:bodyPr>
          <a:lstStyle/>
          <a:p>
            <a:pPr marL="273050" indent="-273050" eaLnBrk="0" hangingPunct="0">
              <a:spcBef>
                <a:spcPts val="575"/>
              </a:spcBef>
              <a:buClr>
                <a:srgbClr val="D34817"/>
              </a:buClr>
              <a:buSzPct val="85000"/>
              <a:defRPr/>
            </a:pPr>
            <a:r>
              <a:rPr lang="en-US" dirty="0">
                <a:solidFill>
                  <a:prstClr val="black"/>
                </a:solidFill>
                <a:latin typeface="Perpetua"/>
                <a:cs typeface=""/>
              </a:rPr>
              <a:t>Predicate Join Pattern (PJ)</a:t>
            </a:r>
          </a:p>
          <a:p>
            <a:pPr>
              <a:defRPr/>
            </a:pPr>
            <a:endParaRPr lang="en-US" dirty="0">
              <a:solidFill>
                <a:prstClr val="black"/>
              </a:solidFill>
              <a:latin typeface="Arial" pitchFamily="34" charset="0"/>
              <a:cs typeface="Arial" pitchFamily="34" charset="0"/>
            </a:endParaRPr>
          </a:p>
        </p:txBody>
      </p:sp>
      <p:sp>
        <p:nvSpPr>
          <p:cNvPr id="79" name="TextBox 95"/>
          <p:cNvSpPr txBox="1">
            <a:spLocks noChangeArrowheads="1"/>
          </p:cNvSpPr>
          <p:nvPr/>
        </p:nvSpPr>
        <p:spPr bwMode="auto">
          <a:xfrm flipH="1">
            <a:off x="6858000" y="4572000"/>
            <a:ext cx="312738" cy="369888"/>
          </a:xfrm>
          <a:prstGeom prst="rect">
            <a:avLst/>
          </a:prstGeom>
          <a:noFill/>
          <a:ln w="9525">
            <a:noFill/>
            <a:miter lim="800000"/>
            <a:headEnd/>
            <a:tailEnd/>
          </a:ln>
        </p:spPr>
        <p:txBody>
          <a:bodyPr wrap="none">
            <a:spAutoFit/>
          </a:bodyPr>
          <a:lstStyle/>
          <a:p>
            <a:r>
              <a:rPr lang="en-US">
                <a:solidFill>
                  <a:prstClr val="black"/>
                </a:solidFill>
              </a:rPr>
              <a:t>2</a:t>
            </a:r>
          </a:p>
        </p:txBody>
      </p:sp>
      <p:sp>
        <p:nvSpPr>
          <p:cNvPr id="80" name="TextBox 96"/>
          <p:cNvSpPr txBox="1">
            <a:spLocks noChangeArrowheads="1"/>
          </p:cNvSpPr>
          <p:nvPr/>
        </p:nvSpPr>
        <p:spPr bwMode="auto">
          <a:xfrm>
            <a:off x="6172200" y="4343400"/>
            <a:ext cx="533400" cy="369888"/>
          </a:xfrm>
          <a:prstGeom prst="rect">
            <a:avLst/>
          </a:prstGeom>
          <a:noFill/>
          <a:ln w="9525">
            <a:noFill/>
            <a:miter lim="800000"/>
            <a:headEnd/>
            <a:tailEnd/>
          </a:ln>
        </p:spPr>
        <p:txBody>
          <a:bodyPr>
            <a:spAutoFit/>
          </a:bodyPr>
          <a:lstStyle/>
          <a:p>
            <a:r>
              <a:rPr lang="en-US">
                <a:solidFill>
                  <a:prstClr val="black"/>
                </a:solidFill>
              </a:rPr>
              <a:t>AR</a:t>
            </a:r>
            <a:endParaRPr lang="en-US" baseline="-25000">
              <a:solidFill>
                <a:prstClr val="black"/>
              </a:solidFill>
            </a:endParaRPr>
          </a:p>
        </p:txBody>
      </p:sp>
      <p:cxnSp>
        <p:nvCxnSpPr>
          <p:cNvPr id="81" name="Straight Connector 80"/>
          <p:cNvCxnSpPr/>
          <p:nvPr/>
        </p:nvCxnSpPr>
        <p:spPr>
          <a:xfrm flipV="1">
            <a:off x="6629400" y="41910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98"/>
          <p:cNvSpPr txBox="1">
            <a:spLocks noChangeArrowheads="1"/>
          </p:cNvSpPr>
          <p:nvPr/>
        </p:nvSpPr>
        <p:spPr bwMode="auto">
          <a:xfrm flipH="1">
            <a:off x="6705600" y="4038600"/>
            <a:ext cx="312738" cy="369888"/>
          </a:xfrm>
          <a:prstGeom prst="rect">
            <a:avLst/>
          </a:prstGeom>
          <a:noFill/>
          <a:ln w="9525">
            <a:noFill/>
            <a:miter lim="800000"/>
            <a:headEnd/>
            <a:tailEnd/>
          </a:ln>
        </p:spPr>
        <p:txBody>
          <a:bodyPr wrap="none">
            <a:spAutoFit/>
          </a:bodyPr>
          <a:lstStyle/>
          <a:p>
            <a:r>
              <a:rPr lang="en-US">
                <a:solidFill>
                  <a:prstClr val="black"/>
                </a:solidFill>
              </a:rPr>
              <a:t>1</a:t>
            </a:r>
          </a:p>
        </p:txBody>
      </p:sp>
      <p:cxnSp>
        <p:nvCxnSpPr>
          <p:cNvPr id="83" name="Straight Connector 82"/>
          <p:cNvCxnSpPr/>
          <p:nvPr/>
        </p:nvCxnSpPr>
        <p:spPr>
          <a:xfrm>
            <a:off x="6629400" y="4648200"/>
            <a:ext cx="6096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162800" y="403860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black"/>
              </a:solidFill>
            </a:endParaRPr>
          </a:p>
        </p:txBody>
      </p:sp>
      <p:sp>
        <p:nvSpPr>
          <p:cNvPr id="86" name="TextBox 95"/>
          <p:cNvSpPr txBox="1">
            <a:spLocks noChangeArrowheads="1"/>
          </p:cNvSpPr>
          <p:nvPr/>
        </p:nvSpPr>
        <p:spPr bwMode="auto">
          <a:xfrm flipH="1">
            <a:off x="6858000" y="4572000"/>
            <a:ext cx="312738" cy="369888"/>
          </a:xfrm>
          <a:prstGeom prst="rect">
            <a:avLst/>
          </a:prstGeom>
          <a:noFill/>
          <a:ln w="9525">
            <a:noFill/>
            <a:miter lim="800000"/>
            <a:headEnd/>
            <a:tailEnd/>
          </a:ln>
        </p:spPr>
        <p:txBody>
          <a:bodyPr wrap="none">
            <a:spAutoFit/>
          </a:bodyPr>
          <a:lstStyle/>
          <a:p>
            <a:r>
              <a:rPr lang="en-US">
                <a:solidFill>
                  <a:prstClr val="black"/>
                </a:solidFill>
              </a:rPr>
              <a:t>2</a:t>
            </a:r>
          </a:p>
        </p:txBody>
      </p:sp>
      <p:sp>
        <p:nvSpPr>
          <p:cNvPr id="87" name="TextBox 96"/>
          <p:cNvSpPr txBox="1">
            <a:spLocks noChangeArrowheads="1"/>
          </p:cNvSpPr>
          <p:nvPr/>
        </p:nvSpPr>
        <p:spPr bwMode="auto">
          <a:xfrm>
            <a:off x="6172200" y="4343400"/>
            <a:ext cx="533400" cy="369888"/>
          </a:xfrm>
          <a:prstGeom prst="rect">
            <a:avLst/>
          </a:prstGeom>
          <a:noFill/>
          <a:ln w="9525">
            <a:noFill/>
            <a:miter lim="800000"/>
            <a:headEnd/>
            <a:tailEnd/>
          </a:ln>
        </p:spPr>
        <p:txBody>
          <a:bodyPr>
            <a:spAutoFit/>
          </a:bodyPr>
          <a:lstStyle/>
          <a:p>
            <a:r>
              <a:rPr lang="en-US">
                <a:solidFill>
                  <a:prstClr val="black"/>
                </a:solidFill>
              </a:rPr>
              <a:t>AR</a:t>
            </a:r>
            <a:endParaRPr lang="en-US" baseline="-25000">
              <a:solidFill>
                <a:prstClr val="black"/>
              </a:solidFill>
            </a:endParaRPr>
          </a:p>
        </p:txBody>
      </p:sp>
      <p:cxnSp>
        <p:nvCxnSpPr>
          <p:cNvPr id="88" name="Straight Connector 87"/>
          <p:cNvCxnSpPr/>
          <p:nvPr/>
        </p:nvCxnSpPr>
        <p:spPr>
          <a:xfrm flipV="1">
            <a:off x="6629400" y="41910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98"/>
          <p:cNvSpPr txBox="1">
            <a:spLocks noChangeArrowheads="1"/>
          </p:cNvSpPr>
          <p:nvPr/>
        </p:nvSpPr>
        <p:spPr bwMode="auto">
          <a:xfrm flipH="1">
            <a:off x="6705600" y="4038600"/>
            <a:ext cx="312738" cy="369888"/>
          </a:xfrm>
          <a:prstGeom prst="rect">
            <a:avLst/>
          </a:prstGeom>
          <a:noFill/>
          <a:ln w="9525">
            <a:noFill/>
            <a:miter lim="800000"/>
            <a:headEnd/>
            <a:tailEnd/>
          </a:ln>
        </p:spPr>
        <p:txBody>
          <a:bodyPr wrap="none">
            <a:spAutoFit/>
          </a:bodyPr>
          <a:lstStyle/>
          <a:p>
            <a:r>
              <a:rPr lang="en-US">
                <a:solidFill>
                  <a:prstClr val="black"/>
                </a:solidFill>
              </a:rPr>
              <a:t>1</a:t>
            </a:r>
          </a:p>
        </p:txBody>
      </p:sp>
      <p:cxnSp>
        <p:nvCxnSpPr>
          <p:cNvPr id="90" name="Straight Connector 89"/>
          <p:cNvCxnSpPr/>
          <p:nvPr/>
        </p:nvCxnSpPr>
        <p:spPr>
          <a:xfrm>
            <a:off x="6629400" y="4648200"/>
            <a:ext cx="6096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7239000" y="487680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black"/>
              </a:solidFill>
            </a:endParaRPr>
          </a:p>
        </p:txBody>
      </p:sp>
      <p:sp>
        <p:nvSpPr>
          <p:cNvPr id="106" name="Flowchart: Summing Junction 105"/>
          <p:cNvSpPr/>
          <p:nvPr/>
        </p:nvSpPr>
        <p:spPr>
          <a:xfrm>
            <a:off x="7391400" y="3657600"/>
            <a:ext cx="304800" cy="3048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7" name="TextBox 95"/>
          <p:cNvSpPr txBox="1">
            <a:spLocks noChangeArrowheads="1"/>
          </p:cNvSpPr>
          <p:nvPr/>
        </p:nvSpPr>
        <p:spPr bwMode="auto">
          <a:xfrm flipH="1">
            <a:off x="7010400" y="3352800"/>
            <a:ext cx="312738" cy="369888"/>
          </a:xfrm>
          <a:prstGeom prst="rect">
            <a:avLst/>
          </a:prstGeom>
          <a:noFill/>
          <a:ln w="9525">
            <a:noFill/>
            <a:miter lim="800000"/>
            <a:headEnd/>
            <a:tailEnd/>
          </a:ln>
        </p:spPr>
        <p:txBody>
          <a:bodyPr wrap="none">
            <a:spAutoFit/>
          </a:bodyPr>
          <a:lstStyle/>
          <a:p>
            <a:r>
              <a:rPr lang="en-US">
                <a:solidFill>
                  <a:prstClr val="black"/>
                </a:solidFill>
              </a:rPr>
              <a:t>2</a:t>
            </a:r>
          </a:p>
        </p:txBody>
      </p:sp>
      <p:sp>
        <p:nvSpPr>
          <p:cNvPr id="108" name="TextBox 96"/>
          <p:cNvSpPr txBox="1">
            <a:spLocks noChangeArrowheads="1"/>
          </p:cNvSpPr>
          <p:nvPr/>
        </p:nvSpPr>
        <p:spPr bwMode="auto">
          <a:xfrm>
            <a:off x="6324600" y="3124200"/>
            <a:ext cx="533400" cy="369888"/>
          </a:xfrm>
          <a:prstGeom prst="rect">
            <a:avLst/>
          </a:prstGeom>
          <a:noFill/>
          <a:ln w="9525">
            <a:noFill/>
            <a:miter lim="800000"/>
            <a:headEnd/>
            <a:tailEnd/>
          </a:ln>
        </p:spPr>
        <p:txBody>
          <a:bodyPr>
            <a:spAutoFit/>
          </a:bodyPr>
          <a:lstStyle/>
          <a:p>
            <a:r>
              <a:rPr lang="en-US">
                <a:solidFill>
                  <a:prstClr val="black"/>
                </a:solidFill>
              </a:rPr>
              <a:t>AR</a:t>
            </a:r>
            <a:endParaRPr lang="en-US" baseline="-25000">
              <a:solidFill>
                <a:prstClr val="black"/>
              </a:solidFill>
            </a:endParaRPr>
          </a:p>
        </p:txBody>
      </p:sp>
      <p:cxnSp>
        <p:nvCxnSpPr>
          <p:cNvPr id="109" name="Straight Connector 108"/>
          <p:cNvCxnSpPr/>
          <p:nvPr/>
        </p:nvCxnSpPr>
        <p:spPr>
          <a:xfrm flipV="1">
            <a:off x="6781800" y="29718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98"/>
          <p:cNvSpPr txBox="1">
            <a:spLocks noChangeArrowheads="1"/>
          </p:cNvSpPr>
          <p:nvPr/>
        </p:nvSpPr>
        <p:spPr bwMode="auto">
          <a:xfrm flipH="1">
            <a:off x="6858000" y="2819400"/>
            <a:ext cx="312738" cy="369888"/>
          </a:xfrm>
          <a:prstGeom prst="rect">
            <a:avLst/>
          </a:prstGeom>
          <a:noFill/>
          <a:ln w="9525">
            <a:noFill/>
            <a:miter lim="800000"/>
            <a:headEnd/>
            <a:tailEnd/>
          </a:ln>
        </p:spPr>
        <p:txBody>
          <a:bodyPr wrap="none">
            <a:spAutoFit/>
          </a:bodyPr>
          <a:lstStyle/>
          <a:p>
            <a:r>
              <a:rPr lang="en-US">
                <a:solidFill>
                  <a:prstClr val="black"/>
                </a:solidFill>
              </a:rPr>
              <a:t>1</a:t>
            </a:r>
          </a:p>
        </p:txBody>
      </p:sp>
      <p:cxnSp>
        <p:nvCxnSpPr>
          <p:cNvPr id="111" name="Straight Connector 110"/>
          <p:cNvCxnSpPr>
            <a:endCxn id="106" idx="2"/>
          </p:cNvCxnSpPr>
          <p:nvPr/>
        </p:nvCxnSpPr>
        <p:spPr>
          <a:xfrm>
            <a:off x="6781800" y="3429000"/>
            <a:ext cx="6096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7315200" y="281940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black"/>
              </a:solidFill>
            </a:endParaRPr>
          </a:p>
        </p:txBody>
      </p:sp>
      <p:sp>
        <p:nvSpPr>
          <p:cNvPr id="113" name="Flowchart: Summing Junction 112"/>
          <p:cNvSpPr/>
          <p:nvPr/>
        </p:nvSpPr>
        <p:spPr>
          <a:xfrm>
            <a:off x="7391400" y="3657600"/>
            <a:ext cx="304800" cy="3048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4" name="TextBox 95"/>
          <p:cNvSpPr txBox="1">
            <a:spLocks noChangeArrowheads="1"/>
          </p:cNvSpPr>
          <p:nvPr/>
        </p:nvSpPr>
        <p:spPr bwMode="auto">
          <a:xfrm flipH="1">
            <a:off x="7010400" y="3352800"/>
            <a:ext cx="312738" cy="369888"/>
          </a:xfrm>
          <a:prstGeom prst="rect">
            <a:avLst/>
          </a:prstGeom>
          <a:noFill/>
          <a:ln w="9525">
            <a:noFill/>
            <a:miter lim="800000"/>
            <a:headEnd/>
            <a:tailEnd/>
          </a:ln>
        </p:spPr>
        <p:txBody>
          <a:bodyPr wrap="none">
            <a:spAutoFit/>
          </a:bodyPr>
          <a:lstStyle/>
          <a:p>
            <a:r>
              <a:rPr lang="en-US">
                <a:solidFill>
                  <a:prstClr val="black"/>
                </a:solidFill>
              </a:rPr>
              <a:t>2</a:t>
            </a:r>
          </a:p>
        </p:txBody>
      </p:sp>
      <p:sp>
        <p:nvSpPr>
          <p:cNvPr id="115" name="TextBox 96"/>
          <p:cNvSpPr txBox="1">
            <a:spLocks noChangeArrowheads="1"/>
          </p:cNvSpPr>
          <p:nvPr/>
        </p:nvSpPr>
        <p:spPr bwMode="auto">
          <a:xfrm>
            <a:off x="6324600" y="3124200"/>
            <a:ext cx="533400" cy="369888"/>
          </a:xfrm>
          <a:prstGeom prst="rect">
            <a:avLst/>
          </a:prstGeom>
          <a:noFill/>
          <a:ln w="9525">
            <a:noFill/>
            <a:miter lim="800000"/>
            <a:headEnd/>
            <a:tailEnd/>
          </a:ln>
        </p:spPr>
        <p:txBody>
          <a:bodyPr>
            <a:spAutoFit/>
          </a:bodyPr>
          <a:lstStyle/>
          <a:p>
            <a:r>
              <a:rPr lang="en-US">
                <a:solidFill>
                  <a:prstClr val="black"/>
                </a:solidFill>
              </a:rPr>
              <a:t>AR</a:t>
            </a:r>
            <a:endParaRPr lang="en-US" baseline="-25000">
              <a:solidFill>
                <a:prstClr val="black"/>
              </a:solidFill>
            </a:endParaRPr>
          </a:p>
        </p:txBody>
      </p:sp>
      <p:cxnSp>
        <p:nvCxnSpPr>
          <p:cNvPr id="116" name="Straight Connector 115"/>
          <p:cNvCxnSpPr/>
          <p:nvPr/>
        </p:nvCxnSpPr>
        <p:spPr>
          <a:xfrm flipV="1">
            <a:off x="6781800" y="29718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Box 98"/>
          <p:cNvSpPr txBox="1">
            <a:spLocks noChangeArrowheads="1"/>
          </p:cNvSpPr>
          <p:nvPr/>
        </p:nvSpPr>
        <p:spPr bwMode="auto">
          <a:xfrm flipH="1">
            <a:off x="6858000" y="2819400"/>
            <a:ext cx="312738" cy="369888"/>
          </a:xfrm>
          <a:prstGeom prst="rect">
            <a:avLst/>
          </a:prstGeom>
          <a:noFill/>
          <a:ln w="9525">
            <a:noFill/>
            <a:miter lim="800000"/>
            <a:headEnd/>
            <a:tailEnd/>
          </a:ln>
        </p:spPr>
        <p:txBody>
          <a:bodyPr wrap="none">
            <a:spAutoFit/>
          </a:bodyPr>
          <a:lstStyle/>
          <a:p>
            <a:r>
              <a:rPr lang="en-US">
                <a:solidFill>
                  <a:prstClr val="black"/>
                </a:solidFill>
              </a:rPr>
              <a:t>1</a:t>
            </a:r>
          </a:p>
        </p:txBody>
      </p:sp>
      <p:cxnSp>
        <p:nvCxnSpPr>
          <p:cNvPr id="118" name="Straight Connector 117"/>
          <p:cNvCxnSpPr>
            <a:endCxn id="113" idx="2"/>
          </p:cNvCxnSpPr>
          <p:nvPr/>
        </p:nvCxnSpPr>
        <p:spPr>
          <a:xfrm>
            <a:off x="6781800" y="3429000"/>
            <a:ext cx="6096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7315200" y="281940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black"/>
              </a:solidFill>
            </a:endParaRPr>
          </a:p>
        </p:txBody>
      </p:sp>
      <p:cxnSp>
        <p:nvCxnSpPr>
          <p:cNvPr id="121" name="Straight Arrow Connector 120"/>
          <p:cNvCxnSpPr/>
          <p:nvPr/>
        </p:nvCxnSpPr>
        <p:spPr>
          <a:xfrm flipV="1">
            <a:off x="4343400" y="3733800"/>
            <a:ext cx="1676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4343400" y="44958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6172200" y="2209800"/>
            <a:ext cx="2971800" cy="646113"/>
          </a:xfrm>
          <a:prstGeom prst="rect">
            <a:avLst/>
          </a:prstGeom>
          <a:noFill/>
        </p:spPr>
        <p:txBody>
          <a:bodyPr>
            <a:spAutoFit/>
          </a:bodyPr>
          <a:lstStyle/>
          <a:p>
            <a:pPr>
              <a:defRPr/>
            </a:pPr>
            <a:r>
              <a:rPr lang="en-US" dirty="0">
                <a:solidFill>
                  <a:prstClr val="black"/>
                </a:solidFill>
                <a:latin typeface="Perpetua"/>
                <a:cs typeface=""/>
              </a:rPr>
              <a:t>Potential View PJs that can cover query PJ for AR</a:t>
            </a:r>
            <a:endParaRPr lang="en-US" sz="1400" dirty="0">
              <a:solidFill>
                <a:prstClr val="black"/>
              </a:solidFill>
              <a:latin typeface="Arial" pitchFamily="34" charset="0"/>
              <a:cs typeface="Arial" pitchFamily="34" charset="0"/>
            </a:endParaRPr>
          </a:p>
        </p:txBody>
      </p:sp>
      <p:sp>
        <p:nvSpPr>
          <p:cNvPr id="62" name="Oval 61"/>
          <p:cNvSpPr/>
          <p:nvPr/>
        </p:nvSpPr>
        <p:spPr>
          <a:xfrm>
            <a:off x="3048000" y="1905000"/>
            <a:ext cx="762000" cy="457200"/>
          </a:xfrm>
          <a:prstGeom prst="ellipse">
            <a:avLst/>
          </a:prstGeom>
          <a:noFill/>
          <a:ln w="190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64" name="Straight Arrow Connector 63"/>
          <p:cNvCxnSpPr>
            <a:stCxn id="62" idx="6"/>
          </p:cNvCxnSpPr>
          <p:nvPr/>
        </p:nvCxnSpPr>
        <p:spPr>
          <a:xfrm>
            <a:off x="3810000" y="2133600"/>
            <a:ext cx="457200" cy="1588"/>
          </a:xfrm>
          <a:prstGeom prst="straightConnector1">
            <a:avLst/>
          </a:prstGeom>
          <a:ln w="158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267200" y="1981200"/>
            <a:ext cx="1531188" cy="369332"/>
          </a:xfrm>
          <a:prstGeom prst="rect">
            <a:avLst/>
          </a:prstGeom>
          <a:noFill/>
        </p:spPr>
        <p:txBody>
          <a:bodyPr wrap="none" rtlCol="0">
            <a:spAutoFit/>
          </a:bodyPr>
          <a:lstStyle/>
          <a:p>
            <a:r>
              <a:rPr lang="en-US" dirty="0">
                <a:solidFill>
                  <a:srgbClr val="0066FF"/>
                </a:solidFill>
              </a:rPr>
              <a:t>distinguished</a:t>
            </a:r>
          </a:p>
        </p:txBody>
      </p:sp>
      <p:sp>
        <p:nvSpPr>
          <p:cNvPr id="67" name="Oval 66"/>
          <p:cNvSpPr/>
          <p:nvPr/>
        </p:nvSpPr>
        <p:spPr>
          <a:xfrm>
            <a:off x="3048000" y="3276600"/>
            <a:ext cx="762000" cy="457200"/>
          </a:xfrm>
          <a:prstGeom prst="ellipse">
            <a:avLst/>
          </a:prstGeom>
          <a:noFill/>
          <a:ln w="190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68" name="Straight Arrow Connector 67"/>
          <p:cNvCxnSpPr/>
          <p:nvPr/>
        </p:nvCxnSpPr>
        <p:spPr>
          <a:xfrm>
            <a:off x="3810000" y="3505200"/>
            <a:ext cx="457200" cy="1588"/>
          </a:xfrm>
          <a:prstGeom prst="straightConnector1">
            <a:avLst/>
          </a:prstGeom>
          <a:ln w="158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191000" y="3276600"/>
            <a:ext cx="1210588" cy="369332"/>
          </a:xfrm>
          <a:prstGeom prst="rect">
            <a:avLst/>
          </a:prstGeom>
          <a:noFill/>
        </p:spPr>
        <p:txBody>
          <a:bodyPr wrap="none" rtlCol="0">
            <a:spAutoFit/>
          </a:bodyPr>
          <a:lstStyle/>
          <a:p>
            <a:r>
              <a:rPr lang="en-US" dirty="0">
                <a:solidFill>
                  <a:srgbClr val="0066FF"/>
                </a:solidFill>
              </a:rPr>
              <a:t>existential</a:t>
            </a:r>
          </a:p>
        </p:txBody>
      </p:sp>
    </p:spTree>
    <p:custDataLst>
      <p:tags r:id="rId1"/>
    </p:custDataLst>
    <p:extLst>
      <p:ext uri="{BB962C8B-B14F-4D97-AF65-F5344CB8AC3E}">
        <p14:creationId xmlns:p14="http://schemas.microsoft.com/office/powerpoint/2010/main" val="15083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6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2"/>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6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4"/>
                                        </p:tgtEl>
                                        <p:attrNameLst>
                                          <p:attrName>style.visibility</p:attrName>
                                        </p:attrNameLst>
                                      </p:cBhvr>
                                      <p:to>
                                        <p:strVal val="hidden"/>
                                      </p:to>
                                    </p:set>
                                  </p:childTnLst>
                                </p:cTn>
                              </p:par>
                              <p:par>
                                <p:cTn id="31" presetID="1" presetClass="exit" presetSubtype="0" fill="hold" grpId="2" nodeType="withEffect">
                                  <p:stCondLst>
                                    <p:cond delay="0"/>
                                  </p:stCondLst>
                                  <p:childTnLst>
                                    <p:set>
                                      <p:cBhvr>
                                        <p:cTn id="32" dur="1" fill="hold">
                                          <p:stCondLst>
                                            <p:cond delay="0"/>
                                          </p:stCondLst>
                                        </p:cTn>
                                        <p:tgtEl>
                                          <p:spTgt spid="6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6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0 0 L 0.00833 0.25556 " pathEditMode="relative" ptsTypes="AA">
                                      <p:cBhvr>
                                        <p:cTn id="42" dur="1000" fill="hold"/>
                                        <p:tgtEl>
                                          <p:spTgt spid="75"/>
                                        </p:tgtEl>
                                        <p:attrNameLst>
                                          <p:attrName>ppt_x</p:attrName>
                                          <p:attrName>ppt_y</p:attrName>
                                        </p:attrNameLst>
                                      </p:cBhvr>
                                    </p:animMotion>
                                  </p:childTnLst>
                                </p:cTn>
                              </p:par>
                              <p:par>
                                <p:cTn id="43" presetID="0" presetClass="path" presetSubtype="0" accel="50000" decel="50000" fill="hold" nodeType="withEffect">
                                  <p:stCondLst>
                                    <p:cond delay="0"/>
                                  </p:stCondLst>
                                  <p:childTnLst>
                                    <p:animMotion origin="layout" path="M 0 0 L 0.00833 0.25556 " pathEditMode="relative" ptsTypes="AA">
                                      <p:cBhvr>
                                        <p:cTn id="44" dur="1000" fill="hold"/>
                                        <p:tgtEl>
                                          <p:spTgt spid="72"/>
                                        </p:tgtEl>
                                        <p:attrNameLst>
                                          <p:attrName>ppt_x</p:attrName>
                                          <p:attrName>ppt_y</p:attrName>
                                        </p:attrNameLst>
                                      </p:cBhvr>
                                    </p:animMotion>
                                  </p:childTnLst>
                                </p:cTn>
                              </p:par>
                              <p:par>
                                <p:cTn id="45" presetID="0" presetClass="path" presetSubtype="0" accel="50000" decel="50000" fill="hold" grpId="0" nodeType="withEffect">
                                  <p:stCondLst>
                                    <p:cond delay="0"/>
                                  </p:stCondLst>
                                  <p:childTnLst>
                                    <p:animMotion origin="layout" path="M 0 0 L 0.00833 0.25556 " pathEditMode="relative" ptsTypes="AA">
                                      <p:cBhvr>
                                        <p:cTn id="46" dur="1000" fill="hold"/>
                                        <p:tgtEl>
                                          <p:spTgt spid="73"/>
                                        </p:tgtEl>
                                        <p:attrNameLst>
                                          <p:attrName>ppt_x</p:attrName>
                                          <p:attrName>ppt_y</p:attrName>
                                        </p:attrNameLst>
                                      </p:cBhvr>
                                    </p:animMotion>
                                  </p:childTnLst>
                                </p:cTn>
                              </p:par>
                              <p:par>
                                <p:cTn id="47" presetID="0" presetClass="path" presetSubtype="0" accel="50000" decel="50000" fill="hold" grpId="0" nodeType="withEffect">
                                  <p:stCondLst>
                                    <p:cond delay="0"/>
                                  </p:stCondLst>
                                  <p:childTnLst>
                                    <p:animMotion origin="layout" path="M 0 0 L 0.00833 0.25556 " pathEditMode="relative" ptsTypes="AA">
                                      <p:cBhvr>
                                        <p:cTn id="48" dur="1000" fill="hold"/>
                                        <p:tgtEl>
                                          <p:spTgt spid="69"/>
                                        </p:tgtEl>
                                        <p:attrNameLst>
                                          <p:attrName>ppt_x</p:attrName>
                                          <p:attrName>ppt_y</p:attrName>
                                        </p:attrNameLst>
                                      </p:cBhvr>
                                    </p:animMotion>
                                  </p:childTnLst>
                                </p:cTn>
                              </p:par>
                              <p:par>
                                <p:cTn id="49" presetID="0" presetClass="path" presetSubtype="0" accel="50000" decel="50000" fill="hold" grpId="0" nodeType="withEffect">
                                  <p:stCondLst>
                                    <p:cond delay="0"/>
                                  </p:stCondLst>
                                  <p:childTnLst>
                                    <p:animMotion origin="layout" path="M 0 0 L 0.00833 0.25556 " pathEditMode="relative" ptsTypes="AA">
                                      <p:cBhvr>
                                        <p:cTn id="50" dur="1000" fill="hold"/>
                                        <p:tgtEl>
                                          <p:spTgt spid="71"/>
                                        </p:tgtEl>
                                        <p:attrNameLst>
                                          <p:attrName>ppt_x</p:attrName>
                                          <p:attrName>ppt_y</p:attrName>
                                        </p:attrNameLst>
                                      </p:cBhvr>
                                    </p:animMotion>
                                  </p:childTnLst>
                                </p:cTn>
                              </p:par>
                              <p:par>
                                <p:cTn id="51" presetID="0" presetClass="path" presetSubtype="0" accel="50000" decel="50000" fill="hold" grpId="0" nodeType="withEffect">
                                  <p:stCondLst>
                                    <p:cond delay="0"/>
                                  </p:stCondLst>
                                  <p:childTnLst>
                                    <p:animMotion origin="layout" path="M 0 0 L 0.00833 0.25556 " pathEditMode="relative" ptsTypes="AA">
                                      <p:cBhvr>
                                        <p:cTn id="52" dur="1000" fill="hold"/>
                                        <p:tgtEl>
                                          <p:spTgt spid="70"/>
                                        </p:tgtEl>
                                        <p:attrNameLst>
                                          <p:attrName>ppt_x</p:attrName>
                                          <p:attrName>ppt_y</p:attrName>
                                        </p:attrNameLst>
                                      </p:cBhvr>
                                    </p:animMotion>
                                  </p:childTnLst>
                                </p:cTn>
                              </p:par>
                              <p:par>
                                <p:cTn id="53" presetID="0" presetClass="path" presetSubtype="0" accel="50000" decel="50000" fill="hold" nodeType="withEffect">
                                  <p:stCondLst>
                                    <p:cond delay="0"/>
                                  </p:stCondLst>
                                  <p:childTnLst>
                                    <p:animMotion origin="layout" path="M 0 0 L 0.00833 0.25556 " pathEditMode="relative" ptsTypes="AA">
                                      <p:cBhvr>
                                        <p:cTn id="54" dur="1000" fill="hold"/>
                                        <p:tgtEl>
                                          <p:spTgt spid="74"/>
                                        </p:tgtEl>
                                        <p:attrNameLst>
                                          <p:attrName>ppt_x</p:attrName>
                                          <p:attrName>ppt_y</p:attrName>
                                        </p:attrNameLst>
                                      </p:cBhvr>
                                    </p:animMotion>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7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8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8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82"/>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83"/>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8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86"/>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87"/>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8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89"/>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9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9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0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0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09"/>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1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11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2"/>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14"/>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15"/>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16"/>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17"/>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1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1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27"/>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21"/>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P spid="71" grpId="0"/>
      <p:bldP spid="73" grpId="0"/>
      <p:bldP spid="75" grpId="0" animBg="1"/>
      <p:bldP spid="77" grpId="0"/>
      <p:bldP spid="79" grpId="0"/>
      <p:bldP spid="80" grpId="0"/>
      <p:bldP spid="82" grpId="0"/>
      <p:bldP spid="84" grpId="0" animBg="1"/>
      <p:bldP spid="86" grpId="0"/>
      <p:bldP spid="87" grpId="0"/>
      <p:bldP spid="89" grpId="0"/>
      <p:bldP spid="91" grpId="0" animBg="1"/>
      <p:bldP spid="106" grpId="0" animBg="1"/>
      <p:bldP spid="107" grpId="0"/>
      <p:bldP spid="108" grpId="0"/>
      <p:bldP spid="110" grpId="0"/>
      <p:bldP spid="112" grpId="0" animBg="1"/>
      <p:bldP spid="113" grpId="0" animBg="1"/>
      <p:bldP spid="114" grpId="0"/>
      <p:bldP spid="115" grpId="0"/>
      <p:bldP spid="117" grpId="0"/>
      <p:bldP spid="119" grpId="0" animBg="1"/>
      <p:bldP spid="127" grpId="0"/>
      <p:bldP spid="62" grpId="0" animBg="1"/>
      <p:bldP spid="62" grpId="1" animBg="1"/>
      <p:bldP spid="62" grpId="2" animBg="1"/>
      <p:bldP spid="66" grpId="0"/>
      <p:bldP spid="66" grpId="1"/>
      <p:bldP spid="66" grpId="2"/>
      <p:bldP spid="67" grpId="0" animBg="1"/>
      <p:bldP spid="67" grpId="1" animBg="1"/>
      <p:bldP spid="76" grpId="0"/>
      <p:bldP spid="7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9" descr="CombinationCPJsSIGMODppt.eps"/>
          <p:cNvPicPr>
            <a:picLocks noChangeAspect="1"/>
          </p:cNvPicPr>
          <p:nvPr/>
        </p:nvPicPr>
        <p:blipFill>
          <a:blip r:embed="rId2" cstate="print"/>
          <a:srcRect/>
          <a:stretch>
            <a:fillRect/>
          </a:stretch>
        </p:blipFill>
        <p:spPr bwMode="auto">
          <a:xfrm>
            <a:off x="5867400" y="4876800"/>
            <a:ext cx="3124200" cy="1295400"/>
          </a:xfrm>
          <a:prstGeom prst="rect">
            <a:avLst/>
          </a:prstGeom>
          <a:noFill/>
          <a:ln w="9525">
            <a:noFill/>
            <a:miter lim="800000"/>
            <a:headEnd/>
            <a:tailEnd/>
          </a:ln>
        </p:spPr>
      </p:pic>
      <p:sp>
        <p:nvSpPr>
          <p:cNvPr id="14339" name="Title 1"/>
          <p:cNvSpPr>
            <a:spLocks noGrp="1"/>
          </p:cNvSpPr>
          <p:nvPr>
            <p:ph type="title"/>
          </p:nvPr>
        </p:nvSpPr>
        <p:spPr/>
        <p:txBody>
          <a:bodyPr/>
          <a:lstStyle/>
          <a:p>
            <a:r>
              <a:rPr lang="en-US"/>
              <a:t>Our Approach</a:t>
            </a:r>
          </a:p>
        </p:txBody>
      </p:sp>
      <p:pic>
        <p:nvPicPr>
          <p:cNvPr id="14340" name="Content Placeholder 9" descr="sourcesForSIGMODppt.eps"/>
          <p:cNvPicPr>
            <a:picLocks noGrp="1" noChangeAspect="1"/>
          </p:cNvPicPr>
          <p:nvPr>
            <p:ph sz="quarter" idx="1"/>
          </p:nvPr>
        </p:nvPicPr>
        <p:blipFill>
          <a:blip r:embed="rId3" cstate="print"/>
          <a:srcRect/>
          <a:stretch>
            <a:fillRect/>
          </a:stretch>
        </p:blipFill>
        <p:spPr>
          <a:xfrm>
            <a:off x="152400" y="2209800"/>
            <a:ext cx="2514600" cy="1447800"/>
          </a:xfrm>
        </p:spPr>
      </p:pic>
      <p:sp>
        <p:nvSpPr>
          <p:cNvPr id="5" name="Rectangle 4"/>
          <p:cNvSpPr/>
          <p:nvPr/>
        </p:nvSpPr>
        <p:spPr>
          <a:xfrm>
            <a:off x="2590800" y="1676400"/>
            <a:ext cx="61722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cxnSp>
        <p:nvCxnSpPr>
          <p:cNvPr id="7" name="Straight Arrow Connector 6"/>
          <p:cNvCxnSpPr/>
          <p:nvPr/>
        </p:nvCxnSpPr>
        <p:spPr>
          <a:xfrm flipV="1">
            <a:off x="2438400" y="3048000"/>
            <a:ext cx="3810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44" name="TextBox 12"/>
          <p:cNvSpPr txBox="1">
            <a:spLocks noChangeArrowheads="1"/>
          </p:cNvSpPr>
          <p:nvPr/>
        </p:nvSpPr>
        <p:spPr bwMode="auto">
          <a:xfrm>
            <a:off x="4191000" y="1295400"/>
            <a:ext cx="2454275" cy="369888"/>
          </a:xfrm>
          <a:prstGeom prst="rect">
            <a:avLst/>
          </a:prstGeom>
          <a:noFill/>
          <a:ln w="9525">
            <a:noFill/>
            <a:miter lim="800000"/>
            <a:headEnd/>
            <a:tailEnd/>
          </a:ln>
        </p:spPr>
        <p:txBody>
          <a:bodyPr wrap="none">
            <a:spAutoFit/>
          </a:bodyPr>
          <a:lstStyle/>
          <a:p>
            <a:r>
              <a:rPr lang="en-US">
                <a:solidFill>
                  <a:prstClr val="black"/>
                </a:solidFill>
              </a:rPr>
              <a:t>Source Preprocessing</a:t>
            </a:r>
          </a:p>
        </p:txBody>
      </p:sp>
      <p:sp>
        <p:nvSpPr>
          <p:cNvPr id="14345" name="Rectangle 13"/>
          <p:cNvSpPr>
            <a:spLocks noChangeArrowheads="1"/>
          </p:cNvSpPr>
          <p:nvPr/>
        </p:nvSpPr>
        <p:spPr bwMode="auto">
          <a:xfrm>
            <a:off x="2819400" y="1752600"/>
            <a:ext cx="2514600" cy="1323975"/>
          </a:xfrm>
          <a:prstGeom prst="rect">
            <a:avLst/>
          </a:prstGeom>
          <a:noFill/>
          <a:ln w="9525">
            <a:solidFill>
              <a:schemeClr val="tx1"/>
            </a:solidFill>
            <a:miter lim="800000"/>
            <a:headEnd/>
            <a:tailEnd/>
          </a:ln>
        </p:spPr>
        <p:txBody>
          <a:bodyPr wrap="square">
            <a:spAutoFit/>
          </a:bodyPr>
          <a:lstStyle/>
          <a:p>
            <a:pPr>
              <a:buFont typeface="Arial" charset="0"/>
              <a:buChar char="•"/>
            </a:pPr>
            <a:r>
              <a:rPr lang="en-US" sz="1600" dirty="0">
                <a:solidFill>
                  <a:prstClr val="black"/>
                </a:solidFill>
              </a:rPr>
              <a:t> Source Decomposition,</a:t>
            </a:r>
          </a:p>
          <a:p>
            <a:pPr>
              <a:buFont typeface="Arial" charset="0"/>
              <a:buChar char="•"/>
            </a:pPr>
            <a:r>
              <a:rPr lang="en-US" sz="1600" dirty="0">
                <a:solidFill>
                  <a:prstClr val="black"/>
                </a:solidFill>
              </a:rPr>
              <a:t> Unique representation of common patterns into PJs,</a:t>
            </a:r>
          </a:p>
          <a:p>
            <a:pPr>
              <a:buFont typeface="Arial" charset="0"/>
              <a:buChar char="•"/>
            </a:pPr>
            <a:r>
              <a:rPr lang="en-US" sz="1600" dirty="0">
                <a:solidFill>
                  <a:prstClr val="black"/>
                </a:solidFill>
              </a:rPr>
              <a:t> Bookkeeping</a:t>
            </a:r>
          </a:p>
        </p:txBody>
      </p:sp>
      <p:cxnSp>
        <p:nvCxnSpPr>
          <p:cNvPr id="20" name="Straight Arrow Connector 19"/>
          <p:cNvCxnSpPr/>
          <p:nvPr/>
        </p:nvCxnSpPr>
        <p:spPr>
          <a:xfrm rot="10800000" flipV="1">
            <a:off x="5410200" y="28956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47" name="Rectangle 20"/>
          <p:cNvSpPr>
            <a:spLocks noChangeArrowheads="1"/>
          </p:cNvSpPr>
          <p:nvPr/>
        </p:nvSpPr>
        <p:spPr bwMode="auto">
          <a:xfrm>
            <a:off x="4114800" y="3200400"/>
            <a:ext cx="958917" cy="338554"/>
          </a:xfrm>
          <a:prstGeom prst="rect">
            <a:avLst/>
          </a:prstGeom>
          <a:noFill/>
          <a:ln w="9525">
            <a:solidFill>
              <a:schemeClr val="tx1"/>
            </a:solidFill>
            <a:miter lim="800000"/>
            <a:headEnd/>
            <a:tailEnd/>
          </a:ln>
        </p:spPr>
        <p:txBody>
          <a:bodyPr wrap="none">
            <a:spAutoFit/>
          </a:bodyPr>
          <a:lstStyle/>
          <a:p>
            <a:r>
              <a:rPr lang="en-US" sz="1600" dirty="0">
                <a:solidFill>
                  <a:prstClr val="black"/>
                </a:solidFill>
              </a:rPr>
              <a:t>Indexing</a:t>
            </a:r>
          </a:p>
        </p:txBody>
      </p:sp>
      <p:sp>
        <p:nvSpPr>
          <p:cNvPr id="14348" name="Rectangle 28"/>
          <p:cNvSpPr>
            <a:spLocks noChangeArrowheads="1"/>
          </p:cNvSpPr>
          <p:nvPr/>
        </p:nvSpPr>
        <p:spPr bwMode="auto">
          <a:xfrm>
            <a:off x="609600" y="1828800"/>
            <a:ext cx="1030288" cy="369888"/>
          </a:xfrm>
          <a:prstGeom prst="rect">
            <a:avLst/>
          </a:prstGeom>
          <a:noFill/>
          <a:ln w="9525">
            <a:noFill/>
            <a:miter lim="800000"/>
            <a:headEnd/>
            <a:tailEnd/>
          </a:ln>
        </p:spPr>
        <p:txBody>
          <a:bodyPr wrap="none">
            <a:spAutoFit/>
          </a:bodyPr>
          <a:lstStyle/>
          <a:p>
            <a:r>
              <a:rPr lang="en-US">
                <a:solidFill>
                  <a:prstClr val="black"/>
                </a:solidFill>
              </a:rPr>
              <a:t>Sources</a:t>
            </a:r>
          </a:p>
        </p:txBody>
      </p:sp>
      <p:pic>
        <p:nvPicPr>
          <p:cNvPr id="14349" name="Picture 29" descr="queryForSIGMODppt.eps"/>
          <p:cNvPicPr>
            <a:picLocks noChangeAspect="1"/>
          </p:cNvPicPr>
          <p:nvPr/>
        </p:nvPicPr>
        <p:blipFill>
          <a:blip r:embed="rId4" cstate="print"/>
          <a:srcRect/>
          <a:stretch>
            <a:fillRect/>
          </a:stretch>
        </p:blipFill>
        <p:spPr bwMode="auto">
          <a:xfrm>
            <a:off x="533400" y="4800600"/>
            <a:ext cx="1289050" cy="838200"/>
          </a:xfrm>
          <a:prstGeom prst="rect">
            <a:avLst/>
          </a:prstGeom>
          <a:noFill/>
          <a:ln w="9525">
            <a:noFill/>
            <a:miter lim="800000"/>
            <a:headEnd/>
            <a:tailEnd/>
          </a:ln>
        </p:spPr>
      </p:pic>
      <p:sp>
        <p:nvSpPr>
          <p:cNvPr id="14350" name="Rectangle 30"/>
          <p:cNvSpPr>
            <a:spLocks noChangeArrowheads="1"/>
          </p:cNvSpPr>
          <p:nvPr/>
        </p:nvSpPr>
        <p:spPr bwMode="auto">
          <a:xfrm>
            <a:off x="533400" y="4267200"/>
            <a:ext cx="812800" cy="369888"/>
          </a:xfrm>
          <a:prstGeom prst="rect">
            <a:avLst/>
          </a:prstGeom>
          <a:noFill/>
          <a:ln w="9525">
            <a:noFill/>
            <a:miter lim="800000"/>
            <a:headEnd/>
            <a:tailEnd/>
          </a:ln>
        </p:spPr>
        <p:txBody>
          <a:bodyPr wrap="none">
            <a:spAutoFit/>
          </a:bodyPr>
          <a:lstStyle/>
          <a:p>
            <a:r>
              <a:rPr lang="en-US">
                <a:solidFill>
                  <a:prstClr val="black"/>
                </a:solidFill>
              </a:rPr>
              <a:t>Query</a:t>
            </a:r>
          </a:p>
        </p:txBody>
      </p:sp>
      <p:cxnSp>
        <p:nvCxnSpPr>
          <p:cNvPr id="32" name="Straight Arrow Connector 31"/>
          <p:cNvCxnSpPr/>
          <p:nvPr/>
        </p:nvCxnSpPr>
        <p:spPr>
          <a:xfrm>
            <a:off x="1676400" y="5029200"/>
            <a:ext cx="457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286000" y="4343400"/>
            <a:ext cx="6629400" cy="1905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cxnSp>
        <p:nvCxnSpPr>
          <p:cNvPr id="37" name="Straight Arrow Connector 36"/>
          <p:cNvCxnSpPr>
            <a:stCxn id="14347" idx="2"/>
          </p:cNvCxnSpPr>
          <p:nvPr/>
        </p:nvCxnSpPr>
        <p:spPr>
          <a:xfrm rot="5400000">
            <a:off x="3533207" y="3434748"/>
            <a:ext cx="956847" cy="11652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54" name="Rectangle 37"/>
          <p:cNvSpPr>
            <a:spLocks noChangeArrowheads="1"/>
          </p:cNvSpPr>
          <p:nvPr/>
        </p:nvSpPr>
        <p:spPr bwMode="auto">
          <a:xfrm>
            <a:off x="2438400" y="4800600"/>
            <a:ext cx="1066800" cy="1077913"/>
          </a:xfrm>
          <a:prstGeom prst="rect">
            <a:avLst/>
          </a:prstGeom>
          <a:noFill/>
          <a:ln w="9525">
            <a:solidFill>
              <a:schemeClr val="tx1"/>
            </a:solidFill>
            <a:miter lim="800000"/>
            <a:headEnd/>
            <a:tailEnd/>
          </a:ln>
        </p:spPr>
        <p:txBody>
          <a:bodyPr>
            <a:spAutoFit/>
          </a:bodyPr>
          <a:lstStyle/>
          <a:p>
            <a:r>
              <a:rPr lang="en-US" sz="1600" dirty="0">
                <a:solidFill>
                  <a:prstClr val="black"/>
                </a:solidFill>
              </a:rPr>
              <a:t>Retrieve relevant source PJs</a:t>
            </a:r>
          </a:p>
        </p:txBody>
      </p:sp>
      <p:pic>
        <p:nvPicPr>
          <p:cNvPr id="14355" name="Picture 41" descr="retrievedPJsSIGMODppt.eps"/>
          <p:cNvPicPr>
            <a:picLocks noChangeAspect="1"/>
          </p:cNvPicPr>
          <p:nvPr/>
        </p:nvPicPr>
        <p:blipFill>
          <a:blip r:embed="rId5" cstate="print"/>
          <a:srcRect/>
          <a:stretch>
            <a:fillRect/>
          </a:stretch>
        </p:blipFill>
        <p:spPr bwMode="auto">
          <a:xfrm>
            <a:off x="3581400" y="4495800"/>
            <a:ext cx="2176463" cy="1219200"/>
          </a:xfrm>
          <a:prstGeom prst="rect">
            <a:avLst/>
          </a:prstGeom>
          <a:noFill/>
          <a:ln w="9525">
            <a:noFill/>
            <a:miter lim="800000"/>
            <a:headEnd/>
            <a:tailEnd/>
          </a:ln>
        </p:spPr>
      </p:pic>
      <p:cxnSp>
        <p:nvCxnSpPr>
          <p:cNvPr id="43" name="Straight Arrow Connector 42"/>
          <p:cNvCxnSpPr/>
          <p:nvPr/>
        </p:nvCxnSpPr>
        <p:spPr>
          <a:xfrm>
            <a:off x="3352800" y="5029200"/>
            <a:ext cx="457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57" name="Rectangle 43"/>
          <p:cNvSpPr>
            <a:spLocks noChangeArrowheads="1"/>
          </p:cNvSpPr>
          <p:nvPr/>
        </p:nvSpPr>
        <p:spPr bwMode="auto">
          <a:xfrm>
            <a:off x="6096000" y="4343400"/>
            <a:ext cx="2743200" cy="584775"/>
          </a:xfrm>
          <a:prstGeom prst="rect">
            <a:avLst/>
          </a:prstGeom>
          <a:noFill/>
          <a:ln w="9525">
            <a:solidFill>
              <a:schemeClr val="tx1"/>
            </a:solidFill>
            <a:miter lim="800000"/>
            <a:headEnd/>
            <a:tailEnd/>
          </a:ln>
        </p:spPr>
        <p:txBody>
          <a:bodyPr wrap="square">
            <a:spAutoFit/>
          </a:bodyPr>
          <a:lstStyle/>
          <a:p>
            <a:r>
              <a:rPr lang="en-US" sz="1600" dirty="0">
                <a:solidFill>
                  <a:prstClr val="black"/>
                </a:solidFill>
              </a:rPr>
              <a:t>Combine PJs, Generate Rewritings</a:t>
            </a:r>
          </a:p>
        </p:txBody>
      </p:sp>
      <p:cxnSp>
        <p:nvCxnSpPr>
          <p:cNvPr id="51" name="Straight Arrow Connector 50"/>
          <p:cNvCxnSpPr/>
          <p:nvPr/>
        </p:nvCxnSpPr>
        <p:spPr>
          <a:xfrm flipV="1">
            <a:off x="5486400" y="4876800"/>
            <a:ext cx="5334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59" name="TextBox 53"/>
          <p:cNvSpPr txBox="1">
            <a:spLocks noChangeArrowheads="1"/>
          </p:cNvSpPr>
          <p:nvPr/>
        </p:nvSpPr>
        <p:spPr bwMode="auto">
          <a:xfrm>
            <a:off x="4191000" y="3962400"/>
            <a:ext cx="2224088" cy="369888"/>
          </a:xfrm>
          <a:prstGeom prst="rect">
            <a:avLst/>
          </a:prstGeom>
          <a:noFill/>
          <a:ln w="9525">
            <a:noFill/>
            <a:miter lim="800000"/>
            <a:headEnd/>
            <a:tailEnd/>
          </a:ln>
        </p:spPr>
        <p:txBody>
          <a:bodyPr wrap="none">
            <a:spAutoFit/>
          </a:bodyPr>
          <a:lstStyle/>
          <a:p>
            <a:r>
              <a:rPr lang="en-US">
                <a:solidFill>
                  <a:prstClr val="black"/>
                </a:solidFill>
              </a:rPr>
              <a:t>Query reformulation</a:t>
            </a:r>
          </a:p>
        </p:txBody>
      </p:sp>
      <p:sp>
        <p:nvSpPr>
          <p:cNvPr id="55" name="Oval 54"/>
          <p:cNvSpPr/>
          <p:nvPr/>
        </p:nvSpPr>
        <p:spPr>
          <a:xfrm>
            <a:off x="7924800" y="5943600"/>
            <a:ext cx="9144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cxnSp>
        <p:nvCxnSpPr>
          <p:cNvPr id="56" name="Straight Arrow Connector 55"/>
          <p:cNvCxnSpPr/>
          <p:nvPr/>
        </p:nvCxnSpPr>
        <p:spPr>
          <a:xfrm rot="10800000" flipV="1">
            <a:off x="7315200" y="6172200"/>
            <a:ext cx="6096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62" name="TextBox 58"/>
          <p:cNvSpPr txBox="1">
            <a:spLocks noChangeArrowheads="1"/>
          </p:cNvSpPr>
          <p:nvPr/>
        </p:nvSpPr>
        <p:spPr bwMode="auto">
          <a:xfrm>
            <a:off x="3657600" y="6324600"/>
            <a:ext cx="4191000" cy="707886"/>
          </a:xfrm>
          <a:prstGeom prst="rect">
            <a:avLst/>
          </a:prstGeom>
          <a:noFill/>
          <a:ln w="9525">
            <a:noFill/>
            <a:miter lim="800000"/>
            <a:headEnd/>
            <a:tailEnd/>
          </a:ln>
        </p:spPr>
        <p:txBody>
          <a:bodyPr wrap="square">
            <a:spAutoFit/>
          </a:bodyPr>
          <a:lstStyle/>
          <a:p>
            <a:r>
              <a:rPr lang="en-US" sz="2000" dirty="0">
                <a:solidFill>
                  <a:prstClr val="black"/>
                </a:solidFill>
              </a:rPr>
              <a:t>Rewriting: Q(</a:t>
            </a:r>
            <a:r>
              <a:rPr lang="en-US" sz="2000" dirty="0" err="1">
                <a:solidFill>
                  <a:prstClr val="black"/>
                </a:solidFill>
              </a:rPr>
              <a:t>x,p</a:t>
            </a:r>
            <a:r>
              <a:rPr lang="en-US" sz="2000" dirty="0">
                <a:solidFill>
                  <a:prstClr val="black"/>
                </a:solidFill>
              </a:rPr>
              <a:t>) :- S</a:t>
            </a:r>
            <a:r>
              <a:rPr lang="en-US" sz="2000" baseline="-25000" dirty="0">
                <a:solidFill>
                  <a:prstClr val="black"/>
                </a:solidFill>
              </a:rPr>
              <a:t>2</a:t>
            </a:r>
            <a:r>
              <a:rPr lang="en-US" sz="2000" dirty="0">
                <a:solidFill>
                  <a:prstClr val="black"/>
                </a:solidFill>
              </a:rPr>
              <a:t>(</a:t>
            </a:r>
            <a:r>
              <a:rPr lang="en-US" sz="2000" dirty="0" err="1">
                <a:solidFill>
                  <a:prstClr val="black"/>
                </a:solidFill>
              </a:rPr>
              <a:t>x,x,x,p</a:t>
            </a:r>
            <a:r>
              <a:rPr lang="en-US" sz="2000" dirty="0">
                <a:solidFill>
                  <a:prstClr val="black"/>
                </a:solidFill>
              </a:rPr>
              <a:t>)</a:t>
            </a:r>
            <a:endParaRPr lang="en-US" sz="2000" baseline="-25000" dirty="0">
              <a:solidFill>
                <a:prstClr val="black"/>
              </a:solidFill>
            </a:endParaRPr>
          </a:p>
          <a:p>
            <a:endParaRPr lang="en-US" sz="2000" dirty="0">
              <a:solidFill>
                <a:prstClr val="black"/>
              </a:solidFill>
            </a:endParaRPr>
          </a:p>
        </p:txBody>
      </p:sp>
      <p:grpSp>
        <p:nvGrpSpPr>
          <p:cNvPr id="14363" name="Group 61"/>
          <p:cNvGrpSpPr>
            <a:grpSpLocks/>
          </p:cNvGrpSpPr>
          <p:nvPr/>
        </p:nvGrpSpPr>
        <p:grpSpPr bwMode="auto">
          <a:xfrm>
            <a:off x="5867400" y="1752600"/>
            <a:ext cx="2819400" cy="1905000"/>
            <a:chOff x="5791200" y="1828800"/>
            <a:chExt cx="2667000" cy="1676400"/>
          </a:xfrm>
        </p:grpSpPr>
        <p:pic>
          <p:nvPicPr>
            <p:cNvPr id="14365" name="Picture 17" descr="sourcePJsForSIGMODppt.eps"/>
            <p:cNvPicPr>
              <a:picLocks noChangeAspect="1"/>
            </p:cNvPicPr>
            <p:nvPr/>
          </p:nvPicPr>
          <p:blipFill>
            <a:blip r:embed="rId6" cstate="print"/>
            <a:srcRect/>
            <a:stretch>
              <a:fillRect/>
            </a:stretch>
          </p:blipFill>
          <p:spPr bwMode="auto">
            <a:xfrm>
              <a:off x="5791200" y="1828800"/>
              <a:ext cx="2641396" cy="1676400"/>
            </a:xfrm>
            <a:prstGeom prst="rect">
              <a:avLst/>
            </a:prstGeom>
            <a:noFill/>
            <a:ln w="9525">
              <a:noFill/>
              <a:miter lim="800000"/>
              <a:headEnd/>
              <a:tailEnd/>
            </a:ln>
          </p:spPr>
        </p:pic>
        <p:pic>
          <p:nvPicPr>
            <p:cNvPr id="14366" name="Picture 60" descr="rwaPJforSIGMODppt.eps"/>
            <p:cNvPicPr>
              <a:picLocks noChangeAspect="1"/>
            </p:cNvPicPr>
            <p:nvPr/>
          </p:nvPicPr>
          <p:blipFill>
            <a:blip r:embed="rId7" cstate="print"/>
            <a:srcRect/>
            <a:stretch>
              <a:fillRect/>
            </a:stretch>
          </p:blipFill>
          <p:spPr bwMode="auto">
            <a:xfrm>
              <a:off x="7924800" y="2514600"/>
              <a:ext cx="533400" cy="474937"/>
            </a:xfrm>
            <a:prstGeom prst="rect">
              <a:avLst/>
            </a:prstGeom>
            <a:noFill/>
            <a:ln w="9525">
              <a:noFill/>
              <a:miter lim="800000"/>
              <a:headEnd/>
              <a:tailEnd/>
            </a:ln>
          </p:spPr>
        </p:pic>
      </p:grpSp>
      <p:cxnSp>
        <p:nvCxnSpPr>
          <p:cNvPr id="63" name="Straight Arrow Connector 62"/>
          <p:cNvCxnSpPr/>
          <p:nvPr/>
        </p:nvCxnSpPr>
        <p:spPr>
          <a:xfrm>
            <a:off x="5334000" y="20574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1402" y="5638800"/>
            <a:ext cx="2210798" cy="923330"/>
          </a:xfrm>
          <a:prstGeom prst="rect">
            <a:avLst/>
          </a:prstGeom>
          <a:noFill/>
        </p:spPr>
        <p:txBody>
          <a:bodyPr wrap="none" rtlCol="0">
            <a:spAutoFit/>
          </a:bodyPr>
          <a:lstStyle/>
          <a:p>
            <a:r>
              <a:rPr lang="en-US" dirty="0">
                <a:solidFill>
                  <a:srgbClr val="000000"/>
                </a:solidFill>
              </a:rPr>
              <a:t>Q(</a:t>
            </a:r>
            <a:r>
              <a:rPr lang="en-US" dirty="0" err="1">
                <a:solidFill>
                  <a:srgbClr val="000000"/>
                </a:solidFill>
              </a:rPr>
              <a:t>x,p</a:t>
            </a:r>
            <a:r>
              <a:rPr lang="en-US" dirty="0">
                <a:solidFill>
                  <a:srgbClr val="000000"/>
                </a:solidFill>
              </a:rPr>
              <a:t>) :- AR(</a:t>
            </a:r>
            <a:r>
              <a:rPr lang="en-US" dirty="0" err="1">
                <a:solidFill>
                  <a:srgbClr val="000000"/>
                </a:solidFill>
              </a:rPr>
              <a:t>x,y</a:t>
            </a:r>
            <a:r>
              <a:rPr lang="en-US" dirty="0">
                <a:solidFill>
                  <a:srgbClr val="000000"/>
                </a:solidFill>
              </a:rPr>
              <a:t>), </a:t>
            </a:r>
          </a:p>
          <a:p>
            <a:r>
              <a:rPr lang="en-US" dirty="0">
                <a:solidFill>
                  <a:srgbClr val="000000"/>
                </a:solidFill>
              </a:rPr>
              <a:t>    LT(</a:t>
            </a:r>
            <a:r>
              <a:rPr lang="en-US" dirty="0" err="1">
                <a:solidFill>
                  <a:srgbClr val="000000"/>
                </a:solidFill>
              </a:rPr>
              <a:t>y,x</a:t>
            </a:r>
            <a:r>
              <a:rPr lang="en-US" dirty="0">
                <a:solidFill>
                  <a:srgbClr val="000000"/>
                </a:solidFill>
              </a:rPr>
              <a:t>), CR(</a:t>
            </a:r>
            <a:r>
              <a:rPr lang="en-US" dirty="0" err="1">
                <a:solidFill>
                  <a:srgbClr val="000000"/>
                </a:solidFill>
              </a:rPr>
              <a:t>x,y,p</a:t>
            </a:r>
            <a:r>
              <a:rPr lang="en-US" dirty="0">
                <a:solidFill>
                  <a:srgbClr val="000000"/>
                </a:solidFill>
              </a:rPr>
              <a:t>)</a:t>
            </a:r>
          </a:p>
          <a:p>
            <a:endParaRPr lang="en-US" dirty="0">
              <a:solidFill>
                <a:prstClr val="black"/>
              </a:solidFill>
            </a:endParaRPr>
          </a:p>
        </p:txBody>
      </p:sp>
    </p:spTree>
    <p:extLst>
      <p:ext uri="{BB962C8B-B14F-4D97-AF65-F5344CB8AC3E}">
        <p14:creationId xmlns:p14="http://schemas.microsoft.com/office/powerpoint/2010/main" val="171095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sz="3600">
                <a:latin typeface="Franklin Gothic Book" charset="0"/>
              </a:rPr>
              <a:t>Query Containment: </a:t>
            </a:r>
            <a:br>
              <a:rPr lang="en-US" sz="3600">
                <a:latin typeface="Franklin Gothic Book" charset="0"/>
              </a:rPr>
            </a:br>
            <a:r>
              <a:rPr lang="en-US" sz="3600">
                <a:latin typeface="Franklin Gothic Book" charset="0"/>
              </a:rPr>
              <a:t>Containment Mappings</a:t>
            </a:r>
          </a:p>
        </p:txBody>
      </p:sp>
      <p:sp>
        <p:nvSpPr>
          <p:cNvPr id="15362" name="Content Placeholder 2"/>
          <p:cNvSpPr>
            <a:spLocks noGrp="1"/>
          </p:cNvSpPr>
          <p:nvPr>
            <p:ph sz="quarter" idx="1"/>
          </p:nvPr>
        </p:nvSpPr>
        <p:spPr>
          <a:xfrm>
            <a:off x="1066800" y="1447800"/>
            <a:ext cx="7772400" cy="4572000"/>
          </a:xfrm>
        </p:spPr>
        <p:txBody>
          <a:bodyPr/>
          <a:lstStyle/>
          <a:p>
            <a:pPr eaLnBrk="1" hangingPunct="1"/>
            <a:r>
              <a:rPr lang="en-US" sz="2400">
                <a:latin typeface="Perpetua" charset="0"/>
              </a:rPr>
              <a:t>Q2 </a:t>
            </a:r>
            <a:r>
              <a:rPr lang="en-US" sz="2400">
                <a:latin typeface="Cambria Math" charset="0"/>
              </a:rPr>
              <a:t>⊆</a:t>
            </a:r>
            <a:r>
              <a:rPr lang="el-GR" sz="2400" i="1">
                <a:latin typeface="Cambria" charset="0"/>
              </a:rPr>
              <a:t> </a:t>
            </a:r>
            <a:r>
              <a:rPr lang="en-US" sz="2400">
                <a:latin typeface="Perpetua" charset="0"/>
              </a:rPr>
              <a:t>Q1 iff </a:t>
            </a:r>
            <a:r>
              <a:rPr lang="en-US" sz="2400">
                <a:latin typeface="Cambria Math" charset="0"/>
                <a:sym typeface="Symbol" charset="0"/>
              </a:rPr>
              <a:t></a:t>
            </a:r>
            <a:r>
              <a:rPr lang="en-US" sz="2400">
                <a:solidFill>
                  <a:srgbClr val="000000"/>
                </a:solidFill>
                <a:latin typeface="Perpetua" charset="0"/>
                <a:cs typeface="Arial" charset="0"/>
              </a:rPr>
              <a:t> databases </a:t>
            </a:r>
            <a:r>
              <a:rPr lang="en-US" sz="2400">
                <a:latin typeface="Perpetua" charset="0"/>
              </a:rPr>
              <a:t>D,</a:t>
            </a:r>
            <a:r>
              <a:rPr lang="en-US" sz="2400">
                <a:latin typeface="Cambria Math" charset="0"/>
              </a:rPr>
              <a:t> </a:t>
            </a:r>
            <a:r>
              <a:rPr lang="en-US" sz="2400">
                <a:latin typeface="Perpetua" charset="0"/>
              </a:rPr>
              <a:t>Q2(D) </a:t>
            </a:r>
            <a:r>
              <a:rPr lang="en-US" sz="2400">
                <a:latin typeface="Cambria Math" charset="0"/>
              </a:rPr>
              <a:t>⊆ </a:t>
            </a:r>
            <a:r>
              <a:rPr lang="en-US" sz="2400">
                <a:latin typeface="Perpetua" charset="0"/>
              </a:rPr>
              <a:t>Q1(D)</a:t>
            </a:r>
            <a:endParaRPr lang="en-US">
              <a:latin typeface="Perpetua" charset="0"/>
            </a:endParaRPr>
          </a:p>
          <a:p>
            <a:pPr eaLnBrk="1" hangingPunct="1"/>
            <a:r>
              <a:rPr lang="en-US" sz="2400">
                <a:latin typeface="Perpetua" charset="0"/>
              </a:rPr>
              <a:t>Q2 </a:t>
            </a:r>
            <a:r>
              <a:rPr lang="en-US" sz="2400">
                <a:latin typeface="Cambria Math" charset="0"/>
              </a:rPr>
              <a:t>⊆</a:t>
            </a:r>
            <a:r>
              <a:rPr lang="el-GR" sz="2400" i="1">
                <a:latin typeface="Cambria" charset="0"/>
              </a:rPr>
              <a:t> </a:t>
            </a:r>
            <a:r>
              <a:rPr lang="en-US" sz="2400">
                <a:latin typeface="Perpetua" charset="0"/>
              </a:rPr>
              <a:t>Q1 </a:t>
            </a:r>
            <a:r>
              <a:rPr lang="en-US" sz="2400">
                <a:solidFill>
                  <a:srgbClr val="000000"/>
                </a:solidFill>
                <a:latin typeface="Perpetua" charset="0"/>
                <a:cs typeface="Arial" charset="0"/>
              </a:rPr>
              <a:t>iff there is a </a:t>
            </a:r>
            <a:r>
              <a:rPr lang="en-US" sz="2400" i="1">
                <a:solidFill>
                  <a:srgbClr val="000000"/>
                </a:solidFill>
                <a:latin typeface="Perpetua" charset="0"/>
                <a:cs typeface="Arial" charset="0"/>
              </a:rPr>
              <a:t>containment mapping</a:t>
            </a:r>
            <a:r>
              <a:rPr lang="en-US" sz="2400">
                <a:solidFill>
                  <a:srgbClr val="000000"/>
                </a:solidFill>
                <a:latin typeface="Perpetua" charset="0"/>
                <a:cs typeface="Arial" charset="0"/>
              </a:rPr>
              <a:t> from Q1 to Q2:</a:t>
            </a:r>
            <a:r>
              <a:rPr lang="en-US" sz="2800">
                <a:solidFill>
                  <a:srgbClr val="000000"/>
                </a:solidFill>
                <a:latin typeface="Perpetua" charset="0"/>
                <a:cs typeface="Arial" charset="0"/>
              </a:rPr>
              <a:t> </a:t>
            </a:r>
          </a:p>
          <a:p>
            <a:pPr lvl="1" eaLnBrk="1" hangingPunct="1"/>
            <a:r>
              <a:rPr lang="en-US" sz="2200">
                <a:solidFill>
                  <a:srgbClr val="000000"/>
                </a:solidFill>
                <a:latin typeface="Perpetua" charset="0"/>
                <a:cs typeface="Arial" charset="0"/>
              </a:rPr>
              <a:t>mapping h of every atom in the body of Q1 to an atom in the body of Q2; and of the head variables of Q1 to those in the head of Q2</a:t>
            </a:r>
          </a:p>
          <a:p>
            <a:pPr eaLnBrk="1" hangingPunct="1">
              <a:buFont typeface="Wingdings 2" charset="0"/>
              <a:buNone/>
            </a:pPr>
            <a:endParaRPr lang="en-US">
              <a:latin typeface="Perpetua" charset="0"/>
            </a:endParaRPr>
          </a:p>
        </p:txBody>
      </p:sp>
      <p:sp>
        <p:nvSpPr>
          <p:cNvPr id="15363" name="Rectangle 19"/>
          <p:cNvSpPr>
            <a:spLocks noChangeArrowheads="1"/>
          </p:cNvSpPr>
          <p:nvPr/>
        </p:nvSpPr>
        <p:spPr bwMode="auto">
          <a:xfrm>
            <a:off x="2209800" y="4114800"/>
            <a:ext cx="40719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Perpetua" charset="0"/>
              </a:rPr>
              <a:t>Q1(x,y) :- sameTopic(x,y),  cite(x,y), cite(y,x)</a:t>
            </a:r>
          </a:p>
        </p:txBody>
      </p:sp>
      <p:sp>
        <p:nvSpPr>
          <p:cNvPr id="15364" name="Rectangle 26"/>
          <p:cNvSpPr>
            <a:spLocks noChangeArrowheads="1"/>
          </p:cNvSpPr>
          <p:nvPr/>
        </p:nvSpPr>
        <p:spPr bwMode="auto">
          <a:xfrm>
            <a:off x="2133600" y="5257800"/>
            <a:ext cx="2438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atin typeface="Perpetua" charset="0"/>
              </a:rPr>
              <a:t>Q2(a,b) :- sameTopic(a,b),</a:t>
            </a:r>
          </a:p>
        </p:txBody>
      </p:sp>
      <p:cxnSp>
        <p:nvCxnSpPr>
          <p:cNvPr id="28" name="Straight Arrow Connector 27"/>
          <p:cNvCxnSpPr/>
          <p:nvPr/>
        </p:nvCxnSpPr>
        <p:spPr>
          <a:xfrm rot="5400000">
            <a:off x="3011488" y="4914900"/>
            <a:ext cx="8366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383088" y="4914900"/>
            <a:ext cx="8366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221288" y="4914900"/>
            <a:ext cx="8366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68" name="TextBox 30"/>
          <p:cNvSpPr txBox="1">
            <a:spLocks noChangeArrowheads="1"/>
          </p:cNvSpPr>
          <p:nvPr/>
        </p:nvSpPr>
        <p:spPr bwMode="auto">
          <a:xfrm>
            <a:off x="3429000" y="4572000"/>
            <a:ext cx="1295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Perpetua" charset="0"/>
              </a:rPr>
              <a:t>h1={x</a:t>
            </a:r>
            <a:r>
              <a:rPr lang="en-US" sz="1200">
                <a:latin typeface="Perpetua" charset="0"/>
                <a:sym typeface="Wingdings" charset="0"/>
              </a:rPr>
              <a:t>a, yb}</a:t>
            </a:r>
            <a:endParaRPr lang="en-US" sz="1200">
              <a:latin typeface="Perpetua" charset="0"/>
            </a:endParaRPr>
          </a:p>
        </p:txBody>
      </p:sp>
      <p:sp>
        <p:nvSpPr>
          <p:cNvPr id="15369" name="TextBox 36"/>
          <p:cNvSpPr txBox="1">
            <a:spLocks noChangeArrowheads="1"/>
          </p:cNvSpPr>
          <p:nvPr/>
        </p:nvSpPr>
        <p:spPr bwMode="auto">
          <a:xfrm>
            <a:off x="4343400" y="5257800"/>
            <a:ext cx="4343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solidFill>
                  <a:srgbClr val="000000"/>
                </a:solidFill>
                <a:latin typeface="Perpetua" charset="0"/>
              </a:rPr>
              <a:t> cites(</a:t>
            </a:r>
            <a:r>
              <a:rPr lang="en-US" sz="1800" dirty="0" err="1">
                <a:solidFill>
                  <a:srgbClr val="000000"/>
                </a:solidFill>
                <a:latin typeface="Perpetua" charset="0"/>
              </a:rPr>
              <a:t>a,b</a:t>
            </a:r>
            <a:r>
              <a:rPr lang="en-US" sz="1800" dirty="0">
                <a:solidFill>
                  <a:srgbClr val="000000"/>
                </a:solidFill>
                <a:latin typeface="Perpetua" charset="0"/>
              </a:rPr>
              <a:t>),cites(</a:t>
            </a:r>
            <a:r>
              <a:rPr lang="en-US" sz="1800" dirty="0" err="1">
                <a:solidFill>
                  <a:srgbClr val="000000"/>
                </a:solidFill>
                <a:latin typeface="Perpetua" charset="0"/>
              </a:rPr>
              <a:t>b,a</a:t>
            </a:r>
            <a:r>
              <a:rPr lang="en-US" sz="1800" dirty="0">
                <a:solidFill>
                  <a:srgbClr val="000000"/>
                </a:solidFill>
                <a:latin typeface="Perpetua" charset="0"/>
              </a:rPr>
              <a:t>),</a:t>
            </a:r>
            <a:r>
              <a:rPr lang="en-US" sz="1800" dirty="0" err="1">
                <a:solidFill>
                  <a:srgbClr val="000000"/>
                </a:solidFill>
                <a:latin typeface="Perpetua" charset="0"/>
              </a:rPr>
              <a:t>inSIGMOD</a:t>
            </a:r>
            <a:r>
              <a:rPr lang="en-US" sz="1800" dirty="0">
                <a:solidFill>
                  <a:srgbClr val="000000"/>
                </a:solidFill>
                <a:latin typeface="Perpetua" charset="0"/>
              </a:rPr>
              <a:t>(a),</a:t>
            </a:r>
            <a:r>
              <a:rPr lang="en-US" sz="1800" dirty="0" err="1">
                <a:solidFill>
                  <a:srgbClr val="000000"/>
                </a:solidFill>
                <a:latin typeface="Perpetua" charset="0"/>
              </a:rPr>
              <a:t>inSIGMOD</a:t>
            </a:r>
            <a:r>
              <a:rPr lang="en-US" sz="1800" dirty="0">
                <a:solidFill>
                  <a:srgbClr val="000000"/>
                </a:solidFill>
                <a:latin typeface="Perpetua" charset="0"/>
              </a:rPr>
              <a:t>(b)</a:t>
            </a:r>
            <a:r>
              <a:rPr lang="en-US" sz="1800" dirty="0">
                <a:latin typeface="Perpetua" charset="0"/>
              </a:rPr>
              <a:t> </a:t>
            </a:r>
          </a:p>
        </p:txBody>
      </p:sp>
    </p:spTree>
    <p:extLst>
      <p:ext uri="{BB962C8B-B14F-4D97-AF65-F5344CB8AC3E}">
        <p14:creationId xmlns:p14="http://schemas.microsoft.com/office/powerpoint/2010/main" val="578026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3600"/>
              <a:t>Source Preprocessing:</a:t>
            </a:r>
            <a:br>
              <a:rPr lang="en-US" sz="3600"/>
            </a:br>
            <a:r>
              <a:rPr lang="en-US" sz="3600"/>
              <a:t>Creating graphs, bookkeeping, indexing</a:t>
            </a:r>
          </a:p>
        </p:txBody>
      </p:sp>
      <p:sp>
        <p:nvSpPr>
          <p:cNvPr id="15363" name="Content Placeholder 2"/>
          <p:cNvSpPr>
            <a:spLocks noGrp="1"/>
          </p:cNvSpPr>
          <p:nvPr>
            <p:ph sz="quarter" idx="1"/>
          </p:nvPr>
        </p:nvSpPr>
        <p:spPr>
          <a:xfrm>
            <a:off x="990600" y="1447800"/>
            <a:ext cx="5867400" cy="2667000"/>
          </a:xfrm>
        </p:spPr>
        <p:txBody>
          <a:bodyPr/>
          <a:lstStyle/>
          <a:p>
            <a:r>
              <a:rPr lang="en-US" dirty="0"/>
              <a:t>Sources</a:t>
            </a:r>
          </a:p>
          <a:p>
            <a:pPr lvl="1"/>
            <a:r>
              <a:rPr lang="en-US" sz="2000" dirty="0"/>
              <a:t>S</a:t>
            </a:r>
            <a:r>
              <a:rPr lang="en-US" sz="2000" baseline="-25000" dirty="0"/>
              <a:t>1</a:t>
            </a:r>
            <a:r>
              <a:rPr lang="en-US" sz="2000" dirty="0"/>
              <a:t>(</a:t>
            </a:r>
            <a:r>
              <a:rPr lang="en-US" sz="2000" dirty="0" err="1"/>
              <a:t>a,b,c</a:t>
            </a:r>
            <a:r>
              <a:rPr lang="en-US" sz="2000" dirty="0"/>
              <a:t>) </a:t>
            </a:r>
            <a:r>
              <a:rPr lang="en-US" sz="1600" dirty="0">
                <a:sym typeface="Wingdings"/>
              </a:rPr>
              <a:t></a:t>
            </a:r>
            <a:r>
              <a:rPr lang="en-US" sz="2000" dirty="0"/>
              <a:t> AR(</a:t>
            </a:r>
            <a:r>
              <a:rPr lang="en-US" sz="2000" dirty="0" err="1"/>
              <a:t>a,b</a:t>
            </a:r>
            <a:r>
              <a:rPr lang="en-US" sz="2000" dirty="0"/>
              <a:t>),  LT(</a:t>
            </a:r>
            <a:r>
              <a:rPr lang="en-US" sz="2000" dirty="0" err="1"/>
              <a:t>c,a</a:t>
            </a:r>
            <a:r>
              <a:rPr lang="en-US" sz="2000" dirty="0"/>
              <a:t>)</a:t>
            </a:r>
          </a:p>
          <a:p>
            <a:pPr lvl="1"/>
            <a:r>
              <a:rPr lang="en-US" sz="2000" dirty="0"/>
              <a:t>S</a:t>
            </a:r>
            <a:r>
              <a:rPr lang="en-US" sz="2000" baseline="-25000" dirty="0"/>
              <a:t>2</a:t>
            </a:r>
            <a:r>
              <a:rPr lang="en-US" sz="2000" dirty="0"/>
              <a:t>(d,f,m,q</a:t>
            </a:r>
            <a:r>
              <a:rPr lang="en-US" sz="2000" baseline="-25000" dirty="0"/>
              <a:t>1</a:t>
            </a:r>
            <a:r>
              <a:rPr lang="en-US" sz="2000" dirty="0"/>
              <a:t>) </a:t>
            </a:r>
            <a:r>
              <a:rPr lang="en-US" sz="1600" dirty="0">
                <a:solidFill>
                  <a:prstClr val="black"/>
                </a:solidFill>
                <a:sym typeface="Wingdings"/>
              </a:rPr>
              <a:t></a:t>
            </a:r>
            <a:r>
              <a:rPr lang="en-US" sz="2000" dirty="0"/>
              <a:t>AR(</a:t>
            </a:r>
            <a:r>
              <a:rPr lang="en-US" sz="2000" dirty="0" err="1"/>
              <a:t>d,e</a:t>
            </a:r>
            <a:r>
              <a:rPr lang="en-US" sz="2000" dirty="0"/>
              <a:t>),  LT(</a:t>
            </a:r>
            <a:r>
              <a:rPr lang="en-US" sz="2000" dirty="0" err="1"/>
              <a:t>e,f</a:t>
            </a:r>
            <a:r>
              <a:rPr lang="en-US" sz="2000" dirty="0"/>
              <a:t>), CR(m,e,q</a:t>
            </a:r>
            <a:r>
              <a:rPr lang="en-US" sz="2000" baseline="-25000" dirty="0"/>
              <a:t>1</a:t>
            </a:r>
            <a:r>
              <a:rPr lang="en-US" sz="2000" dirty="0"/>
              <a:t>)</a:t>
            </a:r>
            <a:endParaRPr lang="en-US" sz="2000" baseline="-25000" dirty="0"/>
          </a:p>
          <a:p>
            <a:pPr lvl="1"/>
            <a:r>
              <a:rPr lang="en-US" sz="2000" dirty="0"/>
              <a:t>S</a:t>
            </a:r>
            <a:r>
              <a:rPr lang="en-US" sz="2000" baseline="-25000" dirty="0"/>
              <a:t>3</a:t>
            </a:r>
            <a:r>
              <a:rPr lang="en-US" sz="2000" dirty="0"/>
              <a:t>(g) </a:t>
            </a:r>
            <a:r>
              <a:rPr lang="en-US" sz="1600" dirty="0">
                <a:solidFill>
                  <a:prstClr val="black"/>
                </a:solidFill>
                <a:sym typeface="Wingdings"/>
              </a:rPr>
              <a:t></a:t>
            </a:r>
            <a:r>
              <a:rPr lang="en-US" sz="2000" dirty="0"/>
              <a:t>AR(</a:t>
            </a:r>
            <a:r>
              <a:rPr lang="en-US" sz="2000" dirty="0" err="1"/>
              <a:t>g,h</a:t>
            </a:r>
            <a:r>
              <a:rPr lang="en-US" sz="2000" dirty="0"/>
              <a:t>),  RWA(h)</a:t>
            </a:r>
          </a:p>
          <a:p>
            <a:pPr lvl="1"/>
            <a:r>
              <a:rPr lang="en-US" sz="2000" dirty="0"/>
              <a:t>S</a:t>
            </a:r>
            <a:r>
              <a:rPr lang="en-US" sz="2000" baseline="-25000" dirty="0"/>
              <a:t>4</a:t>
            </a:r>
            <a:r>
              <a:rPr lang="en-US" sz="2000" dirty="0"/>
              <a:t>(j,p</a:t>
            </a:r>
            <a:r>
              <a:rPr lang="en-US" sz="2000" baseline="-25000" dirty="0"/>
              <a:t>1</a:t>
            </a:r>
            <a:r>
              <a:rPr lang="en-US" sz="2000" dirty="0"/>
              <a:t>) </a:t>
            </a:r>
            <a:r>
              <a:rPr lang="en-US" sz="1600" dirty="0">
                <a:solidFill>
                  <a:prstClr val="black"/>
                </a:solidFill>
                <a:sym typeface="Wingdings"/>
              </a:rPr>
              <a:t></a:t>
            </a:r>
            <a:r>
              <a:rPr lang="en-US" sz="2000" dirty="0"/>
              <a:t> CR(i,j,p</a:t>
            </a:r>
            <a:r>
              <a:rPr lang="en-US" sz="2000" baseline="-25000" dirty="0"/>
              <a:t>1</a:t>
            </a:r>
            <a:r>
              <a:rPr lang="en-US" sz="2000" dirty="0"/>
              <a:t>), RWA(</a:t>
            </a:r>
            <a:r>
              <a:rPr lang="en-US" sz="2000" dirty="0" err="1"/>
              <a:t>i</a:t>
            </a:r>
            <a:r>
              <a:rPr lang="en-US" sz="2000" dirty="0"/>
              <a:t>)</a:t>
            </a:r>
          </a:p>
          <a:p>
            <a:pPr lvl="1"/>
            <a:r>
              <a:rPr lang="en-US" sz="2000" dirty="0"/>
              <a:t>S</a:t>
            </a:r>
            <a:r>
              <a:rPr lang="en-US" sz="2000" baseline="-25000" dirty="0"/>
              <a:t>5</a:t>
            </a:r>
            <a:r>
              <a:rPr lang="en-US" sz="2000" dirty="0"/>
              <a:t>(l,p</a:t>
            </a:r>
            <a:r>
              <a:rPr lang="en-US" sz="2000" baseline="-25000" dirty="0"/>
              <a:t>2</a:t>
            </a:r>
            <a:r>
              <a:rPr lang="en-US" sz="2000" dirty="0"/>
              <a:t>) </a:t>
            </a:r>
            <a:r>
              <a:rPr lang="en-US" sz="1600" dirty="0">
                <a:solidFill>
                  <a:prstClr val="black"/>
                </a:solidFill>
                <a:sym typeface="Wingdings"/>
              </a:rPr>
              <a:t></a:t>
            </a:r>
            <a:r>
              <a:rPr lang="en-US" sz="2000" dirty="0"/>
              <a:t>CR(k,l,p</a:t>
            </a:r>
            <a:r>
              <a:rPr lang="en-US" sz="2000" baseline="-25000" dirty="0"/>
              <a:t>2</a:t>
            </a:r>
            <a:r>
              <a:rPr lang="en-US" sz="2000" dirty="0"/>
              <a:t>)</a:t>
            </a:r>
          </a:p>
          <a:p>
            <a:r>
              <a:rPr lang="en-US" sz="2200" dirty="0"/>
              <a:t>Data Structures: </a:t>
            </a:r>
            <a:r>
              <a:rPr lang="en-US" sz="2200" b="1" dirty="0"/>
              <a:t>shared </a:t>
            </a:r>
            <a:r>
              <a:rPr lang="en-US" sz="2200" dirty="0"/>
              <a:t>patterns, joins</a:t>
            </a:r>
          </a:p>
          <a:p>
            <a:pPr lvl="1">
              <a:buFont typeface="Wingdings 2" pitchFamily="18" charset="2"/>
              <a:buNone/>
            </a:pPr>
            <a:endParaRPr lang="en-US" sz="2000" dirty="0"/>
          </a:p>
          <a:p>
            <a:pPr lvl="1">
              <a:buFont typeface="Wingdings 2" pitchFamily="18" charset="2"/>
              <a:buNone/>
            </a:pPr>
            <a:endParaRPr lang="en-US" sz="2000" dirty="0"/>
          </a:p>
          <a:p>
            <a:pPr lvl="1"/>
            <a:endParaRPr lang="en-US" baseline="-25000" dirty="0"/>
          </a:p>
          <a:p>
            <a:pPr lvl="1"/>
            <a:endParaRPr lang="en-US" baseline="-25000" dirty="0"/>
          </a:p>
        </p:txBody>
      </p:sp>
      <p:cxnSp>
        <p:nvCxnSpPr>
          <p:cNvPr id="83" name="Straight Connector 82"/>
          <p:cNvCxnSpPr>
            <a:endCxn id="108" idx="7"/>
          </p:cNvCxnSpPr>
          <p:nvPr/>
        </p:nvCxnSpPr>
        <p:spPr>
          <a:xfrm rot="10800000" flipV="1">
            <a:off x="5681663" y="1905000"/>
            <a:ext cx="185737" cy="109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TextBox 95"/>
          <p:cNvSpPr txBox="1">
            <a:spLocks noChangeArrowheads="1"/>
          </p:cNvSpPr>
          <p:nvPr/>
        </p:nvSpPr>
        <p:spPr bwMode="auto">
          <a:xfrm flipH="1">
            <a:off x="4953000" y="17526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5366" name="TextBox 96"/>
          <p:cNvSpPr txBox="1">
            <a:spLocks noChangeArrowheads="1"/>
          </p:cNvSpPr>
          <p:nvPr/>
        </p:nvSpPr>
        <p:spPr bwMode="auto">
          <a:xfrm>
            <a:off x="4648200" y="16764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90" name="Straight Connector 89"/>
          <p:cNvCxnSpPr/>
          <p:nvPr/>
        </p:nvCxnSpPr>
        <p:spPr>
          <a:xfrm flipV="1">
            <a:off x="4953000" y="15240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8" name="TextBox 98"/>
          <p:cNvSpPr txBox="1">
            <a:spLocks noChangeArrowheads="1"/>
          </p:cNvSpPr>
          <p:nvPr/>
        </p:nvSpPr>
        <p:spPr bwMode="auto">
          <a:xfrm flipH="1">
            <a:off x="4953000" y="14478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92" name="Straight Connector 91"/>
          <p:cNvCxnSpPr>
            <a:endCxn id="105" idx="2"/>
          </p:cNvCxnSpPr>
          <p:nvPr/>
        </p:nvCxnSpPr>
        <p:spPr>
          <a:xfrm>
            <a:off x="4876800" y="19050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70" name="TextBox 101"/>
          <p:cNvSpPr txBox="1">
            <a:spLocks noChangeArrowheads="1"/>
          </p:cNvSpPr>
          <p:nvPr/>
        </p:nvSpPr>
        <p:spPr bwMode="auto">
          <a:xfrm>
            <a:off x="5715000" y="19050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94" name="Straight Connector 93"/>
          <p:cNvCxnSpPr>
            <a:stCxn id="96" idx="6"/>
          </p:cNvCxnSpPr>
          <p:nvPr/>
        </p:nvCxnSpPr>
        <p:spPr>
          <a:xfrm>
            <a:off x="5562600" y="15621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72" name="TextBox 111"/>
          <p:cNvSpPr txBox="1">
            <a:spLocks noChangeArrowheads="1"/>
          </p:cNvSpPr>
          <p:nvPr/>
        </p:nvSpPr>
        <p:spPr bwMode="auto">
          <a:xfrm flipH="1">
            <a:off x="5715000" y="14478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96" name="Oval 95"/>
          <p:cNvSpPr/>
          <p:nvPr/>
        </p:nvSpPr>
        <p:spPr>
          <a:xfrm>
            <a:off x="5334000" y="1447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5374" name="TextBox 96"/>
          <p:cNvSpPr txBox="1">
            <a:spLocks noChangeArrowheads="1"/>
          </p:cNvSpPr>
          <p:nvPr/>
        </p:nvSpPr>
        <p:spPr bwMode="auto">
          <a:xfrm>
            <a:off x="5715000" y="1676400"/>
            <a:ext cx="533400" cy="276225"/>
          </a:xfrm>
          <a:prstGeom prst="rect">
            <a:avLst/>
          </a:prstGeom>
          <a:noFill/>
          <a:ln w="9525">
            <a:noFill/>
            <a:miter lim="800000"/>
            <a:headEnd/>
            <a:tailEnd/>
          </a:ln>
        </p:spPr>
        <p:txBody>
          <a:bodyPr>
            <a:spAutoFit/>
          </a:bodyPr>
          <a:lstStyle/>
          <a:p>
            <a:r>
              <a:rPr lang="en-US" sz="1200">
                <a:solidFill>
                  <a:prstClr val="black"/>
                </a:solidFill>
              </a:rPr>
              <a:t>LT</a:t>
            </a:r>
            <a:endParaRPr lang="en-US" sz="1200" baseline="-25000">
              <a:solidFill>
                <a:prstClr val="black"/>
              </a:solidFill>
            </a:endParaRPr>
          </a:p>
        </p:txBody>
      </p:sp>
      <p:cxnSp>
        <p:nvCxnSpPr>
          <p:cNvPr id="99" name="Straight Connector 98"/>
          <p:cNvCxnSpPr>
            <a:stCxn id="131" idx="4"/>
          </p:cNvCxnSpPr>
          <p:nvPr/>
        </p:nvCxnSpPr>
        <p:spPr>
          <a:xfrm rot="5400000">
            <a:off x="8477250" y="2495550"/>
            <a:ext cx="3048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76" name="TextBox 98"/>
          <p:cNvSpPr txBox="1">
            <a:spLocks noChangeArrowheads="1"/>
          </p:cNvSpPr>
          <p:nvPr/>
        </p:nvSpPr>
        <p:spPr bwMode="auto">
          <a:xfrm flipH="1">
            <a:off x="8458200" y="23622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sp>
        <p:nvSpPr>
          <p:cNvPr id="15377" name="TextBox 96"/>
          <p:cNvSpPr txBox="1">
            <a:spLocks noChangeArrowheads="1"/>
          </p:cNvSpPr>
          <p:nvPr/>
        </p:nvSpPr>
        <p:spPr bwMode="auto">
          <a:xfrm>
            <a:off x="8382000" y="2590800"/>
            <a:ext cx="762000" cy="276225"/>
          </a:xfrm>
          <a:prstGeom prst="rect">
            <a:avLst/>
          </a:prstGeom>
          <a:noFill/>
          <a:ln w="9525">
            <a:noFill/>
            <a:miter lim="800000"/>
            <a:headEnd/>
            <a:tailEnd/>
          </a:ln>
        </p:spPr>
        <p:txBody>
          <a:bodyPr>
            <a:spAutoFit/>
          </a:bodyPr>
          <a:lstStyle/>
          <a:p>
            <a:r>
              <a:rPr lang="en-US" sz="1200">
                <a:solidFill>
                  <a:prstClr val="black"/>
                </a:solidFill>
              </a:rPr>
              <a:t>RWA</a:t>
            </a:r>
            <a:endParaRPr lang="en-US" sz="1200" baseline="-25000">
              <a:solidFill>
                <a:prstClr val="black"/>
              </a:solidFill>
            </a:endParaRPr>
          </a:p>
        </p:txBody>
      </p:sp>
      <p:sp>
        <p:nvSpPr>
          <p:cNvPr id="15378" name="TextBox 135"/>
          <p:cNvSpPr txBox="1">
            <a:spLocks noChangeArrowheads="1"/>
          </p:cNvSpPr>
          <p:nvPr/>
        </p:nvSpPr>
        <p:spPr bwMode="auto">
          <a:xfrm>
            <a:off x="4648200" y="1371600"/>
            <a:ext cx="344488" cy="276225"/>
          </a:xfrm>
          <a:prstGeom prst="rect">
            <a:avLst/>
          </a:prstGeom>
          <a:noFill/>
          <a:ln w="9525">
            <a:noFill/>
            <a:miter lim="800000"/>
            <a:headEnd/>
            <a:tailEnd/>
          </a:ln>
        </p:spPr>
        <p:txBody>
          <a:bodyPr wrap="none">
            <a:spAutoFit/>
          </a:bodyPr>
          <a:lstStyle/>
          <a:p>
            <a:r>
              <a:rPr lang="en-US" sz="1200">
                <a:solidFill>
                  <a:srgbClr val="FF0000"/>
                </a:solidFill>
              </a:rPr>
              <a:t>S</a:t>
            </a:r>
            <a:r>
              <a:rPr lang="en-US" sz="1200" baseline="-25000">
                <a:solidFill>
                  <a:srgbClr val="FF0000"/>
                </a:solidFill>
              </a:rPr>
              <a:t>1</a:t>
            </a:r>
            <a:endParaRPr lang="en-US" sz="1200">
              <a:solidFill>
                <a:srgbClr val="FF0000"/>
              </a:solidFill>
            </a:endParaRPr>
          </a:p>
        </p:txBody>
      </p:sp>
      <p:sp>
        <p:nvSpPr>
          <p:cNvPr id="15379" name="TextBox 136"/>
          <p:cNvSpPr txBox="1">
            <a:spLocks noChangeArrowheads="1"/>
          </p:cNvSpPr>
          <p:nvPr/>
        </p:nvSpPr>
        <p:spPr bwMode="auto">
          <a:xfrm>
            <a:off x="7848600" y="1371600"/>
            <a:ext cx="344488" cy="276225"/>
          </a:xfrm>
          <a:prstGeom prst="rect">
            <a:avLst/>
          </a:prstGeom>
          <a:noFill/>
          <a:ln w="9525">
            <a:noFill/>
            <a:miter lim="800000"/>
            <a:headEnd/>
            <a:tailEnd/>
          </a:ln>
        </p:spPr>
        <p:txBody>
          <a:bodyPr wrap="none">
            <a:spAutoFit/>
          </a:bodyPr>
          <a:lstStyle/>
          <a:p>
            <a:r>
              <a:rPr lang="en-US" sz="1200">
                <a:solidFill>
                  <a:srgbClr val="FF0000"/>
                </a:solidFill>
              </a:rPr>
              <a:t>S</a:t>
            </a:r>
            <a:r>
              <a:rPr lang="en-US" sz="1200" baseline="-25000">
                <a:solidFill>
                  <a:srgbClr val="FF0000"/>
                </a:solidFill>
              </a:rPr>
              <a:t>3</a:t>
            </a:r>
            <a:endParaRPr lang="en-US" sz="1200">
              <a:solidFill>
                <a:srgbClr val="FF0000"/>
              </a:solidFill>
            </a:endParaRPr>
          </a:p>
        </p:txBody>
      </p:sp>
      <p:sp>
        <p:nvSpPr>
          <p:cNvPr id="105" name="Oval 104"/>
          <p:cNvSpPr/>
          <p:nvPr/>
        </p:nvSpPr>
        <p:spPr>
          <a:xfrm>
            <a:off x="5181600" y="1981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08" name="Oval 107"/>
          <p:cNvSpPr/>
          <p:nvPr/>
        </p:nvSpPr>
        <p:spPr>
          <a:xfrm>
            <a:off x="5486400" y="1981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cxnSp>
        <p:nvCxnSpPr>
          <p:cNvPr id="109" name="Straight Connector 108"/>
          <p:cNvCxnSpPr>
            <a:endCxn id="129" idx="6"/>
          </p:cNvCxnSpPr>
          <p:nvPr/>
        </p:nvCxnSpPr>
        <p:spPr>
          <a:xfrm rot="10800000" flipV="1">
            <a:off x="7162800" y="20574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83" name="TextBox 95"/>
          <p:cNvSpPr txBox="1">
            <a:spLocks noChangeArrowheads="1"/>
          </p:cNvSpPr>
          <p:nvPr/>
        </p:nvSpPr>
        <p:spPr bwMode="auto">
          <a:xfrm flipH="1">
            <a:off x="6553200" y="2057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5384" name="TextBox 96"/>
          <p:cNvSpPr txBox="1">
            <a:spLocks noChangeArrowheads="1"/>
          </p:cNvSpPr>
          <p:nvPr/>
        </p:nvSpPr>
        <p:spPr bwMode="auto">
          <a:xfrm>
            <a:off x="6324600" y="18288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115" name="Straight Connector 114"/>
          <p:cNvCxnSpPr>
            <a:endCxn id="125" idx="2"/>
          </p:cNvCxnSpPr>
          <p:nvPr/>
        </p:nvCxnSpPr>
        <p:spPr>
          <a:xfrm flipV="1">
            <a:off x="6553200" y="1638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86" name="TextBox 98"/>
          <p:cNvSpPr txBox="1">
            <a:spLocks noChangeArrowheads="1"/>
          </p:cNvSpPr>
          <p:nvPr/>
        </p:nvSpPr>
        <p:spPr bwMode="auto">
          <a:xfrm flipH="1">
            <a:off x="6477000" y="1524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117" name="Straight Connector 116"/>
          <p:cNvCxnSpPr>
            <a:endCxn id="129" idx="2"/>
          </p:cNvCxnSpPr>
          <p:nvPr/>
        </p:nvCxnSpPr>
        <p:spPr>
          <a:xfrm>
            <a:off x="6553200" y="20574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88" name="TextBox 101"/>
          <p:cNvSpPr txBox="1">
            <a:spLocks noChangeArrowheads="1"/>
          </p:cNvSpPr>
          <p:nvPr/>
        </p:nvSpPr>
        <p:spPr bwMode="auto">
          <a:xfrm>
            <a:off x="7315200" y="20574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119" name="Straight Connector 118"/>
          <p:cNvCxnSpPr>
            <a:stCxn id="128" idx="6"/>
          </p:cNvCxnSpPr>
          <p:nvPr/>
        </p:nvCxnSpPr>
        <p:spPr>
          <a:xfrm>
            <a:off x="7315200" y="1638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90" name="TextBox 111"/>
          <p:cNvSpPr txBox="1">
            <a:spLocks noChangeArrowheads="1"/>
          </p:cNvSpPr>
          <p:nvPr/>
        </p:nvSpPr>
        <p:spPr bwMode="auto">
          <a:xfrm flipH="1">
            <a:off x="7391400" y="15240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5391" name="TextBox 96"/>
          <p:cNvSpPr txBox="1">
            <a:spLocks noChangeArrowheads="1"/>
          </p:cNvSpPr>
          <p:nvPr/>
        </p:nvSpPr>
        <p:spPr bwMode="auto">
          <a:xfrm>
            <a:off x="7391400" y="1828800"/>
            <a:ext cx="533400" cy="276225"/>
          </a:xfrm>
          <a:prstGeom prst="rect">
            <a:avLst/>
          </a:prstGeom>
          <a:noFill/>
          <a:ln w="9525">
            <a:noFill/>
            <a:miter lim="800000"/>
            <a:headEnd/>
            <a:tailEnd/>
          </a:ln>
        </p:spPr>
        <p:txBody>
          <a:bodyPr>
            <a:spAutoFit/>
          </a:bodyPr>
          <a:lstStyle/>
          <a:p>
            <a:r>
              <a:rPr lang="en-US" sz="1200">
                <a:solidFill>
                  <a:prstClr val="black"/>
                </a:solidFill>
              </a:rPr>
              <a:t>LT</a:t>
            </a:r>
            <a:endParaRPr lang="en-US" sz="1200" baseline="-25000">
              <a:solidFill>
                <a:prstClr val="black"/>
              </a:solidFill>
            </a:endParaRPr>
          </a:p>
        </p:txBody>
      </p:sp>
      <p:sp>
        <p:nvSpPr>
          <p:cNvPr id="15392" name="TextBox 135"/>
          <p:cNvSpPr txBox="1">
            <a:spLocks noChangeArrowheads="1"/>
          </p:cNvSpPr>
          <p:nvPr/>
        </p:nvSpPr>
        <p:spPr bwMode="auto">
          <a:xfrm>
            <a:off x="6172200" y="1371600"/>
            <a:ext cx="344488" cy="276225"/>
          </a:xfrm>
          <a:prstGeom prst="rect">
            <a:avLst/>
          </a:prstGeom>
          <a:noFill/>
          <a:ln w="9525">
            <a:noFill/>
            <a:miter lim="800000"/>
            <a:headEnd/>
            <a:tailEnd/>
          </a:ln>
        </p:spPr>
        <p:txBody>
          <a:bodyPr wrap="none">
            <a:spAutoFit/>
          </a:bodyPr>
          <a:lstStyle/>
          <a:p>
            <a:r>
              <a:rPr lang="en-US" sz="1200">
                <a:solidFill>
                  <a:srgbClr val="FF0000"/>
                </a:solidFill>
              </a:rPr>
              <a:t>S</a:t>
            </a:r>
            <a:r>
              <a:rPr lang="en-US" sz="1200" baseline="-25000">
                <a:solidFill>
                  <a:srgbClr val="FF0000"/>
                </a:solidFill>
              </a:rPr>
              <a:t>2</a:t>
            </a:r>
            <a:endParaRPr lang="en-US" sz="1200">
              <a:solidFill>
                <a:srgbClr val="FF0000"/>
              </a:solidFill>
            </a:endParaRPr>
          </a:p>
        </p:txBody>
      </p:sp>
      <p:sp>
        <p:nvSpPr>
          <p:cNvPr id="125" name="Oval 124"/>
          <p:cNvSpPr/>
          <p:nvPr/>
        </p:nvSpPr>
        <p:spPr>
          <a:xfrm>
            <a:off x="6781800" y="152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28" name="Oval 127"/>
          <p:cNvSpPr/>
          <p:nvPr/>
        </p:nvSpPr>
        <p:spPr>
          <a:xfrm>
            <a:off x="7086600" y="152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29" name="Flowchart: Summing Junction 128"/>
          <p:cNvSpPr/>
          <p:nvPr/>
        </p:nvSpPr>
        <p:spPr>
          <a:xfrm>
            <a:off x="6934200" y="21336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131" name="Flowchart: Summing Junction 130"/>
          <p:cNvSpPr/>
          <p:nvPr/>
        </p:nvSpPr>
        <p:spPr>
          <a:xfrm>
            <a:off x="8534400" y="21336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15397" name="TextBox 95"/>
          <p:cNvSpPr txBox="1">
            <a:spLocks noChangeArrowheads="1"/>
          </p:cNvSpPr>
          <p:nvPr/>
        </p:nvSpPr>
        <p:spPr bwMode="auto">
          <a:xfrm flipH="1">
            <a:off x="8153400" y="2057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5398" name="TextBox 96"/>
          <p:cNvSpPr txBox="1">
            <a:spLocks noChangeArrowheads="1"/>
          </p:cNvSpPr>
          <p:nvPr/>
        </p:nvSpPr>
        <p:spPr bwMode="auto">
          <a:xfrm>
            <a:off x="7924800" y="18288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136" name="Straight Connector 135"/>
          <p:cNvCxnSpPr>
            <a:endCxn id="139" idx="2"/>
          </p:cNvCxnSpPr>
          <p:nvPr/>
        </p:nvCxnSpPr>
        <p:spPr>
          <a:xfrm flipV="1">
            <a:off x="8153400" y="1638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00" name="TextBox 98"/>
          <p:cNvSpPr txBox="1">
            <a:spLocks noChangeArrowheads="1"/>
          </p:cNvSpPr>
          <p:nvPr/>
        </p:nvSpPr>
        <p:spPr bwMode="auto">
          <a:xfrm flipH="1">
            <a:off x="8077200" y="1524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138" name="Straight Connector 137"/>
          <p:cNvCxnSpPr/>
          <p:nvPr/>
        </p:nvCxnSpPr>
        <p:spPr>
          <a:xfrm>
            <a:off x="8153400" y="20574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8382000" y="152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cxnSp>
        <p:nvCxnSpPr>
          <p:cNvPr id="143" name="Straight Connector 142"/>
          <p:cNvCxnSpPr/>
          <p:nvPr/>
        </p:nvCxnSpPr>
        <p:spPr>
          <a:xfrm rot="10800000">
            <a:off x="6553200" y="3352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04" name="TextBox 112"/>
          <p:cNvSpPr txBox="1">
            <a:spLocks noChangeArrowheads="1"/>
          </p:cNvSpPr>
          <p:nvPr/>
        </p:nvSpPr>
        <p:spPr bwMode="auto">
          <a:xfrm flipH="1">
            <a:off x="6553200" y="31242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sp>
        <p:nvSpPr>
          <p:cNvPr id="15405" name="TextBox 138"/>
          <p:cNvSpPr txBox="1">
            <a:spLocks noChangeArrowheads="1"/>
          </p:cNvSpPr>
          <p:nvPr/>
        </p:nvSpPr>
        <p:spPr bwMode="auto">
          <a:xfrm>
            <a:off x="7696200" y="2743200"/>
            <a:ext cx="344488" cy="276225"/>
          </a:xfrm>
          <a:prstGeom prst="rect">
            <a:avLst/>
          </a:prstGeom>
          <a:noFill/>
          <a:ln w="9525">
            <a:noFill/>
            <a:miter lim="800000"/>
            <a:headEnd/>
            <a:tailEnd/>
          </a:ln>
        </p:spPr>
        <p:txBody>
          <a:bodyPr wrap="none">
            <a:spAutoFit/>
          </a:bodyPr>
          <a:lstStyle/>
          <a:p>
            <a:r>
              <a:rPr lang="en-US" sz="1200">
                <a:solidFill>
                  <a:srgbClr val="FF0000"/>
                </a:solidFill>
              </a:rPr>
              <a:t>S</a:t>
            </a:r>
            <a:r>
              <a:rPr lang="en-US" sz="1200" baseline="-25000">
                <a:solidFill>
                  <a:srgbClr val="FF0000"/>
                </a:solidFill>
              </a:rPr>
              <a:t>5</a:t>
            </a:r>
            <a:endParaRPr lang="en-US" sz="1200">
              <a:solidFill>
                <a:srgbClr val="FF0000"/>
              </a:solidFill>
            </a:endParaRPr>
          </a:p>
        </p:txBody>
      </p:sp>
      <p:sp>
        <p:nvSpPr>
          <p:cNvPr id="15406" name="TextBox 139"/>
          <p:cNvSpPr txBox="1">
            <a:spLocks noChangeArrowheads="1"/>
          </p:cNvSpPr>
          <p:nvPr/>
        </p:nvSpPr>
        <p:spPr bwMode="auto">
          <a:xfrm>
            <a:off x="5105400" y="2743200"/>
            <a:ext cx="344488" cy="276225"/>
          </a:xfrm>
          <a:prstGeom prst="rect">
            <a:avLst/>
          </a:prstGeom>
          <a:noFill/>
          <a:ln w="9525">
            <a:noFill/>
            <a:miter lim="800000"/>
            <a:headEnd/>
            <a:tailEnd/>
          </a:ln>
        </p:spPr>
        <p:txBody>
          <a:bodyPr wrap="none">
            <a:spAutoFit/>
          </a:bodyPr>
          <a:lstStyle/>
          <a:p>
            <a:r>
              <a:rPr lang="en-US" sz="1200">
                <a:solidFill>
                  <a:srgbClr val="FF0000"/>
                </a:solidFill>
              </a:rPr>
              <a:t>S</a:t>
            </a:r>
            <a:r>
              <a:rPr lang="en-US" sz="1200" baseline="-25000">
                <a:solidFill>
                  <a:srgbClr val="FF0000"/>
                </a:solidFill>
              </a:rPr>
              <a:t>4</a:t>
            </a:r>
            <a:endParaRPr lang="en-US" sz="1200">
              <a:solidFill>
                <a:srgbClr val="FF0000"/>
              </a:solidFill>
            </a:endParaRPr>
          </a:p>
        </p:txBody>
      </p:sp>
      <p:cxnSp>
        <p:nvCxnSpPr>
          <p:cNvPr id="147" name="Straight Connector 146"/>
          <p:cNvCxnSpPr/>
          <p:nvPr/>
        </p:nvCxnSpPr>
        <p:spPr>
          <a:xfrm rot="10800000" flipV="1">
            <a:off x="6096000" y="34290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08" name="TextBox 101"/>
          <p:cNvSpPr txBox="1">
            <a:spLocks noChangeArrowheads="1"/>
          </p:cNvSpPr>
          <p:nvPr/>
        </p:nvSpPr>
        <p:spPr bwMode="auto">
          <a:xfrm>
            <a:off x="6096000" y="29718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149" name="Straight Connector 148"/>
          <p:cNvCxnSpPr/>
          <p:nvPr/>
        </p:nvCxnSpPr>
        <p:spPr>
          <a:xfrm>
            <a:off x="6096000" y="30861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10" name="TextBox 111"/>
          <p:cNvSpPr txBox="1">
            <a:spLocks noChangeArrowheads="1"/>
          </p:cNvSpPr>
          <p:nvPr/>
        </p:nvSpPr>
        <p:spPr bwMode="auto">
          <a:xfrm flipH="1">
            <a:off x="6096000" y="35052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52" name="Flowchart: Summing Junction 151"/>
          <p:cNvSpPr/>
          <p:nvPr/>
        </p:nvSpPr>
        <p:spPr>
          <a:xfrm>
            <a:off x="5867400" y="29718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15412" name="TextBox 108"/>
          <p:cNvSpPr txBox="1">
            <a:spLocks noChangeArrowheads="1"/>
          </p:cNvSpPr>
          <p:nvPr/>
        </p:nvSpPr>
        <p:spPr bwMode="auto">
          <a:xfrm>
            <a:off x="6248400" y="32004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sp>
        <p:nvSpPr>
          <p:cNvPr id="154" name="Oval 153"/>
          <p:cNvSpPr/>
          <p:nvPr/>
        </p:nvSpPr>
        <p:spPr>
          <a:xfrm>
            <a:off x="6858000" y="3200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5414" name="TextBox 96"/>
          <p:cNvSpPr txBox="1">
            <a:spLocks noChangeArrowheads="1"/>
          </p:cNvSpPr>
          <p:nvPr/>
        </p:nvSpPr>
        <p:spPr bwMode="auto">
          <a:xfrm>
            <a:off x="5105400" y="2971800"/>
            <a:ext cx="762000" cy="276225"/>
          </a:xfrm>
          <a:prstGeom prst="rect">
            <a:avLst/>
          </a:prstGeom>
          <a:noFill/>
          <a:ln w="9525">
            <a:noFill/>
            <a:miter lim="800000"/>
            <a:headEnd/>
            <a:tailEnd/>
          </a:ln>
        </p:spPr>
        <p:txBody>
          <a:bodyPr>
            <a:spAutoFit/>
          </a:bodyPr>
          <a:lstStyle/>
          <a:p>
            <a:r>
              <a:rPr lang="en-US" sz="1200">
                <a:solidFill>
                  <a:prstClr val="black"/>
                </a:solidFill>
              </a:rPr>
              <a:t>RWA</a:t>
            </a:r>
            <a:endParaRPr lang="en-US" sz="1200" baseline="-25000">
              <a:solidFill>
                <a:prstClr val="black"/>
              </a:solidFill>
            </a:endParaRPr>
          </a:p>
        </p:txBody>
      </p:sp>
      <p:cxnSp>
        <p:nvCxnSpPr>
          <p:cNvPr id="156" name="Straight Connector 155"/>
          <p:cNvCxnSpPr/>
          <p:nvPr/>
        </p:nvCxnSpPr>
        <p:spPr>
          <a:xfrm>
            <a:off x="5603875" y="3124200"/>
            <a:ext cx="263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16" name="TextBox 98"/>
          <p:cNvSpPr txBox="1">
            <a:spLocks noChangeArrowheads="1"/>
          </p:cNvSpPr>
          <p:nvPr/>
        </p:nvSpPr>
        <p:spPr bwMode="auto">
          <a:xfrm flipH="1">
            <a:off x="5562600" y="28956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158" name="Straight Connector 157"/>
          <p:cNvCxnSpPr/>
          <p:nvPr/>
        </p:nvCxnSpPr>
        <p:spPr>
          <a:xfrm rot="10800000">
            <a:off x="8458200" y="3429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18" name="TextBox 112"/>
          <p:cNvSpPr txBox="1">
            <a:spLocks noChangeArrowheads="1"/>
          </p:cNvSpPr>
          <p:nvPr/>
        </p:nvSpPr>
        <p:spPr bwMode="auto">
          <a:xfrm flipH="1">
            <a:off x="8458200" y="32004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cxnSp>
        <p:nvCxnSpPr>
          <p:cNvPr id="160" name="Straight Connector 159"/>
          <p:cNvCxnSpPr/>
          <p:nvPr/>
        </p:nvCxnSpPr>
        <p:spPr>
          <a:xfrm rot="10800000" flipV="1">
            <a:off x="8001000" y="35052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20" name="TextBox 101"/>
          <p:cNvSpPr txBox="1">
            <a:spLocks noChangeArrowheads="1"/>
          </p:cNvSpPr>
          <p:nvPr/>
        </p:nvSpPr>
        <p:spPr bwMode="auto">
          <a:xfrm>
            <a:off x="8001000" y="30480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162" name="Straight Connector 161"/>
          <p:cNvCxnSpPr/>
          <p:nvPr/>
        </p:nvCxnSpPr>
        <p:spPr>
          <a:xfrm>
            <a:off x="8001000" y="3162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22" name="TextBox 111"/>
          <p:cNvSpPr txBox="1">
            <a:spLocks noChangeArrowheads="1"/>
          </p:cNvSpPr>
          <p:nvPr/>
        </p:nvSpPr>
        <p:spPr bwMode="auto">
          <a:xfrm flipH="1">
            <a:off x="8001000" y="3581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5423" name="TextBox 108"/>
          <p:cNvSpPr txBox="1">
            <a:spLocks noChangeArrowheads="1"/>
          </p:cNvSpPr>
          <p:nvPr/>
        </p:nvSpPr>
        <p:spPr bwMode="auto">
          <a:xfrm>
            <a:off x="8153400" y="32766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sp>
        <p:nvSpPr>
          <p:cNvPr id="166" name="Oval 165"/>
          <p:cNvSpPr/>
          <p:nvPr/>
        </p:nvSpPr>
        <p:spPr>
          <a:xfrm>
            <a:off x="8763000" y="3276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67" name="Oval 166"/>
          <p:cNvSpPr/>
          <p:nvPr/>
        </p:nvSpPr>
        <p:spPr>
          <a:xfrm>
            <a:off x="7772400" y="3581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81" name="TextBox 95"/>
          <p:cNvSpPr txBox="1">
            <a:spLocks noChangeArrowheads="1"/>
          </p:cNvSpPr>
          <p:nvPr/>
        </p:nvSpPr>
        <p:spPr bwMode="auto">
          <a:xfrm flipH="1">
            <a:off x="6553200" y="2057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82" name="TextBox 96"/>
          <p:cNvSpPr txBox="1">
            <a:spLocks noChangeArrowheads="1"/>
          </p:cNvSpPr>
          <p:nvPr/>
        </p:nvSpPr>
        <p:spPr bwMode="auto">
          <a:xfrm>
            <a:off x="6324600" y="18288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183" name="Straight Connector 182"/>
          <p:cNvCxnSpPr>
            <a:endCxn id="187" idx="2"/>
          </p:cNvCxnSpPr>
          <p:nvPr/>
        </p:nvCxnSpPr>
        <p:spPr>
          <a:xfrm flipV="1">
            <a:off x="6553200" y="1638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TextBox 98"/>
          <p:cNvSpPr txBox="1">
            <a:spLocks noChangeArrowheads="1"/>
          </p:cNvSpPr>
          <p:nvPr/>
        </p:nvSpPr>
        <p:spPr bwMode="auto">
          <a:xfrm flipH="1">
            <a:off x="6477000" y="1524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185" name="Straight Connector 184"/>
          <p:cNvCxnSpPr>
            <a:endCxn id="188" idx="2"/>
          </p:cNvCxnSpPr>
          <p:nvPr/>
        </p:nvCxnSpPr>
        <p:spPr>
          <a:xfrm>
            <a:off x="6553200" y="20574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31" name="TextBox 135"/>
          <p:cNvSpPr txBox="1">
            <a:spLocks noChangeArrowheads="1"/>
          </p:cNvSpPr>
          <p:nvPr/>
        </p:nvSpPr>
        <p:spPr bwMode="auto">
          <a:xfrm>
            <a:off x="6172200" y="1371600"/>
            <a:ext cx="344488" cy="276225"/>
          </a:xfrm>
          <a:prstGeom prst="rect">
            <a:avLst/>
          </a:prstGeom>
          <a:noFill/>
          <a:ln w="9525">
            <a:noFill/>
            <a:miter lim="800000"/>
            <a:headEnd/>
            <a:tailEnd/>
          </a:ln>
        </p:spPr>
        <p:txBody>
          <a:bodyPr wrap="none">
            <a:spAutoFit/>
          </a:bodyPr>
          <a:lstStyle/>
          <a:p>
            <a:r>
              <a:rPr lang="en-US" sz="1200">
                <a:solidFill>
                  <a:srgbClr val="FF0000"/>
                </a:solidFill>
              </a:rPr>
              <a:t>S</a:t>
            </a:r>
            <a:r>
              <a:rPr lang="en-US" sz="1200" baseline="-25000">
                <a:solidFill>
                  <a:srgbClr val="FF0000"/>
                </a:solidFill>
              </a:rPr>
              <a:t>2</a:t>
            </a:r>
            <a:endParaRPr lang="en-US" sz="1200">
              <a:solidFill>
                <a:srgbClr val="FF0000"/>
              </a:solidFill>
            </a:endParaRPr>
          </a:p>
        </p:txBody>
      </p:sp>
      <p:sp>
        <p:nvSpPr>
          <p:cNvPr id="187" name="Oval 186"/>
          <p:cNvSpPr/>
          <p:nvPr/>
        </p:nvSpPr>
        <p:spPr>
          <a:xfrm>
            <a:off x="6781800" y="152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88" name="Flowchart: Summing Junction 187"/>
          <p:cNvSpPr/>
          <p:nvPr/>
        </p:nvSpPr>
        <p:spPr>
          <a:xfrm>
            <a:off x="6934200" y="21336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15434" name="TextBox 136"/>
          <p:cNvSpPr txBox="1">
            <a:spLocks noChangeArrowheads="1"/>
          </p:cNvSpPr>
          <p:nvPr/>
        </p:nvSpPr>
        <p:spPr bwMode="auto">
          <a:xfrm>
            <a:off x="7848600" y="1371600"/>
            <a:ext cx="344488" cy="276225"/>
          </a:xfrm>
          <a:prstGeom prst="rect">
            <a:avLst/>
          </a:prstGeom>
          <a:noFill/>
          <a:ln w="9525">
            <a:noFill/>
            <a:miter lim="800000"/>
            <a:headEnd/>
            <a:tailEnd/>
          </a:ln>
        </p:spPr>
        <p:txBody>
          <a:bodyPr wrap="none">
            <a:spAutoFit/>
          </a:bodyPr>
          <a:lstStyle/>
          <a:p>
            <a:r>
              <a:rPr lang="en-US" sz="1200">
                <a:solidFill>
                  <a:srgbClr val="FF0000"/>
                </a:solidFill>
              </a:rPr>
              <a:t>S</a:t>
            </a:r>
            <a:r>
              <a:rPr lang="en-US" sz="1200" baseline="-25000">
                <a:solidFill>
                  <a:srgbClr val="FF0000"/>
                </a:solidFill>
              </a:rPr>
              <a:t>3</a:t>
            </a:r>
            <a:endParaRPr lang="en-US" sz="1200">
              <a:solidFill>
                <a:srgbClr val="FF0000"/>
              </a:solidFill>
            </a:endParaRPr>
          </a:p>
        </p:txBody>
      </p:sp>
      <p:sp>
        <p:nvSpPr>
          <p:cNvPr id="215" name="Flowchart: Summing Junction 214"/>
          <p:cNvSpPr/>
          <p:nvPr/>
        </p:nvSpPr>
        <p:spPr>
          <a:xfrm>
            <a:off x="8534400" y="21336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216" name="TextBox 95"/>
          <p:cNvSpPr txBox="1">
            <a:spLocks noChangeArrowheads="1"/>
          </p:cNvSpPr>
          <p:nvPr/>
        </p:nvSpPr>
        <p:spPr bwMode="auto">
          <a:xfrm flipH="1">
            <a:off x="8153400" y="2057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217" name="TextBox 96"/>
          <p:cNvSpPr txBox="1">
            <a:spLocks noChangeArrowheads="1"/>
          </p:cNvSpPr>
          <p:nvPr/>
        </p:nvSpPr>
        <p:spPr bwMode="auto">
          <a:xfrm>
            <a:off x="7924800" y="18288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218" name="Straight Connector 217"/>
          <p:cNvCxnSpPr>
            <a:endCxn id="221" idx="2"/>
          </p:cNvCxnSpPr>
          <p:nvPr/>
        </p:nvCxnSpPr>
        <p:spPr>
          <a:xfrm flipV="1">
            <a:off x="8153400" y="1638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TextBox 98"/>
          <p:cNvSpPr txBox="1">
            <a:spLocks noChangeArrowheads="1"/>
          </p:cNvSpPr>
          <p:nvPr/>
        </p:nvSpPr>
        <p:spPr bwMode="auto">
          <a:xfrm flipH="1">
            <a:off x="8077200" y="1524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220" name="Straight Connector 219"/>
          <p:cNvCxnSpPr/>
          <p:nvPr/>
        </p:nvCxnSpPr>
        <p:spPr>
          <a:xfrm>
            <a:off x="8153400" y="20574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Oval 220"/>
          <p:cNvSpPr/>
          <p:nvPr/>
        </p:nvSpPr>
        <p:spPr>
          <a:xfrm>
            <a:off x="8382000" y="152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231" name="Rectangle 230"/>
          <p:cNvSpPr/>
          <p:nvPr/>
        </p:nvSpPr>
        <p:spPr>
          <a:xfrm>
            <a:off x="1752600" y="4724400"/>
            <a:ext cx="12192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34" name="Rectangle 233"/>
          <p:cNvSpPr/>
          <p:nvPr/>
        </p:nvSpPr>
        <p:spPr>
          <a:xfrm>
            <a:off x="1600200" y="4191000"/>
            <a:ext cx="685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35" name="TextBox 234"/>
          <p:cNvSpPr txBox="1"/>
          <p:nvPr/>
        </p:nvSpPr>
        <p:spPr>
          <a:xfrm>
            <a:off x="1905000" y="44196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236" name="Rounded Rectangle 235"/>
          <p:cNvSpPr/>
          <p:nvPr/>
        </p:nvSpPr>
        <p:spPr>
          <a:xfrm>
            <a:off x="1981200" y="42672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238" name="TextBox 237"/>
          <p:cNvSpPr txBox="1"/>
          <p:nvPr/>
        </p:nvSpPr>
        <p:spPr>
          <a:xfrm>
            <a:off x="2133600" y="50292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239" name="Rounded Rectangle 238"/>
          <p:cNvSpPr/>
          <p:nvPr/>
        </p:nvSpPr>
        <p:spPr>
          <a:xfrm>
            <a:off x="2057400" y="48006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LT</a:t>
            </a:r>
            <a:r>
              <a:rPr lang="en-US" sz="1200" baseline="30000" dirty="0">
                <a:solidFill>
                  <a:prstClr val="black"/>
                </a:solidFill>
                <a:latin typeface="Arial" pitchFamily="34" charset="0"/>
                <a:cs typeface="Arial" pitchFamily="34" charset="0"/>
              </a:rPr>
              <a:t>1   </a:t>
            </a:r>
            <a:r>
              <a:rPr lang="en-US" sz="1200" dirty="0">
                <a:solidFill>
                  <a:prstClr val="black"/>
                </a:solidFill>
                <a:latin typeface="Arial" pitchFamily="34" charset="0"/>
                <a:cs typeface="Arial" pitchFamily="34" charset="0"/>
              </a:rPr>
              <a:t>CR</a:t>
            </a:r>
            <a:r>
              <a:rPr lang="en-US" sz="1200" baseline="30000" dirty="0">
                <a:solidFill>
                  <a:prstClr val="black"/>
                </a:solidFill>
                <a:latin typeface="Arial" pitchFamily="34" charset="0"/>
                <a:cs typeface="Arial" pitchFamily="34" charset="0"/>
              </a:rPr>
              <a:t>2</a:t>
            </a:r>
          </a:p>
        </p:txBody>
      </p:sp>
      <p:cxnSp>
        <p:nvCxnSpPr>
          <p:cNvPr id="242" name="Straight Connector 241"/>
          <p:cNvCxnSpPr/>
          <p:nvPr/>
        </p:nvCxnSpPr>
        <p:spPr>
          <a:xfrm rot="10800000">
            <a:off x="6934200" y="2743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49" name="TextBox 112"/>
          <p:cNvSpPr txBox="1">
            <a:spLocks noChangeArrowheads="1"/>
          </p:cNvSpPr>
          <p:nvPr/>
        </p:nvSpPr>
        <p:spPr bwMode="auto">
          <a:xfrm flipH="1">
            <a:off x="6934200" y="25146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sp>
        <p:nvSpPr>
          <p:cNvPr id="15450" name="TextBox 101"/>
          <p:cNvSpPr txBox="1">
            <a:spLocks noChangeArrowheads="1"/>
          </p:cNvSpPr>
          <p:nvPr/>
        </p:nvSpPr>
        <p:spPr bwMode="auto">
          <a:xfrm>
            <a:off x="6477000" y="23622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245" name="Straight Connector 244"/>
          <p:cNvCxnSpPr>
            <a:stCxn id="246" idx="5"/>
          </p:cNvCxnSpPr>
          <p:nvPr/>
        </p:nvCxnSpPr>
        <p:spPr>
          <a:xfrm rot="16200000" flipH="1">
            <a:off x="6519863" y="2481263"/>
            <a:ext cx="109537" cy="261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Oval 245"/>
          <p:cNvSpPr/>
          <p:nvPr/>
        </p:nvSpPr>
        <p:spPr>
          <a:xfrm>
            <a:off x="6248400"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5453" name="TextBox 108"/>
          <p:cNvSpPr txBox="1">
            <a:spLocks noChangeArrowheads="1"/>
          </p:cNvSpPr>
          <p:nvPr/>
        </p:nvSpPr>
        <p:spPr bwMode="auto">
          <a:xfrm>
            <a:off x="6629400" y="25908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sp>
        <p:nvSpPr>
          <p:cNvPr id="248" name="Oval 247"/>
          <p:cNvSpPr/>
          <p:nvPr/>
        </p:nvSpPr>
        <p:spPr>
          <a:xfrm>
            <a:off x="7239000" y="2590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cxnSp>
        <p:nvCxnSpPr>
          <p:cNvPr id="249" name="Straight Connector 248"/>
          <p:cNvCxnSpPr/>
          <p:nvPr/>
        </p:nvCxnSpPr>
        <p:spPr>
          <a:xfrm rot="5400000">
            <a:off x="6724650" y="2386013"/>
            <a:ext cx="300037" cy="185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56" name="TextBox 111"/>
          <p:cNvSpPr txBox="1">
            <a:spLocks noChangeArrowheads="1"/>
          </p:cNvSpPr>
          <p:nvPr/>
        </p:nvSpPr>
        <p:spPr bwMode="auto">
          <a:xfrm flipH="1">
            <a:off x="6705600" y="22860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254" name="Rectangle 253"/>
          <p:cNvSpPr/>
          <p:nvPr/>
        </p:nvSpPr>
        <p:spPr>
          <a:xfrm>
            <a:off x="1752600" y="4724400"/>
            <a:ext cx="1905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55" name="TextBox 254"/>
          <p:cNvSpPr txBox="1"/>
          <p:nvPr/>
        </p:nvSpPr>
        <p:spPr>
          <a:xfrm>
            <a:off x="2133600" y="50292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256" name="Rounded Rectangle 255"/>
          <p:cNvSpPr/>
          <p:nvPr/>
        </p:nvSpPr>
        <p:spPr>
          <a:xfrm>
            <a:off x="2057400" y="48006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LT</a:t>
            </a:r>
            <a:r>
              <a:rPr lang="en-US" sz="1200" baseline="30000" dirty="0">
                <a:solidFill>
                  <a:prstClr val="black"/>
                </a:solidFill>
                <a:latin typeface="Arial" pitchFamily="34" charset="0"/>
                <a:cs typeface="Arial" pitchFamily="34" charset="0"/>
              </a:rPr>
              <a:t>1   </a:t>
            </a:r>
            <a:r>
              <a:rPr lang="en-US" sz="1200" dirty="0">
                <a:solidFill>
                  <a:prstClr val="black"/>
                </a:solidFill>
                <a:latin typeface="Arial" pitchFamily="34" charset="0"/>
                <a:cs typeface="Arial" pitchFamily="34" charset="0"/>
              </a:rPr>
              <a:t>CR</a:t>
            </a:r>
            <a:r>
              <a:rPr lang="en-US" sz="1200" baseline="30000" dirty="0">
                <a:solidFill>
                  <a:prstClr val="black"/>
                </a:solidFill>
                <a:latin typeface="Arial" pitchFamily="34" charset="0"/>
                <a:cs typeface="Arial" pitchFamily="34" charset="0"/>
              </a:rPr>
              <a:t>2</a:t>
            </a:r>
          </a:p>
        </p:txBody>
      </p:sp>
      <p:sp>
        <p:nvSpPr>
          <p:cNvPr id="257" name="TextBox 256"/>
          <p:cNvSpPr txBox="1"/>
          <p:nvPr/>
        </p:nvSpPr>
        <p:spPr>
          <a:xfrm>
            <a:off x="2971800" y="50292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3</a:t>
            </a:r>
            <a:endParaRPr lang="en-US" sz="1050" baseline="-25000" dirty="0">
              <a:solidFill>
                <a:prstClr val="black"/>
              </a:solidFill>
              <a:latin typeface="Arial" pitchFamily="34" charset="0"/>
              <a:cs typeface="Arial" pitchFamily="34" charset="0"/>
            </a:endParaRPr>
          </a:p>
        </p:txBody>
      </p:sp>
      <p:sp>
        <p:nvSpPr>
          <p:cNvPr id="258" name="Rounded Rectangle 257"/>
          <p:cNvSpPr/>
          <p:nvPr/>
        </p:nvSpPr>
        <p:spPr>
          <a:xfrm>
            <a:off x="2971800" y="4800600"/>
            <a:ext cx="6096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prstClr val="black"/>
                </a:solidFill>
                <a:latin typeface="Arial" pitchFamily="34" charset="0"/>
                <a:cs typeface="Arial" pitchFamily="34" charset="0"/>
              </a:rPr>
              <a:t>RWA</a:t>
            </a:r>
            <a:r>
              <a:rPr lang="en-US" sz="1100" baseline="30000" dirty="0">
                <a:solidFill>
                  <a:prstClr val="black"/>
                </a:solidFill>
                <a:latin typeface="Arial" pitchFamily="34" charset="0"/>
                <a:cs typeface="Arial" pitchFamily="34" charset="0"/>
              </a:rPr>
              <a:t>1</a:t>
            </a:r>
          </a:p>
        </p:txBody>
      </p:sp>
      <p:sp>
        <p:nvSpPr>
          <p:cNvPr id="262" name="Rectangle 261"/>
          <p:cNvSpPr/>
          <p:nvPr/>
        </p:nvSpPr>
        <p:spPr>
          <a:xfrm>
            <a:off x="1600200" y="4191000"/>
            <a:ext cx="990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63" name="TextBox 262"/>
          <p:cNvSpPr txBox="1"/>
          <p:nvPr/>
        </p:nvSpPr>
        <p:spPr>
          <a:xfrm>
            <a:off x="1905000" y="44196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264" name="Rounded Rectangle 263"/>
          <p:cNvSpPr/>
          <p:nvPr/>
        </p:nvSpPr>
        <p:spPr>
          <a:xfrm>
            <a:off x="1981200" y="42672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269" name="TextBox 268"/>
          <p:cNvSpPr txBox="1"/>
          <p:nvPr/>
        </p:nvSpPr>
        <p:spPr>
          <a:xfrm>
            <a:off x="2209800" y="44196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3</a:t>
            </a:r>
            <a:endParaRPr lang="en-US" sz="1050" baseline="-25000" dirty="0">
              <a:solidFill>
                <a:prstClr val="black"/>
              </a:solidFill>
              <a:latin typeface="Arial" pitchFamily="34" charset="0"/>
              <a:cs typeface="Arial" pitchFamily="34" charset="0"/>
            </a:endParaRPr>
          </a:p>
        </p:txBody>
      </p:sp>
      <p:sp>
        <p:nvSpPr>
          <p:cNvPr id="270" name="Rounded Rectangle 269"/>
          <p:cNvSpPr/>
          <p:nvPr/>
        </p:nvSpPr>
        <p:spPr>
          <a:xfrm>
            <a:off x="2286000" y="42672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cxnSp>
        <p:nvCxnSpPr>
          <p:cNvPr id="271" name="Straight Connector 270"/>
          <p:cNvCxnSpPr/>
          <p:nvPr/>
        </p:nvCxnSpPr>
        <p:spPr>
          <a:xfrm rot="10800000">
            <a:off x="8001000" y="47625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2" name="TextBox 112"/>
          <p:cNvSpPr txBox="1">
            <a:spLocks noChangeArrowheads="1"/>
          </p:cNvSpPr>
          <p:nvPr/>
        </p:nvSpPr>
        <p:spPr bwMode="auto">
          <a:xfrm flipH="1">
            <a:off x="8001000" y="45339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cxnSp>
        <p:nvCxnSpPr>
          <p:cNvPr id="273" name="Straight Connector 272"/>
          <p:cNvCxnSpPr>
            <a:endCxn id="278" idx="6"/>
          </p:cNvCxnSpPr>
          <p:nvPr/>
        </p:nvCxnSpPr>
        <p:spPr>
          <a:xfrm rot="10800000" flipV="1">
            <a:off x="7543800" y="48387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TextBox 101"/>
          <p:cNvSpPr txBox="1">
            <a:spLocks noChangeArrowheads="1"/>
          </p:cNvSpPr>
          <p:nvPr/>
        </p:nvSpPr>
        <p:spPr bwMode="auto">
          <a:xfrm>
            <a:off x="7543800" y="43815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275" name="Straight Connector 274"/>
          <p:cNvCxnSpPr>
            <a:stCxn id="277" idx="6"/>
          </p:cNvCxnSpPr>
          <p:nvPr/>
        </p:nvCxnSpPr>
        <p:spPr>
          <a:xfrm>
            <a:off x="7543800" y="44958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 name="TextBox 111"/>
          <p:cNvSpPr txBox="1">
            <a:spLocks noChangeArrowheads="1"/>
          </p:cNvSpPr>
          <p:nvPr/>
        </p:nvSpPr>
        <p:spPr bwMode="auto">
          <a:xfrm flipH="1">
            <a:off x="7543800" y="49149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277" name="Oval 276"/>
          <p:cNvSpPr/>
          <p:nvPr/>
        </p:nvSpPr>
        <p:spPr>
          <a:xfrm>
            <a:off x="7315200" y="43815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278" name="Flowchart: Summing Junction 277"/>
          <p:cNvSpPr/>
          <p:nvPr/>
        </p:nvSpPr>
        <p:spPr>
          <a:xfrm>
            <a:off x="7315200" y="49149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279" name="TextBox 108"/>
          <p:cNvSpPr txBox="1">
            <a:spLocks noChangeArrowheads="1"/>
          </p:cNvSpPr>
          <p:nvPr/>
        </p:nvSpPr>
        <p:spPr bwMode="auto">
          <a:xfrm>
            <a:off x="7696200" y="46101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sp>
        <p:nvSpPr>
          <p:cNvPr id="280" name="Oval 279"/>
          <p:cNvSpPr/>
          <p:nvPr/>
        </p:nvSpPr>
        <p:spPr>
          <a:xfrm>
            <a:off x="8305800" y="46101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281" name="Rectangle 280"/>
          <p:cNvSpPr/>
          <p:nvPr/>
        </p:nvSpPr>
        <p:spPr>
          <a:xfrm>
            <a:off x="6324600" y="4838700"/>
            <a:ext cx="12192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82" name="TextBox 281"/>
          <p:cNvSpPr txBox="1"/>
          <p:nvPr/>
        </p:nvSpPr>
        <p:spPr>
          <a:xfrm>
            <a:off x="6553200" y="51054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283" name="Rounded Rectangle 282"/>
          <p:cNvSpPr/>
          <p:nvPr/>
        </p:nvSpPr>
        <p:spPr>
          <a:xfrm>
            <a:off x="6400800" y="49149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AR</a:t>
            </a:r>
            <a:r>
              <a:rPr lang="en-US" sz="1200" baseline="30000" dirty="0">
                <a:solidFill>
                  <a:prstClr val="black"/>
                </a:solidFill>
                <a:latin typeface="Arial" pitchFamily="34" charset="0"/>
                <a:cs typeface="Arial" pitchFamily="34" charset="0"/>
              </a:rPr>
              <a:t>2   </a:t>
            </a:r>
            <a:r>
              <a:rPr lang="en-US" sz="1200" dirty="0">
                <a:solidFill>
                  <a:prstClr val="black"/>
                </a:solidFill>
                <a:latin typeface="Arial" pitchFamily="34" charset="0"/>
                <a:cs typeface="Arial" pitchFamily="34" charset="0"/>
              </a:rPr>
              <a:t>LT</a:t>
            </a:r>
            <a:r>
              <a:rPr lang="en-US" sz="1200" baseline="30000" dirty="0">
                <a:solidFill>
                  <a:prstClr val="black"/>
                </a:solidFill>
                <a:latin typeface="Arial" pitchFamily="34" charset="0"/>
                <a:cs typeface="Arial" pitchFamily="34" charset="0"/>
              </a:rPr>
              <a:t>1</a:t>
            </a:r>
          </a:p>
        </p:txBody>
      </p:sp>
      <p:cxnSp>
        <p:nvCxnSpPr>
          <p:cNvPr id="296" name="Straight Connector 295"/>
          <p:cNvCxnSpPr>
            <a:endCxn id="302" idx="6"/>
          </p:cNvCxnSpPr>
          <p:nvPr/>
        </p:nvCxnSpPr>
        <p:spPr>
          <a:xfrm rot="10800000" flipV="1">
            <a:off x="5257800" y="48768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7" name="TextBox 101"/>
          <p:cNvSpPr txBox="1">
            <a:spLocks noChangeArrowheads="1"/>
          </p:cNvSpPr>
          <p:nvPr/>
        </p:nvSpPr>
        <p:spPr bwMode="auto">
          <a:xfrm>
            <a:off x="5410200" y="48768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298" name="Straight Connector 297"/>
          <p:cNvCxnSpPr>
            <a:stCxn id="301" idx="6"/>
          </p:cNvCxnSpPr>
          <p:nvPr/>
        </p:nvCxnSpPr>
        <p:spPr>
          <a:xfrm>
            <a:off x="5410200" y="44577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9" name="TextBox 111"/>
          <p:cNvSpPr txBox="1">
            <a:spLocks noChangeArrowheads="1"/>
          </p:cNvSpPr>
          <p:nvPr/>
        </p:nvSpPr>
        <p:spPr bwMode="auto">
          <a:xfrm flipH="1">
            <a:off x="5486400" y="4343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300" name="TextBox 96"/>
          <p:cNvSpPr txBox="1">
            <a:spLocks noChangeArrowheads="1"/>
          </p:cNvSpPr>
          <p:nvPr/>
        </p:nvSpPr>
        <p:spPr bwMode="auto">
          <a:xfrm>
            <a:off x="5486400" y="4648200"/>
            <a:ext cx="533400" cy="276225"/>
          </a:xfrm>
          <a:prstGeom prst="rect">
            <a:avLst/>
          </a:prstGeom>
          <a:noFill/>
          <a:ln w="9525">
            <a:noFill/>
            <a:miter lim="800000"/>
            <a:headEnd/>
            <a:tailEnd/>
          </a:ln>
        </p:spPr>
        <p:txBody>
          <a:bodyPr>
            <a:spAutoFit/>
          </a:bodyPr>
          <a:lstStyle/>
          <a:p>
            <a:r>
              <a:rPr lang="en-US" sz="1200">
                <a:solidFill>
                  <a:prstClr val="black"/>
                </a:solidFill>
              </a:rPr>
              <a:t>LT</a:t>
            </a:r>
            <a:endParaRPr lang="en-US" sz="1200" baseline="-25000">
              <a:solidFill>
                <a:prstClr val="black"/>
              </a:solidFill>
            </a:endParaRPr>
          </a:p>
        </p:txBody>
      </p:sp>
      <p:sp>
        <p:nvSpPr>
          <p:cNvPr id="301" name="Oval 300"/>
          <p:cNvSpPr/>
          <p:nvPr/>
        </p:nvSpPr>
        <p:spPr>
          <a:xfrm>
            <a:off x="5181600" y="4343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02" name="Flowchart: Summing Junction 301"/>
          <p:cNvSpPr/>
          <p:nvPr/>
        </p:nvSpPr>
        <p:spPr>
          <a:xfrm>
            <a:off x="5029200" y="49530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303" name="Rectangle 302"/>
          <p:cNvSpPr/>
          <p:nvPr/>
        </p:nvSpPr>
        <p:spPr>
          <a:xfrm>
            <a:off x="4038600" y="4876800"/>
            <a:ext cx="12192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04" name="TextBox 303"/>
          <p:cNvSpPr txBox="1"/>
          <p:nvPr/>
        </p:nvSpPr>
        <p:spPr>
          <a:xfrm>
            <a:off x="4191000" y="51816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05" name="Rounded Rectangle 304"/>
          <p:cNvSpPr/>
          <p:nvPr/>
        </p:nvSpPr>
        <p:spPr>
          <a:xfrm>
            <a:off x="4114800" y="49530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AR</a:t>
            </a:r>
            <a:r>
              <a:rPr lang="en-US" sz="1200" baseline="30000" dirty="0">
                <a:solidFill>
                  <a:prstClr val="black"/>
                </a:solidFill>
                <a:latin typeface="Arial" pitchFamily="34" charset="0"/>
                <a:cs typeface="Arial" pitchFamily="34" charset="0"/>
              </a:rPr>
              <a:t>2   </a:t>
            </a:r>
            <a:r>
              <a:rPr lang="en-US" sz="1200" dirty="0">
                <a:solidFill>
                  <a:prstClr val="black"/>
                </a:solidFill>
                <a:latin typeface="Arial" pitchFamily="34" charset="0"/>
                <a:cs typeface="Arial" pitchFamily="34" charset="0"/>
              </a:rPr>
              <a:t>CR</a:t>
            </a:r>
            <a:r>
              <a:rPr lang="en-US" sz="1200" baseline="30000" dirty="0">
                <a:solidFill>
                  <a:prstClr val="black"/>
                </a:solidFill>
                <a:latin typeface="Arial" pitchFamily="34" charset="0"/>
                <a:cs typeface="Arial" pitchFamily="34" charset="0"/>
              </a:rPr>
              <a:t>2</a:t>
            </a:r>
          </a:p>
        </p:txBody>
      </p:sp>
      <p:sp>
        <p:nvSpPr>
          <p:cNvPr id="308" name="Rectangle 307"/>
          <p:cNvSpPr/>
          <p:nvPr/>
        </p:nvSpPr>
        <p:spPr>
          <a:xfrm>
            <a:off x="4800600" y="4267200"/>
            <a:ext cx="609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09" name="TextBox 308"/>
          <p:cNvSpPr txBox="1"/>
          <p:nvPr/>
        </p:nvSpPr>
        <p:spPr>
          <a:xfrm>
            <a:off x="4800600" y="4495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10" name="Rounded Rectangle 309"/>
          <p:cNvSpPr/>
          <p:nvPr/>
        </p:nvSpPr>
        <p:spPr>
          <a:xfrm>
            <a:off x="4876800" y="43434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11" name="Rectangle 310"/>
          <p:cNvSpPr/>
          <p:nvPr/>
        </p:nvSpPr>
        <p:spPr>
          <a:xfrm>
            <a:off x="6934200" y="4305300"/>
            <a:ext cx="6096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23" name="TextBox 322"/>
          <p:cNvSpPr txBox="1"/>
          <p:nvPr/>
        </p:nvSpPr>
        <p:spPr>
          <a:xfrm>
            <a:off x="6934200" y="4572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24" name="Rounded Rectangle 323"/>
          <p:cNvSpPr/>
          <p:nvPr/>
        </p:nvSpPr>
        <p:spPr>
          <a:xfrm>
            <a:off x="7010400" y="4419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cxnSp>
        <p:nvCxnSpPr>
          <p:cNvPr id="332" name="Straight Connector 331"/>
          <p:cNvCxnSpPr>
            <a:endCxn id="338" idx="7"/>
          </p:cNvCxnSpPr>
          <p:nvPr/>
        </p:nvCxnSpPr>
        <p:spPr>
          <a:xfrm rot="10800000" flipV="1">
            <a:off x="5148263" y="6096000"/>
            <a:ext cx="185737" cy="109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TextBox 101"/>
          <p:cNvSpPr txBox="1">
            <a:spLocks noChangeArrowheads="1"/>
          </p:cNvSpPr>
          <p:nvPr/>
        </p:nvSpPr>
        <p:spPr bwMode="auto">
          <a:xfrm>
            <a:off x="5181600" y="60960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334" name="Straight Connector 333"/>
          <p:cNvCxnSpPr>
            <a:stCxn id="336" idx="6"/>
          </p:cNvCxnSpPr>
          <p:nvPr/>
        </p:nvCxnSpPr>
        <p:spPr>
          <a:xfrm>
            <a:off x="5029200" y="57531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5" name="TextBox 111"/>
          <p:cNvSpPr txBox="1">
            <a:spLocks noChangeArrowheads="1"/>
          </p:cNvSpPr>
          <p:nvPr/>
        </p:nvSpPr>
        <p:spPr bwMode="auto">
          <a:xfrm flipH="1">
            <a:off x="5181600" y="56388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336" name="Oval 335"/>
          <p:cNvSpPr/>
          <p:nvPr/>
        </p:nvSpPr>
        <p:spPr>
          <a:xfrm>
            <a:off x="4800600" y="5638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37" name="TextBox 96"/>
          <p:cNvSpPr txBox="1">
            <a:spLocks noChangeArrowheads="1"/>
          </p:cNvSpPr>
          <p:nvPr/>
        </p:nvSpPr>
        <p:spPr bwMode="auto">
          <a:xfrm>
            <a:off x="5181600" y="5867400"/>
            <a:ext cx="533400" cy="276225"/>
          </a:xfrm>
          <a:prstGeom prst="rect">
            <a:avLst/>
          </a:prstGeom>
          <a:noFill/>
          <a:ln w="9525">
            <a:noFill/>
            <a:miter lim="800000"/>
            <a:headEnd/>
            <a:tailEnd/>
          </a:ln>
        </p:spPr>
        <p:txBody>
          <a:bodyPr>
            <a:spAutoFit/>
          </a:bodyPr>
          <a:lstStyle/>
          <a:p>
            <a:r>
              <a:rPr lang="en-US" sz="1200">
                <a:solidFill>
                  <a:prstClr val="black"/>
                </a:solidFill>
              </a:rPr>
              <a:t>LT</a:t>
            </a:r>
            <a:endParaRPr lang="en-US" sz="1200" baseline="-25000">
              <a:solidFill>
                <a:prstClr val="black"/>
              </a:solidFill>
            </a:endParaRPr>
          </a:p>
        </p:txBody>
      </p:sp>
      <p:sp>
        <p:nvSpPr>
          <p:cNvPr id="338" name="Oval 337"/>
          <p:cNvSpPr/>
          <p:nvPr/>
        </p:nvSpPr>
        <p:spPr>
          <a:xfrm>
            <a:off x="4953000" y="617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39" name="Rectangle 338"/>
          <p:cNvSpPr/>
          <p:nvPr/>
        </p:nvSpPr>
        <p:spPr>
          <a:xfrm>
            <a:off x="4114800" y="5562600"/>
            <a:ext cx="914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40" name="TextBox 339"/>
          <p:cNvSpPr txBox="1"/>
          <p:nvPr/>
        </p:nvSpPr>
        <p:spPr>
          <a:xfrm>
            <a:off x="4267200" y="58674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1</a:t>
            </a:r>
            <a:endParaRPr lang="en-US" sz="1050" baseline="-25000" dirty="0">
              <a:solidFill>
                <a:prstClr val="black"/>
              </a:solidFill>
              <a:latin typeface="Arial" pitchFamily="34" charset="0"/>
              <a:cs typeface="Arial" pitchFamily="34" charset="0"/>
            </a:endParaRPr>
          </a:p>
        </p:txBody>
      </p:sp>
      <p:sp>
        <p:nvSpPr>
          <p:cNvPr id="341" name="Rounded Rectangle 340"/>
          <p:cNvSpPr/>
          <p:nvPr/>
        </p:nvSpPr>
        <p:spPr>
          <a:xfrm>
            <a:off x="4191000" y="5638800"/>
            <a:ext cx="5334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AR</a:t>
            </a:r>
            <a:r>
              <a:rPr lang="en-US" sz="1200" baseline="30000" dirty="0">
                <a:solidFill>
                  <a:prstClr val="black"/>
                </a:solidFill>
                <a:latin typeface="Arial" pitchFamily="34" charset="0"/>
                <a:cs typeface="Arial" pitchFamily="34" charset="0"/>
              </a:rPr>
              <a:t>1</a:t>
            </a:r>
          </a:p>
        </p:txBody>
      </p:sp>
      <p:sp>
        <p:nvSpPr>
          <p:cNvPr id="342" name="Rectangle 341"/>
          <p:cNvSpPr/>
          <p:nvPr/>
        </p:nvSpPr>
        <p:spPr>
          <a:xfrm>
            <a:off x="4572000" y="6172200"/>
            <a:ext cx="609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43" name="TextBox 342"/>
          <p:cNvSpPr txBox="1"/>
          <p:nvPr/>
        </p:nvSpPr>
        <p:spPr>
          <a:xfrm>
            <a:off x="4572000" y="6400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1</a:t>
            </a:r>
            <a:endParaRPr lang="en-US" sz="1050" baseline="-25000" dirty="0">
              <a:solidFill>
                <a:prstClr val="black"/>
              </a:solidFill>
              <a:latin typeface="Arial" pitchFamily="34" charset="0"/>
              <a:cs typeface="Arial" pitchFamily="34" charset="0"/>
            </a:endParaRPr>
          </a:p>
        </p:txBody>
      </p:sp>
      <p:sp>
        <p:nvSpPr>
          <p:cNvPr id="344" name="Rounded Rectangle 343"/>
          <p:cNvSpPr/>
          <p:nvPr/>
        </p:nvSpPr>
        <p:spPr>
          <a:xfrm>
            <a:off x="4648200" y="62484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45" name="TextBox 95"/>
          <p:cNvSpPr txBox="1">
            <a:spLocks noChangeArrowheads="1"/>
          </p:cNvSpPr>
          <p:nvPr/>
        </p:nvSpPr>
        <p:spPr bwMode="auto">
          <a:xfrm flipH="1">
            <a:off x="1676400" y="57912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346" name="TextBox 96"/>
          <p:cNvSpPr txBox="1">
            <a:spLocks noChangeArrowheads="1"/>
          </p:cNvSpPr>
          <p:nvPr/>
        </p:nvSpPr>
        <p:spPr bwMode="auto">
          <a:xfrm>
            <a:off x="1371600" y="57150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347" name="Straight Connector 346"/>
          <p:cNvCxnSpPr/>
          <p:nvPr/>
        </p:nvCxnSpPr>
        <p:spPr>
          <a:xfrm flipV="1">
            <a:off x="1676400" y="55626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 name="TextBox 98"/>
          <p:cNvSpPr txBox="1">
            <a:spLocks noChangeArrowheads="1"/>
          </p:cNvSpPr>
          <p:nvPr/>
        </p:nvSpPr>
        <p:spPr bwMode="auto">
          <a:xfrm flipH="1">
            <a:off x="1676400" y="54864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349" name="Straight Connector 348"/>
          <p:cNvCxnSpPr>
            <a:endCxn id="351" idx="2"/>
          </p:cNvCxnSpPr>
          <p:nvPr/>
        </p:nvCxnSpPr>
        <p:spPr>
          <a:xfrm>
            <a:off x="1600200" y="59436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0" name="Oval 349"/>
          <p:cNvSpPr/>
          <p:nvPr/>
        </p:nvSpPr>
        <p:spPr>
          <a:xfrm>
            <a:off x="2057400" y="5486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51" name="Oval 350"/>
          <p:cNvSpPr/>
          <p:nvPr/>
        </p:nvSpPr>
        <p:spPr>
          <a:xfrm>
            <a:off x="1905000" y="6019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52" name="Rectangle 351"/>
          <p:cNvSpPr/>
          <p:nvPr/>
        </p:nvSpPr>
        <p:spPr>
          <a:xfrm>
            <a:off x="2057400" y="5410200"/>
            <a:ext cx="914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53" name="TextBox 352"/>
          <p:cNvSpPr txBox="1"/>
          <p:nvPr/>
        </p:nvSpPr>
        <p:spPr>
          <a:xfrm>
            <a:off x="2438400" y="5715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1</a:t>
            </a:r>
            <a:endParaRPr lang="en-US" sz="1050" baseline="-25000" dirty="0">
              <a:solidFill>
                <a:prstClr val="black"/>
              </a:solidFill>
              <a:latin typeface="Arial" pitchFamily="34" charset="0"/>
              <a:cs typeface="Arial" pitchFamily="34" charset="0"/>
            </a:endParaRPr>
          </a:p>
        </p:txBody>
      </p:sp>
      <p:sp>
        <p:nvSpPr>
          <p:cNvPr id="354" name="Rounded Rectangle 353"/>
          <p:cNvSpPr/>
          <p:nvPr/>
        </p:nvSpPr>
        <p:spPr>
          <a:xfrm>
            <a:off x="2362200" y="5486400"/>
            <a:ext cx="5334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LT</a:t>
            </a:r>
            <a:r>
              <a:rPr lang="en-US" sz="1200" baseline="30000" dirty="0">
                <a:solidFill>
                  <a:prstClr val="black"/>
                </a:solidFill>
                <a:latin typeface="Arial" pitchFamily="34" charset="0"/>
                <a:cs typeface="Arial" pitchFamily="34" charset="0"/>
              </a:rPr>
              <a:t>2</a:t>
            </a:r>
          </a:p>
        </p:txBody>
      </p:sp>
      <p:sp>
        <p:nvSpPr>
          <p:cNvPr id="358" name="Rectangle 357"/>
          <p:cNvSpPr/>
          <p:nvPr/>
        </p:nvSpPr>
        <p:spPr>
          <a:xfrm>
            <a:off x="1905000" y="6019800"/>
            <a:ext cx="609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59" name="TextBox 358"/>
          <p:cNvSpPr txBox="1"/>
          <p:nvPr/>
        </p:nvSpPr>
        <p:spPr>
          <a:xfrm>
            <a:off x="2133600" y="62484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1</a:t>
            </a:r>
            <a:endParaRPr lang="en-US" sz="1050" baseline="-25000" dirty="0">
              <a:solidFill>
                <a:prstClr val="black"/>
              </a:solidFill>
              <a:latin typeface="Arial" pitchFamily="34" charset="0"/>
              <a:cs typeface="Arial" pitchFamily="34" charset="0"/>
            </a:endParaRPr>
          </a:p>
        </p:txBody>
      </p:sp>
      <p:sp>
        <p:nvSpPr>
          <p:cNvPr id="360" name="Rounded Rectangle 359"/>
          <p:cNvSpPr/>
          <p:nvPr/>
        </p:nvSpPr>
        <p:spPr>
          <a:xfrm>
            <a:off x="2209800" y="60960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cxnSp>
        <p:nvCxnSpPr>
          <p:cNvPr id="361" name="Straight Connector 360"/>
          <p:cNvCxnSpPr/>
          <p:nvPr/>
        </p:nvCxnSpPr>
        <p:spPr>
          <a:xfrm rot="10800000">
            <a:off x="7772400" y="609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2" name="TextBox 112"/>
          <p:cNvSpPr txBox="1">
            <a:spLocks noChangeArrowheads="1"/>
          </p:cNvSpPr>
          <p:nvPr/>
        </p:nvSpPr>
        <p:spPr bwMode="auto">
          <a:xfrm flipH="1">
            <a:off x="7772400" y="58674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cxnSp>
        <p:nvCxnSpPr>
          <p:cNvPr id="363" name="Straight Connector 362"/>
          <p:cNvCxnSpPr/>
          <p:nvPr/>
        </p:nvCxnSpPr>
        <p:spPr>
          <a:xfrm rot="10800000" flipV="1">
            <a:off x="7315200" y="61722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4" name="TextBox 101"/>
          <p:cNvSpPr txBox="1">
            <a:spLocks noChangeArrowheads="1"/>
          </p:cNvSpPr>
          <p:nvPr/>
        </p:nvSpPr>
        <p:spPr bwMode="auto">
          <a:xfrm>
            <a:off x="7315200" y="57150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365" name="Straight Connector 364"/>
          <p:cNvCxnSpPr/>
          <p:nvPr/>
        </p:nvCxnSpPr>
        <p:spPr>
          <a:xfrm>
            <a:off x="7315200" y="5829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TextBox 111"/>
          <p:cNvSpPr txBox="1">
            <a:spLocks noChangeArrowheads="1"/>
          </p:cNvSpPr>
          <p:nvPr/>
        </p:nvSpPr>
        <p:spPr bwMode="auto">
          <a:xfrm flipH="1">
            <a:off x="7315200" y="6248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368" name="TextBox 108"/>
          <p:cNvSpPr txBox="1">
            <a:spLocks noChangeArrowheads="1"/>
          </p:cNvSpPr>
          <p:nvPr/>
        </p:nvSpPr>
        <p:spPr bwMode="auto">
          <a:xfrm>
            <a:off x="7467600" y="59436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sp>
        <p:nvSpPr>
          <p:cNvPr id="369" name="Oval 368"/>
          <p:cNvSpPr/>
          <p:nvPr/>
        </p:nvSpPr>
        <p:spPr>
          <a:xfrm>
            <a:off x="8077200" y="5943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70" name="Oval 369"/>
          <p:cNvSpPr/>
          <p:nvPr/>
        </p:nvSpPr>
        <p:spPr>
          <a:xfrm>
            <a:off x="7086600" y="6248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71" name="Rectangle 370"/>
          <p:cNvSpPr/>
          <p:nvPr/>
        </p:nvSpPr>
        <p:spPr>
          <a:xfrm>
            <a:off x="6019800" y="5562600"/>
            <a:ext cx="1295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72" name="TextBox 371"/>
          <p:cNvSpPr txBox="1"/>
          <p:nvPr/>
        </p:nvSpPr>
        <p:spPr>
          <a:xfrm>
            <a:off x="6705600" y="58674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5</a:t>
            </a:r>
            <a:endParaRPr lang="en-US" sz="1050" baseline="-25000" dirty="0">
              <a:solidFill>
                <a:prstClr val="black"/>
              </a:solidFill>
              <a:latin typeface="Arial" pitchFamily="34" charset="0"/>
              <a:cs typeface="Arial" pitchFamily="34" charset="0"/>
            </a:endParaRPr>
          </a:p>
        </p:txBody>
      </p:sp>
      <p:sp>
        <p:nvSpPr>
          <p:cNvPr id="373" name="Rounded Rectangle 372"/>
          <p:cNvSpPr/>
          <p:nvPr/>
        </p:nvSpPr>
        <p:spPr>
          <a:xfrm>
            <a:off x="6781800" y="57150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74" name="Rectangle 373"/>
          <p:cNvSpPr/>
          <p:nvPr/>
        </p:nvSpPr>
        <p:spPr>
          <a:xfrm>
            <a:off x="6400800" y="6172200"/>
            <a:ext cx="914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75" name="TextBox 374"/>
          <p:cNvSpPr txBox="1"/>
          <p:nvPr/>
        </p:nvSpPr>
        <p:spPr>
          <a:xfrm>
            <a:off x="6705600" y="6400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5</a:t>
            </a:r>
            <a:endParaRPr lang="en-US" sz="1050" baseline="-25000" dirty="0">
              <a:solidFill>
                <a:prstClr val="black"/>
              </a:solidFill>
              <a:latin typeface="Arial" pitchFamily="34" charset="0"/>
              <a:cs typeface="Arial" pitchFamily="34" charset="0"/>
            </a:endParaRPr>
          </a:p>
        </p:txBody>
      </p:sp>
      <p:sp>
        <p:nvSpPr>
          <p:cNvPr id="376" name="Rounded Rectangle 375"/>
          <p:cNvSpPr/>
          <p:nvPr/>
        </p:nvSpPr>
        <p:spPr>
          <a:xfrm>
            <a:off x="6781800" y="62484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77" name="Rectangle 376"/>
          <p:cNvSpPr/>
          <p:nvPr/>
        </p:nvSpPr>
        <p:spPr>
          <a:xfrm>
            <a:off x="8077200" y="5867400"/>
            <a:ext cx="914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78" name="TextBox 377"/>
          <p:cNvSpPr txBox="1"/>
          <p:nvPr/>
        </p:nvSpPr>
        <p:spPr>
          <a:xfrm>
            <a:off x="8610600" y="6096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5</a:t>
            </a:r>
            <a:endParaRPr lang="en-US" sz="1050" baseline="-25000" dirty="0">
              <a:solidFill>
                <a:prstClr val="black"/>
              </a:solidFill>
              <a:latin typeface="Arial" pitchFamily="34" charset="0"/>
              <a:cs typeface="Arial" pitchFamily="34" charset="0"/>
            </a:endParaRPr>
          </a:p>
        </p:txBody>
      </p:sp>
      <p:sp>
        <p:nvSpPr>
          <p:cNvPr id="379" name="Rounded Rectangle 378"/>
          <p:cNvSpPr/>
          <p:nvPr/>
        </p:nvSpPr>
        <p:spPr>
          <a:xfrm>
            <a:off x="8686800" y="5943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80" name="Rectangle 379"/>
          <p:cNvSpPr/>
          <p:nvPr/>
        </p:nvSpPr>
        <p:spPr>
          <a:xfrm>
            <a:off x="8305800" y="4572000"/>
            <a:ext cx="6858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83" name="TextBox 382"/>
          <p:cNvSpPr txBox="1"/>
          <p:nvPr/>
        </p:nvSpPr>
        <p:spPr>
          <a:xfrm>
            <a:off x="8534400" y="48387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84" name="Rounded Rectangle 383"/>
          <p:cNvSpPr/>
          <p:nvPr/>
        </p:nvSpPr>
        <p:spPr>
          <a:xfrm>
            <a:off x="8610600" y="46863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85" name="Oval 384"/>
          <p:cNvSpPr/>
          <p:nvPr/>
        </p:nvSpPr>
        <p:spPr>
          <a:xfrm>
            <a:off x="5867400" y="3505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86" name="Flowchart: Summing Junction 385"/>
          <p:cNvSpPr/>
          <p:nvPr/>
        </p:nvSpPr>
        <p:spPr>
          <a:xfrm>
            <a:off x="7772400" y="30480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387" name="Flowchart: Summing Junction 386"/>
          <p:cNvSpPr/>
          <p:nvPr/>
        </p:nvSpPr>
        <p:spPr>
          <a:xfrm>
            <a:off x="7086600" y="57150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388" name="TextBox 387"/>
          <p:cNvSpPr txBox="1"/>
          <p:nvPr/>
        </p:nvSpPr>
        <p:spPr>
          <a:xfrm>
            <a:off x="8305800" y="6096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4</a:t>
            </a:r>
            <a:endParaRPr lang="en-US" sz="1050" baseline="-25000" dirty="0">
              <a:solidFill>
                <a:prstClr val="black"/>
              </a:solidFill>
              <a:latin typeface="Arial" pitchFamily="34" charset="0"/>
              <a:cs typeface="Arial" pitchFamily="34" charset="0"/>
            </a:endParaRPr>
          </a:p>
        </p:txBody>
      </p:sp>
      <p:sp>
        <p:nvSpPr>
          <p:cNvPr id="389" name="Rounded Rectangle 388"/>
          <p:cNvSpPr/>
          <p:nvPr/>
        </p:nvSpPr>
        <p:spPr>
          <a:xfrm>
            <a:off x="8382000" y="5943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90" name="TextBox 389"/>
          <p:cNvSpPr txBox="1"/>
          <p:nvPr/>
        </p:nvSpPr>
        <p:spPr>
          <a:xfrm>
            <a:off x="6096000" y="58674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4</a:t>
            </a:r>
            <a:endParaRPr lang="en-US" sz="1050" baseline="-25000" dirty="0">
              <a:solidFill>
                <a:prstClr val="black"/>
              </a:solidFill>
              <a:latin typeface="Arial" pitchFamily="34" charset="0"/>
              <a:cs typeface="Arial" pitchFamily="34" charset="0"/>
            </a:endParaRPr>
          </a:p>
        </p:txBody>
      </p:sp>
      <p:sp>
        <p:nvSpPr>
          <p:cNvPr id="391" name="Rounded Rectangle 390"/>
          <p:cNvSpPr/>
          <p:nvPr/>
        </p:nvSpPr>
        <p:spPr>
          <a:xfrm>
            <a:off x="6096000" y="5638800"/>
            <a:ext cx="6096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prstClr val="black"/>
                </a:solidFill>
                <a:latin typeface="Arial" pitchFamily="34" charset="0"/>
                <a:cs typeface="Arial" pitchFamily="34" charset="0"/>
              </a:rPr>
              <a:t>RWA</a:t>
            </a:r>
            <a:r>
              <a:rPr lang="en-US" sz="1100" baseline="30000" dirty="0">
                <a:solidFill>
                  <a:prstClr val="black"/>
                </a:solidFill>
                <a:latin typeface="Arial" pitchFamily="34" charset="0"/>
                <a:cs typeface="Arial" pitchFamily="34" charset="0"/>
              </a:rPr>
              <a:t>1</a:t>
            </a:r>
          </a:p>
        </p:txBody>
      </p:sp>
      <p:sp>
        <p:nvSpPr>
          <p:cNvPr id="395" name="TextBox 394"/>
          <p:cNvSpPr txBox="1"/>
          <p:nvPr/>
        </p:nvSpPr>
        <p:spPr>
          <a:xfrm>
            <a:off x="6400800" y="6400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4</a:t>
            </a:r>
            <a:endParaRPr lang="en-US" sz="1050" baseline="-25000" dirty="0">
              <a:solidFill>
                <a:prstClr val="black"/>
              </a:solidFill>
              <a:latin typeface="Arial" pitchFamily="34" charset="0"/>
              <a:cs typeface="Arial" pitchFamily="34" charset="0"/>
            </a:endParaRPr>
          </a:p>
        </p:txBody>
      </p:sp>
      <p:sp>
        <p:nvSpPr>
          <p:cNvPr id="396" name="Rounded Rectangle 395"/>
          <p:cNvSpPr/>
          <p:nvPr/>
        </p:nvSpPr>
        <p:spPr>
          <a:xfrm>
            <a:off x="6477000" y="62484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97" name="TextBox 95"/>
          <p:cNvSpPr txBox="1">
            <a:spLocks noChangeArrowheads="1"/>
          </p:cNvSpPr>
          <p:nvPr/>
        </p:nvSpPr>
        <p:spPr bwMode="auto">
          <a:xfrm flipH="1">
            <a:off x="4953000" y="17526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398" name="TextBox 96"/>
          <p:cNvSpPr txBox="1">
            <a:spLocks noChangeArrowheads="1"/>
          </p:cNvSpPr>
          <p:nvPr/>
        </p:nvSpPr>
        <p:spPr bwMode="auto">
          <a:xfrm>
            <a:off x="4648200" y="16764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399" name="Straight Connector 398"/>
          <p:cNvCxnSpPr/>
          <p:nvPr/>
        </p:nvCxnSpPr>
        <p:spPr>
          <a:xfrm flipV="1">
            <a:off x="4953000" y="15240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0" name="TextBox 98"/>
          <p:cNvSpPr txBox="1">
            <a:spLocks noChangeArrowheads="1"/>
          </p:cNvSpPr>
          <p:nvPr/>
        </p:nvSpPr>
        <p:spPr bwMode="auto">
          <a:xfrm flipH="1">
            <a:off x="4953000" y="14478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401" name="Straight Connector 400"/>
          <p:cNvCxnSpPr>
            <a:endCxn id="403" idx="2"/>
          </p:cNvCxnSpPr>
          <p:nvPr/>
        </p:nvCxnSpPr>
        <p:spPr>
          <a:xfrm>
            <a:off x="4876800" y="19050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Oval 401"/>
          <p:cNvSpPr/>
          <p:nvPr/>
        </p:nvSpPr>
        <p:spPr>
          <a:xfrm>
            <a:off x="5334000" y="1447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403" name="Oval 402"/>
          <p:cNvSpPr/>
          <p:nvPr/>
        </p:nvSpPr>
        <p:spPr>
          <a:xfrm>
            <a:off x="5181600" y="1981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cxnSp>
        <p:nvCxnSpPr>
          <p:cNvPr id="420" name="Straight Connector 419"/>
          <p:cNvCxnSpPr>
            <a:endCxn id="426" idx="6"/>
          </p:cNvCxnSpPr>
          <p:nvPr/>
        </p:nvCxnSpPr>
        <p:spPr>
          <a:xfrm rot="10800000" flipV="1">
            <a:off x="7162800" y="20574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60" name="TextBox 101"/>
          <p:cNvSpPr txBox="1">
            <a:spLocks noChangeArrowheads="1"/>
          </p:cNvSpPr>
          <p:nvPr/>
        </p:nvSpPr>
        <p:spPr bwMode="auto">
          <a:xfrm>
            <a:off x="7315200" y="20574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422" name="Straight Connector 421"/>
          <p:cNvCxnSpPr>
            <a:stCxn id="425" idx="6"/>
          </p:cNvCxnSpPr>
          <p:nvPr/>
        </p:nvCxnSpPr>
        <p:spPr>
          <a:xfrm>
            <a:off x="7315200" y="1638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62" name="TextBox 111"/>
          <p:cNvSpPr txBox="1">
            <a:spLocks noChangeArrowheads="1"/>
          </p:cNvSpPr>
          <p:nvPr/>
        </p:nvSpPr>
        <p:spPr bwMode="auto">
          <a:xfrm flipH="1">
            <a:off x="7391400" y="15240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5563" name="TextBox 96"/>
          <p:cNvSpPr txBox="1">
            <a:spLocks noChangeArrowheads="1"/>
          </p:cNvSpPr>
          <p:nvPr/>
        </p:nvSpPr>
        <p:spPr bwMode="auto">
          <a:xfrm>
            <a:off x="7391400" y="1828800"/>
            <a:ext cx="533400" cy="276225"/>
          </a:xfrm>
          <a:prstGeom prst="rect">
            <a:avLst/>
          </a:prstGeom>
          <a:noFill/>
          <a:ln w="9525">
            <a:noFill/>
            <a:miter lim="800000"/>
            <a:headEnd/>
            <a:tailEnd/>
          </a:ln>
        </p:spPr>
        <p:txBody>
          <a:bodyPr>
            <a:spAutoFit/>
          </a:bodyPr>
          <a:lstStyle/>
          <a:p>
            <a:r>
              <a:rPr lang="en-US" sz="1200">
                <a:solidFill>
                  <a:prstClr val="black"/>
                </a:solidFill>
              </a:rPr>
              <a:t>LT</a:t>
            </a:r>
            <a:endParaRPr lang="en-US" sz="1200" baseline="-25000">
              <a:solidFill>
                <a:prstClr val="black"/>
              </a:solidFill>
            </a:endParaRPr>
          </a:p>
        </p:txBody>
      </p:sp>
      <p:sp>
        <p:nvSpPr>
          <p:cNvPr id="425" name="Oval 424"/>
          <p:cNvSpPr/>
          <p:nvPr/>
        </p:nvSpPr>
        <p:spPr>
          <a:xfrm>
            <a:off x="7086600" y="152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426" name="Flowchart: Summing Junction 425"/>
          <p:cNvSpPr/>
          <p:nvPr/>
        </p:nvSpPr>
        <p:spPr>
          <a:xfrm>
            <a:off x="6934200" y="21336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427" name="Flowchart: Summing Junction 426"/>
          <p:cNvSpPr/>
          <p:nvPr/>
        </p:nvSpPr>
        <p:spPr>
          <a:xfrm>
            <a:off x="6934200" y="21336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cxnSp>
        <p:nvCxnSpPr>
          <p:cNvPr id="444" name="Straight Connector 443"/>
          <p:cNvCxnSpPr>
            <a:endCxn id="450" idx="6"/>
          </p:cNvCxnSpPr>
          <p:nvPr/>
        </p:nvCxnSpPr>
        <p:spPr>
          <a:xfrm rot="10800000" flipV="1">
            <a:off x="7162800" y="20574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TextBox 101"/>
          <p:cNvSpPr txBox="1">
            <a:spLocks noChangeArrowheads="1"/>
          </p:cNvSpPr>
          <p:nvPr/>
        </p:nvSpPr>
        <p:spPr bwMode="auto">
          <a:xfrm>
            <a:off x="7315200" y="20574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446" name="Straight Connector 445"/>
          <p:cNvCxnSpPr>
            <a:stCxn id="449" idx="6"/>
          </p:cNvCxnSpPr>
          <p:nvPr/>
        </p:nvCxnSpPr>
        <p:spPr>
          <a:xfrm>
            <a:off x="7315200" y="1638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7" name="TextBox 111"/>
          <p:cNvSpPr txBox="1">
            <a:spLocks noChangeArrowheads="1"/>
          </p:cNvSpPr>
          <p:nvPr/>
        </p:nvSpPr>
        <p:spPr bwMode="auto">
          <a:xfrm flipH="1">
            <a:off x="7391400" y="15240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448" name="TextBox 96"/>
          <p:cNvSpPr txBox="1">
            <a:spLocks noChangeArrowheads="1"/>
          </p:cNvSpPr>
          <p:nvPr/>
        </p:nvSpPr>
        <p:spPr bwMode="auto">
          <a:xfrm>
            <a:off x="7391400" y="1828800"/>
            <a:ext cx="533400" cy="276225"/>
          </a:xfrm>
          <a:prstGeom prst="rect">
            <a:avLst/>
          </a:prstGeom>
          <a:noFill/>
          <a:ln w="9525">
            <a:noFill/>
            <a:miter lim="800000"/>
            <a:headEnd/>
            <a:tailEnd/>
          </a:ln>
        </p:spPr>
        <p:txBody>
          <a:bodyPr>
            <a:spAutoFit/>
          </a:bodyPr>
          <a:lstStyle/>
          <a:p>
            <a:r>
              <a:rPr lang="en-US" sz="1200">
                <a:solidFill>
                  <a:prstClr val="black"/>
                </a:solidFill>
              </a:rPr>
              <a:t>LT</a:t>
            </a:r>
            <a:endParaRPr lang="en-US" sz="1200" baseline="-25000">
              <a:solidFill>
                <a:prstClr val="black"/>
              </a:solidFill>
            </a:endParaRPr>
          </a:p>
        </p:txBody>
      </p:sp>
      <p:sp>
        <p:nvSpPr>
          <p:cNvPr id="449" name="Oval 448"/>
          <p:cNvSpPr/>
          <p:nvPr/>
        </p:nvSpPr>
        <p:spPr>
          <a:xfrm>
            <a:off x="7086600" y="152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450" name="Flowchart: Summing Junction 449"/>
          <p:cNvSpPr/>
          <p:nvPr/>
        </p:nvSpPr>
        <p:spPr>
          <a:xfrm>
            <a:off x="6934200" y="21336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451" name="Flowchart: Summing Junction 450"/>
          <p:cNvSpPr/>
          <p:nvPr/>
        </p:nvSpPr>
        <p:spPr>
          <a:xfrm>
            <a:off x="6934200" y="21336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cxnSp>
        <p:nvCxnSpPr>
          <p:cNvPr id="462" name="Straight Connector 461"/>
          <p:cNvCxnSpPr>
            <a:endCxn id="467" idx="7"/>
          </p:cNvCxnSpPr>
          <p:nvPr/>
        </p:nvCxnSpPr>
        <p:spPr>
          <a:xfrm rot="10800000" flipV="1">
            <a:off x="5681663" y="1905000"/>
            <a:ext cx="185737" cy="109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3" name="TextBox 101"/>
          <p:cNvSpPr txBox="1">
            <a:spLocks noChangeArrowheads="1"/>
          </p:cNvSpPr>
          <p:nvPr/>
        </p:nvSpPr>
        <p:spPr bwMode="auto">
          <a:xfrm>
            <a:off x="5715000" y="19050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464" name="Straight Connector 463"/>
          <p:cNvCxnSpPr/>
          <p:nvPr/>
        </p:nvCxnSpPr>
        <p:spPr>
          <a:xfrm>
            <a:off x="5562600" y="15621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5" name="TextBox 111"/>
          <p:cNvSpPr txBox="1">
            <a:spLocks noChangeArrowheads="1"/>
          </p:cNvSpPr>
          <p:nvPr/>
        </p:nvSpPr>
        <p:spPr bwMode="auto">
          <a:xfrm flipH="1">
            <a:off x="5715000" y="14478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466" name="TextBox 96"/>
          <p:cNvSpPr txBox="1">
            <a:spLocks noChangeArrowheads="1"/>
          </p:cNvSpPr>
          <p:nvPr/>
        </p:nvSpPr>
        <p:spPr bwMode="auto">
          <a:xfrm>
            <a:off x="5715000" y="1676400"/>
            <a:ext cx="533400" cy="276225"/>
          </a:xfrm>
          <a:prstGeom prst="rect">
            <a:avLst/>
          </a:prstGeom>
          <a:noFill/>
          <a:ln w="9525">
            <a:noFill/>
            <a:miter lim="800000"/>
            <a:headEnd/>
            <a:tailEnd/>
          </a:ln>
        </p:spPr>
        <p:txBody>
          <a:bodyPr>
            <a:spAutoFit/>
          </a:bodyPr>
          <a:lstStyle/>
          <a:p>
            <a:r>
              <a:rPr lang="en-US" sz="1200">
                <a:solidFill>
                  <a:prstClr val="black"/>
                </a:solidFill>
              </a:rPr>
              <a:t>LT</a:t>
            </a:r>
            <a:endParaRPr lang="en-US" sz="1200" baseline="-25000">
              <a:solidFill>
                <a:prstClr val="black"/>
              </a:solidFill>
            </a:endParaRPr>
          </a:p>
        </p:txBody>
      </p:sp>
      <p:sp>
        <p:nvSpPr>
          <p:cNvPr id="467" name="Oval 466"/>
          <p:cNvSpPr/>
          <p:nvPr/>
        </p:nvSpPr>
        <p:spPr>
          <a:xfrm>
            <a:off x="5486400" y="1981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468" name="Oval 467"/>
          <p:cNvSpPr/>
          <p:nvPr/>
        </p:nvSpPr>
        <p:spPr>
          <a:xfrm>
            <a:off x="5334000" y="1447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cxnSp>
        <p:nvCxnSpPr>
          <p:cNvPr id="469" name="Straight Connector 468"/>
          <p:cNvCxnSpPr/>
          <p:nvPr/>
        </p:nvCxnSpPr>
        <p:spPr>
          <a:xfrm rot="10800000">
            <a:off x="6934200" y="2743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0" name="TextBox 112"/>
          <p:cNvSpPr txBox="1">
            <a:spLocks noChangeArrowheads="1"/>
          </p:cNvSpPr>
          <p:nvPr/>
        </p:nvSpPr>
        <p:spPr bwMode="auto">
          <a:xfrm flipH="1">
            <a:off x="6934200" y="25146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sp>
        <p:nvSpPr>
          <p:cNvPr id="471" name="TextBox 101"/>
          <p:cNvSpPr txBox="1">
            <a:spLocks noChangeArrowheads="1"/>
          </p:cNvSpPr>
          <p:nvPr/>
        </p:nvSpPr>
        <p:spPr bwMode="auto">
          <a:xfrm>
            <a:off x="6477000" y="23622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472" name="Straight Connector 471"/>
          <p:cNvCxnSpPr>
            <a:stCxn id="473" idx="5"/>
          </p:cNvCxnSpPr>
          <p:nvPr/>
        </p:nvCxnSpPr>
        <p:spPr>
          <a:xfrm rot="16200000" flipH="1">
            <a:off x="6519863" y="2481263"/>
            <a:ext cx="109537" cy="261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3" name="Oval 472"/>
          <p:cNvSpPr/>
          <p:nvPr/>
        </p:nvSpPr>
        <p:spPr>
          <a:xfrm>
            <a:off x="6248400"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474" name="TextBox 108"/>
          <p:cNvSpPr txBox="1">
            <a:spLocks noChangeArrowheads="1"/>
          </p:cNvSpPr>
          <p:nvPr/>
        </p:nvSpPr>
        <p:spPr bwMode="auto">
          <a:xfrm>
            <a:off x="6629400" y="25908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sp>
        <p:nvSpPr>
          <p:cNvPr id="475" name="Oval 474"/>
          <p:cNvSpPr/>
          <p:nvPr/>
        </p:nvSpPr>
        <p:spPr>
          <a:xfrm>
            <a:off x="7239000" y="2590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cxnSp>
        <p:nvCxnSpPr>
          <p:cNvPr id="476" name="Straight Connector 475"/>
          <p:cNvCxnSpPr/>
          <p:nvPr/>
        </p:nvCxnSpPr>
        <p:spPr>
          <a:xfrm rot="5400000">
            <a:off x="6724650" y="2386013"/>
            <a:ext cx="300037" cy="185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7" name="Flowchart: Summing Junction 476"/>
          <p:cNvSpPr/>
          <p:nvPr/>
        </p:nvSpPr>
        <p:spPr>
          <a:xfrm>
            <a:off x="6934200" y="21336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cxnSp>
        <p:nvCxnSpPr>
          <p:cNvPr id="478" name="Straight Connector 477"/>
          <p:cNvCxnSpPr/>
          <p:nvPr/>
        </p:nvCxnSpPr>
        <p:spPr>
          <a:xfrm rot="10800000">
            <a:off x="6553200" y="3352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9" name="TextBox 112"/>
          <p:cNvSpPr txBox="1">
            <a:spLocks noChangeArrowheads="1"/>
          </p:cNvSpPr>
          <p:nvPr/>
        </p:nvSpPr>
        <p:spPr bwMode="auto">
          <a:xfrm flipH="1">
            <a:off x="6553200" y="31242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cxnSp>
        <p:nvCxnSpPr>
          <p:cNvPr id="480" name="Straight Connector 479"/>
          <p:cNvCxnSpPr/>
          <p:nvPr/>
        </p:nvCxnSpPr>
        <p:spPr>
          <a:xfrm rot="10800000" flipV="1">
            <a:off x="6096000" y="34290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 name="TextBox 101"/>
          <p:cNvSpPr txBox="1">
            <a:spLocks noChangeArrowheads="1"/>
          </p:cNvSpPr>
          <p:nvPr/>
        </p:nvSpPr>
        <p:spPr bwMode="auto">
          <a:xfrm>
            <a:off x="6096000" y="29718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482" name="Straight Connector 481"/>
          <p:cNvCxnSpPr/>
          <p:nvPr/>
        </p:nvCxnSpPr>
        <p:spPr>
          <a:xfrm>
            <a:off x="6096000" y="30861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3" name="TextBox 111"/>
          <p:cNvSpPr txBox="1">
            <a:spLocks noChangeArrowheads="1"/>
          </p:cNvSpPr>
          <p:nvPr/>
        </p:nvSpPr>
        <p:spPr bwMode="auto">
          <a:xfrm flipH="1">
            <a:off x="6096000" y="35052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484" name="Flowchart: Summing Junction 483"/>
          <p:cNvSpPr/>
          <p:nvPr/>
        </p:nvSpPr>
        <p:spPr>
          <a:xfrm>
            <a:off x="5867400" y="29718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485" name="TextBox 108"/>
          <p:cNvSpPr txBox="1">
            <a:spLocks noChangeArrowheads="1"/>
          </p:cNvSpPr>
          <p:nvPr/>
        </p:nvSpPr>
        <p:spPr bwMode="auto">
          <a:xfrm>
            <a:off x="6248400" y="32004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sp>
        <p:nvSpPr>
          <p:cNvPr id="486" name="Oval 485"/>
          <p:cNvSpPr/>
          <p:nvPr/>
        </p:nvSpPr>
        <p:spPr>
          <a:xfrm>
            <a:off x="6858000" y="3200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487" name="Oval 486"/>
          <p:cNvSpPr/>
          <p:nvPr/>
        </p:nvSpPr>
        <p:spPr>
          <a:xfrm>
            <a:off x="5867400" y="3505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cxnSp>
        <p:nvCxnSpPr>
          <p:cNvPr id="488" name="Straight Connector 487"/>
          <p:cNvCxnSpPr/>
          <p:nvPr/>
        </p:nvCxnSpPr>
        <p:spPr>
          <a:xfrm rot="10800000">
            <a:off x="8458200" y="3429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9" name="TextBox 112"/>
          <p:cNvSpPr txBox="1">
            <a:spLocks noChangeArrowheads="1"/>
          </p:cNvSpPr>
          <p:nvPr/>
        </p:nvSpPr>
        <p:spPr bwMode="auto">
          <a:xfrm flipH="1">
            <a:off x="8458200" y="32004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cxnSp>
        <p:nvCxnSpPr>
          <p:cNvPr id="490" name="Straight Connector 489"/>
          <p:cNvCxnSpPr/>
          <p:nvPr/>
        </p:nvCxnSpPr>
        <p:spPr>
          <a:xfrm rot="10800000" flipV="1">
            <a:off x="8001000" y="35052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1" name="TextBox 101"/>
          <p:cNvSpPr txBox="1">
            <a:spLocks noChangeArrowheads="1"/>
          </p:cNvSpPr>
          <p:nvPr/>
        </p:nvSpPr>
        <p:spPr bwMode="auto">
          <a:xfrm>
            <a:off x="8001000" y="30480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492" name="Straight Connector 491"/>
          <p:cNvCxnSpPr/>
          <p:nvPr/>
        </p:nvCxnSpPr>
        <p:spPr>
          <a:xfrm>
            <a:off x="8001000" y="3162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3" name="TextBox 111"/>
          <p:cNvSpPr txBox="1">
            <a:spLocks noChangeArrowheads="1"/>
          </p:cNvSpPr>
          <p:nvPr/>
        </p:nvSpPr>
        <p:spPr bwMode="auto">
          <a:xfrm flipH="1">
            <a:off x="8001000" y="3581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494" name="TextBox 108"/>
          <p:cNvSpPr txBox="1">
            <a:spLocks noChangeArrowheads="1"/>
          </p:cNvSpPr>
          <p:nvPr/>
        </p:nvSpPr>
        <p:spPr bwMode="auto">
          <a:xfrm>
            <a:off x="8153400" y="32766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sp>
        <p:nvSpPr>
          <p:cNvPr id="495" name="Oval 494"/>
          <p:cNvSpPr/>
          <p:nvPr/>
        </p:nvSpPr>
        <p:spPr>
          <a:xfrm>
            <a:off x="8763000" y="3276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496" name="Oval 495"/>
          <p:cNvSpPr/>
          <p:nvPr/>
        </p:nvSpPr>
        <p:spPr>
          <a:xfrm>
            <a:off x="7772400" y="3581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497" name="Flowchart: Summing Junction 496"/>
          <p:cNvSpPr/>
          <p:nvPr/>
        </p:nvSpPr>
        <p:spPr>
          <a:xfrm>
            <a:off x="7772400" y="30480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498" name="TextBox 497"/>
          <p:cNvSpPr txBox="1"/>
          <p:nvPr/>
        </p:nvSpPr>
        <p:spPr>
          <a:xfrm>
            <a:off x="457200" y="4495800"/>
            <a:ext cx="758825"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(AR</a:t>
            </a:r>
            <a:r>
              <a:rPr lang="en-US" sz="1400" baseline="30000" dirty="0">
                <a:solidFill>
                  <a:prstClr val="black"/>
                </a:solidFill>
                <a:latin typeface="Perpetua"/>
                <a:cs typeface=""/>
              </a:rPr>
              <a:t>1</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
        <p:nvSpPr>
          <p:cNvPr id="499" name="TextBox 498"/>
          <p:cNvSpPr txBox="1"/>
          <p:nvPr/>
        </p:nvSpPr>
        <p:spPr>
          <a:xfrm>
            <a:off x="457200" y="4724400"/>
            <a:ext cx="758825"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3</a:t>
            </a:r>
            <a:r>
              <a:rPr lang="en-US" sz="1400" dirty="0">
                <a:solidFill>
                  <a:prstClr val="black"/>
                </a:solidFill>
                <a:latin typeface="Perpetua"/>
                <a:cs typeface=""/>
              </a:rPr>
              <a:t>(AR</a:t>
            </a:r>
            <a:r>
              <a:rPr lang="en-US" sz="1400" baseline="30000" dirty="0">
                <a:solidFill>
                  <a:prstClr val="black"/>
                </a:solidFill>
                <a:latin typeface="Perpetua"/>
                <a:cs typeface=""/>
              </a:rPr>
              <a:t>1</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
        <p:nvSpPr>
          <p:cNvPr id="525" name="TextBox 524"/>
          <p:cNvSpPr txBox="1"/>
          <p:nvPr/>
        </p:nvSpPr>
        <p:spPr>
          <a:xfrm>
            <a:off x="381000" y="5943600"/>
            <a:ext cx="1139825"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1</a:t>
            </a:r>
            <a:r>
              <a:rPr lang="en-US" sz="1400" dirty="0">
                <a:solidFill>
                  <a:prstClr val="black"/>
                </a:solidFill>
                <a:latin typeface="Perpetua"/>
                <a:cs typeface=""/>
              </a:rPr>
              <a:t>(AR</a:t>
            </a:r>
            <a:r>
              <a:rPr lang="en-US" sz="1400" baseline="30000" dirty="0">
                <a:solidFill>
                  <a:prstClr val="black"/>
                </a:solidFill>
                <a:latin typeface="Perpetua"/>
                <a:cs typeface=""/>
              </a:rPr>
              <a:t>1</a:t>
            </a:r>
            <a:r>
              <a:rPr lang="en-US" sz="1400" dirty="0">
                <a:solidFill>
                  <a:prstClr val="black"/>
                </a:solidFill>
                <a:latin typeface="Perpetua"/>
                <a:cs typeface=""/>
              </a:rPr>
              <a:t>,</a:t>
            </a:r>
            <a:r>
              <a:rPr lang="en-US" sz="1400" dirty="0">
                <a:solidFill>
                  <a:prstClr val="black"/>
                </a:solidFill>
                <a:latin typeface="Perpetua"/>
                <a:cs typeface="Arial" pitchFamily="34" charset="0"/>
              </a:rPr>
              <a:t> AR</a:t>
            </a:r>
            <a:r>
              <a:rPr lang="en-US" sz="1400" baseline="30000" dirty="0">
                <a:solidFill>
                  <a:prstClr val="black"/>
                </a:solidFill>
                <a:latin typeface="Perpetua"/>
                <a:cs typeface="Arial" pitchFamily="34" charset="0"/>
              </a:rPr>
              <a:t>2</a:t>
            </a:r>
            <a:r>
              <a:rPr lang="en-US" sz="1400" dirty="0">
                <a:solidFill>
                  <a:prstClr val="black"/>
                </a:solidFill>
                <a:latin typeface="Perpetua"/>
                <a:cs typeface="Arial" pitchFamily="34" charset="0"/>
              </a:rPr>
              <a:t> )</a:t>
            </a:r>
            <a:endParaRPr lang="en-US" sz="1200" baseline="-25000" dirty="0">
              <a:solidFill>
                <a:prstClr val="black"/>
              </a:solidFill>
              <a:latin typeface="Arial" pitchFamily="34" charset="0"/>
              <a:cs typeface="Arial" pitchFamily="34" charset="0"/>
            </a:endParaRPr>
          </a:p>
        </p:txBody>
      </p:sp>
      <p:sp>
        <p:nvSpPr>
          <p:cNvPr id="526" name="TextBox 525"/>
          <p:cNvSpPr txBox="1"/>
          <p:nvPr/>
        </p:nvSpPr>
        <p:spPr>
          <a:xfrm>
            <a:off x="7620000" y="6324600"/>
            <a:ext cx="1087438"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4</a:t>
            </a:r>
            <a:r>
              <a:rPr lang="en-US" sz="1400" dirty="0">
                <a:solidFill>
                  <a:prstClr val="black"/>
                </a:solidFill>
                <a:latin typeface="Perpetua"/>
                <a:cs typeface=""/>
              </a:rPr>
              <a:t>(CR</a:t>
            </a:r>
            <a:r>
              <a:rPr lang="en-US" sz="1400" baseline="30000" dirty="0">
                <a:solidFill>
                  <a:prstClr val="black"/>
                </a:solidFill>
                <a:latin typeface="Perpetua"/>
                <a:cs typeface=""/>
              </a:rPr>
              <a:t>2</a:t>
            </a:r>
            <a:r>
              <a:rPr lang="en-US" sz="1400" dirty="0">
                <a:solidFill>
                  <a:prstClr val="black"/>
                </a:solidFill>
                <a:latin typeface="Perpetua"/>
                <a:cs typeface="Arial" pitchFamily="34" charset="0"/>
              </a:rPr>
              <a:t>,CR</a:t>
            </a:r>
            <a:r>
              <a:rPr lang="en-US" sz="1400" baseline="30000" dirty="0">
                <a:solidFill>
                  <a:prstClr val="black"/>
                </a:solidFill>
                <a:latin typeface="Perpetua"/>
                <a:cs typeface="Arial" pitchFamily="34" charset="0"/>
              </a:rPr>
              <a:t>3</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
        <p:nvSpPr>
          <p:cNvPr id="527" name="TextBox 526"/>
          <p:cNvSpPr txBox="1"/>
          <p:nvPr/>
        </p:nvSpPr>
        <p:spPr>
          <a:xfrm>
            <a:off x="5334000" y="5029200"/>
            <a:ext cx="722313"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(LT</a:t>
            </a:r>
            <a:r>
              <a:rPr lang="en-US" sz="1400" baseline="30000" dirty="0">
                <a:solidFill>
                  <a:prstClr val="black"/>
                </a:solidFill>
                <a:latin typeface="Perpetua"/>
                <a:cs typeface=""/>
              </a:rPr>
              <a:t>2</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
        <p:nvSpPr>
          <p:cNvPr id="528" name="TextBox 527"/>
          <p:cNvSpPr txBox="1"/>
          <p:nvPr/>
        </p:nvSpPr>
        <p:spPr>
          <a:xfrm>
            <a:off x="3429000" y="6324600"/>
            <a:ext cx="1081088"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1</a:t>
            </a:r>
            <a:r>
              <a:rPr lang="en-US" sz="1400" dirty="0">
                <a:solidFill>
                  <a:prstClr val="black"/>
                </a:solidFill>
                <a:latin typeface="Perpetua"/>
                <a:cs typeface=""/>
              </a:rPr>
              <a:t>(LT</a:t>
            </a:r>
            <a:r>
              <a:rPr lang="en-US" sz="1400" baseline="30000" dirty="0">
                <a:solidFill>
                  <a:prstClr val="black"/>
                </a:solidFill>
                <a:latin typeface="Perpetua"/>
                <a:cs typeface=""/>
              </a:rPr>
              <a:t>1</a:t>
            </a:r>
            <a:r>
              <a:rPr lang="en-US" sz="1400" dirty="0">
                <a:solidFill>
                  <a:prstClr val="black"/>
                </a:solidFill>
                <a:latin typeface="Perpetua"/>
                <a:cs typeface=""/>
              </a:rPr>
              <a:t>,</a:t>
            </a:r>
            <a:r>
              <a:rPr lang="en-US" sz="1400" dirty="0">
                <a:solidFill>
                  <a:prstClr val="black"/>
                </a:solidFill>
                <a:latin typeface="Perpetua"/>
                <a:cs typeface="Arial" pitchFamily="34" charset="0"/>
              </a:rPr>
              <a:t> LT</a:t>
            </a:r>
            <a:r>
              <a:rPr lang="en-US" sz="1400" baseline="30000" dirty="0">
                <a:solidFill>
                  <a:prstClr val="black"/>
                </a:solidFill>
                <a:latin typeface="Perpetua"/>
                <a:cs typeface="Arial" pitchFamily="34" charset="0"/>
              </a:rPr>
              <a:t>2</a:t>
            </a:r>
            <a:r>
              <a:rPr lang="en-US" sz="1400" dirty="0">
                <a:solidFill>
                  <a:prstClr val="black"/>
                </a:solidFill>
                <a:latin typeface="Perpetua"/>
                <a:cs typeface="Arial" pitchFamily="34" charset="0"/>
              </a:rPr>
              <a:t> )</a:t>
            </a:r>
            <a:endParaRPr lang="en-US" sz="1200" baseline="-25000" dirty="0">
              <a:solidFill>
                <a:prstClr val="black"/>
              </a:solidFill>
              <a:latin typeface="Arial" pitchFamily="34" charset="0"/>
              <a:cs typeface="Arial" pitchFamily="34" charset="0"/>
            </a:endParaRPr>
          </a:p>
        </p:txBody>
      </p:sp>
      <p:sp>
        <p:nvSpPr>
          <p:cNvPr id="529" name="TextBox 528"/>
          <p:cNvSpPr txBox="1"/>
          <p:nvPr/>
        </p:nvSpPr>
        <p:spPr>
          <a:xfrm>
            <a:off x="7772400" y="5105400"/>
            <a:ext cx="1087438"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(CR</a:t>
            </a:r>
            <a:r>
              <a:rPr lang="en-US" sz="1400" baseline="30000" dirty="0">
                <a:solidFill>
                  <a:prstClr val="black"/>
                </a:solidFill>
                <a:latin typeface="Perpetua"/>
                <a:cs typeface=""/>
              </a:rPr>
              <a:t>1</a:t>
            </a:r>
            <a:r>
              <a:rPr lang="en-US" sz="1400" dirty="0">
                <a:solidFill>
                  <a:prstClr val="black"/>
                </a:solidFill>
                <a:latin typeface="Perpetua"/>
                <a:cs typeface="Arial" pitchFamily="34" charset="0"/>
              </a:rPr>
              <a:t>,CR</a:t>
            </a:r>
            <a:r>
              <a:rPr lang="en-US" sz="1400" baseline="30000" dirty="0">
                <a:solidFill>
                  <a:prstClr val="black"/>
                </a:solidFill>
                <a:latin typeface="Perpetua"/>
                <a:cs typeface="Arial" pitchFamily="34" charset="0"/>
              </a:rPr>
              <a:t>3</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
        <p:nvSpPr>
          <p:cNvPr id="530" name="TextBox 529"/>
          <p:cNvSpPr txBox="1"/>
          <p:nvPr/>
        </p:nvSpPr>
        <p:spPr>
          <a:xfrm>
            <a:off x="7620000" y="6477000"/>
            <a:ext cx="1087438"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5</a:t>
            </a:r>
            <a:r>
              <a:rPr lang="en-US" sz="1400" dirty="0">
                <a:solidFill>
                  <a:prstClr val="black"/>
                </a:solidFill>
                <a:latin typeface="Perpetua"/>
                <a:cs typeface=""/>
              </a:rPr>
              <a:t>(CR</a:t>
            </a:r>
            <a:r>
              <a:rPr lang="en-US" sz="1400" baseline="30000" dirty="0">
                <a:solidFill>
                  <a:prstClr val="black"/>
                </a:solidFill>
                <a:latin typeface="Perpetua"/>
                <a:cs typeface=""/>
              </a:rPr>
              <a:t>2</a:t>
            </a:r>
            <a:r>
              <a:rPr lang="en-US" sz="1400" dirty="0">
                <a:solidFill>
                  <a:prstClr val="black"/>
                </a:solidFill>
                <a:latin typeface="Perpetua"/>
                <a:cs typeface="Arial" pitchFamily="34" charset="0"/>
              </a:rPr>
              <a:t>,CR</a:t>
            </a:r>
            <a:r>
              <a:rPr lang="en-US" sz="1400" baseline="30000" dirty="0">
                <a:solidFill>
                  <a:prstClr val="black"/>
                </a:solidFill>
                <a:latin typeface="Perpetua"/>
                <a:cs typeface="Arial" pitchFamily="34" charset="0"/>
              </a:rPr>
              <a:t>3</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15752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56666 0.4 " pathEditMode="relative" ptsTypes="AA">
                                      <p:cBhvr>
                                        <p:cTn id="6" dur="1000" fill="hold"/>
                                        <p:tgtEl>
                                          <p:spTgt spid="18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56666 0.4 " pathEditMode="relative" ptsTypes="AA">
                                      <p:cBhvr>
                                        <p:cTn id="8" dur="1000" fill="hold"/>
                                        <p:tgtEl>
                                          <p:spTgt spid="182"/>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56666 0.4 " pathEditMode="relative" ptsTypes="AA">
                                      <p:cBhvr>
                                        <p:cTn id="10" dur="1000" fill="hold"/>
                                        <p:tgtEl>
                                          <p:spTgt spid="183"/>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56666 0.4 " pathEditMode="relative" ptsTypes="AA">
                                      <p:cBhvr>
                                        <p:cTn id="12" dur="1000" fill="hold"/>
                                        <p:tgtEl>
                                          <p:spTgt spid="184"/>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56666 0.4 " pathEditMode="relative" ptsTypes="AA">
                                      <p:cBhvr>
                                        <p:cTn id="14" dur="1000" fill="hold"/>
                                        <p:tgtEl>
                                          <p:spTgt spid="185"/>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56666 0.4 " pathEditMode="relative" ptsTypes="AA">
                                      <p:cBhvr>
                                        <p:cTn id="16" dur="1000" fill="hold"/>
                                        <p:tgtEl>
                                          <p:spTgt spid="187"/>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0 0 L -0.56666 0.4 " pathEditMode="relative" ptsTypes="AA">
                                      <p:cBhvr>
                                        <p:cTn id="18" dur="1000" fill="hold"/>
                                        <p:tgtEl>
                                          <p:spTgt spid="188"/>
                                        </p:tgtEl>
                                        <p:attrNameLst>
                                          <p:attrName>ppt_x</p:attrName>
                                          <p:attrName>ppt_y</p:attrName>
                                        </p:attrNameLst>
                                      </p:cBhvr>
                                    </p:animMotion>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23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3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3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3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98"/>
                                        </p:tgtEl>
                                        <p:attrNameLst>
                                          <p:attrName>style.visibility</p:attrName>
                                        </p:attrNameLst>
                                      </p:cBhvr>
                                      <p:to>
                                        <p:strVal val="visible"/>
                                      </p:to>
                                    </p:set>
                                  </p:childTnLst>
                                </p:cTn>
                              </p:par>
                              <p:par>
                                <p:cTn id="34" presetID="0" presetClass="path" presetSubtype="0" accel="50000" decel="50000" fill="hold" nodeType="withEffect">
                                  <p:stCondLst>
                                    <p:cond delay="0"/>
                                  </p:stCondLst>
                                  <p:childTnLst>
                                    <p:animMotion origin="layout" path="M 0 0 L -0.74166 0.4 " pathEditMode="relative" ptsTypes="AA">
                                      <p:cBhvr>
                                        <p:cTn id="35" dur="1000" fill="hold"/>
                                        <p:tgtEl>
                                          <p:spTgt spid="215"/>
                                        </p:tgtEl>
                                        <p:attrNameLst>
                                          <p:attrName>ppt_x</p:attrName>
                                          <p:attrName>ppt_y</p:attrName>
                                        </p:attrNameLst>
                                      </p:cBhvr>
                                    </p:animMotion>
                                  </p:childTnLst>
                                </p:cTn>
                              </p:par>
                              <p:par>
                                <p:cTn id="36" presetID="0" presetClass="path" presetSubtype="0" accel="50000" decel="50000" fill="hold" grpId="0" nodeType="withEffect">
                                  <p:stCondLst>
                                    <p:cond delay="0"/>
                                  </p:stCondLst>
                                  <p:childTnLst>
                                    <p:animMotion origin="layout" path="M 0 0 L -0.74166 0.4 " pathEditMode="relative" ptsTypes="AA">
                                      <p:cBhvr>
                                        <p:cTn id="37" dur="1000" fill="hold"/>
                                        <p:tgtEl>
                                          <p:spTgt spid="216"/>
                                        </p:tgtEl>
                                        <p:attrNameLst>
                                          <p:attrName>ppt_x</p:attrName>
                                          <p:attrName>ppt_y</p:attrName>
                                        </p:attrNameLst>
                                      </p:cBhvr>
                                    </p:animMotion>
                                  </p:childTnLst>
                                </p:cTn>
                              </p:par>
                              <p:par>
                                <p:cTn id="38" presetID="0" presetClass="path" presetSubtype="0" accel="50000" decel="50000" fill="hold" nodeType="withEffect">
                                  <p:stCondLst>
                                    <p:cond delay="0"/>
                                  </p:stCondLst>
                                  <p:childTnLst>
                                    <p:animMotion origin="layout" path="M 0 0 L -0.74166 0.4 " pathEditMode="relative" ptsTypes="AA">
                                      <p:cBhvr>
                                        <p:cTn id="39" dur="1000" fill="hold"/>
                                        <p:tgtEl>
                                          <p:spTgt spid="217"/>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0 0 L -0.74166 0.4 " pathEditMode="relative" ptsTypes="AA">
                                      <p:cBhvr>
                                        <p:cTn id="41" dur="1000" fill="hold"/>
                                        <p:tgtEl>
                                          <p:spTgt spid="218"/>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0 0 L -0.74166 0.4 " pathEditMode="relative" ptsTypes="AA">
                                      <p:cBhvr>
                                        <p:cTn id="43" dur="1000" fill="hold"/>
                                        <p:tgtEl>
                                          <p:spTgt spid="219"/>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 0 L -0.74166 0.4 " pathEditMode="relative" ptsTypes="AA">
                                      <p:cBhvr>
                                        <p:cTn id="45" dur="1000" fill="hold"/>
                                        <p:tgtEl>
                                          <p:spTgt spid="220"/>
                                        </p:tgtEl>
                                        <p:attrNameLst>
                                          <p:attrName>ppt_x</p:attrName>
                                          <p:attrName>ppt_y</p:attrName>
                                        </p:attrNameLst>
                                      </p:cBhvr>
                                    </p:animMotion>
                                  </p:childTnLst>
                                </p:cTn>
                              </p:par>
                              <p:par>
                                <p:cTn id="46" presetID="0" presetClass="path" presetSubtype="0" accel="50000" decel="50000" fill="hold" nodeType="withEffect">
                                  <p:stCondLst>
                                    <p:cond delay="0"/>
                                  </p:stCondLst>
                                  <p:childTnLst>
                                    <p:animMotion origin="layout" path="M 0 0 L -0.74166 0.4 " pathEditMode="relative" ptsTypes="AA">
                                      <p:cBhvr>
                                        <p:cTn id="47" dur="1000" fill="hold"/>
                                        <p:tgtEl>
                                          <p:spTgt spid="221"/>
                                        </p:tgtEl>
                                        <p:attrNameLst>
                                          <p:attrName>ppt_x</p:attrName>
                                          <p:attrName>ppt_y</p:attrName>
                                        </p:attrNameLst>
                                      </p:cBhvr>
                                    </p:animMotion>
                                  </p:childTnLst>
                                </p:cTn>
                              </p:par>
                            </p:childTnLst>
                          </p:cTn>
                        </p:par>
                        <p:par>
                          <p:cTn id="48" fill="hold">
                            <p:stCondLst>
                              <p:cond delay="2000"/>
                            </p:stCondLst>
                            <p:childTnLst>
                              <p:par>
                                <p:cTn id="49" presetID="1" presetClass="exit" presetSubtype="0" fill="hold" nodeType="afterEffect">
                                  <p:stCondLst>
                                    <p:cond delay="0"/>
                                  </p:stCondLst>
                                  <p:childTnLst>
                                    <p:set>
                                      <p:cBhvr>
                                        <p:cTn id="50" dur="1" fill="hold">
                                          <p:stCondLst>
                                            <p:cond delay="0"/>
                                          </p:stCondLst>
                                        </p:cTn>
                                        <p:tgtEl>
                                          <p:spTgt spid="2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3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3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3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3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39"/>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6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7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0" nodeType="clickEffect">
                                  <p:stCondLst>
                                    <p:cond delay="0"/>
                                  </p:stCondLst>
                                  <p:childTnLst>
                                    <p:animMotion origin="layout" path="M 0 0 L -0.35833 0.58889 " pathEditMode="relative" ptsTypes="AA">
                                      <p:cBhvr>
                                        <p:cTn id="86" dur="1000" fill="hold"/>
                                        <p:tgtEl>
                                          <p:spTgt spid="397"/>
                                        </p:tgtEl>
                                        <p:attrNameLst>
                                          <p:attrName>ppt_x</p:attrName>
                                          <p:attrName>ppt_y</p:attrName>
                                        </p:attrNameLst>
                                      </p:cBhvr>
                                    </p:animMotion>
                                  </p:childTnLst>
                                </p:cTn>
                              </p:par>
                              <p:par>
                                <p:cTn id="87" presetID="0" presetClass="path" presetSubtype="0" accel="50000" decel="50000" fill="hold" grpId="0" nodeType="withEffect">
                                  <p:stCondLst>
                                    <p:cond delay="0"/>
                                  </p:stCondLst>
                                  <p:childTnLst>
                                    <p:animMotion origin="layout" path="M 0 0 L -0.35833 0.58889 " pathEditMode="relative" ptsTypes="AA">
                                      <p:cBhvr>
                                        <p:cTn id="88" dur="1000" fill="hold"/>
                                        <p:tgtEl>
                                          <p:spTgt spid="398"/>
                                        </p:tgtEl>
                                        <p:attrNameLst>
                                          <p:attrName>ppt_x</p:attrName>
                                          <p:attrName>ppt_y</p:attrName>
                                        </p:attrNameLst>
                                      </p:cBhvr>
                                    </p:animMotion>
                                  </p:childTnLst>
                                </p:cTn>
                              </p:par>
                              <p:par>
                                <p:cTn id="89" presetID="0" presetClass="path" presetSubtype="0" accel="50000" decel="50000" fill="hold" nodeType="withEffect">
                                  <p:stCondLst>
                                    <p:cond delay="0"/>
                                  </p:stCondLst>
                                  <p:childTnLst>
                                    <p:animMotion origin="layout" path="M 0 0 L -0.35833 0.58889 " pathEditMode="relative" ptsTypes="AA">
                                      <p:cBhvr>
                                        <p:cTn id="90" dur="1000" fill="hold"/>
                                        <p:tgtEl>
                                          <p:spTgt spid="399"/>
                                        </p:tgtEl>
                                        <p:attrNameLst>
                                          <p:attrName>ppt_x</p:attrName>
                                          <p:attrName>ppt_y</p:attrName>
                                        </p:attrNameLst>
                                      </p:cBhvr>
                                    </p:animMotion>
                                  </p:childTnLst>
                                </p:cTn>
                              </p:par>
                              <p:par>
                                <p:cTn id="91" presetID="0" presetClass="path" presetSubtype="0" accel="50000" decel="50000" fill="hold" grpId="0" nodeType="withEffect">
                                  <p:stCondLst>
                                    <p:cond delay="0"/>
                                  </p:stCondLst>
                                  <p:childTnLst>
                                    <p:animMotion origin="layout" path="M 0 0 L -0.35833 0.58889 " pathEditMode="relative" ptsTypes="AA">
                                      <p:cBhvr>
                                        <p:cTn id="92" dur="1000" fill="hold"/>
                                        <p:tgtEl>
                                          <p:spTgt spid="400"/>
                                        </p:tgtEl>
                                        <p:attrNameLst>
                                          <p:attrName>ppt_x</p:attrName>
                                          <p:attrName>ppt_y</p:attrName>
                                        </p:attrNameLst>
                                      </p:cBhvr>
                                    </p:animMotion>
                                  </p:childTnLst>
                                </p:cTn>
                              </p:par>
                              <p:par>
                                <p:cTn id="93" presetID="0" presetClass="path" presetSubtype="0" accel="50000" decel="50000" fill="hold" nodeType="withEffect">
                                  <p:stCondLst>
                                    <p:cond delay="0"/>
                                  </p:stCondLst>
                                  <p:childTnLst>
                                    <p:animMotion origin="layout" path="M 0 0 L -0.35833 0.58889 " pathEditMode="relative" ptsTypes="AA">
                                      <p:cBhvr>
                                        <p:cTn id="94" dur="1000" fill="hold"/>
                                        <p:tgtEl>
                                          <p:spTgt spid="401"/>
                                        </p:tgtEl>
                                        <p:attrNameLst>
                                          <p:attrName>ppt_x</p:attrName>
                                          <p:attrName>ppt_y</p:attrName>
                                        </p:attrNameLst>
                                      </p:cBhvr>
                                    </p:animMotion>
                                  </p:childTnLst>
                                </p:cTn>
                              </p:par>
                              <p:par>
                                <p:cTn id="95" presetID="0" presetClass="path" presetSubtype="0" accel="50000" decel="50000" fill="hold" grpId="0" nodeType="withEffect">
                                  <p:stCondLst>
                                    <p:cond delay="0"/>
                                  </p:stCondLst>
                                  <p:childTnLst>
                                    <p:animMotion origin="layout" path="M 0 0 L -0.35833 0.58889 " pathEditMode="relative" ptsTypes="AA">
                                      <p:cBhvr>
                                        <p:cTn id="96" dur="1000" fill="hold"/>
                                        <p:tgtEl>
                                          <p:spTgt spid="402"/>
                                        </p:tgtEl>
                                        <p:attrNameLst>
                                          <p:attrName>ppt_x</p:attrName>
                                          <p:attrName>ppt_y</p:attrName>
                                        </p:attrNameLst>
                                      </p:cBhvr>
                                    </p:animMotion>
                                  </p:childTnLst>
                                </p:cTn>
                              </p:par>
                              <p:par>
                                <p:cTn id="97" presetID="0" presetClass="path" presetSubtype="0" accel="50000" decel="50000" fill="hold" grpId="0" nodeType="withEffect">
                                  <p:stCondLst>
                                    <p:cond delay="0"/>
                                  </p:stCondLst>
                                  <p:childTnLst>
                                    <p:animMotion origin="layout" path="M 0 0 L -0.35833 0.58889 " pathEditMode="relative" ptsTypes="AA">
                                      <p:cBhvr>
                                        <p:cTn id="98" dur="1000" fill="hold"/>
                                        <p:tgtEl>
                                          <p:spTgt spid="403"/>
                                        </p:tgtEl>
                                        <p:attrNameLst>
                                          <p:attrName>ppt_x</p:attrName>
                                          <p:attrName>ppt_y</p:attrName>
                                        </p:attrNameLst>
                                      </p:cBhvr>
                                    </p:animMotion>
                                  </p:childTnLst>
                                </p:cTn>
                              </p:par>
                            </p:childTnLst>
                          </p:cTn>
                        </p:par>
                        <p:par>
                          <p:cTn id="99" fill="hold">
                            <p:stCondLst>
                              <p:cond delay="1000"/>
                            </p:stCondLst>
                            <p:childTnLst>
                              <p:par>
                                <p:cTn id="100" presetID="1" presetClass="exit" presetSubtype="0" fill="hold" grpId="1" nodeType="afterEffect">
                                  <p:stCondLst>
                                    <p:cond delay="0"/>
                                  </p:stCondLst>
                                  <p:childTnLst>
                                    <p:set>
                                      <p:cBhvr>
                                        <p:cTn id="101" dur="1" fill="hold">
                                          <p:stCondLst>
                                            <p:cond delay="0"/>
                                          </p:stCondLst>
                                        </p:cTn>
                                        <p:tgtEl>
                                          <p:spTgt spid="397"/>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398"/>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399"/>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400"/>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401"/>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402"/>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403"/>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34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46"/>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4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348"/>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34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350"/>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351"/>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352"/>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353"/>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354"/>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358"/>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359"/>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360"/>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525"/>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0" presetClass="path" presetSubtype="0" accel="50000" decel="50000" fill="hold" nodeType="clickEffect">
                                  <p:stCondLst>
                                    <p:cond delay="0"/>
                                  </p:stCondLst>
                                  <p:childTnLst>
                                    <p:animMotion origin="layout" path="M 0 0 L -0.20833 0.41111 " pathEditMode="relative" ptsTypes="AA">
                                      <p:cBhvr>
                                        <p:cTn id="145" dur="1000" fill="hold"/>
                                        <p:tgtEl>
                                          <p:spTgt spid="444"/>
                                        </p:tgtEl>
                                        <p:attrNameLst>
                                          <p:attrName>ppt_x</p:attrName>
                                          <p:attrName>ppt_y</p:attrName>
                                        </p:attrNameLst>
                                      </p:cBhvr>
                                    </p:animMotion>
                                  </p:childTnLst>
                                </p:cTn>
                              </p:par>
                              <p:par>
                                <p:cTn id="146" presetID="0" presetClass="path" presetSubtype="0" accel="50000" decel="50000" fill="hold" grpId="0" nodeType="withEffect">
                                  <p:stCondLst>
                                    <p:cond delay="0"/>
                                  </p:stCondLst>
                                  <p:childTnLst>
                                    <p:animMotion origin="layout" path="M 0 0 L -0.20833 0.41111 " pathEditMode="relative" ptsTypes="AA">
                                      <p:cBhvr>
                                        <p:cTn id="147" dur="1000" fill="hold"/>
                                        <p:tgtEl>
                                          <p:spTgt spid="445"/>
                                        </p:tgtEl>
                                        <p:attrNameLst>
                                          <p:attrName>ppt_x</p:attrName>
                                          <p:attrName>ppt_y</p:attrName>
                                        </p:attrNameLst>
                                      </p:cBhvr>
                                    </p:animMotion>
                                  </p:childTnLst>
                                </p:cTn>
                              </p:par>
                              <p:par>
                                <p:cTn id="148" presetID="0" presetClass="path" presetSubtype="0" accel="50000" decel="50000" fill="hold" nodeType="withEffect">
                                  <p:stCondLst>
                                    <p:cond delay="0"/>
                                  </p:stCondLst>
                                  <p:childTnLst>
                                    <p:animMotion origin="layout" path="M 0 0 L -0.20833 0.41111 " pathEditMode="relative" ptsTypes="AA">
                                      <p:cBhvr>
                                        <p:cTn id="149" dur="1000" fill="hold"/>
                                        <p:tgtEl>
                                          <p:spTgt spid="446"/>
                                        </p:tgtEl>
                                        <p:attrNameLst>
                                          <p:attrName>ppt_x</p:attrName>
                                          <p:attrName>ppt_y</p:attrName>
                                        </p:attrNameLst>
                                      </p:cBhvr>
                                    </p:animMotion>
                                  </p:childTnLst>
                                </p:cTn>
                              </p:par>
                              <p:par>
                                <p:cTn id="150" presetID="0" presetClass="path" presetSubtype="0" accel="50000" decel="50000" fill="hold" grpId="0" nodeType="withEffect">
                                  <p:stCondLst>
                                    <p:cond delay="0"/>
                                  </p:stCondLst>
                                  <p:childTnLst>
                                    <p:animMotion origin="layout" path="M 0 0 L -0.20833 0.41111 " pathEditMode="relative" ptsTypes="AA">
                                      <p:cBhvr>
                                        <p:cTn id="151" dur="1000" fill="hold"/>
                                        <p:tgtEl>
                                          <p:spTgt spid="447"/>
                                        </p:tgtEl>
                                        <p:attrNameLst>
                                          <p:attrName>ppt_x</p:attrName>
                                          <p:attrName>ppt_y</p:attrName>
                                        </p:attrNameLst>
                                      </p:cBhvr>
                                    </p:animMotion>
                                  </p:childTnLst>
                                </p:cTn>
                              </p:par>
                              <p:par>
                                <p:cTn id="152" presetID="0" presetClass="path" presetSubtype="0" accel="50000" decel="50000" fill="hold" grpId="0" nodeType="withEffect">
                                  <p:stCondLst>
                                    <p:cond delay="0"/>
                                  </p:stCondLst>
                                  <p:childTnLst>
                                    <p:animMotion origin="layout" path="M 0 0 L -0.20833 0.41111 " pathEditMode="relative" ptsTypes="AA">
                                      <p:cBhvr>
                                        <p:cTn id="153" dur="1000" fill="hold"/>
                                        <p:tgtEl>
                                          <p:spTgt spid="448"/>
                                        </p:tgtEl>
                                        <p:attrNameLst>
                                          <p:attrName>ppt_x</p:attrName>
                                          <p:attrName>ppt_y</p:attrName>
                                        </p:attrNameLst>
                                      </p:cBhvr>
                                    </p:animMotion>
                                  </p:childTnLst>
                                </p:cTn>
                              </p:par>
                              <p:par>
                                <p:cTn id="154" presetID="0" presetClass="path" presetSubtype="0" accel="50000" decel="50000" fill="hold" grpId="0" nodeType="withEffect">
                                  <p:stCondLst>
                                    <p:cond delay="0"/>
                                  </p:stCondLst>
                                  <p:childTnLst>
                                    <p:animMotion origin="layout" path="M 0 0 L -0.20833 0.41111 " pathEditMode="relative" ptsTypes="AA">
                                      <p:cBhvr>
                                        <p:cTn id="155" dur="1000" fill="hold"/>
                                        <p:tgtEl>
                                          <p:spTgt spid="449"/>
                                        </p:tgtEl>
                                        <p:attrNameLst>
                                          <p:attrName>ppt_x</p:attrName>
                                          <p:attrName>ppt_y</p:attrName>
                                        </p:attrNameLst>
                                      </p:cBhvr>
                                    </p:animMotion>
                                  </p:childTnLst>
                                </p:cTn>
                              </p:par>
                              <p:par>
                                <p:cTn id="156" presetID="0" presetClass="path" presetSubtype="0" accel="50000" decel="50000" fill="hold" grpId="0" nodeType="withEffect">
                                  <p:stCondLst>
                                    <p:cond delay="0"/>
                                  </p:stCondLst>
                                  <p:childTnLst>
                                    <p:animMotion origin="layout" path="M 0 0 L -0.20833 0.41111 " pathEditMode="relative" ptsTypes="AA">
                                      <p:cBhvr>
                                        <p:cTn id="157" dur="1000" fill="hold"/>
                                        <p:tgtEl>
                                          <p:spTgt spid="450"/>
                                        </p:tgtEl>
                                        <p:attrNameLst>
                                          <p:attrName>ppt_x</p:attrName>
                                          <p:attrName>ppt_y</p:attrName>
                                        </p:attrNameLst>
                                      </p:cBhvr>
                                    </p:animMotion>
                                  </p:childTnLst>
                                </p:cTn>
                              </p:par>
                              <p:par>
                                <p:cTn id="158" presetID="0" presetClass="path" presetSubtype="0" accel="50000" decel="50000" fill="hold" grpId="0" nodeType="withEffect">
                                  <p:stCondLst>
                                    <p:cond delay="0"/>
                                  </p:stCondLst>
                                  <p:childTnLst>
                                    <p:animMotion origin="layout" path="M 0 0 L -0.20833 0.41111 " pathEditMode="relative" ptsTypes="AA">
                                      <p:cBhvr>
                                        <p:cTn id="159" dur="1000" fill="hold"/>
                                        <p:tgtEl>
                                          <p:spTgt spid="451"/>
                                        </p:tgtEl>
                                        <p:attrNameLst>
                                          <p:attrName>ppt_x</p:attrName>
                                          <p:attrName>ppt_y</p:attrName>
                                        </p:attrNameLst>
                                      </p:cBhvr>
                                    </p:animMotion>
                                  </p:childTnLst>
                                </p:cTn>
                              </p:par>
                            </p:childTnLst>
                          </p:cTn>
                        </p:par>
                        <p:par>
                          <p:cTn id="160" fill="hold">
                            <p:stCondLst>
                              <p:cond delay="1000"/>
                            </p:stCondLst>
                            <p:childTnLst>
                              <p:par>
                                <p:cTn id="161" presetID="1" presetClass="exit" presetSubtype="0" fill="hold" nodeType="afterEffect">
                                  <p:stCondLst>
                                    <p:cond delay="0"/>
                                  </p:stCondLst>
                                  <p:childTnLst>
                                    <p:set>
                                      <p:cBhvr>
                                        <p:cTn id="162" dur="1" fill="hold">
                                          <p:stCondLst>
                                            <p:cond delay="0"/>
                                          </p:stCondLst>
                                        </p:cTn>
                                        <p:tgtEl>
                                          <p:spTgt spid="444"/>
                                        </p:tgtEl>
                                        <p:attrNameLst>
                                          <p:attrName>style.visibility</p:attrName>
                                        </p:attrNameLst>
                                      </p:cBhvr>
                                      <p:to>
                                        <p:strVal val="hidden"/>
                                      </p:to>
                                    </p:set>
                                  </p:childTnLst>
                                </p:cTn>
                              </p:par>
                            </p:childTnLst>
                          </p:cTn>
                        </p:par>
                        <p:par>
                          <p:cTn id="163" fill="hold">
                            <p:stCondLst>
                              <p:cond delay="1000"/>
                            </p:stCondLst>
                            <p:childTnLst>
                              <p:par>
                                <p:cTn id="164" presetID="1" presetClass="exit" presetSubtype="0" fill="hold" grpId="1" nodeType="afterEffect">
                                  <p:stCondLst>
                                    <p:cond delay="0"/>
                                  </p:stCondLst>
                                  <p:childTnLst>
                                    <p:set>
                                      <p:cBhvr>
                                        <p:cTn id="165" dur="1" fill="hold">
                                          <p:stCondLst>
                                            <p:cond delay="0"/>
                                          </p:stCondLst>
                                        </p:cTn>
                                        <p:tgtEl>
                                          <p:spTgt spid="445"/>
                                        </p:tgtEl>
                                        <p:attrNameLst>
                                          <p:attrName>style.visibility</p:attrName>
                                        </p:attrNameLst>
                                      </p:cBhvr>
                                      <p:to>
                                        <p:strVal val="hidden"/>
                                      </p:to>
                                    </p:set>
                                  </p:childTnLst>
                                </p:cTn>
                              </p:par>
                            </p:childTnLst>
                          </p:cTn>
                        </p:par>
                        <p:par>
                          <p:cTn id="166" fill="hold">
                            <p:stCondLst>
                              <p:cond delay="1000"/>
                            </p:stCondLst>
                            <p:childTnLst>
                              <p:par>
                                <p:cTn id="167" presetID="1" presetClass="exit" presetSubtype="0" fill="hold" nodeType="afterEffect">
                                  <p:stCondLst>
                                    <p:cond delay="0"/>
                                  </p:stCondLst>
                                  <p:childTnLst>
                                    <p:set>
                                      <p:cBhvr>
                                        <p:cTn id="168" dur="1" fill="hold">
                                          <p:stCondLst>
                                            <p:cond delay="0"/>
                                          </p:stCondLst>
                                        </p:cTn>
                                        <p:tgtEl>
                                          <p:spTgt spid="446"/>
                                        </p:tgtEl>
                                        <p:attrNameLst>
                                          <p:attrName>style.visibility</p:attrName>
                                        </p:attrNameLst>
                                      </p:cBhvr>
                                      <p:to>
                                        <p:strVal val="hidden"/>
                                      </p:to>
                                    </p:set>
                                  </p:childTnLst>
                                </p:cTn>
                              </p:par>
                            </p:childTnLst>
                          </p:cTn>
                        </p:par>
                        <p:par>
                          <p:cTn id="169" fill="hold">
                            <p:stCondLst>
                              <p:cond delay="1000"/>
                            </p:stCondLst>
                            <p:childTnLst>
                              <p:par>
                                <p:cTn id="170" presetID="1" presetClass="exit" presetSubtype="0" fill="hold" grpId="1" nodeType="afterEffect">
                                  <p:stCondLst>
                                    <p:cond delay="0"/>
                                  </p:stCondLst>
                                  <p:childTnLst>
                                    <p:set>
                                      <p:cBhvr>
                                        <p:cTn id="171" dur="1" fill="hold">
                                          <p:stCondLst>
                                            <p:cond delay="0"/>
                                          </p:stCondLst>
                                        </p:cTn>
                                        <p:tgtEl>
                                          <p:spTgt spid="447"/>
                                        </p:tgtEl>
                                        <p:attrNameLst>
                                          <p:attrName>style.visibility</p:attrName>
                                        </p:attrNameLst>
                                      </p:cBhvr>
                                      <p:to>
                                        <p:strVal val="hidden"/>
                                      </p:to>
                                    </p:set>
                                  </p:childTnLst>
                                </p:cTn>
                              </p:par>
                            </p:childTnLst>
                          </p:cTn>
                        </p:par>
                        <p:par>
                          <p:cTn id="172" fill="hold">
                            <p:stCondLst>
                              <p:cond delay="1000"/>
                            </p:stCondLst>
                            <p:childTnLst>
                              <p:par>
                                <p:cTn id="173" presetID="1" presetClass="exit" presetSubtype="0" fill="hold" grpId="1" nodeType="afterEffect">
                                  <p:stCondLst>
                                    <p:cond delay="0"/>
                                  </p:stCondLst>
                                  <p:childTnLst>
                                    <p:set>
                                      <p:cBhvr>
                                        <p:cTn id="174" dur="1" fill="hold">
                                          <p:stCondLst>
                                            <p:cond delay="0"/>
                                          </p:stCondLst>
                                        </p:cTn>
                                        <p:tgtEl>
                                          <p:spTgt spid="448"/>
                                        </p:tgtEl>
                                        <p:attrNameLst>
                                          <p:attrName>style.visibility</p:attrName>
                                        </p:attrNameLst>
                                      </p:cBhvr>
                                      <p:to>
                                        <p:strVal val="hidden"/>
                                      </p:to>
                                    </p:set>
                                  </p:childTnLst>
                                </p:cTn>
                              </p:par>
                            </p:childTnLst>
                          </p:cTn>
                        </p:par>
                        <p:par>
                          <p:cTn id="175" fill="hold">
                            <p:stCondLst>
                              <p:cond delay="1000"/>
                            </p:stCondLst>
                            <p:childTnLst>
                              <p:par>
                                <p:cTn id="176" presetID="1" presetClass="exit" presetSubtype="0" fill="hold" grpId="1" nodeType="afterEffect">
                                  <p:stCondLst>
                                    <p:cond delay="0"/>
                                  </p:stCondLst>
                                  <p:childTnLst>
                                    <p:set>
                                      <p:cBhvr>
                                        <p:cTn id="177" dur="1" fill="hold">
                                          <p:stCondLst>
                                            <p:cond delay="0"/>
                                          </p:stCondLst>
                                        </p:cTn>
                                        <p:tgtEl>
                                          <p:spTgt spid="449"/>
                                        </p:tgtEl>
                                        <p:attrNameLst>
                                          <p:attrName>style.visibility</p:attrName>
                                        </p:attrNameLst>
                                      </p:cBhvr>
                                      <p:to>
                                        <p:strVal val="hidden"/>
                                      </p:to>
                                    </p:set>
                                  </p:childTnLst>
                                </p:cTn>
                              </p:par>
                            </p:childTnLst>
                          </p:cTn>
                        </p:par>
                        <p:par>
                          <p:cTn id="178" fill="hold">
                            <p:stCondLst>
                              <p:cond delay="1000"/>
                            </p:stCondLst>
                            <p:childTnLst>
                              <p:par>
                                <p:cTn id="179" presetID="1" presetClass="exit" presetSubtype="0" fill="hold" grpId="1" nodeType="afterEffect">
                                  <p:stCondLst>
                                    <p:cond delay="0"/>
                                  </p:stCondLst>
                                  <p:childTnLst>
                                    <p:set>
                                      <p:cBhvr>
                                        <p:cTn id="180" dur="1" fill="hold">
                                          <p:stCondLst>
                                            <p:cond delay="0"/>
                                          </p:stCondLst>
                                        </p:cTn>
                                        <p:tgtEl>
                                          <p:spTgt spid="450"/>
                                        </p:tgtEl>
                                        <p:attrNameLst>
                                          <p:attrName>style.visibility</p:attrName>
                                        </p:attrNameLst>
                                      </p:cBhvr>
                                      <p:to>
                                        <p:strVal val="hidden"/>
                                      </p:to>
                                    </p:set>
                                  </p:childTnLst>
                                </p:cTn>
                              </p:par>
                            </p:childTnLst>
                          </p:cTn>
                        </p:par>
                        <p:par>
                          <p:cTn id="181" fill="hold">
                            <p:stCondLst>
                              <p:cond delay="1000"/>
                            </p:stCondLst>
                            <p:childTnLst>
                              <p:par>
                                <p:cTn id="182" presetID="1" presetClass="exit" presetSubtype="0" fill="hold" grpId="1" nodeType="afterEffect">
                                  <p:stCondLst>
                                    <p:cond delay="0"/>
                                  </p:stCondLst>
                                  <p:childTnLst>
                                    <p:set>
                                      <p:cBhvr>
                                        <p:cTn id="183" dur="1" fill="hold">
                                          <p:stCondLst>
                                            <p:cond delay="0"/>
                                          </p:stCondLst>
                                        </p:cTn>
                                        <p:tgtEl>
                                          <p:spTgt spid="451"/>
                                        </p:tgtEl>
                                        <p:attrNameLst>
                                          <p:attrName>style.visibility</p:attrName>
                                        </p:attrNameLst>
                                      </p:cBhvr>
                                      <p:to>
                                        <p:strVal val="hidden"/>
                                      </p:to>
                                    </p:set>
                                  </p:childTnLst>
                                </p:cTn>
                              </p:par>
                              <p:par>
                                <p:cTn id="184" presetID="1" presetClass="entr" presetSubtype="0" fill="hold" nodeType="withEffect">
                                  <p:stCondLst>
                                    <p:cond delay="0"/>
                                  </p:stCondLst>
                                  <p:childTnLst>
                                    <p:set>
                                      <p:cBhvr>
                                        <p:cTn id="185" dur="1" fill="hold">
                                          <p:stCondLst>
                                            <p:cond delay="0"/>
                                          </p:stCondLst>
                                        </p:cTn>
                                        <p:tgtEl>
                                          <p:spTgt spid="296"/>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97"/>
                                        </p:tgtEl>
                                        <p:attrNameLst>
                                          <p:attrName>style.visibility</p:attrName>
                                        </p:attrNameLst>
                                      </p:cBhvr>
                                      <p:to>
                                        <p:strVal val="visible"/>
                                      </p:to>
                                    </p:set>
                                  </p:childTnLst>
                                </p:cTn>
                              </p:par>
                              <p:par>
                                <p:cTn id="188" presetID="1" presetClass="entr" presetSubtype="0" fill="hold" nodeType="withEffect">
                                  <p:stCondLst>
                                    <p:cond delay="0"/>
                                  </p:stCondLst>
                                  <p:childTnLst>
                                    <p:set>
                                      <p:cBhvr>
                                        <p:cTn id="189" dur="1" fill="hold">
                                          <p:stCondLst>
                                            <p:cond delay="0"/>
                                          </p:stCondLst>
                                        </p:cTn>
                                        <p:tgtEl>
                                          <p:spTgt spid="29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9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30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301"/>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302"/>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303"/>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304"/>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305"/>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308"/>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30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31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527"/>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0" presetClass="path" presetSubtype="0" accel="50000" decel="50000" fill="hold" nodeType="clickEffect">
                                  <p:stCondLst>
                                    <p:cond delay="0"/>
                                  </p:stCondLst>
                                  <p:childTnLst>
                                    <p:animMotion origin="layout" path="M 0 0 L -0.05833 0.61111 " pathEditMode="relative" ptsTypes="AA">
                                      <p:cBhvr>
                                        <p:cTn id="215" dur="1000" fill="hold"/>
                                        <p:tgtEl>
                                          <p:spTgt spid="462"/>
                                        </p:tgtEl>
                                        <p:attrNameLst>
                                          <p:attrName>ppt_x</p:attrName>
                                          <p:attrName>ppt_y</p:attrName>
                                        </p:attrNameLst>
                                      </p:cBhvr>
                                    </p:animMotion>
                                  </p:childTnLst>
                                </p:cTn>
                              </p:par>
                              <p:par>
                                <p:cTn id="216" presetID="0" presetClass="path" presetSubtype="0" accel="50000" decel="50000" fill="hold" grpId="0" nodeType="withEffect">
                                  <p:stCondLst>
                                    <p:cond delay="0"/>
                                  </p:stCondLst>
                                  <p:childTnLst>
                                    <p:animMotion origin="layout" path="M 0 0 L -0.05833 0.61111 " pathEditMode="relative" ptsTypes="AA">
                                      <p:cBhvr>
                                        <p:cTn id="217" dur="1000" fill="hold"/>
                                        <p:tgtEl>
                                          <p:spTgt spid="463"/>
                                        </p:tgtEl>
                                        <p:attrNameLst>
                                          <p:attrName>ppt_x</p:attrName>
                                          <p:attrName>ppt_y</p:attrName>
                                        </p:attrNameLst>
                                      </p:cBhvr>
                                    </p:animMotion>
                                  </p:childTnLst>
                                </p:cTn>
                              </p:par>
                              <p:par>
                                <p:cTn id="218" presetID="0" presetClass="path" presetSubtype="0" accel="50000" decel="50000" fill="hold" nodeType="withEffect">
                                  <p:stCondLst>
                                    <p:cond delay="0"/>
                                  </p:stCondLst>
                                  <p:childTnLst>
                                    <p:animMotion origin="layout" path="M 0 0 L -0.05833 0.61111 " pathEditMode="relative" ptsTypes="AA">
                                      <p:cBhvr>
                                        <p:cTn id="219" dur="1000" fill="hold"/>
                                        <p:tgtEl>
                                          <p:spTgt spid="464"/>
                                        </p:tgtEl>
                                        <p:attrNameLst>
                                          <p:attrName>ppt_x</p:attrName>
                                          <p:attrName>ppt_y</p:attrName>
                                        </p:attrNameLst>
                                      </p:cBhvr>
                                    </p:animMotion>
                                  </p:childTnLst>
                                </p:cTn>
                              </p:par>
                              <p:par>
                                <p:cTn id="220" presetID="0" presetClass="path" presetSubtype="0" accel="50000" decel="50000" fill="hold" grpId="0" nodeType="withEffect">
                                  <p:stCondLst>
                                    <p:cond delay="0"/>
                                  </p:stCondLst>
                                  <p:childTnLst>
                                    <p:animMotion origin="layout" path="M 0 0 L -0.05833 0.61111 " pathEditMode="relative" ptsTypes="AA">
                                      <p:cBhvr>
                                        <p:cTn id="221" dur="1000" fill="hold"/>
                                        <p:tgtEl>
                                          <p:spTgt spid="465"/>
                                        </p:tgtEl>
                                        <p:attrNameLst>
                                          <p:attrName>ppt_x</p:attrName>
                                          <p:attrName>ppt_y</p:attrName>
                                        </p:attrNameLst>
                                      </p:cBhvr>
                                    </p:animMotion>
                                  </p:childTnLst>
                                </p:cTn>
                              </p:par>
                              <p:par>
                                <p:cTn id="222" presetID="0" presetClass="path" presetSubtype="0" accel="50000" decel="50000" fill="hold" grpId="0" nodeType="withEffect">
                                  <p:stCondLst>
                                    <p:cond delay="0"/>
                                  </p:stCondLst>
                                  <p:childTnLst>
                                    <p:animMotion origin="layout" path="M 0 0 L -0.05833 0.61111 " pathEditMode="relative" ptsTypes="AA">
                                      <p:cBhvr>
                                        <p:cTn id="223" dur="1000" fill="hold"/>
                                        <p:tgtEl>
                                          <p:spTgt spid="466"/>
                                        </p:tgtEl>
                                        <p:attrNameLst>
                                          <p:attrName>ppt_x</p:attrName>
                                          <p:attrName>ppt_y</p:attrName>
                                        </p:attrNameLst>
                                      </p:cBhvr>
                                    </p:animMotion>
                                  </p:childTnLst>
                                </p:cTn>
                              </p:par>
                              <p:par>
                                <p:cTn id="224" presetID="0" presetClass="path" presetSubtype="0" accel="50000" decel="50000" fill="hold" grpId="0" nodeType="withEffect">
                                  <p:stCondLst>
                                    <p:cond delay="0"/>
                                  </p:stCondLst>
                                  <p:childTnLst>
                                    <p:animMotion origin="layout" path="M 0 0 L -0.05833 0.61111 " pathEditMode="relative" ptsTypes="AA">
                                      <p:cBhvr>
                                        <p:cTn id="225" dur="1000" fill="hold"/>
                                        <p:tgtEl>
                                          <p:spTgt spid="467"/>
                                        </p:tgtEl>
                                        <p:attrNameLst>
                                          <p:attrName>ppt_x</p:attrName>
                                          <p:attrName>ppt_y</p:attrName>
                                        </p:attrNameLst>
                                      </p:cBhvr>
                                    </p:animMotion>
                                  </p:childTnLst>
                                </p:cTn>
                              </p:par>
                              <p:par>
                                <p:cTn id="226" presetID="0" presetClass="path" presetSubtype="0" accel="50000" decel="50000" fill="hold" grpId="0" nodeType="withEffect">
                                  <p:stCondLst>
                                    <p:cond delay="0"/>
                                  </p:stCondLst>
                                  <p:childTnLst>
                                    <p:animMotion origin="layout" path="M 0 0 L -0.05833 0.61111 " pathEditMode="relative" ptsTypes="AA">
                                      <p:cBhvr>
                                        <p:cTn id="227" dur="1000" fill="hold"/>
                                        <p:tgtEl>
                                          <p:spTgt spid="468"/>
                                        </p:tgtEl>
                                        <p:attrNameLst>
                                          <p:attrName>ppt_x</p:attrName>
                                          <p:attrName>ppt_y</p:attrName>
                                        </p:attrNameLst>
                                      </p:cBhvr>
                                    </p:animMotion>
                                  </p:childTnLst>
                                </p:cTn>
                              </p:par>
                            </p:childTnLst>
                          </p:cTn>
                        </p:par>
                        <p:par>
                          <p:cTn id="228" fill="hold">
                            <p:stCondLst>
                              <p:cond delay="1000"/>
                            </p:stCondLst>
                            <p:childTnLst>
                              <p:par>
                                <p:cTn id="229" presetID="1" presetClass="exit" presetSubtype="0" fill="hold" nodeType="afterEffect">
                                  <p:stCondLst>
                                    <p:cond delay="0"/>
                                  </p:stCondLst>
                                  <p:childTnLst>
                                    <p:set>
                                      <p:cBhvr>
                                        <p:cTn id="230" dur="1" fill="hold">
                                          <p:stCondLst>
                                            <p:cond delay="0"/>
                                          </p:stCondLst>
                                        </p:cTn>
                                        <p:tgtEl>
                                          <p:spTgt spid="462"/>
                                        </p:tgtEl>
                                        <p:attrNameLst>
                                          <p:attrName>style.visibility</p:attrName>
                                        </p:attrNameLst>
                                      </p:cBhvr>
                                      <p:to>
                                        <p:strVal val="hidden"/>
                                      </p:to>
                                    </p:set>
                                  </p:childTnLst>
                                </p:cTn>
                              </p:par>
                            </p:childTnLst>
                          </p:cTn>
                        </p:par>
                        <p:par>
                          <p:cTn id="231" fill="hold">
                            <p:stCondLst>
                              <p:cond delay="1000"/>
                            </p:stCondLst>
                            <p:childTnLst>
                              <p:par>
                                <p:cTn id="232" presetID="1" presetClass="exit" presetSubtype="0" fill="hold" grpId="1" nodeType="afterEffect">
                                  <p:stCondLst>
                                    <p:cond delay="0"/>
                                  </p:stCondLst>
                                  <p:childTnLst>
                                    <p:set>
                                      <p:cBhvr>
                                        <p:cTn id="233" dur="1" fill="hold">
                                          <p:stCondLst>
                                            <p:cond delay="0"/>
                                          </p:stCondLst>
                                        </p:cTn>
                                        <p:tgtEl>
                                          <p:spTgt spid="463"/>
                                        </p:tgtEl>
                                        <p:attrNameLst>
                                          <p:attrName>style.visibility</p:attrName>
                                        </p:attrNameLst>
                                      </p:cBhvr>
                                      <p:to>
                                        <p:strVal val="hidden"/>
                                      </p:to>
                                    </p:set>
                                  </p:childTnLst>
                                </p:cTn>
                              </p:par>
                            </p:childTnLst>
                          </p:cTn>
                        </p:par>
                        <p:par>
                          <p:cTn id="234" fill="hold">
                            <p:stCondLst>
                              <p:cond delay="1000"/>
                            </p:stCondLst>
                            <p:childTnLst>
                              <p:par>
                                <p:cTn id="235" presetID="1" presetClass="exit" presetSubtype="0" fill="hold" nodeType="afterEffect">
                                  <p:stCondLst>
                                    <p:cond delay="0"/>
                                  </p:stCondLst>
                                  <p:childTnLst>
                                    <p:set>
                                      <p:cBhvr>
                                        <p:cTn id="236" dur="1" fill="hold">
                                          <p:stCondLst>
                                            <p:cond delay="0"/>
                                          </p:stCondLst>
                                        </p:cTn>
                                        <p:tgtEl>
                                          <p:spTgt spid="464"/>
                                        </p:tgtEl>
                                        <p:attrNameLst>
                                          <p:attrName>style.visibility</p:attrName>
                                        </p:attrNameLst>
                                      </p:cBhvr>
                                      <p:to>
                                        <p:strVal val="hidden"/>
                                      </p:to>
                                    </p:set>
                                  </p:childTnLst>
                                </p:cTn>
                              </p:par>
                            </p:childTnLst>
                          </p:cTn>
                        </p:par>
                        <p:par>
                          <p:cTn id="237" fill="hold">
                            <p:stCondLst>
                              <p:cond delay="1000"/>
                            </p:stCondLst>
                            <p:childTnLst>
                              <p:par>
                                <p:cTn id="238" presetID="1" presetClass="exit" presetSubtype="0" fill="hold" grpId="1" nodeType="afterEffect">
                                  <p:stCondLst>
                                    <p:cond delay="0"/>
                                  </p:stCondLst>
                                  <p:childTnLst>
                                    <p:set>
                                      <p:cBhvr>
                                        <p:cTn id="239" dur="1" fill="hold">
                                          <p:stCondLst>
                                            <p:cond delay="0"/>
                                          </p:stCondLst>
                                        </p:cTn>
                                        <p:tgtEl>
                                          <p:spTgt spid="465"/>
                                        </p:tgtEl>
                                        <p:attrNameLst>
                                          <p:attrName>style.visibility</p:attrName>
                                        </p:attrNameLst>
                                      </p:cBhvr>
                                      <p:to>
                                        <p:strVal val="hidden"/>
                                      </p:to>
                                    </p:set>
                                  </p:childTnLst>
                                </p:cTn>
                              </p:par>
                            </p:childTnLst>
                          </p:cTn>
                        </p:par>
                        <p:par>
                          <p:cTn id="240" fill="hold">
                            <p:stCondLst>
                              <p:cond delay="1000"/>
                            </p:stCondLst>
                            <p:childTnLst>
                              <p:par>
                                <p:cTn id="241" presetID="1" presetClass="exit" presetSubtype="0" fill="hold" grpId="1" nodeType="afterEffect">
                                  <p:stCondLst>
                                    <p:cond delay="0"/>
                                  </p:stCondLst>
                                  <p:childTnLst>
                                    <p:set>
                                      <p:cBhvr>
                                        <p:cTn id="242" dur="1" fill="hold">
                                          <p:stCondLst>
                                            <p:cond delay="0"/>
                                          </p:stCondLst>
                                        </p:cTn>
                                        <p:tgtEl>
                                          <p:spTgt spid="466"/>
                                        </p:tgtEl>
                                        <p:attrNameLst>
                                          <p:attrName>style.visibility</p:attrName>
                                        </p:attrNameLst>
                                      </p:cBhvr>
                                      <p:to>
                                        <p:strVal val="hidden"/>
                                      </p:to>
                                    </p:set>
                                  </p:childTnLst>
                                </p:cTn>
                              </p:par>
                            </p:childTnLst>
                          </p:cTn>
                        </p:par>
                        <p:par>
                          <p:cTn id="243" fill="hold">
                            <p:stCondLst>
                              <p:cond delay="1000"/>
                            </p:stCondLst>
                            <p:childTnLst>
                              <p:par>
                                <p:cTn id="244" presetID="1" presetClass="exit" presetSubtype="0" fill="hold" grpId="1" nodeType="afterEffect">
                                  <p:stCondLst>
                                    <p:cond delay="0"/>
                                  </p:stCondLst>
                                  <p:childTnLst>
                                    <p:set>
                                      <p:cBhvr>
                                        <p:cTn id="245" dur="1" fill="hold">
                                          <p:stCondLst>
                                            <p:cond delay="0"/>
                                          </p:stCondLst>
                                        </p:cTn>
                                        <p:tgtEl>
                                          <p:spTgt spid="467"/>
                                        </p:tgtEl>
                                        <p:attrNameLst>
                                          <p:attrName>style.visibility</p:attrName>
                                        </p:attrNameLst>
                                      </p:cBhvr>
                                      <p:to>
                                        <p:strVal val="hidden"/>
                                      </p:to>
                                    </p:set>
                                  </p:childTnLst>
                                </p:cTn>
                              </p:par>
                            </p:childTnLst>
                          </p:cTn>
                        </p:par>
                        <p:par>
                          <p:cTn id="246" fill="hold">
                            <p:stCondLst>
                              <p:cond delay="1000"/>
                            </p:stCondLst>
                            <p:childTnLst>
                              <p:par>
                                <p:cTn id="247" presetID="1" presetClass="exit" presetSubtype="0" fill="hold" grpId="1" nodeType="afterEffect">
                                  <p:stCondLst>
                                    <p:cond delay="0"/>
                                  </p:stCondLst>
                                  <p:childTnLst>
                                    <p:set>
                                      <p:cBhvr>
                                        <p:cTn id="248" dur="1" fill="hold">
                                          <p:stCondLst>
                                            <p:cond delay="0"/>
                                          </p:stCondLst>
                                        </p:cTn>
                                        <p:tgtEl>
                                          <p:spTgt spid="468"/>
                                        </p:tgtEl>
                                        <p:attrNameLst>
                                          <p:attrName>style.visibility</p:attrName>
                                        </p:attrNameLst>
                                      </p:cBhvr>
                                      <p:to>
                                        <p:strVal val="hidden"/>
                                      </p:to>
                                    </p:set>
                                  </p:childTnLst>
                                </p:cTn>
                              </p:par>
                              <p:par>
                                <p:cTn id="249" presetID="1" presetClass="entr" presetSubtype="0" fill="hold" nodeType="withEffect">
                                  <p:stCondLst>
                                    <p:cond delay="0"/>
                                  </p:stCondLst>
                                  <p:childTnLst>
                                    <p:set>
                                      <p:cBhvr>
                                        <p:cTn id="250" dur="1" fill="hold">
                                          <p:stCondLst>
                                            <p:cond delay="0"/>
                                          </p:stCondLst>
                                        </p:cTn>
                                        <p:tgtEl>
                                          <p:spTgt spid="332"/>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333"/>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334"/>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335"/>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336"/>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337"/>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338"/>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339"/>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340"/>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341"/>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342"/>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343"/>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344"/>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528"/>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0" presetClass="path" presetSubtype="0" accel="50000" decel="50000" fill="hold" nodeType="clickEffect">
                                  <p:stCondLst>
                                    <p:cond delay="0"/>
                                  </p:stCondLst>
                                  <p:childTnLst>
                                    <p:animMotion origin="layout" path="M 0 0 L 0.11667 0.3 " pathEditMode="relative" ptsTypes="AA">
                                      <p:cBhvr>
                                        <p:cTn id="280" dur="1000" fill="hold"/>
                                        <p:tgtEl>
                                          <p:spTgt spid="469"/>
                                        </p:tgtEl>
                                        <p:attrNameLst>
                                          <p:attrName>ppt_x</p:attrName>
                                          <p:attrName>ppt_y</p:attrName>
                                        </p:attrNameLst>
                                      </p:cBhvr>
                                    </p:animMotion>
                                  </p:childTnLst>
                                </p:cTn>
                              </p:par>
                              <p:par>
                                <p:cTn id="281" presetID="0" presetClass="path" presetSubtype="0" accel="50000" decel="50000" fill="hold" grpId="0" nodeType="withEffect">
                                  <p:stCondLst>
                                    <p:cond delay="0"/>
                                  </p:stCondLst>
                                  <p:childTnLst>
                                    <p:animMotion origin="layout" path="M 0 0 L 0.11667 0.3 " pathEditMode="relative" ptsTypes="AA">
                                      <p:cBhvr>
                                        <p:cTn id="282" dur="1000" fill="hold"/>
                                        <p:tgtEl>
                                          <p:spTgt spid="470"/>
                                        </p:tgtEl>
                                        <p:attrNameLst>
                                          <p:attrName>ppt_x</p:attrName>
                                          <p:attrName>ppt_y</p:attrName>
                                        </p:attrNameLst>
                                      </p:cBhvr>
                                    </p:animMotion>
                                  </p:childTnLst>
                                </p:cTn>
                              </p:par>
                              <p:par>
                                <p:cTn id="283" presetID="0" presetClass="path" presetSubtype="0" accel="50000" decel="50000" fill="hold" grpId="0" nodeType="withEffect">
                                  <p:stCondLst>
                                    <p:cond delay="0"/>
                                  </p:stCondLst>
                                  <p:childTnLst>
                                    <p:animMotion origin="layout" path="M 0 0 L 0.11667 0.3 " pathEditMode="relative" ptsTypes="AA">
                                      <p:cBhvr>
                                        <p:cTn id="284" dur="1000" fill="hold"/>
                                        <p:tgtEl>
                                          <p:spTgt spid="471"/>
                                        </p:tgtEl>
                                        <p:attrNameLst>
                                          <p:attrName>ppt_x</p:attrName>
                                          <p:attrName>ppt_y</p:attrName>
                                        </p:attrNameLst>
                                      </p:cBhvr>
                                    </p:animMotion>
                                  </p:childTnLst>
                                </p:cTn>
                              </p:par>
                              <p:par>
                                <p:cTn id="285" presetID="0" presetClass="path" presetSubtype="0" accel="50000" decel="50000" fill="hold" nodeType="withEffect">
                                  <p:stCondLst>
                                    <p:cond delay="0"/>
                                  </p:stCondLst>
                                  <p:childTnLst>
                                    <p:animMotion origin="layout" path="M 0 0 L 0.11667 0.3 " pathEditMode="relative" ptsTypes="AA">
                                      <p:cBhvr>
                                        <p:cTn id="286" dur="1000" fill="hold"/>
                                        <p:tgtEl>
                                          <p:spTgt spid="472"/>
                                        </p:tgtEl>
                                        <p:attrNameLst>
                                          <p:attrName>ppt_x</p:attrName>
                                          <p:attrName>ppt_y</p:attrName>
                                        </p:attrNameLst>
                                      </p:cBhvr>
                                    </p:animMotion>
                                  </p:childTnLst>
                                </p:cTn>
                              </p:par>
                              <p:par>
                                <p:cTn id="287" presetID="0" presetClass="path" presetSubtype="0" accel="50000" decel="50000" fill="hold" grpId="0" nodeType="withEffect">
                                  <p:stCondLst>
                                    <p:cond delay="0"/>
                                  </p:stCondLst>
                                  <p:childTnLst>
                                    <p:animMotion origin="layout" path="M 0 0 L 0.11667 0.3 " pathEditMode="relative" ptsTypes="AA">
                                      <p:cBhvr>
                                        <p:cTn id="288" dur="1000" fill="hold"/>
                                        <p:tgtEl>
                                          <p:spTgt spid="473"/>
                                        </p:tgtEl>
                                        <p:attrNameLst>
                                          <p:attrName>ppt_x</p:attrName>
                                          <p:attrName>ppt_y</p:attrName>
                                        </p:attrNameLst>
                                      </p:cBhvr>
                                    </p:animMotion>
                                  </p:childTnLst>
                                </p:cTn>
                              </p:par>
                              <p:par>
                                <p:cTn id="289" presetID="0" presetClass="path" presetSubtype="0" accel="50000" decel="50000" fill="hold" grpId="0" nodeType="withEffect">
                                  <p:stCondLst>
                                    <p:cond delay="0"/>
                                  </p:stCondLst>
                                  <p:childTnLst>
                                    <p:animMotion origin="layout" path="M 0 0 L 0.11667 0.3 " pathEditMode="relative" ptsTypes="AA">
                                      <p:cBhvr>
                                        <p:cTn id="290" dur="1000" fill="hold"/>
                                        <p:tgtEl>
                                          <p:spTgt spid="474"/>
                                        </p:tgtEl>
                                        <p:attrNameLst>
                                          <p:attrName>ppt_x</p:attrName>
                                          <p:attrName>ppt_y</p:attrName>
                                        </p:attrNameLst>
                                      </p:cBhvr>
                                    </p:animMotion>
                                  </p:childTnLst>
                                </p:cTn>
                              </p:par>
                              <p:par>
                                <p:cTn id="291" presetID="0" presetClass="path" presetSubtype="0" accel="50000" decel="50000" fill="hold" grpId="0" nodeType="withEffect">
                                  <p:stCondLst>
                                    <p:cond delay="0"/>
                                  </p:stCondLst>
                                  <p:childTnLst>
                                    <p:animMotion origin="layout" path="M 0 0 L 0.11667 0.3 " pathEditMode="relative" ptsTypes="AA">
                                      <p:cBhvr>
                                        <p:cTn id="292" dur="1000" fill="hold"/>
                                        <p:tgtEl>
                                          <p:spTgt spid="475"/>
                                        </p:tgtEl>
                                        <p:attrNameLst>
                                          <p:attrName>ppt_x</p:attrName>
                                          <p:attrName>ppt_y</p:attrName>
                                        </p:attrNameLst>
                                      </p:cBhvr>
                                    </p:animMotion>
                                  </p:childTnLst>
                                </p:cTn>
                              </p:par>
                              <p:par>
                                <p:cTn id="293" presetID="0" presetClass="path" presetSubtype="0" accel="50000" decel="50000" fill="hold" nodeType="withEffect">
                                  <p:stCondLst>
                                    <p:cond delay="0"/>
                                  </p:stCondLst>
                                  <p:childTnLst>
                                    <p:animMotion origin="layout" path="M 0 0 L 0.11667 0.3 " pathEditMode="relative" ptsTypes="AA">
                                      <p:cBhvr>
                                        <p:cTn id="294" dur="1000" fill="hold"/>
                                        <p:tgtEl>
                                          <p:spTgt spid="476"/>
                                        </p:tgtEl>
                                        <p:attrNameLst>
                                          <p:attrName>ppt_x</p:attrName>
                                          <p:attrName>ppt_y</p:attrName>
                                        </p:attrNameLst>
                                      </p:cBhvr>
                                    </p:animMotion>
                                  </p:childTnLst>
                                </p:cTn>
                              </p:par>
                              <p:par>
                                <p:cTn id="295" presetID="0" presetClass="path" presetSubtype="0" accel="50000" decel="50000" fill="hold" grpId="0" nodeType="withEffect">
                                  <p:stCondLst>
                                    <p:cond delay="0"/>
                                  </p:stCondLst>
                                  <p:childTnLst>
                                    <p:animMotion origin="layout" path="M 0 0 L 0.11667 0.3 " pathEditMode="relative" ptsTypes="AA">
                                      <p:cBhvr>
                                        <p:cTn id="296" dur="1000" fill="hold"/>
                                        <p:tgtEl>
                                          <p:spTgt spid="477"/>
                                        </p:tgtEl>
                                        <p:attrNameLst>
                                          <p:attrName>ppt_x</p:attrName>
                                          <p:attrName>ppt_y</p:attrName>
                                        </p:attrNameLst>
                                      </p:cBhvr>
                                    </p:animMotion>
                                  </p:childTnLst>
                                </p:cTn>
                              </p:par>
                            </p:childTnLst>
                          </p:cTn>
                        </p:par>
                        <p:par>
                          <p:cTn id="297" fill="hold">
                            <p:stCondLst>
                              <p:cond delay="1000"/>
                            </p:stCondLst>
                            <p:childTnLst>
                              <p:par>
                                <p:cTn id="298" presetID="1" presetClass="exit" presetSubtype="0" fill="hold" nodeType="afterEffect">
                                  <p:stCondLst>
                                    <p:cond delay="0"/>
                                  </p:stCondLst>
                                  <p:childTnLst>
                                    <p:set>
                                      <p:cBhvr>
                                        <p:cTn id="299" dur="1" fill="hold">
                                          <p:stCondLst>
                                            <p:cond delay="0"/>
                                          </p:stCondLst>
                                        </p:cTn>
                                        <p:tgtEl>
                                          <p:spTgt spid="469"/>
                                        </p:tgtEl>
                                        <p:attrNameLst>
                                          <p:attrName>style.visibility</p:attrName>
                                        </p:attrNameLst>
                                      </p:cBhvr>
                                      <p:to>
                                        <p:strVal val="hidden"/>
                                      </p:to>
                                    </p:set>
                                  </p:childTnLst>
                                </p:cTn>
                              </p:par>
                              <p:par>
                                <p:cTn id="300" presetID="1" presetClass="exit" presetSubtype="0" fill="hold" grpId="1" nodeType="withEffect">
                                  <p:stCondLst>
                                    <p:cond delay="0"/>
                                  </p:stCondLst>
                                  <p:childTnLst>
                                    <p:set>
                                      <p:cBhvr>
                                        <p:cTn id="301" dur="1" fill="hold">
                                          <p:stCondLst>
                                            <p:cond delay="0"/>
                                          </p:stCondLst>
                                        </p:cTn>
                                        <p:tgtEl>
                                          <p:spTgt spid="470"/>
                                        </p:tgtEl>
                                        <p:attrNameLst>
                                          <p:attrName>style.visibility</p:attrName>
                                        </p:attrNameLst>
                                      </p:cBhvr>
                                      <p:to>
                                        <p:strVal val="hidden"/>
                                      </p:to>
                                    </p:set>
                                  </p:childTnLst>
                                </p:cTn>
                              </p:par>
                              <p:par>
                                <p:cTn id="302" presetID="1" presetClass="exit" presetSubtype="0" fill="hold" grpId="1" nodeType="withEffect">
                                  <p:stCondLst>
                                    <p:cond delay="0"/>
                                  </p:stCondLst>
                                  <p:childTnLst>
                                    <p:set>
                                      <p:cBhvr>
                                        <p:cTn id="303" dur="1" fill="hold">
                                          <p:stCondLst>
                                            <p:cond delay="0"/>
                                          </p:stCondLst>
                                        </p:cTn>
                                        <p:tgtEl>
                                          <p:spTgt spid="471"/>
                                        </p:tgtEl>
                                        <p:attrNameLst>
                                          <p:attrName>style.visibility</p:attrName>
                                        </p:attrNameLst>
                                      </p:cBhvr>
                                      <p:to>
                                        <p:strVal val="hidden"/>
                                      </p:to>
                                    </p:set>
                                  </p:childTnLst>
                                </p:cTn>
                              </p:par>
                              <p:par>
                                <p:cTn id="304" presetID="1" presetClass="exit" presetSubtype="0" fill="hold" nodeType="withEffect">
                                  <p:stCondLst>
                                    <p:cond delay="0"/>
                                  </p:stCondLst>
                                  <p:childTnLst>
                                    <p:set>
                                      <p:cBhvr>
                                        <p:cTn id="305" dur="1" fill="hold">
                                          <p:stCondLst>
                                            <p:cond delay="0"/>
                                          </p:stCondLst>
                                        </p:cTn>
                                        <p:tgtEl>
                                          <p:spTgt spid="472"/>
                                        </p:tgtEl>
                                        <p:attrNameLst>
                                          <p:attrName>style.visibility</p:attrName>
                                        </p:attrNameLst>
                                      </p:cBhvr>
                                      <p:to>
                                        <p:strVal val="hidden"/>
                                      </p:to>
                                    </p:set>
                                  </p:childTnLst>
                                </p:cTn>
                              </p:par>
                              <p:par>
                                <p:cTn id="306" presetID="1" presetClass="exit" presetSubtype="0" fill="hold" grpId="1" nodeType="withEffect">
                                  <p:stCondLst>
                                    <p:cond delay="0"/>
                                  </p:stCondLst>
                                  <p:childTnLst>
                                    <p:set>
                                      <p:cBhvr>
                                        <p:cTn id="307" dur="1" fill="hold">
                                          <p:stCondLst>
                                            <p:cond delay="0"/>
                                          </p:stCondLst>
                                        </p:cTn>
                                        <p:tgtEl>
                                          <p:spTgt spid="473"/>
                                        </p:tgtEl>
                                        <p:attrNameLst>
                                          <p:attrName>style.visibility</p:attrName>
                                        </p:attrNameLst>
                                      </p:cBhvr>
                                      <p:to>
                                        <p:strVal val="hidden"/>
                                      </p:to>
                                    </p:set>
                                  </p:childTnLst>
                                </p:cTn>
                              </p:par>
                              <p:par>
                                <p:cTn id="308" presetID="1" presetClass="exit" presetSubtype="0" fill="hold" grpId="1" nodeType="withEffect">
                                  <p:stCondLst>
                                    <p:cond delay="0"/>
                                  </p:stCondLst>
                                  <p:childTnLst>
                                    <p:set>
                                      <p:cBhvr>
                                        <p:cTn id="309" dur="1" fill="hold">
                                          <p:stCondLst>
                                            <p:cond delay="0"/>
                                          </p:stCondLst>
                                        </p:cTn>
                                        <p:tgtEl>
                                          <p:spTgt spid="474"/>
                                        </p:tgtEl>
                                        <p:attrNameLst>
                                          <p:attrName>style.visibility</p:attrName>
                                        </p:attrNameLst>
                                      </p:cBhvr>
                                      <p:to>
                                        <p:strVal val="hidden"/>
                                      </p:to>
                                    </p:set>
                                  </p:childTnLst>
                                </p:cTn>
                              </p:par>
                              <p:par>
                                <p:cTn id="310" presetID="1" presetClass="exit" presetSubtype="0" fill="hold" grpId="1" nodeType="withEffect">
                                  <p:stCondLst>
                                    <p:cond delay="0"/>
                                  </p:stCondLst>
                                  <p:childTnLst>
                                    <p:set>
                                      <p:cBhvr>
                                        <p:cTn id="311" dur="1" fill="hold">
                                          <p:stCondLst>
                                            <p:cond delay="0"/>
                                          </p:stCondLst>
                                        </p:cTn>
                                        <p:tgtEl>
                                          <p:spTgt spid="475"/>
                                        </p:tgtEl>
                                        <p:attrNameLst>
                                          <p:attrName>style.visibility</p:attrName>
                                        </p:attrNameLst>
                                      </p:cBhvr>
                                      <p:to>
                                        <p:strVal val="hidden"/>
                                      </p:to>
                                    </p:set>
                                  </p:childTnLst>
                                </p:cTn>
                              </p:par>
                              <p:par>
                                <p:cTn id="312" presetID="1" presetClass="exit" presetSubtype="0" fill="hold" nodeType="withEffect">
                                  <p:stCondLst>
                                    <p:cond delay="0"/>
                                  </p:stCondLst>
                                  <p:childTnLst>
                                    <p:set>
                                      <p:cBhvr>
                                        <p:cTn id="313" dur="1" fill="hold">
                                          <p:stCondLst>
                                            <p:cond delay="0"/>
                                          </p:stCondLst>
                                        </p:cTn>
                                        <p:tgtEl>
                                          <p:spTgt spid="476"/>
                                        </p:tgtEl>
                                        <p:attrNameLst>
                                          <p:attrName>style.visibility</p:attrName>
                                        </p:attrNameLst>
                                      </p:cBhvr>
                                      <p:to>
                                        <p:strVal val="hidden"/>
                                      </p:to>
                                    </p:set>
                                  </p:childTnLst>
                                </p:cTn>
                              </p:par>
                              <p:par>
                                <p:cTn id="314" presetID="1" presetClass="exit" presetSubtype="0" fill="hold" grpId="1" nodeType="withEffect">
                                  <p:stCondLst>
                                    <p:cond delay="0"/>
                                  </p:stCondLst>
                                  <p:childTnLst>
                                    <p:set>
                                      <p:cBhvr>
                                        <p:cTn id="315" dur="1" fill="hold">
                                          <p:stCondLst>
                                            <p:cond delay="0"/>
                                          </p:stCondLst>
                                        </p:cTn>
                                        <p:tgtEl>
                                          <p:spTgt spid="477"/>
                                        </p:tgtEl>
                                        <p:attrNameLst>
                                          <p:attrName>style.visibility</p:attrName>
                                        </p:attrNameLst>
                                      </p:cBhvr>
                                      <p:to>
                                        <p:strVal val="hidden"/>
                                      </p:to>
                                    </p:set>
                                  </p:childTnLst>
                                </p:cTn>
                              </p:par>
                              <p:par>
                                <p:cTn id="316" presetID="1" presetClass="entr" presetSubtype="0" fill="hold" nodeType="withEffect">
                                  <p:stCondLst>
                                    <p:cond delay="0"/>
                                  </p:stCondLst>
                                  <p:childTnLst>
                                    <p:set>
                                      <p:cBhvr>
                                        <p:cTn id="317" dur="1" fill="hold">
                                          <p:stCondLst>
                                            <p:cond delay="0"/>
                                          </p:stCondLst>
                                        </p:cTn>
                                        <p:tgtEl>
                                          <p:spTgt spid="271"/>
                                        </p:tgtEl>
                                        <p:attrNameLst>
                                          <p:attrName>style.visibility</p:attrName>
                                        </p:attrNameLst>
                                      </p:cBhvr>
                                      <p:to>
                                        <p:strVal val="visible"/>
                                      </p:to>
                                    </p:set>
                                  </p:childTnLst>
                                </p:cTn>
                              </p:par>
                              <p:par>
                                <p:cTn id="318" presetID="1" presetClass="entr" presetSubtype="0" fill="hold" grpId="0" nodeType="withEffect">
                                  <p:stCondLst>
                                    <p:cond delay="0"/>
                                  </p:stCondLst>
                                  <p:childTnLst>
                                    <p:set>
                                      <p:cBhvr>
                                        <p:cTn id="319" dur="1" fill="hold">
                                          <p:stCondLst>
                                            <p:cond delay="0"/>
                                          </p:stCondLst>
                                        </p:cTn>
                                        <p:tgtEl>
                                          <p:spTgt spid="272"/>
                                        </p:tgtEl>
                                        <p:attrNameLst>
                                          <p:attrName>style.visibility</p:attrName>
                                        </p:attrNameLst>
                                      </p:cBhvr>
                                      <p:to>
                                        <p:strVal val="visible"/>
                                      </p:to>
                                    </p:set>
                                  </p:childTnLst>
                                </p:cTn>
                              </p:par>
                              <p:par>
                                <p:cTn id="320" presetID="1" presetClass="entr" presetSubtype="0" fill="hold" nodeType="withEffect">
                                  <p:stCondLst>
                                    <p:cond delay="0"/>
                                  </p:stCondLst>
                                  <p:childTnLst>
                                    <p:set>
                                      <p:cBhvr>
                                        <p:cTn id="321" dur="1" fill="hold">
                                          <p:stCondLst>
                                            <p:cond delay="0"/>
                                          </p:stCondLst>
                                        </p:cTn>
                                        <p:tgtEl>
                                          <p:spTgt spid="273"/>
                                        </p:tgtEl>
                                        <p:attrNameLst>
                                          <p:attrName>style.visibility</p:attrName>
                                        </p:attrNameLst>
                                      </p:cBhvr>
                                      <p:to>
                                        <p:strVal val="visible"/>
                                      </p:to>
                                    </p:set>
                                  </p:childTnLst>
                                </p:cTn>
                              </p:par>
                              <p:par>
                                <p:cTn id="322" presetID="1" presetClass="entr" presetSubtype="0" fill="hold" grpId="0" nodeType="withEffect">
                                  <p:stCondLst>
                                    <p:cond delay="0"/>
                                  </p:stCondLst>
                                  <p:childTnLst>
                                    <p:set>
                                      <p:cBhvr>
                                        <p:cTn id="323" dur="1" fill="hold">
                                          <p:stCondLst>
                                            <p:cond delay="0"/>
                                          </p:stCondLst>
                                        </p:cTn>
                                        <p:tgtEl>
                                          <p:spTgt spid="274"/>
                                        </p:tgtEl>
                                        <p:attrNameLst>
                                          <p:attrName>style.visibility</p:attrName>
                                        </p:attrNameLst>
                                      </p:cBhvr>
                                      <p:to>
                                        <p:strVal val="visible"/>
                                      </p:to>
                                    </p:set>
                                  </p:childTnLst>
                                </p:cTn>
                              </p:par>
                              <p:par>
                                <p:cTn id="324" presetID="1" presetClass="entr" presetSubtype="0" fill="hold" nodeType="withEffect">
                                  <p:stCondLst>
                                    <p:cond delay="0"/>
                                  </p:stCondLst>
                                  <p:childTnLst>
                                    <p:set>
                                      <p:cBhvr>
                                        <p:cTn id="325" dur="1" fill="hold">
                                          <p:stCondLst>
                                            <p:cond delay="0"/>
                                          </p:stCondLst>
                                        </p:cTn>
                                        <p:tgtEl>
                                          <p:spTgt spid="275"/>
                                        </p:tgtEl>
                                        <p:attrNameLst>
                                          <p:attrName>style.visibility</p:attrName>
                                        </p:attrNameLst>
                                      </p:cBhvr>
                                      <p:to>
                                        <p:strVal val="visible"/>
                                      </p:to>
                                    </p:set>
                                  </p:childTnLst>
                                </p:cTn>
                              </p:par>
                              <p:par>
                                <p:cTn id="326" presetID="1" presetClass="entr" presetSubtype="0" fill="hold" grpId="0" nodeType="withEffect">
                                  <p:stCondLst>
                                    <p:cond delay="0"/>
                                  </p:stCondLst>
                                  <p:childTnLst>
                                    <p:set>
                                      <p:cBhvr>
                                        <p:cTn id="327" dur="1" fill="hold">
                                          <p:stCondLst>
                                            <p:cond delay="0"/>
                                          </p:stCondLst>
                                        </p:cTn>
                                        <p:tgtEl>
                                          <p:spTgt spid="276"/>
                                        </p:tgtEl>
                                        <p:attrNameLst>
                                          <p:attrName>style.visibility</p:attrName>
                                        </p:attrNameLst>
                                      </p:cBhvr>
                                      <p:to>
                                        <p:strVal val="visible"/>
                                      </p:to>
                                    </p:set>
                                  </p:childTnLst>
                                </p:cTn>
                              </p:par>
                              <p:par>
                                <p:cTn id="328" presetID="1" presetClass="entr" presetSubtype="0" fill="hold" grpId="0" nodeType="withEffect">
                                  <p:stCondLst>
                                    <p:cond delay="0"/>
                                  </p:stCondLst>
                                  <p:childTnLst>
                                    <p:set>
                                      <p:cBhvr>
                                        <p:cTn id="329" dur="1" fill="hold">
                                          <p:stCondLst>
                                            <p:cond delay="0"/>
                                          </p:stCondLst>
                                        </p:cTn>
                                        <p:tgtEl>
                                          <p:spTgt spid="277"/>
                                        </p:tgtEl>
                                        <p:attrNameLst>
                                          <p:attrName>style.visibility</p:attrName>
                                        </p:attrNameLst>
                                      </p:cBhvr>
                                      <p:to>
                                        <p:strVal val="visible"/>
                                      </p:to>
                                    </p:set>
                                  </p:childTnLst>
                                </p:cTn>
                              </p:par>
                              <p:par>
                                <p:cTn id="330" presetID="1" presetClass="entr" presetSubtype="0" fill="hold" grpId="0" nodeType="withEffect">
                                  <p:stCondLst>
                                    <p:cond delay="0"/>
                                  </p:stCondLst>
                                  <p:childTnLst>
                                    <p:set>
                                      <p:cBhvr>
                                        <p:cTn id="331" dur="1" fill="hold">
                                          <p:stCondLst>
                                            <p:cond delay="0"/>
                                          </p:stCondLst>
                                        </p:cTn>
                                        <p:tgtEl>
                                          <p:spTgt spid="278"/>
                                        </p:tgtEl>
                                        <p:attrNameLst>
                                          <p:attrName>style.visibility</p:attrName>
                                        </p:attrNameLst>
                                      </p:cBhvr>
                                      <p:to>
                                        <p:strVal val="visible"/>
                                      </p:to>
                                    </p:set>
                                  </p:childTnLst>
                                </p:cTn>
                              </p:par>
                              <p:par>
                                <p:cTn id="332" presetID="1" presetClass="entr" presetSubtype="0" fill="hold" grpId="0" nodeType="withEffect">
                                  <p:stCondLst>
                                    <p:cond delay="0"/>
                                  </p:stCondLst>
                                  <p:childTnLst>
                                    <p:set>
                                      <p:cBhvr>
                                        <p:cTn id="333" dur="1" fill="hold">
                                          <p:stCondLst>
                                            <p:cond delay="0"/>
                                          </p:stCondLst>
                                        </p:cTn>
                                        <p:tgtEl>
                                          <p:spTgt spid="279"/>
                                        </p:tgtEl>
                                        <p:attrNameLst>
                                          <p:attrName>style.visibility</p:attrName>
                                        </p:attrNameLst>
                                      </p:cBhvr>
                                      <p:to>
                                        <p:strVal val="visible"/>
                                      </p:to>
                                    </p:set>
                                  </p:childTnLst>
                                </p:cTn>
                              </p:par>
                              <p:par>
                                <p:cTn id="334" presetID="1" presetClass="entr" presetSubtype="0" fill="hold" grpId="0" nodeType="withEffect">
                                  <p:stCondLst>
                                    <p:cond delay="0"/>
                                  </p:stCondLst>
                                  <p:childTnLst>
                                    <p:set>
                                      <p:cBhvr>
                                        <p:cTn id="335" dur="1" fill="hold">
                                          <p:stCondLst>
                                            <p:cond delay="0"/>
                                          </p:stCondLst>
                                        </p:cTn>
                                        <p:tgtEl>
                                          <p:spTgt spid="280"/>
                                        </p:tgtEl>
                                        <p:attrNameLst>
                                          <p:attrName>style.visibility</p:attrName>
                                        </p:attrNameLst>
                                      </p:cBhvr>
                                      <p:to>
                                        <p:strVal val="visible"/>
                                      </p:to>
                                    </p:set>
                                  </p:childTnLst>
                                </p:cTn>
                              </p:par>
                              <p:par>
                                <p:cTn id="336" presetID="1" presetClass="entr" presetSubtype="0" fill="hold" grpId="0" nodeType="withEffect">
                                  <p:stCondLst>
                                    <p:cond delay="0"/>
                                  </p:stCondLst>
                                  <p:childTnLst>
                                    <p:set>
                                      <p:cBhvr>
                                        <p:cTn id="337" dur="1" fill="hold">
                                          <p:stCondLst>
                                            <p:cond delay="0"/>
                                          </p:stCondLst>
                                        </p:cTn>
                                        <p:tgtEl>
                                          <p:spTgt spid="281"/>
                                        </p:tgtEl>
                                        <p:attrNameLst>
                                          <p:attrName>style.visibility</p:attrName>
                                        </p:attrNameLst>
                                      </p:cBhvr>
                                      <p:to>
                                        <p:strVal val="visible"/>
                                      </p:to>
                                    </p:set>
                                  </p:childTnLst>
                                </p:cTn>
                              </p:par>
                              <p:par>
                                <p:cTn id="338" presetID="1" presetClass="entr" presetSubtype="0" fill="hold" grpId="0" nodeType="withEffect">
                                  <p:stCondLst>
                                    <p:cond delay="0"/>
                                  </p:stCondLst>
                                  <p:childTnLst>
                                    <p:set>
                                      <p:cBhvr>
                                        <p:cTn id="339" dur="1" fill="hold">
                                          <p:stCondLst>
                                            <p:cond delay="0"/>
                                          </p:stCondLst>
                                        </p:cTn>
                                        <p:tgtEl>
                                          <p:spTgt spid="282"/>
                                        </p:tgtEl>
                                        <p:attrNameLst>
                                          <p:attrName>style.visibility</p:attrName>
                                        </p:attrNameLst>
                                      </p:cBhvr>
                                      <p:to>
                                        <p:strVal val="visible"/>
                                      </p:to>
                                    </p:set>
                                  </p:childTnLst>
                                </p:cTn>
                              </p:par>
                              <p:par>
                                <p:cTn id="340" presetID="1" presetClass="entr" presetSubtype="0" fill="hold" grpId="0" nodeType="withEffect">
                                  <p:stCondLst>
                                    <p:cond delay="0"/>
                                  </p:stCondLst>
                                  <p:childTnLst>
                                    <p:set>
                                      <p:cBhvr>
                                        <p:cTn id="341" dur="1" fill="hold">
                                          <p:stCondLst>
                                            <p:cond delay="0"/>
                                          </p:stCondLst>
                                        </p:cTn>
                                        <p:tgtEl>
                                          <p:spTgt spid="283"/>
                                        </p:tgtEl>
                                        <p:attrNameLst>
                                          <p:attrName>style.visibility</p:attrName>
                                        </p:attrNameLst>
                                      </p:cBhvr>
                                      <p:to>
                                        <p:strVal val="visible"/>
                                      </p:to>
                                    </p:set>
                                  </p:childTnLst>
                                </p:cTn>
                              </p:par>
                              <p:par>
                                <p:cTn id="342" presetID="1" presetClass="entr" presetSubtype="0" fill="hold" grpId="0" nodeType="withEffect">
                                  <p:stCondLst>
                                    <p:cond delay="0"/>
                                  </p:stCondLst>
                                  <p:childTnLst>
                                    <p:set>
                                      <p:cBhvr>
                                        <p:cTn id="343" dur="1" fill="hold">
                                          <p:stCondLst>
                                            <p:cond delay="0"/>
                                          </p:stCondLst>
                                        </p:cTn>
                                        <p:tgtEl>
                                          <p:spTgt spid="311"/>
                                        </p:tgtEl>
                                        <p:attrNameLst>
                                          <p:attrName>style.visibility</p:attrName>
                                        </p:attrNameLst>
                                      </p:cBhvr>
                                      <p:to>
                                        <p:strVal val="visible"/>
                                      </p:to>
                                    </p:set>
                                  </p:childTnLst>
                                </p:cTn>
                              </p:par>
                              <p:par>
                                <p:cTn id="344" presetID="1" presetClass="entr" presetSubtype="0" fill="hold" grpId="0" nodeType="withEffect">
                                  <p:stCondLst>
                                    <p:cond delay="0"/>
                                  </p:stCondLst>
                                  <p:childTnLst>
                                    <p:set>
                                      <p:cBhvr>
                                        <p:cTn id="345" dur="1" fill="hold">
                                          <p:stCondLst>
                                            <p:cond delay="0"/>
                                          </p:stCondLst>
                                        </p:cTn>
                                        <p:tgtEl>
                                          <p:spTgt spid="323"/>
                                        </p:tgtEl>
                                        <p:attrNameLst>
                                          <p:attrName>style.visibility</p:attrName>
                                        </p:attrNameLst>
                                      </p:cBhvr>
                                      <p:to>
                                        <p:strVal val="visible"/>
                                      </p:to>
                                    </p:set>
                                  </p:childTnLst>
                                </p:cTn>
                              </p:par>
                              <p:par>
                                <p:cTn id="346" presetID="1" presetClass="entr" presetSubtype="0" fill="hold" grpId="0" nodeType="withEffect">
                                  <p:stCondLst>
                                    <p:cond delay="0"/>
                                  </p:stCondLst>
                                  <p:childTnLst>
                                    <p:set>
                                      <p:cBhvr>
                                        <p:cTn id="347" dur="1" fill="hold">
                                          <p:stCondLst>
                                            <p:cond delay="0"/>
                                          </p:stCondLst>
                                        </p:cTn>
                                        <p:tgtEl>
                                          <p:spTgt spid="324"/>
                                        </p:tgtEl>
                                        <p:attrNameLst>
                                          <p:attrName>style.visibility</p:attrName>
                                        </p:attrNameLst>
                                      </p:cBhvr>
                                      <p:to>
                                        <p:strVal val="visible"/>
                                      </p:to>
                                    </p:set>
                                  </p:childTnLst>
                                </p:cTn>
                              </p:par>
                              <p:par>
                                <p:cTn id="348" presetID="1" presetClass="entr" presetSubtype="0" fill="hold" grpId="0" nodeType="withEffect">
                                  <p:stCondLst>
                                    <p:cond delay="0"/>
                                  </p:stCondLst>
                                  <p:childTnLst>
                                    <p:set>
                                      <p:cBhvr>
                                        <p:cTn id="349" dur="1" fill="hold">
                                          <p:stCondLst>
                                            <p:cond delay="0"/>
                                          </p:stCondLst>
                                        </p:cTn>
                                        <p:tgtEl>
                                          <p:spTgt spid="380"/>
                                        </p:tgtEl>
                                        <p:attrNameLst>
                                          <p:attrName>style.visibility</p:attrName>
                                        </p:attrNameLst>
                                      </p:cBhvr>
                                      <p:to>
                                        <p:strVal val="visible"/>
                                      </p:to>
                                    </p:set>
                                  </p:childTnLst>
                                </p:cTn>
                              </p:par>
                              <p:par>
                                <p:cTn id="350" presetID="1" presetClass="entr" presetSubtype="0" fill="hold" grpId="0" nodeType="withEffect">
                                  <p:stCondLst>
                                    <p:cond delay="0"/>
                                  </p:stCondLst>
                                  <p:childTnLst>
                                    <p:set>
                                      <p:cBhvr>
                                        <p:cTn id="351" dur="1" fill="hold">
                                          <p:stCondLst>
                                            <p:cond delay="0"/>
                                          </p:stCondLst>
                                        </p:cTn>
                                        <p:tgtEl>
                                          <p:spTgt spid="383"/>
                                        </p:tgtEl>
                                        <p:attrNameLst>
                                          <p:attrName>style.visibility</p:attrName>
                                        </p:attrNameLst>
                                      </p:cBhvr>
                                      <p:to>
                                        <p:strVal val="visible"/>
                                      </p:to>
                                    </p:set>
                                  </p:childTnLst>
                                </p:cTn>
                              </p:par>
                              <p:par>
                                <p:cTn id="352" presetID="1" presetClass="entr" presetSubtype="0" fill="hold" grpId="0" nodeType="withEffect">
                                  <p:stCondLst>
                                    <p:cond delay="0"/>
                                  </p:stCondLst>
                                  <p:childTnLst>
                                    <p:set>
                                      <p:cBhvr>
                                        <p:cTn id="353" dur="1" fill="hold">
                                          <p:stCondLst>
                                            <p:cond delay="0"/>
                                          </p:stCondLst>
                                        </p:cTn>
                                        <p:tgtEl>
                                          <p:spTgt spid="384"/>
                                        </p:tgtEl>
                                        <p:attrNameLst>
                                          <p:attrName>style.visibility</p:attrName>
                                        </p:attrNameLst>
                                      </p:cBhvr>
                                      <p:to>
                                        <p:strVal val="visible"/>
                                      </p:to>
                                    </p:set>
                                  </p:childTnLst>
                                </p:cTn>
                              </p:par>
                              <p:par>
                                <p:cTn id="354" presetID="1" presetClass="entr" presetSubtype="0" fill="hold" grpId="0" nodeType="withEffect">
                                  <p:stCondLst>
                                    <p:cond delay="0"/>
                                  </p:stCondLst>
                                  <p:childTnLst>
                                    <p:set>
                                      <p:cBhvr>
                                        <p:cTn id="355" dur="1" fill="hold">
                                          <p:stCondLst>
                                            <p:cond delay="0"/>
                                          </p:stCondLst>
                                        </p:cTn>
                                        <p:tgtEl>
                                          <p:spTgt spid="529"/>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0" presetClass="path" presetSubtype="0" accel="50000" decel="50000" fill="hold" nodeType="clickEffect">
                                  <p:stCondLst>
                                    <p:cond delay="0"/>
                                  </p:stCondLst>
                                  <p:childTnLst>
                                    <p:animMotion origin="layout" path="M 0 0 L 0.13334 0.4 " pathEditMode="relative" ptsTypes="AA">
                                      <p:cBhvr>
                                        <p:cTn id="359" dur="1000" fill="hold"/>
                                        <p:tgtEl>
                                          <p:spTgt spid="478"/>
                                        </p:tgtEl>
                                        <p:attrNameLst>
                                          <p:attrName>ppt_x</p:attrName>
                                          <p:attrName>ppt_y</p:attrName>
                                        </p:attrNameLst>
                                      </p:cBhvr>
                                    </p:animMotion>
                                  </p:childTnLst>
                                </p:cTn>
                              </p:par>
                              <p:par>
                                <p:cTn id="360" presetID="0" presetClass="path" presetSubtype="0" accel="50000" decel="50000" fill="hold" grpId="0" nodeType="withEffect">
                                  <p:stCondLst>
                                    <p:cond delay="0"/>
                                  </p:stCondLst>
                                  <p:childTnLst>
                                    <p:animMotion origin="layout" path="M 0 0 L 0.13334 0.4 " pathEditMode="relative" ptsTypes="AA">
                                      <p:cBhvr>
                                        <p:cTn id="361" dur="1000" fill="hold"/>
                                        <p:tgtEl>
                                          <p:spTgt spid="479"/>
                                        </p:tgtEl>
                                        <p:attrNameLst>
                                          <p:attrName>ppt_x</p:attrName>
                                          <p:attrName>ppt_y</p:attrName>
                                        </p:attrNameLst>
                                      </p:cBhvr>
                                    </p:animMotion>
                                  </p:childTnLst>
                                </p:cTn>
                              </p:par>
                              <p:par>
                                <p:cTn id="362" presetID="0" presetClass="path" presetSubtype="0" accel="50000" decel="50000" fill="hold" nodeType="withEffect">
                                  <p:stCondLst>
                                    <p:cond delay="0"/>
                                  </p:stCondLst>
                                  <p:childTnLst>
                                    <p:animMotion origin="layout" path="M 0 0 L 0.13334 0.4 " pathEditMode="relative" ptsTypes="AA">
                                      <p:cBhvr>
                                        <p:cTn id="363" dur="1000" fill="hold"/>
                                        <p:tgtEl>
                                          <p:spTgt spid="480"/>
                                        </p:tgtEl>
                                        <p:attrNameLst>
                                          <p:attrName>ppt_x</p:attrName>
                                          <p:attrName>ppt_y</p:attrName>
                                        </p:attrNameLst>
                                      </p:cBhvr>
                                    </p:animMotion>
                                  </p:childTnLst>
                                </p:cTn>
                              </p:par>
                              <p:par>
                                <p:cTn id="364" presetID="0" presetClass="path" presetSubtype="0" accel="50000" decel="50000" fill="hold" grpId="0" nodeType="withEffect">
                                  <p:stCondLst>
                                    <p:cond delay="0"/>
                                  </p:stCondLst>
                                  <p:childTnLst>
                                    <p:animMotion origin="layout" path="M 0 0 L 0.13334 0.4 " pathEditMode="relative" ptsTypes="AA">
                                      <p:cBhvr>
                                        <p:cTn id="365" dur="1000" fill="hold"/>
                                        <p:tgtEl>
                                          <p:spTgt spid="481"/>
                                        </p:tgtEl>
                                        <p:attrNameLst>
                                          <p:attrName>ppt_x</p:attrName>
                                          <p:attrName>ppt_y</p:attrName>
                                        </p:attrNameLst>
                                      </p:cBhvr>
                                    </p:animMotion>
                                  </p:childTnLst>
                                </p:cTn>
                              </p:par>
                              <p:par>
                                <p:cTn id="366" presetID="0" presetClass="path" presetSubtype="0" accel="50000" decel="50000" fill="hold" nodeType="withEffect">
                                  <p:stCondLst>
                                    <p:cond delay="0"/>
                                  </p:stCondLst>
                                  <p:childTnLst>
                                    <p:animMotion origin="layout" path="M 0 0 L 0.13334 0.4 " pathEditMode="relative" ptsTypes="AA">
                                      <p:cBhvr>
                                        <p:cTn id="367" dur="1000" fill="hold"/>
                                        <p:tgtEl>
                                          <p:spTgt spid="482"/>
                                        </p:tgtEl>
                                        <p:attrNameLst>
                                          <p:attrName>ppt_x</p:attrName>
                                          <p:attrName>ppt_y</p:attrName>
                                        </p:attrNameLst>
                                      </p:cBhvr>
                                    </p:animMotion>
                                  </p:childTnLst>
                                </p:cTn>
                              </p:par>
                              <p:par>
                                <p:cTn id="368" presetID="0" presetClass="path" presetSubtype="0" accel="50000" decel="50000" fill="hold" grpId="0" nodeType="withEffect">
                                  <p:stCondLst>
                                    <p:cond delay="0"/>
                                  </p:stCondLst>
                                  <p:childTnLst>
                                    <p:animMotion origin="layout" path="M 0 0 L 0.13334 0.4 " pathEditMode="relative" ptsTypes="AA">
                                      <p:cBhvr>
                                        <p:cTn id="369" dur="1000" fill="hold"/>
                                        <p:tgtEl>
                                          <p:spTgt spid="483"/>
                                        </p:tgtEl>
                                        <p:attrNameLst>
                                          <p:attrName>ppt_x</p:attrName>
                                          <p:attrName>ppt_y</p:attrName>
                                        </p:attrNameLst>
                                      </p:cBhvr>
                                    </p:animMotion>
                                  </p:childTnLst>
                                </p:cTn>
                              </p:par>
                              <p:par>
                                <p:cTn id="370" presetID="0" presetClass="path" presetSubtype="0" accel="50000" decel="50000" fill="hold" grpId="0" nodeType="withEffect">
                                  <p:stCondLst>
                                    <p:cond delay="0"/>
                                  </p:stCondLst>
                                  <p:childTnLst>
                                    <p:animMotion origin="layout" path="M 0 0 L 0.13334 0.4 " pathEditMode="relative" ptsTypes="AA">
                                      <p:cBhvr>
                                        <p:cTn id="371" dur="1000" fill="hold"/>
                                        <p:tgtEl>
                                          <p:spTgt spid="484"/>
                                        </p:tgtEl>
                                        <p:attrNameLst>
                                          <p:attrName>ppt_x</p:attrName>
                                          <p:attrName>ppt_y</p:attrName>
                                        </p:attrNameLst>
                                      </p:cBhvr>
                                    </p:animMotion>
                                  </p:childTnLst>
                                </p:cTn>
                              </p:par>
                              <p:par>
                                <p:cTn id="372" presetID="0" presetClass="path" presetSubtype="0" accel="50000" decel="50000" fill="hold" grpId="0" nodeType="withEffect">
                                  <p:stCondLst>
                                    <p:cond delay="0"/>
                                  </p:stCondLst>
                                  <p:childTnLst>
                                    <p:animMotion origin="layout" path="M 0 0 L 0.13334 0.4 " pathEditMode="relative" ptsTypes="AA">
                                      <p:cBhvr>
                                        <p:cTn id="373" dur="1000" fill="hold"/>
                                        <p:tgtEl>
                                          <p:spTgt spid="485"/>
                                        </p:tgtEl>
                                        <p:attrNameLst>
                                          <p:attrName>ppt_x</p:attrName>
                                          <p:attrName>ppt_y</p:attrName>
                                        </p:attrNameLst>
                                      </p:cBhvr>
                                    </p:animMotion>
                                  </p:childTnLst>
                                </p:cTn>
                              </p:par>
                              <p:par>
                                <p:cTn id="374" presetID="0" presetClass="path" presetSubtype="0" accel="50000" decel="50000" fill="hold" grpId="0" nodeType="withEffect">
                                  <p:stCondLst>
                                    <p:cond delay="0"/>
                                  </p:stCondLst>
                                  <p:childTnLst>
                                    <p:animMotion origin="layout" path="M 0 0 L 0.13334 0.4 " pathEditMode="relative" ptsTypes="AA">
                                      <p:cBhvr>
                                        <p:cTn id="375" dur="1000" fill="hold"/>
                                        <p:tgtEl>
                                          <p:spTgt spid="486"/>
                                        </p:tgtEl>
                                        <p:attrNameLst>
                                          <p:attrName>ppt_x</p:attrName>
                                          <p:attrName>ppt_y</p:attrName>
                                        </p:attrNameLst>
                                      </p:cBhvr>
                                    </p:animMotion>
                                  </p:childTnLst>
                                </p:cTn>
                              </p:par>
                              <p:par>
                                <p:cTn id="376" presetID="0" presetClass="path" presetSubtype="0" accel="50000" decel="50000" fill="hold" grpId="0" nodeType="withEffect">
                                  <p:stCondLst>
                                    <p:cond delay="0"/>
                                  </p:stCondLst>
                                  <p:childTnLst>
                                    <p:animMotion origin="layout" path="M 0 0 L 0.13334 0.4 " pathEditMode="relative" ptsTypes="AA">
                                      <p:cBhvr>
                                        <p:cTn id="377" dur="1000" fill="hold"/>
                                        <p:tgtEl>
                                          <p:spTgt spid="487"/>
                                        </p:tgtEl>
                                        <p:attrNameLst>
                                          <p:attrName>ppt_x</p:attrName>
                                          <p:attrName>ppt_y</p:attrName>
                                        </p:attrNameLst>
                                      </p:cBhvr>
                                    </p:animMotion>
                                  </p:childTnLst>
                                </p:cTn>
                              </p:par>
                              <p:par>
                                <p:cTn id="378" presetID="0" presetClass="path" presetSubtype="0" accel="50000" decel="50000" fill="hold" nodeType="withEffect">
                                  <p:stCondLst>
                                    <p:cond delay="0"/>
                                  </p:stCondLst>
                                  <p:childTnLst>
                                    <p:animMotion origin="layout" path="M 0 0 L -0.075 0.38889 " pathEditMode="relative" ptsTypes="AA">
                                      <p:cBhvr>
                                        <p:cTn id="379" dur="1000" fill="hold"/>
                                        <p:tgtEl>
                                          <p:spTgt spid="488"/>
                                        </p:tgtEl>
                                        <p:attrNameLst>
                                          <p:attrName>ppt_x</p:attrName>
                                          <p:attrName>ppt_y</p:attrName>
                                        </p:attrNameLst>
                                      </p:cBhvr>
                                    </p:animMotion>
                                  </p:childTnLst>
                                </p:cTn>
                              </p:par>
                              <p:par>
                                <p:cTn id="380" presetID="0" presetClass="path" presetSubtype="0" accel="50000" decel="50000" fill="hold" grpId="0" nodeType="withEffect">
                                  <p:stCondLst>
                                    <p:cond delay="0"/>
                                  </p:stCondLst>
                                  <p:childTnLst>
                                    <p:animMotion origin="layout" path="M 0 0 L -0.075 0.38889 " pathEditMode="relative" ptsTypes="AA">
                                      <p:cBhvr>
                                        <p:cTn id="381" dur="1000" fill="hold"/>
                                        <p:tgtEl>
                                          <p:spTgt spid="489"/>
                                        </p:tgtEl>
                                        <p:attrNameLst>
                                          <p:attrName>ppt_x</p:attrName>
                                          <p:attrName>ppt_y</p:attrName>
                                        </p:attrNameLst>
                                      </p:cBhvr>
                                    </p:animMotion>
                                  </p:childTnLst>
                                </p:cTn>
                              </p:par>
                              <p:par>
                                <p:cTn id="382" presetID="0" presetClass="path" presetSubtype="0" accel="50000" decel="50000" fill="hold" nodeType="withEffect">
                                  <p:stCondLst>
                                    <p:cond delay="0"/>
                                  </p:stCondLst>
                                  <p:childTnLst>
                                    <p:animMotion origin="layout" path="M 0 0 L -0.075 0.38889 " pathEditMode="relative" ptsTypes="AA">
                                      <p:cBhvr>
                                        <p:cTn id="383" dur="1000" fill="hold"/>
                                        <p:tgtEl>
                                          <p:spTgt spid="490"/>
                                        </p:tgtEl>
                                        <p:attrNameLst>
                                          <p:attrName>ppt_x</p:attrName>
                                          <p:attrName>ppt_y</p:attrName>
                                        </p:attrNameLst>
                                      </p:cBhvr>
                                    </p:animMotion>
                                  </p:childTnLst>
                                </p:cTn>
                              </p:par>
                              <p:par>
                                <p:cTn id="384" presetID="0" presetClass="path" presetSubtype="0" accel="50000" decel="50000" fill="hold" grpId="0" nodeType="withEffect">
                                  <p:stCondLst>
                                    <p:cond delay="0"/>
                                  </p:stCondLst>
                                  <p:childTnLst>
                                    <p:animMotion origin="layout" path="M 0 0 L -0.075 0.38889 " pathEditMode="relative" ptsTypes="AA">
                                      <p:cBhvr>
                                        <p:cTn id="385" dur="1000" fill="hold"/>
                                        <p:tgtEl>
                                          <p:spTgt spid="491"/>
                                        </p:tgtEl>
                                        <p:attrNameLst>
                                          <p:attrName>ppt_x</p:attrName>
                                          <p:attrName>ppt_y</p:attrName>
                                        </p:attrNameLst>
                                      </p:cBhvr>
                                    </p:animMotion>
                                  </p:childTnLst>
                                </p:cTn>
                              </p:par>
                              <p:par>
                                <p:cTn id="386" presetID="0" presetClass="path" presetSubtype="0" accel="50000" decel="50000" fill="hold" nodeType="withEffect">
                                  <p:stCondLst>
                                    <p:cond delay="0"/>
                                  </p:stCondLst>
                                  <p:childTnLst>
                                    <p:animMotion origin="layout" path="M 0 0 L -0.075 0.38889 " pathEditMode="relative" ptsTypes="AA">
                                      <p:cBhvr>
                                        <p:cTn id="387" dur="1000" fill="hold"/>
                                        <p:tgtEl>
                                          <p:spTgt spid="492"/>
                                        </p:tgtEl>
                                        <p:attrNameLst>
                                          <p:attrName>ppt_x</p:attrName>
                                          <p:attrName>ppt_y</p:attrName>
                                        </p:attrNameLst>
                                      </p:cBhvr>
                                    </p:animMotion>
                                  </p:childTnLst>
                                </p:cTn>
                              </p:par>
                              <p:par>
                                <p:cTn id="388" presetID="0" presetClass="path" presetSubtype="0" accel="50000" decel="50000" fill="hold" grpId="0" nodeType="withEffect">
                                  <p:stCondLst>
                                    <p:cond delay="0"/>
                                  </p:stCondLst>
                                  <p:childTnLst>
                                    <p:animMotion origin="layout" path="M 0 0 L -0.075 0.38889 " pathEditMode="relative" ptsTypes="AA">
                                      <p:cBhvr>
                                        <p:cTn id="389" dur="1000" fill="hold"/>
                                        <p:tgtEl>
                                          <p:spTgt spid="493"/>
                                        </p:tgtEl>
                                        <p:attrNameLst>
                                          <p:attrName>ppt_x</p:attrName>
                                          <p:attrName>ppt_y</p:attrName>
                                        </p:attrNameLst>
                                      </p:cBhvr>
                                    </p:animMotion>
                                  </p:childTnLst>
                                </p:cTn>
                              </p:par>
                              <p:par>
                                <p:cTn id="390" presetID="0" presetClass="path" presetSubtype="0" accel="50000" decel="50000" fill="hold" grpId="0" nodeType="withEffect">
                                  <p:stCondLst>
                                    <p:cond delay="0"/>
                                  </p:stCondLst>
                                  <p:childTnLst>
                                    <p:animMotion origin="layout" path="M 0 0 L -0.075 0.38889 " pathEditMode="relative" ptsTypes="AA">
                                      <p:cBhvr>
                                        <p:cTn id="391" dur="1000" fill="hold"/>
                                        <p:tgtEl>
                                          <p:spTgt spid="494"/>
                                        </p:tgtEl>
                                        <p:attrNameLst>
                                          <p:attrName>ppt_x</p:attrName>
                                          <p:attrName>ppt_y</p:attrName>
                                        </p:attrNameLst>
                                      </p:cBhvr>
                                    </p:animMotion>
                                  </p:childTnLst>
                                </p:cTn>
                              </p:par>
                              <p:par>
                                <p:cTn id="392" presetID="0" presetClass="path" presetSubtype="0" accel="50000" decel="50000" fill="hold" grpId="0" nodeType="withEffect">
                                  <p:stCondLst>
                                    <p:cond delay="0"/>
                                  </p:stCondLst>
                                  <p:childTnLst>
                                    <p:animMotion origin="layout" path="M 0 0 L -0.075 0.38889 " pathEditMode="relative" ptsTypes="AA">
                                      <p:cBhvr>
                                        <p:cTn id="393" dur="1000" fill="hold"/>
                                        <p:tgtEl>
                                          <p:spTgt spid="495"/>
                                        </p:tgtEl>
                                        <p:attrNameLst>
                                          <p:attrName>ppt_x</p:attrName>
                                          <p:attrName>ppt_y</p:attrName>
                                        </p:attrNameLst>
                                      </p:cBhvr>
                                    </p:animMotion>
                                  </p:childTnLst>
                                </p:cTn>
                              </p:par>
                              <p:par>
                                <p:cTn id="394" presetID="0" presetClass="path" presetSubtype="0" accel="50000" decel="50000" fill="hold" grpId="0" nodeType="withEffect">
                                  <p:stCondLst>
                                    <p:cond delay="0"/>
                                  </p:stCondLst>
                                  <p:childTnLst>
                                    <p:animMotion origin="layout" path="M 0 0 L -0.075 0.38889 " pathEditMode="relative" ptsTypes="AA">
                                      <p:cBhvr>
                                        <p:cTn id="395" dur="1000" fill="hold"/>
                                        <p:tgtEl>
                                          <p:spTgt spid="496"/>
                                        </p:tgtEl>
                                        <p:attrNameLst>
                                          <p:attrName>ppt_x</p:attrName>
                                          <p:attrName>ppt_y</p:attrName>
                                        </p:attrNameLst>
                                      </p:cBhvr>
                                    </p:animMotion>
                                  </p:childTnLst>
                                </p:cTn>
                              </p:par>
                              <p:par>
                                <p:cTn id="396" presetID="0" presetClass="path" presetSubtype="0" accel="50000" decel="50000" fill="hold" grpId="0" nodeType="withEffect">
                                  <p:stCondLst>
                                    <p:cond delay="0"/>
                                  </p:stCondLst>
                                  <p:childTnLst>
                                    <p:animMotion origin="layout" path="M 0 0 L -0.075 0.38889 " pathEditMode="relative" ptsTypes="AA">
                                      <p:cBhvr>
                                        <p:cTn id="397" dur="1000" fill="hold"/>
                                        <p:tgtEl>
                                          <p:spTgt spid="497"/>
                                        </p:tgtEl>
                                        <p:attrNameLst>
                                          <p:attrName>ppt_x</p:attrName>
                                          <p:attrName>ppt_y</p:attrName>
                                        </p:attrNameLst>
                                      </p:cBhvr>
                                    </p:animMotion>
                                  </p:childTnLst>
                                </p:cTn>
                              </p:par>
                            </p:childTnLst>
                          </p:cTn>
                        </p:par>
                        <p:par>
                          <p:cTn id="398" fill="hold">
                            <p:stCondLst>
                              <p:cond delay="1000"/>
                            </p:stCondLst>
                            <p:childTnLst>
                              <p:par>
                                <p:cTn id="399" presetID="1" presetClass="exit" presetSubtype="0" fill="hold" nodeType="afterEffect">
                                  <p:stCondLst>
                                    <p:cond delay="0"/>
                                  </p:stCondLst>
                                  <p:childTnLst>
                                    <p:set>
                                      <p:cBhvr>
                                        <p:cTn id="400" dur="1" fill="hold">
                                          <p:stCondLst>
                                            <p:cond delay="0"/>
                                          </p:stCondLst>
                                        </p:cTn>
                                        <p:tgtEl>
                                          <p:spTgt spid="478"/>
                                        </p:tgtEl>
                                        <p:attrNameLst>
                                          <p:attrName>style.visibility</p:attrName>
                                        </p:attrNameLst>
                                      </p:cBhvr>
                                      <p:to>
                                        <p:strVal val="hidden"/>
                                      </p:to>
                                    </p:set>
                                  </p:childTnLst>
                                </p:cTn>
                              </p:par>
                            </p:childTnLst>
                          </p:cTn>
                        </p:par>
                        <p:par>
                          <p:cTn id="401" fill="hold">
                            <p:stCondLst>
                              <p:cond delay="1000"/>
                            </p:stCondLst>
                            <p:childTnLst>
                              <p:par>
                                <p:cTn id="402" presetID="1" presetClass="exit" presetSubtype="0" fill="hold" grpId="1" nodeType="afterEffect">
                                  <p:stCondLst>
                                    <p:cond delay="0"/>
                                  </p:stCondLst>
                                  <p:childTnLst>
                                    <p:set>
                                      <p:cBhvr>
                                        <p:cTn id="403" dur="1" fill="hold">
                                          <p:stCondLst>
                                            <p:cond delay="0"/>
                                          </p:stCondLst>
                                        </p:cTn>
                                        <p:tgtEl>
                                          <p:spTgt spid="479"/>
                                        </p:tgtEl>
                                        <p:attrNameLst>
                                          <p:attrName>style.visibility</p:attrName>
                                        </p:attrNameLst>
                                      </p:cBhvr>
                                      <p:to>
                                        <p:strVal val="hidden"/>
                                      </p:to>
                                    </p:set>
                                  </p:childTnLst>
                                </p:cTn>
                              </p:par>
                            </p:childTnLst>
                          </p:cTn>
                        </p:par>
                        <p:par>
                          <p:cTn id="404" fill="hold">
                            <p:stCondLst>
                              <p:cond delay="1000"/>
                            </p:stCondLst>
                            <p:childTnLst>
                              <p:par>
                                <p:cTn id="405" presetID="1" presetClass="exit" presetSubtype="0" fill="hold" nodeType="afterEffect">
                                  <p:stCondLst>
                                    <p:cond delay="0"/>
                                  </p:stCondLst>
                                  <p:childTnLst>
                                    <p:set>
                                      <p:cBhvr>
                                        <p:cTn id="406" dur="1" fill="hold">
                                          <p:stCondLst>
                                            <p:cond delay="0"/>
                                          </p:stCondLst>
                                        </p:cTn>
                                        <p:tgtEl>
                                          <p:spTgt spid="480"/>
                                        </p:tgtEl>
                                        <p:attrNameLst>
                                          <p:attrName>style.visibility</p:attrName>
                                        </p:attrNameLst>
                                      </p:cBhvr>
                                      <p:to>
                                        <p:strVal val="hidden"/>
                                      </p:to>
                                    </p:set>
                                  </p:childTnLst>
                                </p:cTn>
                              </p:par>
                            </p:childTnLst>
                          </p:cTn>
                        </p:par>
                        <p:par>
                          <p:cTn id="407" fill="hold">
                            <p:stCondLst>
                              <p:cond delay="1000"/>
                            </p:stCondLst>
                            <p:childTnLst>
                              <p:par>
                                <p:cTn id="408" presetID="1" presetClass="exit" presetSubtype="0" fill="hold" grpId="1" nodeType="afterEffect">
                                  <p:stCondLst>
                                    <p:cond delay="0"/>
                                  </p:stCondLst>
                                  <p:childTnLst>
                                    <p:set>
                                      <p:cBhvr>
                                        <p:cTn id="409" dur="1" fill="hold">
                                          <p:stCondLst>
                                            <p:cond delay="0"/>
                                          </p:stCondLst>
                                        </p:cTn>
                                        <p:tgtEl>
                                          <p:spTgt spid="481"/>
                                        </p:tgtEl>
                                        <p:attrNameLst>
                                          <p:attrName>style.visibility</p:attrName>
                                        </p:attrNameLst>
                                      </p:cBhvr>
                                      <p:to>
                                        <p:strVal val="hidden"/>
                                      </p:to>
                                    </p:set>
                                  </p:childTnLst>
                                </p:cTn>
                              </p:par>
                            </p:childTnLst>
                          </p:cTn>
                        </p:par>
                        <p:par>
                          <p:cTn id="410" fill="hold">
                            <p:stCondLst>
                              <p:cond delay="1000"/>
                            </p:stCondLst>
                            <p:childTnLst>
                              <p:par>
                                <p:cTn id="411" presetID="1" presetClass="exit" presetSubtype="0" fill="hold" nodeType="afterEffect">
                                  <p:stCondLst>
                                    <p:cond delay="0"/>
                                  </p:stCondLst>
                                  <p:childTnLst>
                                    <p:set>
                                      <p:cBhvr>
                                        <p:cTn id="412" dur="1" fill="hold">
                                          <p:stCondLst>
                                            <p:cond delay="0"/>
                                          </p:stCondLst>
                                        </p:cTn>
                                        <p:tgtEl>
                                          <p:spTgt spid="482"/>
                                        </p:tgtEl>
                                        <p:attrNameLst>
                                          <p:attrName>style.visibility</p:attrName>
                                        </p:attrNameLst>
                                      </p:cBhvr>
                                      <p:to>
                                        <p:strVal val="hidden"/>
                                      </p:to>
                                    </p:set>
                                  </p:childTnLst>
                                </p:cTn>
                              </p:par>
                            </p:childTnLst>
                          </p:cTn>
                        </p:par>
                        <p:par>
                          <p:cTn id="413" fill="hold">
                            <p:stCondLst>
                              <p:cond delay="1000"/>
                            </p:stCondLst>
                            <p:childTnLst>
                              <p:par>
                                <p:cTn id="414" presetID="1" presetClass="exit" presetSubtype="0" fill="hold" grpId="1" nodeType="afterEffect">
                                  <p:stCondLst>
                                    <p:cond delay="0"/>
                                  </p:stCondLst>
                                  <p:childTnLst>
                                    <p:set>
                                      <p:cBhvr>
                                        <p:cTn id="415" dur="1" fill="hold">
                                          <p:stCondLst>
                                            <p:cond delay="0"/>
                                          </p:stCondLst>
                                        </p:cTn>
                                        <p:tgtEl>
                                          <p:spTgt spid="483"/>
                                        </p:tgtEl>
                                        <p:attrNameLst>
                                          <p:attrName>style.visibility</p:attrName>
                                        </p:attrNameLst>
                                      </p:cBhvr>
                                      <p:to>
                                        <p:strVal val="hidden"/>
                                      </p:to>
                                    </p:set>
                                  </p:childTnLst>
                                </p:cTn>
                              </p:par>
                            </p:childTnLst>
                          </p:cTn>
                        </p:par>
                        <p:par>
                          <p:cTn id="416" fill="hold">
                            <p:stCondLst>
                              <p:cond delay="1000"/>
                            </p:stCondLst>
                            <p:childTnLst>
                              <p:par>
                                <p:cTn id="417" presetID="1" presetClass="exit" presetSubtype="0" fill="hold" grpId="1" nodeType="afterEffect">
                                  <p:stCondLst>
                                    <p:cond delay="0"/>
                                  </p:stCondLst>
                                  <p:childTnLst>
                                    <p:set>
                                      <p:cBhvr>
                                        <p:cTn id="418" dur="1" fill="hold">
                                          <p:stCondLst>
                                            <p:cond delay="0"/>
                                          </p:stCondLst>
                                        </p:cTn>
                                        <p:tgtEl>
                                          <p:spTgt spid="484"/>
                                        </p:tgtEl>
                                        <p:attrNameLst>
                                          <p:attrName>style.visibility</p:attrName>
                                        </p:attrNameLst>
                                      </p:cBhvr>
                                      <p:to>
                                        <p:strVal val="hidden"/>
                                      </p:to>
                                    </p:set>
                                  </p:childTnLst>
                                </p:cTn>
                              </p:par>
                            </p:childTnLst>
                          </p:cTn>
                        </p:par>
                        <p:par>
                          <p:cTn id="419" fill="hold">
                            <p:stCondLst>
                              <p:cond delay="1000"/>
                            </p:stCondLst>
                            <p:childTnLst>
                              <p:par>
                                <p:cTn id="420" presetID="1" presetClass="exit" presetSubtype="0" fill="hold" grpId="1" nodeType="afterEffect">
                                  <p:stCondLst>
                                    <p:cond delay="0"/>
                                  </p:stCondLst>
                                  <p:childTnLst>
                                    <p:set>
                                      <p:cBhvr>
                                        <p:cTn id="421" dur="1" fill="hold">
                                          <p:stCondLst>
                                            <p:cond delay="0"/>
                                          </p:stCondLst>
                                        </p:cTn>
                                        <p:tgtEl>
                                          <p:spTgt spid="485"/>
                                        </p:tgtEl>
                                        <p:attrNameLst>
                                          <p:attrName>style.visibility</p:attrName>
                                        </p:attrNameLst>
                                      </p:cBhvr>
                                      <p:to>
                                        <p:strVal val="hidden"/>
                                      </p:to>
                                    </p:set>
                                  </p:childTnLst>
                                </p:cTn>
                              </p:par>
                            </p:childTnLst>
                          </p:cTn>
                        </p:par>
                        <p:par>
                          <p:cTn id="422" fill="hold">
                            <p:stCondLst>
                              <p:cond delay="1000"/>
                            </p:stCondLst>
                            <p:childTnLst>
                              <p:par>
                                <p:cTn id="423" presetID="1" presetClass="exit" presetSubtype="0" fill="hold" grpId="1" nodeType="afterEffect">
                                  <p:stCondLst>
                                    <p:cond delay="0"/>
                                  </p:stCondLst>
                                  <p:childTnLst>
                                    <p:set>
                                      <p:cBhvr>
                                        <p:cTn id="424" dur="1" fill="hold">
                                          <p:stCondLst>
                                            <p:cond delay="0"/>
                                          </p:stCondLst>
                                        </p:cTn>
                                        <p:tgtEl>
                                          <p:spTgt spid="486"/>
                                        </p:tgtEl>
                                        <p:attrNameLst>
                                          <p:attrName>style.visibility</p:attrName>
                                        </p:attrNameLst>
                                      </p:cBhvr>
                                      <p:to>
                                        <p:strVal val="hidden"/>
                                      </p:to>
                                    </p:set>
                                  </p:childTnLst>
                                </p:cTn>
                              </p:par>
                            </p:childTnLst>
                          </p:cTn>
                        </p:par>
                        <p:par>
                          <p:cTn id="425" fill="hold">
                            <p:stCondLst>
                              <p:cond delay="1000"/>
                            </p:stCondLst>
                            <p:childTnLst>
                              <p:par>
                                <p:cTn id="426" presetID="1" presetClass="exit" presetSubtype="0" fill="hold" grpId="1" nodeType="afterEffect">
                                  <p:stCondLst>
                                    <p:cond delay="0"/>
                                  </p:stCondLst>
                                  <p:childTnLst>
                                    <p:set>
                                      <p:cBhvr>
                                        <p:cTn id="427" dur="1" fill="hold">
                                          <p:stCondLst>
                                            <p:cond delay="0"/>
                                          </p:stCondLst>
                                        </p:cTn>
                                        <p:tgtEl>
                                          <p:spTgt spid="487"/>
                                        </p:tgtEl>
                                        <p:attrNameLst>
                                          <p:attrName>style.visibility</p:attrName>
                                        </p:attrNameLst>
                                      </p:cBhvr>
                                      <p:to>
                                        <p:strVal val="hidden"/>
                                      </p:to>
                                    </p:set>
                                  </p:childTnLst>
                                </p:cTn>
                              </p:par>
                            </p:childTnLst>
                          </p:cTn>
                        </p:par>
                        <p:par>
                          <p:cTn id="428" fill="hold">
                            <p:stCondLst>
                              <p:cond delay="1000"/>
                            </p:stCondLst>
                            <p:childTnLst>
                              <p:par>
                                <p:cTn id="429" presetID="1" presetClass="exit" presetSubtype="0" fill="hold" nodeType="afterEffect">
                                  <p:stCondLst>
                                    <p:cond delay="0"/>
                                  </p:stCondLst>
                                  <p:childTnLst>
                                    <p:set>
                                      <p:cBhvr>
                                        <p:cTn id="430" dur="1" fill="hold">
                                          <p:stCondLst>
                                            <p:cond delay="0"/>
                                          </p:stCondLst>
                                        </p:cTn>
                                        <p:tgtEl>
                                          <p:spTgt spid="488"/>
                                        </p:tgtEl>
                                        <p:attrNameLst>
                                          <p:attrName>style.visibility</p:attrName>
                                        </p:attrNameLst>
                                      </p:cBhvr>
                                      <p:to>
                                        <p:strVal val="hidden"/>
                                      </p:to>
                                    </p:set>
                                  </p:childTnLst>
                                </p:cTn>
                              </p:par>
                            </p:childTnLst>
                          </p:cTn>
                        </p:par>
                        <p:par>
                          <p:cTn id="431" fill="hold">
                            <p:stCondLst>
                              <p:cond delay="1000"/>
                            </p:stCondLst>
                            <p:childTnLst>
                              <p:par>
                                <p:cTn id="432" presetID="1" presetClass="exit" presetSubtype="0" fill="hold" grpId="1" nodeType="afterEffect">
                                  <p:stCondLst>
                                    <p:cond delay="0"/>
                                  </p:stCondLst>
                                  <p:childTnLst>
                                    <p:set>
                                      <p:cBhvr>
                                        <p:cTn id="433" dur="1" fill="hold">
                                          <p:stCondLst>
                                            <p:cond delay="0"/>
                                          </p:stCondLst>
                                        </p:cTn>
                                        <p:tgtEl>
                                          <p:spTgt spid="489"/>
                                        </p:tgtEl>
                                        <p:attrNameLst>
                                          <p:attrName>style.visibility</p:attrName>
                                        </p:attrNameLst>
                                      </p:cBhvr>
                                      <p:to>
                                        <p:strVal val="hidden"/>
                                      </p:to>
                                    </p:set>
                                  </p:childTnLst>
                                </p:cTn>
                              </p:par>
                            </p:childTnLst>
                          </p:cTn>
                        </p:par>
                        <p:par>
                          <p:cTn id="434" fill="hold">
                            <p:stCondLst>
                              <p:cond delay="1000"/>
                            </p:stCondLst>
                            <p:childTnLst>
                              <p:par>
                                <p:cTn id="435" presetID="1" presetClass="exit" presetSubtype="0" fill="hold" nodeType="afterEffect">
                                  <p:stCondLst>
                                    <p:cond delay="0"/>
                                  </p:stCondLst>
                                  <p:childTnLst>
                                    <p:set>
                                      <p:cBhvr>
                                        <p:cTn id="436" dur="1" fill="hold">
                                          <p:stCondLst>
                                            <p:cond delay="0"/>
                                          </p:stCondLst>
                                        </p:cTn>
                                        <p:tgtEl>
                                          <p:spTgt spid="490"/>
                                        </p:tgtEl>
                                        <p:attrNameLst>
                                          <p:attrName>style.visibility</p:attrName>
                                        </p:attrNameLst>
                                      </p:cBhvr>
                                      <p:to>
                                        <p:strVal val="hidden"/>
                                      </p:to>
                                    </p:set>
                                  </p:childTnLst>
                                </p:cTn>
                              </p:par>
                            </p:childTnLst>
                          </p:cTn>
                        </p:par>
                        <p:par>
                          <p:cTn id="437" fill="hold">
                            <p:stCondLst>
                              <p:cond delay="1000"/>
                            </p:stCondLst>
                            <p:childTnLst>
                              <p:par>
                                <p:cTn id="438" presetID="1" presetClass="exit" presetSubtype="0" fill="hold" grpId="1" nodeType="afterEffect">
                                  <p:stCondLst>
                                    <p:cond delay="0"/>
                                  </p:stCondLst>
                                  <p:childTnLst>
                                    <p:set>
                                      <p:cBhvr>
                                        <p:cTn id="439" dur="1" fill="hold">
                                          <p:stCondLst>
                                            <p:cond delay="0"/>
                                          </p:stCondLst>
                                        </p:cTn>
                                        <p:tgtEl>
                                          <p:spTgt spid="491"/>
                                        </p:tgtEl>
                                        <p:attrNameLst>
                                          <p:attrName>style.visibility</p:attrName>
                                        </p:attrNameLst>
                                      </p:cBhvr>
                                      <p:to>
                                        <p:strVal val="hidden"/>
                                      </p:to>
                                    </p:set>
                                  </p:childTnLst>
                                </p:cTn>
                              </p:par>
                              <p:par>
                                <p:cTn id="440" presetID="1" presetClass="exit" presetSubtype="0" fill="hold" nodeType="withEffect">
                                  <p:stCondLst>
                                    <p:cond delay="0"/>
                                  </p:stCondLst>
                                  <p:childTnLst>
                                    <p:set>
                                      <p:cBhvr>
                                        <p:cTn id="441" dur="1" fill="hold">
                                          <p:stCondLst>
                                            <p:cond delay="0"/>
                                          </p:stCondLst>
                                        </p:cTn>
                                        <p:tgtEl>
                                          <p:spTgt spid="492"/>
                                        </p:tgtEl>
                                        <p:attrNameLst>
                                          <p:attrName>style.visibility</p:attrName>
                                        </p:attrNameLst>
                                      </p:cBhvr>
                                      <p:to>
                                        <p:strVal val="hidden"/>
                                      </p:to>
                                    </p:set>
                                  </p:childTnLst>
                                </p:cTn>
                              </p:par>
                              <p:par>
                                <p:cTn id="442" presetID="1" presetClass="exit" presetSubtype="0" fill="hold" grpId="1" nodeType="withEffect">
                                  <p:stCondLst>
                                    <p:cond delay="0"/>
                                  </p:stCondLst>
                                  <p:childTnLst>
                                    <p:set>
                                      <p:cBhvr>
                                        <p:cTn id="443" dur="1" fill="hold">
                                          <p:stCondLst>
                                            <p:cond delay="0"/>
                                          </p:stCondLst>
                                        </p:cTn>
                                        <p:tgtEl>
                                          <p:spTgt spid="493"/>
                                        </p:tgtEl>
                                        <p:attrNameLst>
                                          <p:attrName>style.visibility</p:attrName>
                                        </p:attrNameLst>
                                      </p:cBhvr>
                                      <p:to>
                                        <p:strVal val="hidden"/>
                                      </p:to>
                                    </p:set>
                                  </p:childTnLst>
                                </p:cTn>
                              </p:par>
                              <p:par>
                                <p:cTn id="444" presetID="1" presetClass="exit" presetSubtype="0" fill="hold" grpId="1" nodeType="withEffect">
                                  <p:stCondLst>
                                    <p:cond delay="0"/>
                                  </p:stCondLst>
                                  <p:childTnLst>
                                    <p:set>
                                      <p:cBhvr>
                                        <p:cTn id="445" dur="1" fill="hold">
                                          <p:stCondLst>
                                            <p:cond delay="0"/>
                                          </p:stCondLst>
                                        </p:cTn>
                                        <p:tgtEl>
                                          <p:spTgt spid="494"/>
                                        </p:tgtEl>
                                        <p:attrNameLst>
                                          <p:attrName>style.visibility</p:attrName>
                                        </p:attrNameLst>
                                      </p:cBhvr>
                                      <p:to>
                                        <p:strVal val="hidden"/>
                                      </p:to>
                                    </p:set>
                                  </p:childTnLst>
                                </p:cTn>
                              </p:par>
                              <p:par>
                                <p:cTn id="446" presetID="1" presetClass="exit" presetSubtype="0" fill="hold" grpId="1" nodeType="withEffect">
                                  <p:stCondLst>
                                    <p:cond delay="0"/>
                                  </p:stCondLst>
                                  <p:childTnLst>
                                    <p:set>
                                      <p:cBhvr>
                                        <p:cTn id="447" dur="1" fill="hold">
                                          <p:stCondLst>
                                            <p:cond delay="0"/>
                                          </p:stCondLst>
                                        </p:cTn>
                                        <p:tgtEl>
                                          <p:spTgt spid="495"/>
                                        </p:tgtEl>
                                        <p:attrNameLst>
                                          <p:attrName>style.visibility</p:attrName>
                                        </p:attrNameLst>
                                      </p:cBhvr>
                                      <p:to>
                                        <p:strVal val="hidden"/>
                                      </p:to>
                                    </p:set>
                                  </p:childTnLst>
                                </p:cTn>
                              </p:par>
                              <p:par>
                                <p:cTn id="448" presetID="1" presetClass="exit" presetSubtype="0" fill="hold" grpId="1" nodeType="withEffect">
                                  <p:stCondLst>
                                    <p:cond delay="0"/>
                                  </p:stCondLst>
                                  <p:childTnLst>
                                    <p:set>
                                      <p:cBhvr>
                                        <p:cTn id="449" dur="1" fill="hold">
                                          <p:stCondLst>
                                            <p:cond delay="0"/>
                                          </p:stCondLst>
                                        </p:cTn>
                                        <p:tgtEl>
                                          <p:spTgt spid="496"/>
                                        </p:tgtEl>
                                        <p:attrNameLst>
                                          <p:attrName>style.visibility</p:attrName>
                                        </p:attrNameLst>
                                      </p:cBhvr>
                                      <p:to>
                                        <p:strVal val="hidden"/>
                                      </p:to>
                                    </p:set>
                                  </p:childTnLst>
                                </p:cTn>
                              </p:par>
                              <p:par>
                                <p:cTn id="450" presetID="1" presetClass="exit" presetSubtype="0" fill="hold" grpId="1" nodeType="withEffect">
                                  <p:stCondLst>
                                    <p:cond delay="0"/>
                                  </p:stCondLst>
                                  <p:childTnLst>
                                    <p:set>
                                      <p:cBhvr>
                                        <p:cTn id="451" dur="1" fill="hold">
                                          <p:stCondLst>
                                            <p:cond delay="0"/>
                                          </p:stCondLst>
                                        </p:cTn>
                                        <p:tgtEl>
                                          <p:spTgt spid="497"/>
                                        </p:tgtEl>
                                        <p:attrNameLst>
                                          <p:attrName>style.visibility</p:attrName>
                                        </p:attrNameLst>
                                      </p:cBhvr>
                                      <p:to>
                                        <p:strVal val="hidden"/>
                                      </p:to>
                                    </p:set>
                                  </p:childTnLst>
                                </p:cTn>
                              </p:par>
                            </p:childTnLst>
                          </p:cTn>
                        </p:par>
                        <p:par>
                          <p:cTn id="452" fill="hold">
                            <p:stCondLst>
                              <p:cond delay="1000"/>
                            </p:stCondLst>
                            <p:childTnLst>
                              <p:par>
                                <p:cTn id="453" presetID="1" presetClass="entr" presetSubtype="0" fill="hold" nodeType="afterEffect">
                                  <p:stCondLst>
                                    <p:cond delay="0"/>
                                  </p:stCondLst>
                                  <p:childTnLst>
                                    <p:set>
                                      <p:cBhvr>
                                        <p:cTn id="454" dur="1" fill="hold">
                                          <p:stCondLst>
                                            <p:cond delay="0"/>
                                          </p:stCondLst>
                                        </p:cTn>
                                        <p:tgtEl>
                                          <p:spTgt spid="361"/>
                                        </p:tgtEl>
                                        <p:attrNameLst>
                                          <p:attrName>style.visibility</p:attrName>
                                        </p:attrNameLst>
                                      </p:cBhvr>
                                      <p:to>
                                        <p:strVal val="visible"/>
                                      </p:to>
                                    </p:set>
                                  </p:childTnLst>
                                </p:cTn>
                              </p:par>
                              <p:par>
                                <p:cTn id="455" presetID="1" presetClass="entr" presetSubtype="0" fill="hold" grpId="0" nodeType="withEffect">
                                  <p:stCondLst>
                                    <p:cond delay="0"/>
                                  </p:stCondLst>
                                  <p:childTnLst>
                                    <p:set>
                                      <p:cBhvr>
                                        <p:cTn id="456" dur="1" fill="hold">
                                          <p:stCondLst>
                                            <p:cond delay="0"/>
                                          </p:stCondLst>
                                        </p:cTn>
                                        <p:tgtEl>
                                          <p:spTgt spid="362"/>
                                        </p:tgtEl>
                                        <p:attrNameLst>
                                          <p:attrName>style.visibility</p:attrName>
                                        </p:attrNameLst>
                                      </p:cBhvr>
                                      <p:to>
                                        <p:strVal val="visible"/>
                                      </p:to>
                                    </p:set>
                                  </p:childTnLst>
                                </p:cTn>
                              </p:par>
                              <p:par>
                                <p:cTn id="457" presetID="1" presetClass="entr" presetSubtype="0" fill="hold" nodeType="withEffect">
                                  <p:stCondLst>
                                    <p:cond delay="0"/>
                                  </p:stCondLst>
                                  <p:childTnLst>
                                    <p:set>
                                      <p:cBhvr>
                                        <p:cTn id="458" dur="1" fill="hold">
                                          <p:stCondLst>
                                            <p:cond delay="0"/>
                                          </p:stCondLst>
                                        </p:cTn>
                                        <p:tgtEl>
                                          <p:spTgt spid="363"/>
                                        </p:tgtEl>
                                        <p:attrNameLst>
                                          <p:attrName>style.visibility</p:attrName>
                                        </p:attrNameLst>
                                      </p:cBhvr>
                                      <p:to>
                                        <p:strVal val="visible"/>
                                      </p:to>
                                    </p:set>
                                  </p:childTnLst>
                                </p:cTn>
                              </p:par>
                              <p:par>
                                <p:cTn id="459" presetID="1" presetClass="entr" presetSubtype="0" fill="hold" grpId="0" nodeType="withEffect">
                                  <p:stCondLst>
                                    <p:cond delay="0"/>
                                  </p:stCondLst>
                                  <p:childTnLst>
                                    <p:set>
                                      <p:cBhvr>
                                        <p:cTn id="460" dur="1" fill="hold">
                                          <p:stCondLst>
                                            <p:cond delay="0"/>
                                          </p:stCondLst>
                                        </p:cTn>
                                        <p:tgtEl>
                                          <p:spTgt spid="364"/>
                                        </p:tgtEl>
                                        <p:attrNameLst>
                                          <p:attrName>style.visibility</p:attrName>
                                        </p:attrNameLst>
                                      </p:cBhvr>
                                      <p:to>
                                        <p:strVal val="visible"/>
                                      </p:to>
                                    </p:set>
                                  </p:childTnLst>
                                </p:cTn>
                              </p:par>
                              <p:par>
                                <p:cTn id="461" presetID="1" presetClass="entr" presetSubtype="0" fill="hold" nodeType="withEffect">
                                  <p:stCondLst>
                                    <p:cond delay="0"/>
                                  </p:stCondLst>
                                  <p:childTnLst>
                                    <p:set>
                                      <p:cBhvr>
                                        <p:cTn id="462" dur="1" fill="hold">
                                          <p:stCondLst>
                                            <p:cond delay="0"/>
                                          </p:stCondLst>
                                        </p:cTn>
                                        <p:tgtEl>
                                          <p:spTgt spid="365"/>
                                        </p:tgtEl>
                                        <p:attrNameLst>
                                          <p:attrName>style.visibility</p:attrName>
                                        </p:attrNameLst>
                                      </p:cBhvr>
                                      <p:to>
                                        <p:strVal val="visible"/>
                                      </p:to>
                                    </p:set>
                                  </p:childTnLst>
                                </p:cTn>
                              </p:par>
                              <p:par>
                                <p:cTn id="463" presetID="1" presetClass="entr" presetSubtype="0" fill="hold" grpId="0" nodeType="withEffect">
                                  <p:stCondLst>
                                    <p:cond delay="0"/>
                                  </p:stCondLst>
                                  <p:childTnLst>
                                    <p:set>
                                      <p:cBhvr>
                                        <p:cTn id="464" dur="1" fill="hold">
                                          <p:stCondLst>
                                            <p:cond delay="0"/>
                                          </p:stCondLst>
                                        </p:cTn>
                                        <p:tgtEl>
                                          <p:spTgt spid="366"/>
                                        </p:tgtEl>
                                        <p:attrNameLst>
                                          <p:attrName>style.visibility</p:attrName>
                                        </p:attrNameLst>
                                      </p:cBhvr>
                                      <p:to>
                                        <p:strVal val="visible"/>
                                      </p:to>
                                    </p:set>
                                  </p:childTnLst>
                                </p:cTn>
                              </p:par>
                              <p:par>
                                <p:cTn id="465" presetID="1" presetClass="entr" presetSubtype="0" fill="hold" grpId="0" nodeType="withEffect">
                                  <p:stCondLst>
                                    <p:cond delay="0"/>
                                  </p:stCondLst>
                                  <p:childTnLst>
                                    <p:set>
                                      <p:cBhvr>
                                        <p:cTn id="466" dur="1" fill="hold">
                                          <p:stCondLst>
                                            <p:cond delay="0"/>
                                          </p:stCondLst>
                                        </p:cTn>
                                        <p:tgtEl>
                                          <p:spTgt spid="368"/>
                                        </p:tgtEl>
                                        <p:attrNameLst>
                                          <p:attrName>style.visibility</p:attrName>
                                        </p:attrNameLst>
                                      </p:cBhvr>
                                      <p:to>
                                        <p:strVal val="visible"/>
                                      </p:to>
                                    </p:set>
                                  </p:childTnLst>
                                </p:cTn>
                              </p:par>
                              <p:par>
                                <p:cTn id="467" presetID="1" presetClass="entr" presetSubtype="0" fill="hold" grpId="0" nodeType="withEffect">
                                  <p:stCondLst>
                                    <p:cond delay="0"/>
                                  </p:stCondLst>
                                  <p:childTnLst>
                                    <p:set>
                                      <p:cBhvr>
                                        <p:cTn id="468" dur="1" fill="hold">
                                          <p:stCondLst>
                                            <p:cond delay="0"/>
                                          </p:stCondLst>
                                        </p:cTn>
                                        <p:tgtEl>
                                          <p:spTgt spid="369"/>
                                        </p:tgtEl>
                                        <p:attrNameLst>
                                          <p:attrName>style.visibility</p:attrName>
                                        </p:attrNameLst>
                                      </p:cBhvr>
                                      <p:to>
                                        <p:strVal val="visible"/>
                                      </p:to>
                                    </p:set>
                                  </p:childTnLst>
                                </p:cTn>
                              </p:par>
                              <p:par>
                                <p:cTn id="469" presetID="1" presetClass="entr" presetSubtype="0" fill="hold" grpId="0" nodeType="withEffect">
                                  <p:stCondLst>
                                    <p:cond delay="0"/>
                                  </p:stCondLst>
                                  <p:childTnLst>
                                    <p:set>
                                      <p:cBhvr>
                                        <p:cTn id="470" dur="1" fill="hold">
                                          <p:stCondLst>
                                            <p:cond delay="0"/>
                                          </p:stCondLst>
                                        </p:cTn>
                                        <p:tgtEl>
                                          <p:spTgt spid="370"/>
                                        </p:tgtEl>
                                        <p:attrNameLst>
                                          <p:attrName>style.visibility</p:attrName>
                                        </p:attrNameLst>
                                      </p:cBhvr>
                                      <p:to>
                                        <p:strVal val="visible"/>
                                      </p:to>
                                    </p:set>
                                  </p:childTnLst>
                                </p:cTn>
                              </p:par>
                              <p:par>
                                <p:cTn id="471" presetID="1" presetClass="entr" presetSubtype="0" fill="hold" grpId="0" nodeType="withEffect">
                                  <p:stCondLst>
                                    <p:cond delay="0"/>
                                  </p:stCondLst>
                                  <p:childTnLst>
                                    <p:set>
                                      <p:cBhvr>
                                        <p:cTn id="472" dur="1" fill="hold">
                                          <p:stCondLst>
                                            <p:cond delay="0"/>
                                          </p:stCondLst>
                                        </p:cTn>
                                        <p:tgtEl>
                                          <p:spTgt spid="371"/>
                                        </p:tgtEl>
                                        <p:attrNameLst>
                                          <p:attrName>style.visibility</p:attrName>
                                        </p:attrNameLst>
                                      </p:cBhvr>
                                      <p:to>
                                        <p:strVal val="visible"/>
                                      </p:to>
                                    </p:set>
                                  </p:childTnLst>
                                </p:cTn>
                              </p:par>
                              <p:par>
                                <p:cTn id="473" presetID="1" presetClass="entr" presetSubtype="0" fill="hold" grpId="0" nodeType="withEffect">
                                  <p:stCondLst>
                                    <p:cond delay="0"/>
                                  </p:stCondLst>
                                  <p:childTnLst>
                                    <p:set>
                                      <p:cBhvr>
                                        <p:cTn id="474" dur="1" fill="hold">
                                          <p:stCondLst>
                                            <p:cond delay="0"/>
                                          </p:stCondLst>
                                        </p:cTn>
                                        <p:tgtEl>
                                          <p:spTgt spid="372"/>
                                        </p:tgtEl>
                                        <p:attrNameLst>
                                          <p:attrName>style.visibility</p:attrName>
                                        </p:attrNameLst>
                                      </p:cBhvr>
                                      <p:to>
                                        <p:strVal val="visible"/>
                                      </p:to>
                                    </p:set>
                                  </p:childTnLst>
                                </p:cTn>
                              </p:par>
                              <p:par>
                                <p:cTn id="475" presetID="1" presetClass="entr" presetSubtype="0" fill="hold" grpId="0" nodeType="withEffect">
                                  <p:stCondLst>
                                    <p:cond delay="0"/>
                                  </p:stCondLst>
                                  <p:childTnLst>
                                    <p:set>
                                      <p:cBhvr>
                                        <p:cTn id="476" dur="1" fill="hold">
                                          <p:stCondLst>
                                            <p:cond delay="0"/>
                                          </p:stCondLst>
                                        </p:cTn>
                                        <p:tgtEl>
                                          <p:spTgt spid="373"/>
                                        </p:tgtEl>
                                        <p:attrNameLst>
                                          <p:attrName>style.visibility</p:attrName>
                                        </p:attrNameLst>
                                      </p:cBhvr>
                                      <p:to>
                                        <p:strVal val="visible"/>
                                      </p:to>
                                    </p:set>
                                  </p:childTnLst>
                                </p:cTn>
                              </p:par>
                              <p:par>
                                <p:cTn id="477" presetID="1" presetClass="entr" presetSubtype="0" fill="hold" grpId="0" nodeType="withEffect">
                                  <p:stCondLst>
                                    <p:cond delay="0"/>
                                  </p:stCondLst>
                                  <p:childTnLst>
                                    <p:set>
                                      <p:cBhvr>
                                        <p:cTn id="478" dur="1" fill="hold">
                                          <p:stCondLst>
                                            <p:cond delay="0"/>
                                          </p:stCondLst>
                                        </p:cTn>
                                        <p:tgtEl>
                                          <p:spTgt spid="374"/>
                                        </p:tgtEl>
                                        <p:attrNameLst>
                                          <p:attrName>style.visibility</p:attrName>
                                        </p:attrNameLst>
                                      </p:cBhvr>
                                      <p:to>
                                        <p:strVal val="visible"/>
                                      </p:to>
                                    </p:set>
                                  </p:childTnLst>
                                </p:cTn>
                              </p:par>
                              <p:par>
                                <p:cTn id="479" presetID="1" presetClass="entr" presetSubtype="0" fill="hold" grpId="0" nodeType="withEffect">
                                  <p:stCondLst>
                                    <p:cond delay="0"/>
                                  </p:stCondLst>
                                  <p:childTnLst>
                                    <p:set>
                                      <p:cBhvr>
                                        <p:cTn id="480" dur="1" fill="hold">
                                          <p:stCondLst>
                                            <p:cond delay="0"/>
                                          </p:stCondLst>
                                        </p:cTn>
                                        <p:tgtEl>
                                          <p:spTgt spid="376"/>
                                        </p:tgtEl>
                                        <p:attrNameLst>
                                          <p:attrName>style.visibility</p:attrName>
                                        </p:attrNameLst>
                                      </p:cBhvr>
                                      <p:to>
                                        <p:strVal val="visible"/>
                                      </p:to>
                                    </p:set>
                                  </p:childTnLst>
                                </p:cTn>
                              </p:par>
                              <p:par>
                                <p:cTn id="481" presetID="1" presetClass="entr" presetSubtype="0" fill="hold" grpId="0" nodeType="withEffect">
                                  <p:stCondLst>
                                    <p:cond delay="0"/>
                                  </p:stCondLst>
                                  <p:childTnLst>
                                    <p:set>
                                      <p:cBhvr>
                                        <p:cTn id="482" dur="1" fill="hold">
                                          <p:stCondLst>
                                            <p:cond delay="0"/>
                                          </p:stCondLst>
                                        </p:cTn>
                                        <p:tgtEl>
                                          <p:spTgt spid="377"/>
                                        </p:tgtEl>
                                        <p:attrNameLst>
                                          <p:attrName>style.visibility</p:attrName>
                                        </p:attrNameLst>
                                      </p:cBhvr>
                                      <p:to>
                                        <p:strVal val="visible"/>
                                      </p:to>
                                    </p:set>
                                  </p:childTnLst>
                                </p:cTn>
                              </p:par>
                              <p:par>
                                <p:cTn id="483" presetID="1" presetClass="entr" presetSubtype="0" fill="hold" grpId="0" nodeType="withEffect">
                                  <p:stCondLst>
                                    <p:cond delay="0"/>
                                  </p:stCondLst>
                                  <p:childTnLst>
                                    <p:set>
                                      <p:cBhvr>
                                        <p:cTn id="484" dur="1" fill="hold">
                                          <p:stCondLst>
                                            <p:cond delay="0"/>
                                          </p:stCondLst>
                                        </p:cTn>
                                        <p:tgtEl>
                                          <p:spTgt spid="378"/>
                                        </p:tgtEl>
                                        <p:attrNameLst>
                                          <p:attrName>style.visibility</p:attrName>
                                        </p:attrNameLst>
                                      </p:cBhvr>
                                      <p:to>
                                        <p:strVal val="visible"/>
                                      </p:to>
                                    </p:set>
                                  </p:childTnLst>
                                </p:cTn>
                              </p:par>
                              <p:par>
                                <p:cTn id="485" presetID="1" presetClass="entr" presetSubtype="0" fill="hold" grpId="0" nodeType="withEffect">
                                  <p:stCondLst>
                                    <p:cond delay="0"/>
                                  </p:stCondLst>
                                  <p:childTnLst>
                                    <p:set>
                                      <p:cBhvr>
                                        <p:cTn id="486" dur="1" fill="hold">
                                          <p:stCondLst>
                                            <p:cond delay="0"/>
                                          </p:stCondLst>
                                        </p:cTn>
                                        <p:tgtEl>
                                          <p:spTgt spid="379"/>
                                        </p:tgtEl>
                                        <p:attrNameLst>
                                          <p:attrName>style.visibility</p:attrName>
                                        </p:attrNameLst>
                                      </p:cBhvr>
                                      <p:to>
                                        <p:strVal val="visible"/>
                                      </p:to>
                                    </p:set>
                                  </p:childTnLst>
                                </p:cTn>
                              </p:par>
                              <p:par>
                                <p:cTn id="487" presetID="1" presetClass="entr" presetSubtype="0" fill="hold" grpId="0" nodeType="withEffect">
                                  <p:stCondLst>
                                    <p:cond delay="0"/>
                                  </p:stCondLst>
                                  <p:childTnLst>
                                    <p:set>
                                      <p:cBhvr>
                                        <p:cTn id="488" dur="1" fill="hold">
                                          <p:stCondLst>
                                            <p:cond delay="0"/>
                                          </p:stCondLst>
                                        </p:cTn>
                                        <p:tgtEl>
                                          <p:spTgt spid="387"/>
                                        </p:tgtEl>
                                        <p:attrNameLst>
                                          <p:attrName>style.visibility</p:attrName>
                                        </p:attrNameLst>
                                      </p:cBhvr>
                                      <p:to>
                                        <p:strVal val="visible"/>
                                      </p:to>
                                    </p:set>
                                  </p:childTnLst>
                                </p:cTn>
                              </p:par>
                              <p:par>
                                <p:cTn id="489" presetID="1" presetClass="entr" presetSubtype="0" fill="hold" grpId="0" nodeType="withEffect">
                                  <p:stCondLst>
                                    <p:cond delay="0"/>
                                  </p:stCondLst>
                                  <p:childTnLst>
                                    <p:set>
                                      <p:cBhvr>
                                        <p:cTn id="490" dur="1" fill="hold">
                                          <p:stCondLst>
                                            <p:cond delay="0"/>
                                          </p:stCondLst>
                                        </p:cTn>
                                        <p:tgtEl>
                                          <p:spTgt spid="388"/>
                                        </p:tgtEl>
                                        <p:attrNameLst>
                                          <p:attrName>style.visibility</p:attrName>
                                        </p:attrNameLst>
                                      </p:cBhvr>
                                      <p:to>
                                        <p:strVal val="visible"/>
                                      </p:to>
                                    </p:set>
                                  </p:childTnLst>
                                </p:cTn>
                              </p:par>
                              <p:par>
                                <p:cTn id="491" presetID="1" presetClass="entr" presetSubtype="0" fill="hold" grpId="0" nodeType="withEffect">
                                  <p:stCondLst>
                                    <p:cond delay="0"/>
                                  </p:stCondLst>
                                  <p:childTnLst>
                                    <p:set>
                                      <p:cBhvr>
                                        <p:cTn id="492" dur="1" fill="hold">
                                          <p:stCondLst>
                                            <p:cond delay="0"/>
                                          </p:stCondLst>
                                        </p:cTn>
                                        <p:tgtEl>
                                          <p:spTgt spid="389"/>
                                        </p:tgtEl>
                                        <p:attrNameLst>
                                          <p:attrName>style.visibility</p:attrName>
                                        </p:attrNameLst>
                                      </p:cBhvr>
                                      <p:to>
                                        <p:strVal val="visible"/>
                                      </p:to>
                                    </p:set>
                                  </p:childTnLst>
                                </p:cTn>
                              </p:par>
                              <p:par>
                                <p:cTn id="493" presetID="1" presetClass="entr" presetSubtype="0" fill="hold" grpId="0" nodeType="withEffect">
                                  <p:stCondLst>
                                    <p:cond delay="0"/>
                                  </p:stCondLst>
                                  <p:childTnLst>
                                    <p:set>
                                      <p:cBhvr>
                                        <p:cTn id="494" dur="1" fill="hold">
                                          <p:stCondLst>
                                            <p:cond delay="0"/>
                                          </p:stCondLst>
                                        </p:cTn>
                                        <p:tgtEl>
                                          <p:spTgt spid="390"/>
                                        </p:tgtEl>
                                        <p:attrNameLst>
                                          <p:attrName>style.visibility</p:attrName>
                                        </p:attrNameLst>
                                      </p:cBhvr>
                                      <p:to>
                                        <p:strVal val="visible"/>
                                      </p:to>
                                    </p:set>
                                  </p:childTnLst>
                                </p:cTn>
                              </p:par>
                              <p:par>
                                <p:cTn id="495" presetID="1" presetClass="entr" presetSubtype="0" fill="hold" grpId="0" nodeType="withEffect">
                                  <p:stCondLst>
                                    <p:cond delay="0"/>
                                  </p:stCondLst>
                                  <p:childTnLst>
                                    <p:set>
                                      <p:cBhvr>
                                        <p:cTn id="496" dur="1" fill="hold">
                                          <p:stCondLst>
                                            <p:cond delay="0"/>
                                          </p:stCondLst>
                                        </p:cTn>
                                        <p:tgtEl>
                                          <p:spTgt spid="391"/>
                                        </p:tgtEl>
                                        <p:attrNameLst>
                                          <p:attrName>style.visibility</p:attrName>
                                        </p:attrNameLst>
                                      </p:cBhvr>
                                      <p:to>
                                        <p:strVal val="visible"/>
                                      </p:to>
                                    </p:set>
                                  </p:childTnLst>
                                </p:cTn>
                              </p:par>
                              <p:par>
                                <p:cTn id="497" presetID="1" presetClass="entr" presetSubtype="0" fill="hold" grpId="0" nodeType="withEffect">
                                  <p:stCondLst>
                                    <p:cond delay="0"/>
                                  </p:stCondLst>
                                  <p:childTnLst>
                                    <p:set>
                                      <p:cBhvr>
                                        <p:cTn id="498" dur="1" fill="hold">
                                          <p:stCondLst>
                                            <p:cond delay="0"/>
                                          </p:stCondLst>
                                        </p:cTn>
                                        <p:tgtEl>
                                          <p:spTgt spid="396"/>
                                        </p:tgtEl>
                                        <p:attrNameLst>
                                          <p:attrName>style.visibility</p:attrName>
                                        </p:attrNameLst>
                                      </p:cBhvr>
                                      <p:to>
                                        <p:strVal val="visible"/>
                                      </p:to>
                                    </p:set>
                                  </p:childTnLst>
                                </p:cTn>
                              </p:par>
                              <p:par>
                                <p:cTn id="499" presetID="1" presetClass="entr" presetSubtype="0" fill="hold" grpId="0" nodeType="withEffect">
                                  <p:stCondLst>
                                    <p:cond delay="0"/>
                                  </p:stCondLst>
                                  <p:childTnLst>
                                    <p:set>
                                      <p:cBhvr>
                                        <p:cTn id="500" dur="1" fill="hold">
                                          <p:stCondLst>
                                            <p:cond delay="0"/>
                                          </p:stCondLst>
                                        </p:cTn>
                                        <p:tgtEl>
                                          <p:spTgt spid="375"/>
                                        </p:tgtEl>
                                        <p:attrNameLst>
                                          <p:attrName>style.visibility</p:attrName>
                                        </p:attrNameLst>
                                      </p:cBhvr>
                                      <p:to>
                                        <p:strVal val="visible"/>
                                      </p:to>
                                    </p:set>
                                  </p:childTnLst>
                                </p:cTn>
                              </p:par>
                              <p:par>
                                <p:cTn id="501" presetID="1" presetClass="entr" presetSubtype="0" fill="hold" grpId="0" nodeType="withEffect">
                                  <p:stCondLst>
                                    <p:cond delay="0"/>
                                  </p:stCondLst>
                                  <p:childTnLst>
                                    <p:set>
                                      <p:cBhvr>
                                        <p:cTn id="502" dur="1" fill="hold">
                                          <p:stCondLst>
                                            <p:cond delay="0"/>
                                          </p:stCondLst>
                                        </p:cTn>
                                        <p:tgtEl>
                                          <p:spTgt spid="395"/>
                                        </p:tgtEl>
                                        <p:attrNameLst>
                                          <p:attrName>style.visibility</p:attrName>
                                        </p:attrNameLst>
                                      </p:cBhvr>
                                      <p:to>
                                        <p:strVal val="visible"/>
                                      </p:to>
                                    </p:set>
                                  </p:childTnLst>
                                </p:cTn>
                              </p:par>
                              <p:par>
                                <p:cTn id="503" presetID="1" presetClass="entr" presetSubtype="0" fill="hold" grpId="0" nodeType="withEffect">
                                  <p:stCondLst>
                                    <p:cond delay="0"/>
                                  </p:stCondLst>
                                  <p:childTnLst>
                                    <p:set>
                                      <p:cBhvr>
                                        <p:cTn id="504" dur="1" fill="hold">
                                          <p:stCondLst>
                                            <p:cond delay="0"/>
                                          </p:stCondLst>
                                        </p:cTn>
                                        <p:tgtEl>
                                          <p:spTgt spid="530"/>
                                        </p:tgtEl>
                                        <p:attrNameLst>
                                          <p:attrName>style.visibility</p:attrName>
                                        </p:attrNameLst>
                                      </p:cBhvr>
                                      <p:to>
                                        <p:strVal val="visible"/>
                                      </p:to>
                                    </p:set>
                                  </p:childTnLst>
                                </p:cTn>
                              </p:par>
                              <p:par>
                                <p:cTn id="505" presetID="1" presetClass="entr" presetSubtype="0" fill="hold" grpId="0" nodeType="withEffect">
                                  <p:stCondLst>
                                    <p:cond delay="0"/>
                                  </p:stCondLst>
                                  <p:childTnLst>
                                    <p:set>
                                      <p:cBhvr>
                                        <p:cTn id="506" dur="1" fill="hold">
                                          <p:stCondLst>
                                            <p:cond delay="0"/>
                                          </p:stCondLst>
                                        </p:cTn>
                                        <p:tgtEl>
                                          <p:spTgt spid="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216" grpId="0"/>
      <p:bldP spid="231" grpId="0" animBg="1"/>
      <p:bldP spid="234" grpId="0" animBg="1"/>
      <p:bldP spid="235" grpId="0"/>
      <p:bldP spid="236" grpId="0" animBg="1"/>
      <p:bldP spid="238" grpId="0"/>
      <p:bldP spid="239" grpId="0" animBg="1"/>
      <p:bldP spid="254" grpId="0" animBg="1"/>
      <p:bldP spid="255" grpId="0"/>
      <p:bldP spid="256" grpId="0" animBg="1"/>
      <p:bldP spid="257" grpId="0"/>
      <p:bldP spid="258" grpId="0" animBg="1"/>
      <p:bldP spid="262" grpId="0" animBg="1"/>
      <p:bldP spid="263" grpId="0"/>
      <p:bldP spid="264" grpId="0" animBg="1"/>
      <p:bldP spid="269" grpId="0"/>
      <p:bldP spid="270" grpId="0" animBg="1"/>
      <p:bldP spid="272" grpId="0"/>
      <p:bldP spid="274" grpId="0"/>
      <p:bldP spid="276" grpId="0"/>
      <p:bldP spid="277" grpId="0" animBg="1"/>
      <p:bldP spid="278" grpId="0" animBg="1"/>
      <p:bldP spid="279" grpId="0"/>
      <p:bldP spid="280" grpId="0" animBg="1"/>
      <p:bldP spid="281" grpId="0" animBg="1"/>
      <p:bldP spid="282" grpId="0"/>
      <p:bldP spid="283" grpId="0" animBg="1"/>
      <p:bldP spid="297" grpId="0"/>
      <p:bldP spid="299" grpId="0"/>
      <p:bldP spid="300" grpId="0"/>
      <p:bldP spid="301" grpId="0" animBg="1"/>
      <p:bldP spid="302" grpId="0" animBg="1"/>
      <p:bldP spid="303" grpId="0" animBg="1"/>
      <p:bldP spid="304" grpId="0"/>
      <p:bldP spid="305" grpId="0" animBg="1"/>
      <p:bldP spid="308" grpId="0" animBg="1"/>
      <p:bldP spid="309" grpId="0"/>
      <p:bldP spid="310" grpId="0" animBg="1"/>
      <p:bldP spid="311" grpId="0" animBg="1"/>
      <p:bldP spid="323" grpId="0"/>
      <p:bldP spid="324" grpId="0" animBg="1"/>
      <p:bldP spid="333" grpId="0"/>
      <p:bldP spid="335" grpId="0"/>
      <p:bldP spid="336" grpId="0" animBg="1"/>
      <p:bldP spid="337" grpId="0"/>
      <p:bldP spid="338" grpId="0" animBg="1"/>
      <p:bldP spid="339" grpId="0" animBg="1"/>
      <p:bldP spid="340" grpId="0"/>
      <p:bldP spid="341" grpId="0" animBg="1"/>
      <p:bldP spid="342" grpId="0" animBg="1"/>
      <p:bldP spid="343" grpId="0"/>
      <p:bldP spid="344" grpId="0" animBg="1"/>
      <p:bldP spid="345" grpId="0"/>
      <p:bldP spid="346" grpId="0"/>
      <p:bldP spid="348" grpId="0"/>
      <p:bldP spid="350" grpId="0" animBg="1"/>
      <p:bldP spid="351" grpId="0" animBg="1"/>
      <p:bldP spid="352" grpId="0" animBg="1"/>
      <p:bldP spid="353" grpId="0"/>
      <p:bldP spid="354" grpId="0" animBg="1"/>
      <p:bldP spid="358" grpId="0" animBg="1"/>
      <p:bldP spid="359" grpId="0"/>
      <p:bldP spid="360" grpId="0" animBg="1"/>
      <p:bldP spid="362" grpId="0"/>
      <p:bldP spid="364" grpId="0"/>
      <p:bldP spid="366" grpId="0"/>
      <p:bldP spid="368" grpId="0"/>
      <p:bldP spid="369" grpId="0" animBg="1"/>
      <p:bldP spid="370" grpId="0" animBg="1"/>
      <p:bldP spid="371" grpId="0" animBg="1"/>
      <p:bldP spid="372" grpId="0"/>
      <p:bldP spid="373" grpId="0" animBg="1"/>
      <p:bldP spid="374" grpId="0" animBg="1"/>
      <p:bldP spid="375" grpId="0"/>
      <p:bldP spid="376" grpId="0" animBg="1"/>
      <p:bldP spid="377" grpId="0" animBg="1"/>
      <p:bldP spid="378" grpId="0"/>
      <p:bldP spid="379" grpId="0" animBg="1"/>
      <p:bldP spid="380" grpId="0" animBg="1"/>
      <p:bldP spid="383" grpId="0"/>
      <p:bldP spid="384" grpId="0" animBg="1"/>
      <p:bldP spid="387" grpId="0" animBg="1"/>
      <p:bldP spid="388" grpId="0"/>
      <p:bldP spid="389" grpId="0" animBg="1"/>
      <p:bldP spid="390" grpId="0"/>
      <p:bldP spid="391" grpId="0" animBg="1"/>
      <p:bldP spid="395" grpId="0"/>
      <p:bldP spid="396" grpId="0" animBg="1"/>
      <p:bldP spid="397" grpId="0"/>
      <p:bldP spid="397" grpId="1"/>
      <p:bldP spid="398" grpId="0"/>
      <p:bldP spid="398" grpId="1"/>
      <p:bldP spid="400" grpId="0"/>
      <p:bldP spid="400" grpId="1"/>
      <p:bldP spid="402" grpId="0" animBg="1"/>
      <p:bldP spid="402" grpId="1" animBg="1"/>
      <p:bldP spid="403" grpId="0" animBg="1"/>
      <p:bldP spid="403" grpId="1" animBg="1"/>
      <p:bldP spid="445" grpId="0"/>
      <p:bldP spid="445" grpId="1"/>
      <p:bldP spid="447" grpId="0"/>
      <p:bldP spid="447" grpId="1"/>
      <p:bldP spid="448" grpId="0"/>
      <p:bldP spid="448" grpId="1"/>
      <p:bldP spid="449" grpId="0" animBg="1"/>
      <p:bldP spid="449" grpId="1" animBg="1"/>
      <p:bldP spid="450" grpId="0" animBg="1"/>
      <p:bldP spid="450" grpId="1" animBg="1"/>
      <p:bldP spid="451" grpId="0" animBg="1"/>
      <p:bldP spid="451" grpId="1" animBg="1"/>
      <p:bldP spid="463" grpId="0"/>
      <p:bldP spid="463" grpId="1"/>
      <p:bldP spid="465" grpId="0"/>
      <p:bldP spid="465" grpId="1"/>
      <p:bldP spid="466" grpId="0"/>
      <p:bldP spid="466" grpId="1"/>
      <p:bldP spid="467" grpId="0" animBg="1"/>
      <p:bldP spid="467" grpId="1" animBg="1"/>
      <p:bldP spid="468" grpId="0" animBg="1"/>
      <p:bldP spid="468" grpId="1" animBg="1"/>
      <p:bldP spid="470" grpId="0"/>
      <p:bldP spid="470" grpId="1"/>
      <p:bldP spid="471" grpId="0"/>
      <p:bldP spid="471" grpId="1"/>
      <p:bldP spid="473" grpId="0" animBg="1"/>
      <p:bldP spid="473" grpId="1" animBg="1"/>
      <p:bldP spid="474" grpId="0"/>
      <p:bldP spid="474" grpId="1"/>
      <p:bldP spid="475" grpId="0" animBg="1"/>
      <p:bldP spid="475" grpId="1" animBg="1"/>
      <p:bldP spid="477" grpId="0" animBg="1"/>
      <p:bldP spid="477" grpId="1" animBg="1"/>
      <p:bldP spid="479" grpId="0"/>
      <p:bldP spid="479" grpId="1"/>
      <p:bldP spid="481" grpId="0"/>
      <p:bldP spid="481" grpId="1"/>
      <p:bldP spid="483" grpId="0"/>
      <p:bldP spid="483" grpId="1"/>
      <p:bldP spid="484" grpId="0" animBg="1"/>
      <p:bldP spid="484" grpId="1" animBg="1"/>
      <p:bldP spid="485" grpId="0"/>
      <p:bldP spid="485" grpId="1"/>
      <p:bldP spid="486" grpId="0" animBg="1"/>
      <p:bldP spid="486" grpId="1" animBg="1"/>
      <p:bldP spid="487" grpId="0" animBg="1"/>
      <p:bldP spid="487" grpId="1" animBg="1"/>
      <p:bldP spid="489" grpId="0"/>
      <p:bldP spid="489" grpId="1"/>
      <p:bldP spid="491" grpId="0"/>
      <p:bldP spid="491" grpId="1"/>
      <p:bldP spid="493" grpId="0"/>
      <p:bldP spid="493" grpId="1"/>
      <p:bldP spid="494" grpId="0"/>
      <p:bldP spid="494" grpId="1"/>
      <p:bldP spid="495" grpId="0" animBg="1"/>
      <p:bldP spid="495" grpId="1" animBg="1"/>
      <p:bldP spid="496" grpId="0" animBg="1"/>
      <p:bldP spid="496" grpId="1" animBg="1"/>
      <p:bldP spid="497" grpId="0" animBg="1"/>
      <p:bldP spid="497" grpId="1" animBg="1"/>
      <p:bldP spid="498" grpId="0"/>
      <p:bldP spid="499" grpId="0"/>
      <p:bldP spid="525" grpId="0"/>
      <p:bldP spid="526" grpId="0"/>
      <p:bldP spid="527" grpId="0"/>
      <p:bldP spid="528" grpId="0"/>
      <p:bldP spid="529" grpId="0"/>
      <p:bldP spid="5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Finding relevant sources</a:t>
            </a:r>
            <a:br>
              <a:rPr lang="en-US"/>
            </a:br>
            <a:r>
              <a:rPr lang="en-US"/>
              <a:t>for user query</a:t>
            </a:r>
          </a:p>
        </p:txBody>
      </p:sp>
      <p:sp>
        <p:nvSpPr>
          <p:cNvPr id="16387" name="Content Placeholder 2"/>
          <p:cNvSpPr>
            <a:spLocks noGrp="1"/>
          </p:cNvSpPr>
          <p:nvPr>
            <p:ph sz="quarter" idx="1"/>
          </p:nvPr>
        </p:nvSpPr>
        <p:spPr>
          <a:xfrm>
            <a:off x="990600" y="1371600"/>
            <a:ext cx="8153400" cy="2667000"/>
          </a:xfrm>
        </p:spPr>
        <p:txBody>
          <a:bodyPr/>
          <a:lstStyle/>
          <a:p>
            <a:pPr eaLnBrk="1" hangingPunct="1"/>
            <a:r>
              <a:rPr lang="en-US" sz="2400" dirty="0"/>
              <a:t>Given user query:</a:t>
            </a:r>
          </a:p>
          <a:p>
            <a:pPr lvl="1" eaLnBrk="1" hangingPunct="1">
              <a:buFont typeface="Wingdings 2" pitchFamily="18" charset="2"/>
              <a:buNone/>
            </a:pPr>
            <a:r>
              <a:rPr lang="en-US" dirty="0"/>
              <a:t>Q(</a:t>
            </a:r>
            <a:r>
              <a:rPr lang="en-US" dirty="0" err="1"/>
              <a:t>x,p</a:t>
            </a:r>
            <a:r>
              <a:rPr lang="en-US" dirty="0"/>
              <a:t>) </a:t>
            </a:r>
            <a:r>
              <a:rPr lang="en-US" sz="1800" dirty="0">
                <a:sym typeface="Wingdings"/>
              </a:rPr>
              <a:t></a:t>
            </a:r>
            <a:r>
              <a:rPr lang="en-US" dirty="0" err="1"/>
              <a:t>AltRoutes</a:t>
            </a:r>
            <a:r>
              <a:rPr lang="en-US" dirty="0"/>
              <a:t>(</a:t>
            </a:r>
            <a:r>
              <a:rPr lang="en-US" dirty="0" err="1"/>
              <a:t>x,y</a:t>
            </a:r>
            <a:r>
              <a:rPr lang="en-US" dirty="0"/>
              <a:t>),  </a:t>
            </a:r>
            <a:r>
              <a:rPr lang="en-US" dirty="0" err="1"/>
              <a:t>LessTraffic</a:t>
            </a:r>
            <a:r>
              <a:rPr lang="en-US" dirty="0"/>
              <a:t>(</a:t>
            </a:r>
            <a:r>
              <a:rPr lang="en-US" dirty="0" err="1"/>
              <a:t>y,x</a:t>
            </a:r>
            <a:r>
              <a:rPr lang="en-US" dirty="0"/>
              <a:t>),  </a:t>
            </a:r>
            <a:r>
              <a:rPr lang="en-US" dirty="0" err="1"/>
              <a:t>ConnectingRoutes</a:t>
            </a:r>
            <a:r>
              <a:rPr lang="en-US" dirty="0"/>
              <a:t>(</a:t>
            </a:r>
            <a:r>
              <a:rPr lang="en-US" dirty="0" err="1"/>
              <a:t>x,y,p</a:t>
            </a:r>
            <a:r>
              <a:rPr lang="en-US" dirty="0"/>
              <a:t>)</a:t>
            </a:r>
          </a:p>
          <a:p>
            <a:pPr eaLnBrk="1" hangingPunct="1"/>
            <a:r>
              <a:rPr lang="en-US" sz="2400" dirty="0"/>
              <a:t>Retrieve source PJs that </a:t>
            </a:r>
            <a:r>
              <a:rPr lang="en-US" sz="2400" i="1" dirty="0"/>
              <a:t>cover</a:t>
            </a:r>
            <a:r>
              <a:rPr lang="en-US" sz="2400" dirty="0"/>
              <a:t> the query PJs, then</a:t>
            </a:r>
          </a:p>
          <a:p>
            <a:pPr lvl="1" eaLnBrk="1" hangingPunct="1"/>
            <a:r>
              <a:rPr lang="en-US" sz="2000" dirty="0">
                <a:solidFill>
                  <a:srgbClr val="FF0000"/>
                </a:solidFill>
              </a:rPr>
              <a:t>drop</a:t>
            </a:r>
            <a:r>
              <a:rPr lang="en-US" sz="2000" dirty="0"/>
              <a:t> irrelevant sources, </a:t>
            </a:r>
            <a:r>
              <a:rPr lang="en-US" sz="2000" dirty="0">
                <a:solidFill>
                  <a:srgbClr val="FF0000"/>
                </a:solidFill>
              </a:rPr>
              <a:t>prune early</a:t>
            </a:r>
            <a:endParaRPr lang="en-US" sz="2000" dirty="0"/>
          </a:p>
          <a:p>
            <a:pPr lvl="1" eaLnBrk="1" hangingPunct="1"/>
            <a:r>
              <a:rPr lang="en-US" sz="2000" dirty="0">
                <a:solidFill>
                  <a:srgbClr val="FF0000"/>
                </a:solidFill>
              </a:rPr>
              <a:t>drop</a:t>
            </a:r>
            <a:r>
              <a:rPr lang="en-US" sz="2000" dirty="0"/>
              <a:t> non-usable PJs</a:t>
            </a:r>
          </a:p>
          <a:p>
            <a:pPr lvl="1" eaLnBrk="1" hangingPunct="1"/>
            <a:r>
              <a:rPr lang="en-US" sz="2000" dirty="0">
                <a:solidFill>
                  <a:srgbClr val="FF0000"/>
                </a:solidFill>
              </a:rPr>
              <a:t>Fail early</a:t>
            </a:r>
            <a:r>
              <a:rPr lang="en-US" sz="2000" dirty="0"/>
              <a:t> if no valid source PJ, query </a:t>
            </a:r>
            <a:r>
              <a:rPr lang="en-US" sz="2000" dirty="0" err="1"/>
              <a:t>unsatisfiable</a:t>
            </a:r>
            <a:endParaRPr lang="en-US" sz="2000" dirty="0"/>
          </a:p>
          <a:p>
            <a:pPr lvl="1"/>
            <a:endParaRPr lang="en-US" sz="2800" baseline="-25000" dirty="0"/>
          </a:p>
          <a:p>
            <a:pPr lvl="1"/>
            <a:endParaRPr lang="en-US" sz="2800" baseline="-25000" dirty="0"/>
          </a:p>
        </p:txBody>
      </p:sp>
      <p:cxnSp>
        <p:nvCxnSpPr>
          <p:cNvPr id="271" name="Straight Connector 270"/>
          <p:cNvCxnSpPr/>
          <p:nvPr/>
        </p:nvCxnSpPr>
        <p:spPr>
          <a:xfrm rot="10800000">
            <a:off x="8001000" y="47625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89" name="TextBox 112"/>
          <p:cNvSpPr txBox="1">
            <a:spLocks noChangeArrowheads="1"/>
          </p:cNvSpPr>
          <p:nvPr/>
        </p:nvSpPr>
        <p:spPr bwMode="auto">
          <a:xfrm flipH="1">
            <a:off x="8001000" y="45339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cxnSp>
        <p:nvCxnSpPr>
          <p:cNvPr id="273" name="Straight Connector 272"/>
          <p:cNvCxnSpPr>
            <a:endCxn id="278" idx="6"/>
          </p:cNvCxnSpPr>
          <p:nvPr/>
        </p:nvCxnSpPr>
        <p:spPr>
          <a:xfrm rot="10800000" flipV="1">
            <a:off x="7543800" y="48387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91" name="TextBox 101"/>
          <p:cNvSpPr txBox="1">
            <a:spLocks noChangeArrowheads="1"/>
          </p:cNvSpPr>
          <p:nvPr/>
        </p:nvSpPr>
        <p:spPr bwMode="auto">
          <a:xfrm>
            <a:off x="7543800" y="43815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275" name="Straight Connector 274"/>
          <p:cNvCxnSpPr>
            <a:stCxn id="277" idx="6"/>
          </p:cNvCxnSpPr>
          <p:nvPr/>
        </p:nvCxnSpPr>
        <p:spPr>
          <a:xfrm>
            <a:off x="7543800" y="44958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93" name="TextBox 111"/>
          <p:cNvSpPr txBox="1">
            <a:spLocks noChangeArrowheads="1"/>
          </p:cNvSpPr>
          <p:nvPr/>
        </p:nvSpPr>
        <p:spPr bwMode="auto">
          <a:xfrm flipH="1">
            <a:off x="7543800" y="49149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277" name="Oval 276"/>
          <p:cNvSpPr/>
          <p:nvPr/>
        </p:nvSpPr>
        <p:spPr>
          <a:xfrm>
            <a:off x="7315200" y="43815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278" name="Flowchart: Summing Junction 277"/>
          <p:cNvSpPr/>
          <p:nvPr/>
        </p:nvSpPr>
        <p:spPr>
          <a:xfrm>
            <a:off x="7315200" y="49149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16396" name="TextBox 108"/>
          <p:cNvSpPr txBox="1">
            <a:spLocks noChangeArrowheads="1"/>
          </p:cNvSpPr>
          <p:nvPr/>
        </p:nvSpPr>
        <p:spPr bwMode="auto">
          <a:xfrm>
            <a:off x="7696200" y="46101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sp>
        <p:nvSpPr>
          <p:cNvPr id="280" name="Oval 279"/>
          <p:cNvSpPr/>
          <p:nvPr/>
        </p:nvSpPr>
        <p:spPr>
          <a:xfrm>
            <a:off x="8305800" y="46101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281" name="Rectangle 280"/>
          <p:cNvSpPr/>
          <p:nvPr/>
        </p:nvSpPr>
        <p:spPr>
          <a:xfrm>
            <a:off x="6324600" y="4838700"/>
            <a:ext cx="12192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82" name="TextBox 281"/>
          <p:cNvSpPr txBox="1"/>
          <p:nvPr/>
        </p:nvSpPr>
        <p:spPr>
          <a:xfrm>
            <a:off x="6553200" y="51054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283" name="Rounded Rectangle 282"/>
          <p:cNvSpPr/>
          <p:nvPr/>
        </p:nvSpPr>
        <p:spPr>
          <a:xfrm>
            <a:off x="6400800" y="49149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AR</a:t>
            </a:r>
            <a:r>
              <a:rPr lang="en-US" sz="1200" baseline="30000" dirty="0">
                <a:solidFill>
                  <a:prstClr val="black"/>
                </a:solidFill>
                <a:latin typeface="Arial" pitchFamily="34" charset="0"/>
                <a:cs typeface="Arial" pitchFamily="34" charset="0"/>
              </a:rPr>
              <a:t>2   </a:t>
            </a:r>
            <a:r>
              <a:rPr lang="en-US" sz="1200" dirty="0">
                <a:solidFill>
                  <a:prstClr val="black"/>
                </a:solidFill>
                <a:latin typeface="Arial" pitchFamily="34" charset="0"/>
                <a:cs typeface="Arial" pitchFamily="34" charset="0"/>
              </a:rPr>
              <a:t>LT</a:t>
            </a:r>
            <a:r>
              <a:rPr lang="en-US" sz="1200" baseline="30000" dirty="0">
                <a:solidFill>
                  <a:prstClr val="black"/>
                </a:solidFill>
                <a:latin typeface="Arial" pitchFamily="34" charset="0"/>
                <a:cs typeface="Arial" pitchFamily="34" charset="0"/>
              </a:rPr>
              <a:t>1</a:t>
            </a:r>
          </a:p>
        </p:txBody>
      </p:sp>
      <p:cxnSp>
        <p:nvCxnSpPr>
          <p:cNvPr id="296" name="Straight Connector 295"/>
          <p:cNvCxnSpPr>
            <a:endCxn id="302" idx="6"/>
          </p:cNvCxnSpPr>
          <p:nvPr/>
        </p:nvCxnSpPr>
        <p:spPr>
          <a:xfrm rot="10800000" flipV="1">
            <a:off x="5257800" y="48768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02" name="TextBox 101"/>
          <p:cNvSpPr txBox="1">
            <a:spLocks noChangeArrowheads="1"/>
          </p:cNvSpPr>
          <p:nvPr/>
        </p:nvSpPr>
        <p:spPr bwMode="auto">
          <a:xfrm>
            <a:off x="5410200" y="48768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298" name="Straight Connector 297"/>
          <p:cNvCxnSpPr>
            <a:stCxn id="301" idx="6"/>
          </p:cNvCxnSpPr>
          <p:nvPr/>
        </p:nvCxnSpPr>
        <p:spPr>
          <a:xfrm>
            <a:off x="5410200" y="44577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04" name="TextBox 111"/>
          <p:cNvSpPr txBox="1">
            <a:spLocks noChangeArrowheads="1"/>
          </p:cNvSpPr>
          <p:nvPr/>
        </p:nvSpPr>
        <p:spPr bwMode="auto">
          <a:xfrm flipH="1">
            <a:off x="5486400" y="4343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6405" name="TextBox 96"/>
          <p:cNvSpPr txBox="1">
            <a:spLocks noChangeArrowheads="1"/>
          </p:cNvSpPr>
          <p:nvPr/>
        </p:nvSpPr>
        <p:spPr bwMode="auto">
          <a:xfrm>
            <a:off x="5486400" y="4648200"/>
            <a:ext cx="533400" cy="276225"/>
          </a:xfrm>
          <a:prstGeom prst="rect">
            <a:avLst/>
          </a:prstGeom>
          <a:noFill/>
          <a:ln w="9525">
            <a:noFill/>
            <a:miter lim="800000"/>
            <a:headEnd/>
            <a:tailEnd/>
          </a:ln>
        </p:spPr>
        <p:txBody>
          <a:bodyPr>
            <a:spAutoFit/>
          </a:bodyPr>
          <a:lstStyle/>
          <a:p>
            <a:r>
              <a:rPr lang="en-US" sz="1200">
                <a:solidFill>
                  <a:prstClr val="black"/>
                </a:solidFill>
              </a:rPr>
              <a:t>LT</a:t>
            </a:r>
            <a:endParaRPr lang="en-US" sz="1200" baseline="-25000">
              <a:solidFill>
                <a:prstClr val="black"/>
              </a:solidFill>
            </a:endParaRPr>
          </a:p>
        </p:txBody>
      </p:sp>
      <p:sp>
        <p:nvSpPr>
          <p:cNvPr id="301" name="Oval 300"/>
          <p:cNvSpPr/>
          <p:nvPr/>
        </p:nvSpPr>
        <p:spPr>
          <a:xfrm>
            <a:off x="5181600" y="4343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02" name="Flowchart: Summing Junction 301"/>
          <p:cNvSpPr/>
          <p:nvPr/>
        </p:nvSpPr>
        <p:spPr>
          <a:xfrm>
            <a:off x="5029200" y="49530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303" name="Rectangle 302"/>
          <p:cNvSpPr/>
          <p:nvPr/>
        </p:nvSpPr>
        <p:spPr>
          <a:xfrm>
            <a:off x="4038600" y="4876800"/>
            <a:ext cx="12192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04" name="TextBox 303"/>
          <p:cNvSpPr txBox="1"/>
          <p:nvPr/>
        </p:nvSpPr>
        <p:spPr>
          <a:xfrm>
            <a:off x="4191000" y="51816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05" name="Rounded Rectangle 304"/>
          <p:cNvSpPr/>
          <p:nvPr/>
        </p:nvSpPr>
        <p:spPr>
          <a:xfrm>
            <a:off x="4114800" y="49530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AR</a:t>
            </a:r>
            <a:r>
              <a:rPr lang="en-US" sz="1200" baseline="30000" dirty="0">
                <a:solidFill>
                  <a:prstClr val="black"/>
                </a:solidFill>
                <a:latin typeface="Arial" pitchFamily="34" charset="0"/>
                <a:cs typeface="Arial" pitchFamily="34" charset="0"/>
              </a:rPr>
              <a:t>2   </a:t>
            </a:r>
            <a:r>
              <a:rPr lang="en-US" sz="1200" dirty="0">
                <a:solidFill>
                  <a:prstClr val="black"/>
                </a:solidFill>
                <a:latin typeface="Arial" pitchFamily="34" charset="0"/>
                <a:cs typeface="Arial" pitchFamily="34" charset="0"/>
              </a:rPr>
              <a:t>CR</a:t>
            </a:r>
            <a:r>
              <a:rPr lang="en-US" sz="1200" baseline="30000" dirty="0">
                <a:solidFill>
                  <a:prstClr val="black"/>
                </a:solidFill>
                <a:latin typeface="Arial" pitchFamily="34" charset="0"/>
                <a:cs typeface="Arial" pitchFamily="34" charset="0"/>
              </a:rPr>
              <a:t>2</a:t>
            </a:r>
          </a:p>
        </p:txBody>
      </p:sp>
      <p:sp>
        <p:nvSpPr>
          <p:cNvPr id="308" name="Rectangle 307"/>
          <p:cNvSpPr/>
          <p:nvPr/>
        </p:nvSpPr>
        <p:spPr>
          <a:xfrm>
            <a:off x="4800600" y="4267200"/>
            <a:ext cx="609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09" name="TextBox 308"/>
          <p:cNvSpPr txBox="1"/>
          <p:nvPr/>
        </p:nvSpPr>
        <p:spPr>
          <a:xfrm>
            <a:off x="4800600" y="4495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10" name="Rounded Rectangle 309"/>
          <p:cNvSpPr/>
          <p:nvPr/>
        </p:nvSpPr>
        <p:spPr>
          <a:xfrm>
            <a:off x="4876800" y="43434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11" name="Rectangle 310"/>
          <p:cNvSpPr/>
          <p:nvPr/>
        </p:nvSpPr>
        <p:spPr>
          <a:xfrm>
            <a:off x="6934200" y="4305300"/>
            <a:ext cx="6096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23" name="TextBox 322"/>
          <p:cNvSpPr txBox="1"/>
          <p:nvPr/>
        </p:nvSpPr>
        <p:spPr>
          <a:xfrm>
            <a:off x="6934200" y="4572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24" name="Rounded Rectangle 323"/>
          <p:cNvSpPr/>
          <p:nvPr/>
        </p:nvSpPr>
        <p:spPr>
          <a:xfrm>
            <a:off x="7010400" y="4419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cxnSp>
        <p:nvCxnSpPr>
          <p:cNvPr id="332" name="Straight Connector 331"/>
          <p:cNvCxnSpPr>
            <a:endCxn id="338" idx="7"/>
          </p:cNvCxnSpPr>
          <p:nvPr/>
        </p:nvCxnSpPr>
        <p:spPr>
          <a:xfrm rot="10800000" flipV="1">
            <a:off x="5148263" y="6096000"/>
            <a:ext cx="185737" cy="109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18" name="TextBox 101"/>
          <p:cNvSpPr txBox="1">
            <a:spLocks noChangeArrowheads="1"/>
          </p:cNvSpPr>
          <p:nvPr/>
        </p:nvSpPr>
        <p:spPr bwMode="auto">
          <a:xfrm>
            <a:off x="5181600" y="60960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334" name="Straight Connector 333"/>
          <p:cNvCxnSpPr>
            <a:stCxn id="336" idx="6"/>
          </p:cNvCxnSpPr>
          <p:nvPr/>
        </p:nvCxnSpPr>
        <p:spPr>
          <a:xfrm>
            <a:off x="5029200" y="57531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20" name="TextBox 111"/>
          <p:cNvSpPr txBox="1">
            <a:spLocks noChangeArrowheads="1"/>
          </p:cNvSpPr>
          <p:nvPr/>
        </p:nvSpPr>
        <p:spPr bwMode="auto">
          <a:xfrm flipH="1">
            <a:off x="5181600" y="56388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336" name="Oval 335"/>
          <p:cNvSpPr/>
          <p:nvPr/>
        </p:nvSpPr>
        <p:spPr>
          <a:xfrm>
            <a:off x="4800600" y="5638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6422" name="TextBox 96"/>
          <p:cNvSpPr txBox="1">
            <a:spLocks noChangeArrowheads="1"/>
          </p:cNvSpPr>
          <p:nvPr/>
        </p:nvSpPr>
        <p:spPr bwMode="auto">
          <a:xfrm>
            <a:off x="5181600" y="5867400"/>
            <a:ext cx="533400" cy="276225"/>
          </a:xfrm>
          <a:prstGeom prst="rect">
            <a:avLst/>
          </a:prstGeom>
          <a:noFill/>
          <a:ln w="9525">
            <a:noFill/>
            <a:miter lim="800000"/>
            <a:headEnd/>
            <a:tailEnd/>
          </a:ln>
        </p:spPr>
        <p:txBody>
          <a:bodyPr>
            <a:spAutoFit/>
          </a:bodyPr>
          <a:lstStyle/>
          <a:p>
            <a:r>
              <a:rPr lang="en-US" sz="1200">
                <a:solidFill>
                  <a:prstClr val="black"/>
                </a:solidFill>
              </a:rPr>
              <a:t>LT</a:t>
            </a:r>
            <a:endParaRPr lang="en-US" sz="1200" baseline="-25000">
              <a:solidFill>
                <a:prstClr val="black"/>
              </a:solidFill>
            </a:endParaRPr>
          </a:p>
        </p:txBody>
      </p:sp>
      <p:sp>
        <p:nvSpPr>
          <p:cNvPr id="338" name="Oval 337"/>
          <p:cNvSpPr/>
          <p:nvPr/>
        </p:nvSpPr>
        <p:spPr>
          <a:xfrm>
            <a:off x="4953000" y="617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39" name="Rectangle 338"/>
          <p:cNvSpPr/>
          <p:nvPr/>
        </p:nvSpPr>
        <p:spPr>
          <a:xfrm>
            <a:off x="4114800" y="5562600"/>
            <a:ext cx="914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40" name="TextBox 339"/>
          <p:cNvSpPr txBox="1"/>
          <p:nvPr/>
        </p:nvSpPr>
        <p:spPr>
          <a:xfrm>
            <a:off x="4267200" y="58674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1</a:t>
            </a:r>
            <a:endParaRPr lang="en-US" sz="1050" baseline="-25000" dirty="0">
              <a:solidFill>
                <a:prstClr val="black"/>
              </a:solidFill>
              <a:latin typeface="Arial" pitchFamily="34" charset="0"/>
              <a:cs typeface="Arial" pitchFamily="34" charset="0"/>
            </a:endParaRPr>
          </a:p>
        </p:txBody>
      </p:sp>
      <p:sp>
        <p:nvSpPr>
          <p:cNvPr id="341" name="Rounded Rectangle 340"/>
          <p:cNvSpPr/>
          <p:nvPr/>
        </p:nvSpPr>
        <p:spPr>
          <a:xfrm>
            <a:off x="4191000" y="5638800"/>
            <a:ext cx="5334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AR</a:t>
            </a:r>
            <a:r>
              <a:rPr lang="en-US" sz="1200" baseline="30000" dirty="0">
                <a:solidFill>
                  <a:prstClr val="black"/>
                </a:solidFill>
                <a:latin typeface="Arial" pitchFamily="34" charset="0"/>
                <a:cs typeface="Arial" pitchFamily="34" charset="0"/>
              </a:rPr>
              <a:t>1</a:t>
            </a:r>
          </a:p>
        </p:txBody>
      </p:sp>
      <p:sp>
        <p:nvSpPr>
          <p:cNvPr id="342" name="Rectangle 341"/>
          <p:cNvSpPr/>
          <p:nvPr/>
        </p:nvSpPr>
        <p:spPr>
          <a:xfrm>
            <a:off x="4572000" y="6172200"/>
            <a:ext cx="609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43" name="TextBox 342"/>
          <p:cNvSpPr txBox="1"/>
          <p:nvPr/>
        </p:nvSpPr>
        <p:spPr>
          <a:xfrm>
            <a:off x="4572000" y="6400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1</a:t>
            </a:r>
            <a:endParaRPr lang="en-US" sz="1050" baseline="-25000" dirty="0">
              <a:solidFill>
                <a:prstClr val="black"/>
              </a:solidFill>
              <a:latin typeface="Arial" pitchFamily="34" charset="0"/>
              <a:cs typeface="Arial" pitchFamily="34" charset="0"/>
            </a:endParaRPr>
          </a:p>
        </p:txBody>
      </p:sp>
      <p:sp>
        <p:nvSpPr>
          <p:cNvPr id="344" name="Rounded Rectangle 343"/>
          <p:cNvSpPr/>
          <p:nvPr/>
        </p:nvSpPr>
        <p:spPr>
          <a:xfrm>
            <a:off x="4648200" y="62484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16430" name="TextBox 95"/>
          <p:cNvSpPr txBox="1">
            <a:spLocks noChangeArrowheads="1"/>
          </p:cNvSpPr>
          <p:nvPr/>
        </p:nvSpPr>
        <p:spPr bwMode="auto">
          <a:xfrm flipH="1">
            <a:off x="1676400" y="57912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6431" name="TextBox 96"/>
          <p:cNvSpPr txBox="1">
            <a:spLocks noChangeArrowheads="1"/>
          </p:cNvSpPr>
          <p:nvPr/>
        </p:nvSpPr>
        <p:spPr bwMode="auto">
          <a:xfrm>
            <a:off x="1371600" y="57150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347" name="Straight Connector 346"/>
          <p:cNvCxnSpPr/>
          <p:nvPr/>
        </p:nvCxnSpPr>
        <p:spPr>
          <a:xfrm flipV="1">
            <a:off x="1676400" y="55626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33" name="TextBox 98"/>
          <p:cNvSpPr txBox="1">
            <a:spLocks noChangeArrowheads="1"/>
          </p:cNvSpPr>
          <p:nvPr/>
        </p:nvSpPr>
        <p:spPr bwMode="auto">
          <a:xfrm flipH="1">
            <a:off x="1676400" y="54864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349" name="Straight Connector 348"/>
          <p:cNvCxnSpPr>
            <a:endCxn id="351" idx="2"/>
          </p:cNvCxnSpPr>
          <p:nvPr/>
        </p:nvCxnSpPr>
        <p:spPr>
          <a:xfrm>
            <a:off x="1600200" y="59436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0" name="Oval 349"/>
          <p:cNvSpPr/>
          <p:nvPr/>
        </p:nvSpPr>
        <p:spPr>
          <a:xfrm>
            <a:off x="2057400" y="5486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51" name="Oval 350"/>
          <p:cNvSpPr/>
          <p:nvPr/>
        </p:nvSpPr>
        <p:spPr>
          <a:xfrm>
            <a:off x="1905000" y="6019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52" name="Rectangle 351"/>
          <p:cNvSpPr/>
          <p:nvPr/>
        </p:nvSpPr>
        <p:spPr>
          <a:xfrm>
            <a:off x="2057400" y="5410200"/>
            <a:ext cx="914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53" name="TextBox 352"/>
          <p:cNvSpPr txBox="1"/>
          <p:nvPr/>
        </p:nvSpPr>
        <p:spPr>
          <a:xfrm>
            <a:off x="2438400" y="5715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1</a:t>
            </a:r>
            <a:endParaRPr lang="en-US" sz="1050" baseline="-25000" dirty="0">
              <a:solidFill>
                <a:prstClr val="black"/>
              </a:solidFill>
              <a:latin typeface="Arial" pitchFamily="34" charset="0"/>
              <a:cs typeface="Arial" pitchFamily="34" charset="0"/>
            </a:endParaRPr>
          </a:p>
        </p:txBody>
      </p:sp>
      <p:sp>
        <p:nvSpPr>
          <p:cNvPr id="354" name="Rounded Rectangle 353"/>
          <p:cNvSpPr/>
          <p:nvPr/>
        </p:nvSpPr>
        <p:spPr>
          <a:xfrm>
            <a:off x="2362200" y="5486400"/>
            <a:ext cx="5334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LT</a:t>
            </a:r>
            <a:r>
              <a:rPr lang="en-US" sz="1200" baseline="30000" dirty="0">
                <a:solidFill>
                  <a:prstClr val="black"/>
                </a:solidFill>
                <a:latin typeface="Arial" pitchFamily="34" charset="0"/>
                <a:cs typeface="Arial" pitchFamily="34" charset="0"/>
              </a:rPr>
              <a:t>2</a:t>
            </a:r>
          </a:p>
        </p:txBody>
      </p:sp>
      <p:sp>
        <p:nvSpPr>
          <p:cNvPr id="358" name="Rectangle 357"/>
          <p:cNvSpPr/>
          <p:nvPr/>
        </p:nvSpPr>
        <p:spPr>
          <a:xfrm>
            <a:off x="1905000" y="6019800"/>
            <a:ext cx="609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59" name="TextBox 358"/>
          <p:cNvSpPr txBox="1"/>
          <p:nvPr/>
        </p:nvSpPr>
        <p:spPr>
          <a:xfrm>
            <a:off x="2133600" y="62484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1</a:t>
            </a:r>
            <a:endParaRPr lang="en-US" sz="1050" baseline="-25000" dirty="0">
              <a:solidFill>
                <a:prstClr val="black"/>
              </a:solidFill>
              <a:latin typeface="Arial" pitchFamily="34" charset="0"/>
              <a:cs typeface="Arial" pitchFamily="34" charset="0"/>
            </a:endParaRPr>
          </a:p>
        </p:txBody>
      </p:sp>
      <p:sp>
        <p:nvSpPr>
          <p:cNvPr id="360" name="Rounded Rectangle 359"/>
          <p:cNvSpPr/>
          <p:nvPr/>
        </p:nvSpPr>
        <p:spPr>
          <a:xfrm>
            <a:off x="2209800" y="60960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cxnSp>
        <p:nvCxnSpPr>
          <p:cNvPr id="361" name="Straight Connector 360"/>
          <p:cNvCxnSpPr/>
          <p:nvPr/>
        </p:nvCxnSpPr>
        <p:spPr>
          <a:xfrm rot="10800000">
            <a:off x="7772400" y="609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2" name="TextBox 112"/>
          <p:cNvSpPr txBox="1">
            <a:spLocks noChangeArrowheads="1"/>
          </p:cNvSpPr>
          <p:nvPr/>
        </p:nvSpPr>
        <p:spPr bwMode="auto">
          <a:xfrm flipH="1">
            <a:off x="7772400" y="58674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cxnSp>
        <p:nvCxnSpPr>
          <p:cNvPr id="363" name="Straight Connector 362"/>
          <p:cNvCxnSpPr/>
          <p:nvPr/>
        </p:nvCxnSpPr>
        <p:spPr>
          <a:xfrm rot="10800000" flipV="1">
            <a:off x="7315200" y="61722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4" name="TextBox 101"/>
          <p:cNvSpPr txBox="1">
            <a:spLocks noChangeArrowheads="1"/>
          </p:cNvSpPr>
          <p:nvPr/>
        </p:nvSpPr>
        <p:spPr bwMode="auto">
          <a:xfrm>
            <a:off x="7315200" y="57150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365" name="Straight Connector 364"/>
          <p:cNvCxnSpPr/>
          <p:nvPr/>
        </p:nvCxnSpPr>
        <p:spPr>
          <a:xfrm>
            <a:off x="7315200" y="5829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TextBox 111"/>
          <p:cNvSpPr txBox="1">
            <a:spLocks noChangeArrowheads="1"/>
          </p:cNvSpPr>
          <p:nvPr/>
        </p:nvSpPr>
        <p:spPr bwMode="auto">
          <a:xfrm flipH="1">
            <a:off x="7315200" y="6248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368" name="TextBox 108"/>
          <p:cNvSpPr txBox="1">
            <a:spLocks noChangeArrowheads="1"/>
          </p:cNvSpPr>
          <p:nvPr/>
        </p:nvSpPr>
        <p:spPr bwMode="auto">
          <a:xfrm>
            <a:off x="7467600" y="59436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sp>
        <p:nvSpPr>
          <p:cNvPr id="369" name="Oval 368"/>
          <p:cNvSpPr/>
          <p:nvPr/>
        </p:nvSpPr>
        <p:spPr>
          <a:xfrm>
            <a:off x="8077200" y="5943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70" name="Oval 369"/>
          <p:cNvSpPr/>
          <p:nvPr/>
        </p:nvSpPr>
        <p:spPr>
          <a:xfrm>
            <a:off x="7086600" y="6248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71" name="Rectangle 370"/>
          <p:cNvSpPr/>
          <p:nvPr/>
        </p:nvSpPr>
        <p:spPr>
          <a:xfrm>
            <a:off x="6019800" y="5562600"/>
            <a:ext cx="1295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72" name="TextBox 371"/>
          <p:cNvSpPr txBox="1"/>
          <p:nvPr/>
        </p:nvSpPr>
        <p:spPr>
          <a:xfrm>
            <a:off x="6705600" y="58674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5</a:t>
            </a:r>
            <a:endParaRPr lang="en-US" sz="1050" baseline="-25000" dirty="0">
              <a:solidFill>
                <a:prstClr val="black"/>
              </a:solidFill>
              <a:latin typeface="Arial" pitchFamily="34" charset="0"/>
              <a:cs typeface="Arial" pitchFamily="34" charset="0"/>
            </a:endParaRPr>
          </a:p>
        </p:txBody>
      </p:sp>
      <p:sp>
        <p:nvSpPr>
          <p:cNvPr id="373" name="Rounded Rectangle 372"/>
          <p:cNvSpPr/>
          <p:nvPr/>
        </p:nvSpPr>
        <p:spPr>
          <a:xfrm>
            <a:off x="6781800" y="57150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74" name="Rectangle 373"/>
          <p:cNvSpPr/>
          <p:nvPr/>
        </p:nvSpPr>
        <p:spPr>
          <a:xfrm>
            <a:off x="6400800" y="6172200"/>
            <a:ext cx="914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75" name="TextBox 374"/>
          <p:cNvSpPr txBox="1"/>
          <p:nvPr/>
        </p:nvSpPr>
        <p:spPr>
          <a:xfrm>
            <a:off x="6705600" y="6400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5</a:t>
            </a:r>
            <a:endParaRPr lang="en-US" sz="1050" baseline="-25000" dirty="0">
              <a:solidFill>
                <a:prstClr val="black"/>
              </a:solidFill>
              <a:latin typeface="Arial" pitchFamily="34" charset="0"/>
              <a:cs typeface="Arial" pitchFamily="34" charset="0"/>
            </a:endParaRPr>
          </a:p>
        </p:txBody>
      </p:sp>
      <p:sp>
        <p:nvSpPr>
          <p:cNvPr id="376" name="Rounded Rectangle 375"/>
          <p:cNvSpPr/>
          <p:nvPr/>
        </p:nvSpPr>
        <p:spPr>
          <a:xfrm>
            <a:off x="6781800" y="62484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77" name="Rectangle 376"/>
          <p:cNvSpPr/>
          <p:nvPr/>
        </p:nvSpPr>
        <p:spPr>
          <a:xfrm>
            <a:off x="8077200" y="5867400"/>
            <a:ext cx="914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78" name="TextBox 377"/>
          <p:cNvSpPr txBox="1"/>
          <p:nvPr/>
        </p:nvSpPr>
        <p:spPr>
          <a:xfrm>
            <a:off x="8610600" y="6096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5</a:t>
            </a:r>
            <a:endParaRPr lang="en-US" sz="1050" baseline="-25000" dirty="0">
              <a:solidFill>
                <a:prstClr val="black"/>
              </a:solidFill>
              <a:latin typeface="Arial" pitchFamily="34" charset="0"/>
              <a:cs typeface="Arial" pitchFamily="34" charset="0"/>
            </a:endParaRPr>
          </a:p>
        </p:txBody>
      </p:sp>
      <p:sp>
        <p:nvSpPr>
          <p:cNvPr id="379" name="Rounded Rectangle 378"/>
          <p:cNvSpPr/>
          <p:nvPr/>
        </p:nvSpPr>
        <p:spPr>
          <a:xfrm>
            <a:off x="8686800" y="5943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80" name="Rectangle 379"/>
          <p:cNvSpPr/>
          <p:nvPr/>
        </p:nvSpPr>
        <p:spPr>
          <a:xfrm>
            <a:off x="8305800" y="4572000"/>
            <a:ext cx="6858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83" name="TextBox 382"/>
          <p:cNvSpPr txBox="1"/>
          <p:nvPr/>
        </p:nvSpPr>
        <p:spPr>
          <a:xfrm>
            <a:off x="8534400" y="48387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84" name="Rounded Rectangle 383"/>
          <p:cNvSpPr/>
          <p:nvPr/>
        </p:nvSpPr>
        <p:spPr>
          <a:xfrm>
            <a:off x="8610600" y="46863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87" name="Flowchart: Summing Junction 386"/>
          <p:cNvSpPr/>
          <p:nvPr/>
        </p:nvSpPr>
        <p:spPr>
          <a:xfrm>
            <a:off x="7086600" y="57150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388" name="TextBox 387"/>
          <p:cNvSpPr txBox="1"/>
          <p:nvPr/>
        </p:nvSpPr>
        <p:spPr>
          <a:xfrm>
            <a:off x="8305800" y="6096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4</a:t>
            </a:r>
            <a:endParaRPr lang="en-US" sz="1050" baseline="-25000" dirty="0">
              <a:solidFill>
                <a:prstClr val="black"/>
              </a:solidFill>
              <a:latin typeface="Arial" pitchFamily="34" charset="0"/>
              <a:cs typeface="Arial" pitchFamily="34" charset="0"/>
            </a:endParaRPr>
          </a:p>
        </p:txBody>
      </p:sp>
      <p:sp>
        <p:nvSpPr>
          <p:cNvPr id="389" name="Rounded Rectangle 388"/>
          <p:cNvSpPr/>
          <p:nvPr/>
        </p:nvSpPr>
        <p:spPr>
          <a:xfrm>
            <a:off x="8382000" y="5943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90" name="TextBox 389"/>
          <p:cNvSpPr txBox="1"/>
          <p:nvPr/>
        </p:nvSpPr>
        <p:spPr>
          <a:xfrm>
            <a:off x="6096000" y="58674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4</a:t>
            </a:r>
            <a:endParaRPr lang="en-US" sz="1050" baseline="-25000" dirty="0">
              <a:solidFill>
                <a:prstClr val="black"/>
              </a:solidFill>
              <a:latin typeface="Arial" pitchFamily="34" charset="0"/>
              <a:cs typeface="Arial" pitchFamily="34" charset="0"/>
            </a:endParaRPr>
          </a:p>
        </p:txBody>
      </p:sp>
      <p:sp>
        <p:nvSpPr>
          <p:cNvPr id="391" name="Rounded Rectangle 390"/>
          <p:cNvSpPr/>
          <p:nvPr/>
        </p:nvSpPr>
        <p:spPr>
          <a:xfrm>
            <a:off x="6096000" y="5638800"/>
            <a:ext cx="6096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prstClr val="black"/>
                </a:solidFill>
                <a:latin typeface="Arial" pitchFamily="34" charset="0"/>
                <a:cs typeface="Arial" pitchFamily="34" charset="0"/>
              </a:rPr>
              <a:t>RWA</a:t>
            </a:r>
            <a:r>
              <a:rPr lang="en-US" sz="1100" baseline="30000" dirty="0">
                <a:solidFill>
                  <a:prstClr val="black"/>
                </a:solidFill>
                <a:latin typeface="Arial" pitchFamily="34" charset="0"/>
                <a:cs typeface="Arial" pitchFamily="34" charset="0"/>
              </a:rPr>
              <a:t>1</a:t>
            </a:r>
          </a:p>
        </p:txBody>
      </p:sp>
      <p:sp>
        <p:nvSpPr>
          <p:cNvPr id="395" name="TextBox 394"/>
          <p:cNvSpPr txBox="1"/>
          <p:nvPr/>
        </p:nvSpPr>
        <p:spPr>
          <a:xfrm>
            <a:off x="6400800" y="6400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4</a:t>
            </a:r>
            <a:endParaRPr lang="en-US" sz="1050" baseline="-25000" dirty="0">
              <a:solidFill>
                <a:prstClr val="black"/>
              </a:solidFill>
              <a:latin typeface="Arial" pitchFamily="34" charset="0"/>
              <a:cs typeface="Arial" pitchFamily="34" charset="0"/>
            </a:endParaRPr>
          </a:p>
        </p:txBody>
      </p:sp>
      <p:sp>
        <p:nvSpPr>
          <p:cNvPr id="396" name="Rounded Rectangle 395"/>
          <p:cNvSpPr/>
          <p:nvPr/>
        </p:nvSpPr>
        <p:spPr>
          <a:xfrm>
            <a:off x="6477000" y="62484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525" name="TextBox 524"/>
          <p:cNvSpPr txBox="1"/>
          <p:nvPr/>
        </p:nvSpPr>
        <p:spPr>
          <a:xfrm>
            <a:off x="381000" y="5943600"/>
            <a:ext cx="1139825"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1</a:t>
            </a:r>
            <a:r>
              <a:rPr lang="en-US" sz="1400" dirty="0">
                <a:solidFill>
                  <a:prstClr val="black"/>
                </a:solidFill>
                <a:latin typeface="Perpetua"/>
                <a:cs typeface=""/>
              </a:rPr>
              <a:t>(AR</a:t>
            </a:r>
            <a:r>
              <a:rPr lang="en-US" sz="1400" baseline="30000" dirty="0">
                <a:solidFill>
                  <a:prstClr val="black"/>
                </a:solidFill>
                <a:latin typeface="Perpetua"/>
                <a:cs typeface=""/>
              </a:rPr>
              <a:t>1</a:t>
            </a:r>
            <a:r>
              <a:rPr lang="en-US" sz="1400" dirty="0">
                <a:solidFill>
                  <a:prstClr val="black"/>
                </a:solidFill>
                <a:latin typeface="Perpetua"/>
                <a:cs typeface=""/>
              </a:rPr>
              <a:t>,</a:t>
            </a:r>
            <a:r>
              <a:rPr lang="en-US" sz="1400" dirty="0">
                <a:solidFill>
                  <a:prstClr val="black"/>
                </a:solidFill>
                <a:latin typeface="Perpetua"/>
                <a:cs typeface="Arial" pitchFamily="34" charset="0"/>
              </a:rPr>
              <a:t> AR</a:t>
            </a:r>
            <a:r>
              <a:rPr lang="en-US" sz="1400" baseline="30000" dirty="0">
                <a:solidFill>
                  <a:prstClr val="black"/>
                </a:solidFill>
                <a:latin typeface="Perpetua"/>
                <a:cs typeface="Arial" pitchFamily="34" charset="0"/>
              </a:rPr>
              <a:t>2</a:t>
            </a:r>
            <a:r>
              <a:rPr lang="en-US" sz="1400" dirty="0">
                <a:solidFill>
                  <a:prstClr val="black"/>
                </a:solidFill>
                <a:latin typeface="Perpetua"/>
                <a:cs typeface="Arial" pitchFamily="34" charset="0"/>
              </a:rPr>
              <a:t> )</a:t>
            </a:r>
            <a:endParaRPr lang="en-US" sz="1200" baseline="-25000" dirty="0">
              <a:solidFill>
                <a:prstClr val="black"/>
              </a:solidFill>
              <a:latin typeface="Arial" pitchFamily="34" charset="0"/>
              <a:cs typeface="Arial" pitchFamily="34" charset="0"/>
            </a:endParaRPr>
          </a:p>
        </p:txBody>
      </p:sp>
      <p:sp>
        <p:nvSpPr>
          <p:cNvPr id="526" name="TextBox 525"/>
          <p:cNvSpPr txBox="1"/>
          <p:nvPr/>
        </p:nvSpPr>
        <p:spPr>
          <a:xfrm>
            <a:off x="7620000" y="6324600"/>
            <a:ext cx="1087438"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4</a:t>
            </a:r>
            <a:r>
              <a:rPr lang="en-US" sz="1400" dirty="0">
                <a:solidFill>
                  <a:prstClr val="black"/>
                </a:solidFill>
                <a:latin typeface="Perpetua"/>
                <a:cs typeface=""/>
              </a:rPr>
              <a:t>(CR</a:t>
            </a:r>
            <a:r>
              <a:rPr lang="en-US" sz="1400" baseline="30000" dirty="0">
                <a:solidFill>
                  <a:prstClr val="black"/>
                </a:solidFill>
                <a:latin typeface="Perpetua"/>
                <a:cs typeface=""/>
              </a:rPr>
              <a:t>2</a:t>
            </a:r>
            <a:r>
              <a:rPr lang="en-US" sz="1400" dirty="0">
                <a:solidFill>
                  <a:prstClr val="black"/>
                </a:solidFill>
                <a:latin typeface="Perpetua"/>
                <a:cs typeface="Arial" pitchFamily="34" charset="0"/>
              </a:rPr>
              <a:t>,CR</a:t>
            </a:r>
            <a:r>
              <a:rPr lang="en-US" sz="1400" baseline="30000" dirty="0">
                <a:solidFill>
                  <a:prstClr val="black"/>
                </a:solidFill>
                <a:latin typeface="Perpetua"/>
                <a:cs typeface="Arial" pitchFamily="34" charset="0"/>
              </a:rPr>
              <a:t>3</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
        <p:nvSpPr>
          <p:cNvPr id="527" name="TextBox 526"/>
          <p:cNvSpPr txBox="1"/>
          <p:nvPr/>
        </p:nvSpPr>
        <p:spPr>
          <a:xfrm>
            <a:off x="5334000" y="5029200"/>
            <a:ext cx="722313"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(LT</a:t>
            </a:r>
            <a:r>
              <a:rPr lang="en-US" sz="1400" baseline="30000" dirty="0">
                <a:solidFill>
                  <a:prstClr val="black"/>
                </a:solidFill>
                <a:latin typeface="Perpetua"/>
                <a:cs typeface=""/>
              </a:rPr>
              <a:t>2</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
        <p:nvSpPr>
          <p:cNvPr id="528" name="TextBox 527"/>
          <p:cNvSpPr txBox="1"/>
          <p:nvPr/>
        </p:nvSpPr>
        <p:spPr>
          <a:xfrm>
            <a:off x="3429000" y="6324600"/>
            <a:ext cx="1081088"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1</a:t>
            </a:r>
            <a:r>
              <a:rPr lang="en-US" sz="1400" dirty="0">
                <a:solidFill>
                  <a:prstClr val="black"/>
                </a:solidFill>
                <a:latin typeface="Perpetua"/>
                <a:cs typeface=""/>
              </a:rPr>
              <a:t>(LT</a:t>
            </a:r>
            <a:r>
              <a:rPr lang="en-US" sz="1400" baseline="30000" dirty="0">
                <a:solidFill>
                  <a:prstClr val="black"/>
                </a:solidFill>
                <a:latin typeface="Perpetua"/>
                <a:cs typeface=""/>
              </a:rPr>
              <a:t>1</a:t>
            </a:r>
            <a:r>
              <a:rPr lang="en-US" sz="1400" dirty="0">
                <a:solidFill>
                  <a:prstClr val="black"/>
                </a:solidFill>
                <a:latin typeface="Perpetua"/>
                <a:cs typeface=""/>
              </a:rPr>
              <a:t>,</a:t>
            </a:r>
            <a:r>
              <a:rPr lang="en-US" sz="1400" dirty="0">
                <a:solidFill>
                  <a:prstClr val="black"/>
                </a:solidFill>
                <a:latin typeface="Perpetua"/>
                <a:cs typeface="Arial" pitchFamily="34" charset="0"/>
              </a:rPr>
              <a:t> LT</a:t>
            </a:r>
            <a:r>
              <a:rPr lang="en-US" sz="1400" baseline="30000" dirty="0">
                <a:solidFill>
                  <a:prstClr val="black"/>
                </a:solidFill>
                <a:latin typeface="Perpetua"/>
                <a:cs typeface="Arial" pitchFamily="34" charset="0"/>
              </a:rPr>
              <a:t>2</a:t>
            </a:r>
            <a:r>
              <a:rPr lang="en-US" sz="1400" dirty="0">
                <a:solidFill>
                  <a:prstClr val="black"/>
                </a:solidFill>
                <a:latin typeface="Perpetua"/>
                <a:cs typeface="Arial" pitchFamily="34" charset="0"/>
              </a:rPr>
              <a:t> )</a:t>
            </a:r>
            <a:endParaRPr lang="en-US" sz="1200" baseline="-25000" dirty="0">
              <a:solidFill>
                <a:prstClr val="black"/>
              </a:solidFill>
              <a:latin typeface="Arial" pitchFamily="34" charset="0"/>
              <a:cs typeface="Arial" pitchFamily="34" charset="0"/>
            </a:endParaRPr>
          </a:p>
        </p:txBody>
      </p:sp>
      <p:sp>
        <p:nvSpPr>
          <p:cNvPr id="529" name="TextBox 528"/>
          <p:cNvSpPr txBox="1"/>
          <p:nvPr/>
        </p:nvSpPr>
        <p:spPr>
          <a:xfrm>
            <a:off x="7772400" y="5105400"/>
            <a:ext cx="1087438"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(CR</a:t>
            </a:r>
            <a:r>
              <a:rPr lang="en-US" sz="1400" baseline="30000" dirty="0">
                <a:solidFill>
                  <a:prstClr val="black"/>
                </a:solidFill>
                <a:latin typeface="Perpetua"/>
                <a:cs typeface=""/>
              </a:rPr>
              <a:t>1</a:t>
            </a:r>
            <a:r>
              <a:rPr lang="en-US" sz="1400" dirty="0">
                <a:solidFill>
                  <a:prstClr val="black"/>
                </a:solidFill>
                <a:latin typeface="Perpetua"/>
                <a:cs typeface="Arial" pitchFamily="34" charset="0"/>
              </a:rPr>
              <a:t>,CR</a:t>
            </a:r>
            <a:r>
              <a:rPr lang="en-US" sz="1400" baseline="30000" dirty="0">
                <a:solidFill>
                  <a:prstClr val="black"/>
                </a:solidFill>
                <a:latin typeface="Perpetua"/>
                <a:cs typeface="Arial" pitchFamily="34" charset="0"/>
              </a:rPr>
              <a:t>3</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
        <p:nvSpPr>
          <p:cNvPr id="530" name="TextBox 529"/>
          <p:cNvSpPr txBox="1"/>
          <p:nvPr/>
        </p:nvSpPr>
        <p:spPr>
          <a:xfrm>
            <a:off x="7620000" y="6477000"/>
            <a:ext cx="1087438"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5</a:t>
            </a:r>
            <a:r>
              <a:rPr lang="en-US" sz="1400" dirty="0">
                <a:solidFill>
                  <a:prstClr val="black"/>
                </a:solidFill>
                <a:latin typeface="Perpetua"/>
                <a:cs typeface=""/>
              </a:rPr>
              <a:t>(CR</a:t>
            </a:r>
            <a:r>
              <a:rPr lang="en-US" sz="1400" baseline="30000" dirty="0">
                <a:solidFill>
                  <a:prstClr val="black"/>
                </a:solidFill>
                <a:latin typeface="Perpetua"/>
                <a:cs typeface=""/>
              </a:rPr>
              <a:t>2</a:t>
            </a:r>
            <a:r>
              <a:rPr lang="en-US" sz="1400" dirty="0">
                <a:solidFill>
                  <a:prstClr val="black"/>
                </a:solidFill>
                <a:latin typeface="Perpetua"/>
                <a:cs typeface="Arial" pitchFamily="34" charset="0"/>
              </a:rPr>
              <a:t>,CR</a:t>
            </a:r>
            <a:r>
              <a:rPr lang="en-US" sz="1400" baseline="30000" dirty="0">
                <a:solidFill>
                  <a:prstClr val="black"/>
                </a:solidFill>
                <a:latin typeface="Perpetua"/>
                <a:cs typeface="Arial" pitchFamily="34" charset="0"/>
              </a:rPr>
              <a:t>3</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
        <p:nvSpPr>
          <p:cNvPr id="293" name="Rectangle 292"/>
          <p:cNvSpPr/>
          <p:nvPr/>
        </p:nvSpPr>
        <p:spPr>
          <a:xfrm>
            <a:off x="1905000" y="4572000"/>
            <a:ext cx="1905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94" name="TextBox 293"/>
          <p:cNvSpPr txBox="1"/>
          <p:nvPr/>
        </p:nvSpPr>
        <p:spPr>
          <a:xfrm>
            <a:off x="3124200" y="4876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3</a:t>
            </a:r>
            <a:endParaRPr lang="en-US" sz="1050" baseline="-25000" dirty="0">
              <a:solidFill>
                <a:prstClr val="black"/>
              </a:solidFill>
              <a:latin typeface="Arial" pitchFamily="34" charset="0"/>
              <a:cs typeface="Arial" pitchFamily="34" charset="0"/>
            </a:endParaRPr>
          </a:p>
        </p:txBody>
      </p:sp>
      <p:sp>
        <p:nvSpPr>
          <p:cNvPr id="295" name="Rounded Rectangle 294"/>
          <p:cNvSpPr/>
          <p:nvPr/>
        </p:nvSpPr>
        <p:spPr>
          <a:xfrm>
            <a:off x="3124200" y="4648200"/>
            <a:ext cx="6096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prstClr val="black"/>
                </a:solidFill>
                <a:latin typeface="Arial" pitchFamily="34" charset="0"/>
                <a:cs typeface="Arial" pitchFamily="34" charset="0"/>
              </a:rPr>
              <a:t>RWA</a:t>
            </a:r>
            <a:r>
              <a:rPr lang="en-US" sz="1100" baseline="30000" dirty="0">
                <a:solidFill>
                  <a:prstClr val="black"/>
                </a:solidFill>
                <a:latin typeface="Arial" pitchFamily="34" charset="0"/>
                <a:cs typeface="Arial" pitchFamily="34" charset="0"/>
              </a:rPr>
              <a:t>1</a:t>
            </a:r>
          </a:p>
        </p:txBody>
      </p:sp>
      <p:sp>
        <p:nvSpPr>
          <p:cNvPr id="306" name="Rectangle 305"/>
          <p:cNvSpPr/>
          <p:nvPr/>
        </p:nvSpPr>
        <p:spPr>
          <a:xfrm>
            <a:off x="1905000" y="3962400"/>
            <a:ext cx="990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12" name="Rounded Rectangle 311"/>
          <p:cNvSpPr/>
          <p:nvPr/>
        </p:nvSpPr>
        <p:spPr>
          <a:xfrm>
            <a:off x="2590800" y="4038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13" name="TextBox 312"/>
          <p:cNvSpPr txBox="1"/>
          <p:nvPr/>
        </p:nvSpPr>
        <p:spPr>
          <a:xfrm>
            <a:off x="685800" y="4267200"/>
            <a:ext cx="758825"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(AR</a:t>
            </a:r>
            <a:r>
              <a:rPr lang="en-US" sz="1400" baseline="30000" dirty="0">
                <a:solidFill>
                  <a:prstClr val="black"/>
                </a:solidFill>
                <a:latin typeface="Perpetua"/>
                <a:cs typeface=""/>
              </a:rPr>
              <a:t>1</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
        <p:nvSpPr>
          <p:cNvPr id="314" name="TextBox 313"/>
          <p:cNvSpPr txBox="1"/>
          <p:nvPr/>
        </p:nvSpPr>
        <p:spPr>
          <a:xfrm>
            <a:off x="685800" y="4495800"/>
            <a:ext cx="758825"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3</a:t>
            </a:r>
            <a:r>
              <a:rPr lang="en-US" sz="1400" dirty="0">
                <a:solidFill>
                  <a:prstClr val="black"/>
                </a:solidFill>
                <a:latin typeface="Perpetua"/>
                <a:cs typeface=""/>
              </a:rPr>
              <a:t>(AR</a:t>
            </a:r>
            <a:r>
              <a:rPr lang="en-US" sz="1400" baseline="30000" dirty="0">
                <a:solidFill>
                  <a:prstClr val="black"/>
                </a:solidFill>
                <a:latin typeface="Perpetua"/>
                <a:cs typeface=""/>
              </a:rPr>
              <a:t>1</a:t>
            </a:r>
            <a:r>
              <a:rPr lang="en-US" sz="1400" dirty="0">
                <a:solidFill>
                  <a:prstClr val="black"/>
                </a:solidFill>
                <a:latin typeface="Perpetua"/>
                <a:cs typeface=""/>
              </a:rPr>
              <a:t>)</a:t>
            </a:r>
            <a:endParaRPr lang="en-US" sz="1200" baseline="-25000" dirty="0">
              <a:solidFill>
                <a:prstClr val="black"/>
              </a:solidFill>
              <a:latin typeface="Arial" pitchFamily="34" charset="0"/>
              <a:cs typeface="Arial" pitchFamily="34" charset="0"/>
            </a:endParaRPr>
          </a:p>
        </p:txBody>
      </p:sp>
      <p:sp>
        <p:nvSpPr>
          <p:cNvPr id="315" name="TextBox 314"/>
          <p:cNvSpPr txBox="1"/>
          <p:nvPr/>
        </p:nvSpPr>
        <p:spPr>
          <a:xfrm>
            <a:off x="2209800" y="4191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16" name="Rounded Rectangle 315"/>
          <p:cNvSpPr/>
          <p:nvPr/>
        </p:nvSpPr>
        <p:spPr>
          <a:xfrm>
            <a:off x="2286000" y="4038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17" name="TextBox 316"/>
          <p:cNvSpPr txBox="1"/>
          <p:nvPr/>
        </p:nvSpPr>
        <p:spPr>
          <a:xfrm>
            <a:off x="2209800" y="4191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18" name="Rounded Rectangle 317"/>
          <p:cNvSpPr/>
          <p:nvPr/>
        </p:nvSpPr>
        <p:spPr>
          <a:xfrm>
            <a:off x="2286000" y="4038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19" name="TextBox 318"/>
          <p:cNvSpPr txBox="1"/>
          <p:nvPr/>
        </p:nvSpPr>
        <p:spPr>
          <a:xfrm>
            <a:off x="2286000" y="4876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20" name="Rounded Rectangle 319"/>
          <p:cNvSpPr/>
          <p:nvPr/>
        </p:nvSpPr>
        <p:spPr>
          <a:xfrm>
            <a:off x="2209800" y="46482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LT</a:t>
            </a:r>
            <a:r>
              <a:rPr lang="en-US" sz="1200" baseline="30000" dirty="0">
                <a:solidFill>
                  <a:prstClr val="black"/>
                </a:solidFill>
                <a:latin typeface="Arial" pitchFamily="34" charset="0"/>
                <a:cs typeface="Arial" pitchFamily="34" charset="0"/>
              </a:rPr>
              <a:t>1   </a:t>
            </a:r>
            <a:r>
              <a:rPr lang="en-US" sz="1200" dirty="0">
                <a:solidFill>
                  <a:prstClr val="black"/>
                </a:solidFill>
                <a:latin typeface="Arial" pitchFamily="34" charset="0"/>
                <a:cs typeface="Arial" pitchFamily="34" charset="0"/>
              </a:rPr>
              <a:t>CR</a:t>
            </a:r>
            <a:r>
              <a:rPr lang="en-US" sz="1200" baseline="30000" dirty="0">
                <a:solidFill>
                  <a:prstClr val="black"/>
                </a:solidFill>
                <a:latin typeface="Arial" pitchFamily="34" charset="0"/>
                <a:cs typeface="Arial" pitchFamily="34" charset="0"/>
              </a:rPr>
              <a:t>2</a:t>
            </a:r>
          </a:p>
        </p:txBody>
      </p:sp>
      <p:sp>
        <p:nvSpPr>
          <p:cNvPr id="321" name="TextBox 320"/>
          <p:cNvSpPr txBox="1"/>
          <p:nvPr/>
        </p:nvSpPr>
        <p:spPr>
          <a:xfrm>
            <a:off x="2286000" y="4876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22" name="Rounded Rectangle 321"/>
          <p:cNvSpPr/>
          <p:nvPr/>
        </p:nvSpPr>
        <p:spPr>
          <a:xfrm>
            <a:off x="2209800" y="46482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LT</a:t>
            </a:r>
            <a:r>
              <a:rPr lang="en-US" sz="1200" baseline="30000" dirty="0">
                <a:solidFill>
                  <a:prstClr val="black"/>
                </a:solidFill>
                <a:latin typeface="Arial" pitchFamily="34" charset="0"/>
                <a:cs typeface="Arial" pitchFamily="34" charset="0"/>
              </a:rPr>
              <a:t>1   </a:t>
            </a:r>
            <a:r>
              <a:rPr lang="en-US" sz="1200" dirty="0">
                <a:solidFill>
                  <a:prstClr val="black"/>
                </a:solidFill>
                <a:latin typeface="Arial" pitchFamily="34" charset="0"/>
                <a:cs typeface="Arial" pitchFamily="34" charset="0"/>
              </a:rPr>
              <a:t>CR</a:t>
            </a:r>
            <a:r>
              <a:rPr lang="en-US" sz="1200" baseline="30000" dirty="0">
                <a:solidFill>
                  <a:prstClr val="black"/>
                </a:solidFill>
                <a:latin typeface="Arial" pitchFamily="34" charset="0"/>
                <a:cs typeface="Arial" pitchFamily="34" charset="0"/>
              </a:rPr>
              <a:t>2</a:t>
            </a:r>
          </a:p>
        </p:txBody>
      </p:sp>
      <p:sp>
        <p:nvSpPr>
          <p:cNvPr id="16492" name="TextBox 95"/>
          <p:cNvSpPr txBox="1">
            <a:spLocks noChangeArrowheads="1"/>
          </p:cNvSpPr>
          <p:nvPr/>
        </p:nvSpPr>
        <p:spPr bwMode="auto">
          <a:xfrm flipH="1">
            <a:off x="1676400" y="44958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6493" name="TextBox 96"/>
          <p:cNvSpPr txBox="1">
            <a:spLocks noChangeArrowheads="1"/>
          </p:cNvSpPr>
          <p:nvPr/>
        </p:nvSpPr>
        <p:spPr bwMode="auto">
          <a:xfrm>
            <a:off x="1371600" y="44196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327" name="Straight Connector 326"/>
          <p:cNvCxnSpPr/>
          <p:nvPr/>
        </p:nvCxnSpPr>
        <p:spPr>
          <a:xfrm flipV="1">
            <a:off x="1676400" y="42672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5" name="TextBox 98"/>
          <p:cNvSpPr txBox="1">
            <a:spLocks noChangeArrowheads="1"/>
          </p:cNvSpPr>
          <p:nvPr/>
        </p:nvSpPr>
        <p:spPr bwMode="auto">
          <a:xfrm flipH="1">
            <a:off x="1676400" y="4191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329" name="Straight Connector 328"/>
          <p:cNvCxnSpPr/>
          <p:nvPr/>
        </p:nvCxnSpPr>
        <p:spPr>
          <a:xfrm>
            <a:off x="1600200" y="46482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7" name="TextBox 95"/>
          <p:cNvSpPr txBox="1">
            <a:spLocks noChangeArrowheads="1"/>
          </p:cNvSpPr>
          <p:nvPr/>
        </p:nvSpPr>
        <p:spPr bwMode="auto">
          <a:xfrm flipH="1">
            <a:off x="1676400" y="44958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6498" name="TextBox 96"/>
          <p:cNvSpPr txBox="1">
            <a:spLocks noChangeArrowheads="1"/>
          </p:cNvSpPr>
          <p:nvPr/>
        </p:nvSpPr>
        <p:spPr bwMode="auto">
          <a:xfrm>
            <a:off x="1371600" y="44196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355" name="Straight Connector 354"/>
          <p:cNvCxnSpPr/>
          <p:nvPr/>
        </p:nvCxnSpPr>
        <p:spPr>
          <a:xfrm flipV="1">
            <a:off x="1676400" y="42672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00" name="TextBox 98"/>
          <p:cNvSpPr txBox="1">
            <a:spLocks noChangeArrowheads="1"/>
          </p:cNvSpPr>
          <p:nvPr/>
        </p:nvSpPr>
        <p:spPr bwMode="auto">
          <a:xfrm flipH="1">
            <a:off x="1676400" y="4191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357" name="Straight Connector 356"/>
          <p:cNvCxnSpPr/>
          <p:nvPr/>
        </p:nvCxnSpPr>
        <p:spPr>
          <a:xfrm>
            <a:off x="1600200" y="46482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7" name="Oval 366"/>
          <p:cNvSpPr/>
          <p:nvPr/>
        </p:nvSpPr>
        <p:spPr>
          <a:xfrm>
            <a:off x="2057400" y="4114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381" name="Flowchart: Summing Junction 380"/>
          <p:cNvSpPr/>
          <p:nvPr/>
        </p:nvSpPr>
        <p:spPr>
          <a:xfrm>
            <a:off x="1905000" y="47244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382" name="TextBox 381"/>
          <p:cNvSpPr txBox="1"/>
          <p:nvPr/>
        </p:nvSpPr>
        <p:spPr>
          <a:xfrm>
            <a:off x="2514600" y="4191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3</a:t>
            </a:r>
            <a:endParaRPr lang="en-US" sz="1050" baseline="-25000" dirty="0">
              <a:solidFill>
                <a:prstClr val="black"/>
              </a:solidFill>
              <a:latin typeface="Arial" pitchFamily="34" charset="0"/>
              <a:cs typeface="Arial" pitchFamily="34" charset="0"/>
            </a:endParaRPr>
          </a:p>
        </p:txBody>
      </p:sp>
      <p:cxnSp>
        <p:nvCxnSpPr>
          <p:cNvPr id="393" name="Straight Connector 392"/>
          <p:cNvCxnSpPr>
            <a:endCxn id="428" idx="7"/>
          </p:cNvCxnSpPr>
          <p:nvPr/>
        </p:nvCxnSpPr>
        <p:spPr>
          <a:xfrm rot="5400000">
            <a:off x="7548563" y="1257300"/>
            <a:ext cx="414338" cy="18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06" name="TextBox 95"/>
          <p:cNvSpPr txBox="1">
            <a:spLocks noChangeArrowheads="1"/>
          </p:cNvSpPr>
          <p:nvPr/>
        </p:nvSpPr>
        <p:spPr bwMode="auto">
          <a:xfrm flipH="1">
            <a:off x="7239000" y="12192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6507" name="TextBox 96"/>
          <p:cNvSpPr txBox="1">
            <a:spLocks noChangeArrowheads="1"/>
          </p:cNvSpPr>
          <p:nvPr/>
        </p:nvSpPr>
        <p:spPr bwMode="auto">
          <a:xfrm>
            <a:off x="6781800" y="9144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sp>
        <p:nvSpPr>
          <p:cNvPr id="16508" name="TextBox 98"/>
          <p:cNvSpPr txBox="1">
            <a:spLocks noChangeArrowheads="1"/>
          </p:cNvSpPr>
          <p:nvPr/>
        </p:nvSpPr>
        <p:spPr bwMode="auto">
          <a:xfrm flipH="1">
            <a:off x="7162800" y="762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sp>
        <p:nvSpPr>
          <p:cNvPr id="16509" name="TextBox 101"/>
          <p:cNvSpPr txBox="1">
            <a:spLocks noChangeArrowheads="1"/>
          </p:cNvSpPr>
          <p:nvPr/>
        </p:nvSpPr>
        <p:spPr bwMode="auto">
          <a:xfrm>
            <a:off x="7924800" y="457200"/>
            <a:ext cx="301625" cy="276225"/>
          </a:xfrm>
          <a:prstGeom prst="rect">
            <a:avLst/>
          </a:prstGeom>
          <a:noFill/>
          <a:ln w="9525">
            <a:noFill/>
            <a:miter lim="800000"/>
            <a:headEnd/>
            <a:tailEnd/>
          </a:ln>
        </p:spPr>
        <p:txBody>
          <a:bodyPr>
            <a:spAutoFit/>
          </a:bodyPr>
          <a:lstStyle/>
          <a:p>
            <a:r>
              <a:rPr lang="en-US" sz="1200">
                <a:solidFill>
                  <a:prstClr val="black"/>
                </a:solidFill>
              </a:rPr>
              <a:t>1</a:t>
            </a:r>
            <a:endParaRPr lang="en-US" sz="1100">
              <a:solidFill>
                <a:prstClr val="black"/>
              </a:solidFill>
            </a:endParaRPr>
          </a:p>
        </p:txBody>
      </p:sp>
      <p:sp>
        <p:nvSpPr>
          <p:cNvPr id="16510" name="TextBox 105"/>
          <p:cNvSpPr txBox="1">
            <a:spLocks noChangeArrowheads="1"/>
          </p:cNvSpPr>
          <p:nvPr/>
        </p:nvSpPr>
        <p:spPr bwMode="auto">
          <a:xfrm>
            <a:off x="7696200" y="914400"/>
            <a:ext cx="457200" cy="261938"/>
          </a:xfrm>
          <a:prstGeom prst="rect">
            <a:avLst/>
          </a:prstGeom>
          <a:noFill/>
          <a:ln w="9525">
            <a:noFill/>
            <a:miter lim="800000"/>
            <a:headEnd/>
            <a:tailEnd/>
          </a:ln>
        </p:spPr>
        <p:txBody>
          <a:bodyPr>
            <a:spAutoFit/>
          </a:bodyPr>
          <a:lstStyle/>
          <a:p>
            <a:r>
              <a:rPr lang="en-US" sz="1100">
                <a:solidFill>
                  <a:prstClr val="black"/>
                </a:solidFill>
              </a:rPr>
              <a:t>LT</a:t>
            </a:r>
            <a:endParaRPr lang="en-US" sz="1100" baseline="-25000">
              <a:solidFill>
                <a:prstClr val="black"/>
              </a:solidFill>
            </a:endParaRPr>
          </a:p>
        </p:txBody>
      </p:sp>
      <p:cxnSp>
        <p:nvCxnSpPr>
          <p:cNvPr id="408" name="Straight Connector 407"/>
          <p:cNvCxnSpPr/>
          <p:nvPr/>
        </p:nvCxnSpPr>
        <p:spPr>
          <a:xfrm rot="16200000" flipH="1">
            <a:off x="7581900" y="7239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a:endCxn id="429" idx="6"/>
          </p:cNvCxnSpPr>
          <p:nvPr/>
        </p:nvCxnSpPr>
        <p:spPr>
          <a:xfrm rot="10800000">
            <a:off x="7772400" y="495300"/>
            <a:ext cx="4572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13" name="TextBox 108"/>
          <p:cNvSpPr txBox="1">
            <a:spLocks noChangeArrowheads="1"/>
          </p:cNvSpPr>
          <p:nvPr/>
        </p:nvSpPr>
        <p:spPr bwMode="auto">
          <a:xfrm>
            <a:off x="8077200" y="9144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cxnSp>
        <p:nvCxnSpPr>
          <p:cNvPr id="411" name="Straight Connector 410"/>
          <p:cNvCxnSpPr/>
          <p:nvPr/>
        </p:nvCxnSpPr>
        <p:spPr>
          <a:xfrm rot="10800000">
            <a:off x="8382000" y="1066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15" name="TextBox 111"/>
          <p:cNvSpPr txBox="1">
            <a:spLocks noChangeArrowheads="1"/>
          </p:cNvSpPr>
          <p:nvPr/>
        </p:nvSpPr>
        <p:spPr bwMode="auto">
          <a:xfrm flipH="1">
            <a:off x="7543800" y="6858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6516" name="TextBox 112"/>
          <p:cNvSpPr txBox="1">
            <a:spLocks noChangeArrowheads="1"/>
          </p:cNvSpPr>
          <p:nvPr/>
        </p:nvSpPr>
        <p:spPr bwMode="auto">
          <a:xfrm flipH="1">
            <a:off x="8382000" y="8382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sp>
        <p:nvSpPr>
          <p:cNvPr id="16517" name="TextBox 113"/>
          <p:cNvSpPr txBox="1">
            <a:spLocks noChangeArrowheads="1"/>
          </p:cNvSpPr>
          <p:nvPr/>
        </p:nvSpPr>
        <p:spPr bwMode="auto">
          <a:xfrm flipH="1">
            <a:off x="7543800" y="12192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415" name="Straight Connector 414"/>
          <p:cNvCxnSpPr>
            <a:endCxn id="428" idx="6"/>
          </p:cNvCxnSpPr>
          <p:nvPr/>
        </p:nvCxnSpPr>
        <p:spPr>
          <a:xfrm rot="10800000" flipV="1">
            <a:off x="7696200" y="1143000"/>
            <a:ext cx="533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19" name="TextBox 101"/>
          <p:cNvSpPr txBox="1">
            <a:spLocks noChangeArrowheads="1"/>
          </p:cNvSpPr>
          <p:nvPr/>
        </p:nvSpPr>
        <p:spPr bwMode="auto">
          <a:xfrm>
            <a:off x="7924800" y="1295400"/>
            <a:ext cx="301625" cy="276225"/>
          </a:xfrm>
          <a:prstGeom prst="rect">
            <a:avLst/>
          </a:prstGeom>
          <a:noFill/>
          <a:ln w="9525">
            <a:noFill/>
            <a:miter lim="800000"/>
            <a:headEnd/>
            <a:tailEnd/>
          </a:ln>
        </p:spPr>
        <p:txBody>
          <a:bodyPr>
            <a:spAutoFit/>
          </a:bodyPr>
          <a:lstStyle/>
          <a:p>
            <a:r>
              <a:rPr lang="en-US" sz="1200">
                <a:solidFill>
                  <a:prstClr val="black"/>
                </a:solidFill>
              </a:rPr>
              <a:t>2</a:t>
            </a:r>
          </a:p>
        </p:txBody>
      </p:sp>
      <p:cxnSp>
        <p:nvCxnSpPr>
          <p:cNvPr id="417" name="Straight Connector 416"/>
          <p:cNvCxnSpPr/>
          <p:nvPr/>
        </p:nvCxnSpPr>
        <p:spPr>
          <a:xfrm rot="5400000" flipH="1" flipV="1">
            <a:off x="7086600" y="5334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21" name="TextBox 98"/>
          <p:cNvSpPr txBox="1">
            <a:spLocks noChangeArrowheads="1"/>
          </p:cNvSpPr>
          <p:nvPr/>
        </p:nvSpPr>
        <p:spPr bwMode="auto">
          <a:xfrm flipH="1">
            <a:off x="7162800" y="762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419" name="Straight Connector 418"/>
          <p:cNvCxnSpPr/>
          <p:nvPr/>
        </p:nvCxnSpPr>
        <p:spPr>
          <a:xfrm rot="16200000" flipH="1">
            <a:off x="7048500" y="1181100"/>
            <a:ext cx="457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8" name="Flowchart: Summing Junction 427"/>
          <p:cNvSpPr/>
          <p:nvPr/>
        </p:nvSpPr>
        <p:spPr>
          <a:xfrm>
            <a:off x="7467600" y="15240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429" name="Oval 428"/>
          <p:cNvSpPr/>
          <p:nvPr/>
        </p:nvSpPr>
        <p:spPr>
          <a:xfrm>
            <a:off x="7543800" y="381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430" name="Oval 429"/>
          <p:cNvSpPr/>
          <p:nvPr/>
        </p:nvSpPr>
        <p:spPr>
          <a:xfrm>
            <a:off x="8686800" y="990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grpSp>
        <p:nvGrpSpPr>
          <p:cNvPr id="2" name="Group 30"/>
          <p:cNvGrpSpPr>
            <a:grpSpLocks/>
          </p:cNvGrpSpPr>
          <p:nvPr/>
        </p:nvGrpSpPr>
        <p:grpSpPr bwMode="auto">
          <a:xfrm>
            <a:off x="2667000" y="4191000"/>
            <a:ext cx="152400" cy="152400"/>
            <a:chOff x="5410200" y="4876800"/>
            <a:chExt cx="152400" cy="152400"/>
          </a:xfrm>
        </p:grpSpPr>
        <p:cxnSp>
          <p:nvCxnSpPr>
            <p:cNvPr id="439" name="Straight Connector 438"/>
            <p:cNvCxnSpPr/>
            <p:nvPr/>
          </p:nvCxnSpPr>
          <p:spPr>
            <a:xfrm rot="16200000" flipH="1">
              <a:off x="5410200" y="4876800"/>
              <a:ext cx="152400" cy="152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0" name="Straight Connector 439"/>
            <p:cNvCxnSpPr/>
            <p:nvPr/>
          </p:nvCxnSpPr>
          <p:spPr>
            <a:xfrm flipV="1">
              <a:off x="5410200" y="4876800"/>
              <a:ext cx="152400" cy="1508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 name="Group 27"/>
          <p:cNvGrpSpPr>
            <a:grpSpLocks/>
          </p:cNvGrpSpPr>
          <p:nvPr/>
        </p:nvGrpSpPr>
        <p:grpSpPr bwMode="auto">
          <a:xfrm>
            <a:off x="3200400" y="4800600"/>
            <a:ext cx="152400" cy="152400"/>
            <a:chOff x="5410200" y="4876800"/>
            <a:chExt cx="152400" cy="152400"/>
          </a:xfrm>
        </p:grpSpPr>
        <p:cxnSp>
          <p:nvCxnSpPr>
            <p:cNvPr id="442" name="Straight Connector 441"/>
            <p:cNvCxnSpPr/>
            <p:nvPr/>
          </p:nvCxnSpPr>
          <p:spPr>
            <a:xfrm rot="16200000" flipH="1">
              <a:off x="5410200" y="4876800"/>
              <a:ext cx="152400" cy="152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3" name="Straight Connector 442"/>
            <p:cNvCxnSpPr/>
            <p:nvPr/>
          </p:nvCxnSpPr>
          <p:spPr>
            <a:xfrm flipV="1">
              <a:off x="5410200" y="4876800"/>
              <a:ext cx="152400" cy="1508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 name="Group 36"/>
          <p:cNvGrpSpPr>
            <a:grpSpLocks/>
          </p:cNvGrpSpPr>
          <p:nvPr/>
        </p:nvGrpSpPr>
        <p:grpSpPr bwMode="auto">
          <a:xfrm>
            <a:off x="1066800" y="4572000"/>
            <a:ext cx="152400" cy="152400"/>
            <a:chOff x="5410200" y="4876800"/>
            <a:chExt cx="152400" cy="152400"/>
          </a:xfrm>
        </p:grpSpPr>
        <p:cxnSp>
          <p:nvCxnSpPr>
            <p:cNvPr id="453" name="Straight Connector 452"/>
            <p:cNvCxnSpPr/>
            <p:nvPr/>
          </p:nvCxnSpPr>
          <p:spPr>
            <a:xfrm rot="16200000" flipH="1">
              <a:off x="5410200" y="4876800"/>
              <a:ext cx="152400" cy="152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flipV="1">
              <a:off x="5410200" y="4876800"/>
              <a:ext cx="152400" cy="15081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55" name="Straight Arrow Connector 154"/>
          <p:cNvCxnSpPr/>
          <p:nvPr/>
        </p:nvCxnSpPr>
        <p:spPr>
          <a:xfrm flipV="1">
            <a:off x="6172200" y="13716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6288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61"/>
                                        </p:tgtEl>
                                      </p:cBhvr>
                                    </p:animEffect>
                                    <p:set>
                                      <p:cBhvr>
                                        <p:cTn id="7" dur="1" fill="hold">
                                          <p:stCondLst>
                                            <p:cond delay="499"/>
                                          </p:stCondLst>
                                        </p:cTn>
                                        <p:tgtEl>
                                          <p:spTgt spid="361"/>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362"/>
                                        </p:tgtEl>
                                      </p:cBhvr>
                                    </p:animEffect>
                                    <p:set>
                                      <p:cBhvr>
                                        <p:cTn id="10" dur="1" fill="hold">
                                          <p:stCondLst>
                                            <p:cond delay="499"/>
                                          </p:stCondLst>
                                        </p:cTn>
                                        <p:tgtEl>
                                          <p:spTgt spid="362"/>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363"/>
                                        </p:tgtEl>
                                      </p:cBhvr>
                                    </p:animEffect>
                                    <p:set>
                                      <p:cBhvr>
                                        <p:cTn id="13" dur="1" fill="hold">
                                          <p:stCondLst>
                                            <p:cond delay="499"/>
                                          </p:stCondLst>
                                        </p:cTn>
                                        <p:tgtEl>
                                          <p:spTgt spid="363"/>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364"/>
                                        </p:tgtEl>
                                      </p:cBhvr>
                                    </p:animEffect>
                                    <p:set>
                                      <p:cBhvr>
                                        <p:cTn id="16" dur="1" fill="hold">
                                          <p:stCondLst>
                                            <p:cond delay="499"/>
                                          </p:stCondLst>
                                        </p:cTn>
                                        <p:tgtEl>
                                          <p:spTgt spid="364"/>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365"/>
                                        </p:tgtEl>
                                      </p:cBhvr>
                                    </p:animEffect>
                                    <p:set>
                                      <p:cBhvr>
                                        <p:cTn id="19" dur="1" fill="hold">
                                          <p:stCondLst>
                                            <p:cond delay="499"/>
                                          </p:stCondLst>
                                        </p:cTn>
                                        <p:tgtEl>
                                          <p:spTgt spid="365"/>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366"/>
                                        </p:tgtEl>
                                      </p:cBhvr>
                                    </p:animEffect>
                                    <p:set>
                                      <p:cBhvr>
                                        <p:cTn id="22" dur="1" fill="hold">
                                          <p:stCondLst>
                                            <p:cond delay="499"/>
                                          </p:stCondLst>
                                        </p:cTn>
                                        <p:tgtEl>
                                          <p:spTgt spid="366"/>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368"/>
                                        </p:tgtEl>
                                      </p:cBhvr>
                                    </p:animEffect>
                                    <p:set>
                                      <p:cBhvr>
                                        <p:cTn id="25" dur="1" fill="hold">
                                          <p:stCondLst>
                                            <p:cond delay="499"/>
                                          </p:stCondLst>
                                        </p:cTn>
                                        <p:tgtEl>
                                          <p:spTgt spid="368"/>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369"/>
                                        </p:tgtEl>
                                      </p:cBhvr>
                                    </p:animEffect>
                                    <p:set>
                                      <p:cBhvr>
                                        <p:cTn id="28" dur="1" fill="hold">
                                          <p:stCondLst>
                                            <p:cond delay="499"/>
                                          </p:stCondLst>
                                        </p:cTn>
                                        <p:tgtEl>
                                          <p:spTgt spid="369"/>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370"/>
                                        </p:tgtEl>
                                      </p:cBhvr>
                                    </p:animEffect>
                                    <p:set>
                                      <p:cBhvr>
                                        <p:cTn id="31" dur="1" fill="hold">
                                          <p:stCondLst>
                                            <p:cond delay="499"/>
                                          </p:stCondLst>
                                        </p:cTn>
                                        <p:tgtEl>
                                          <p:spTgt spid="370"/>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371"/>
                                        </p:tgtEl>
                                      </p:cBhvr>
                                    </p:animEffect>
                                    <p:set>
                                      <p:cBhvr>
                                        <p:cTn id="34" dur="1" fill="hold">
                                          <p:stCondLst>
                                            <p:cond delay="499"/>
                                          </p:stCondLst>
                                        </p:cTn>
                                        <p:tgtEl>
                                          <p:spTgt spid="371"/>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372"/>
                                        </p:tgtEl>
                                      </p:cBhvr>
                                    </p:animEffect>
                                    <p:set>
                                      <p:cBhvr>
                                        <p:cTn id="37" dur="1" fill="hold">
                                          <p:stCondLst>
                                            <p:cond delay="499"/>
                                          </p:stCondLst>
                                        </p:cTn>
                                        <p:tgtEl>
                                          <p:spTgt spid="372"/>
                                        </p:tgtEl>
                                        <p:attrNameLst>
                                          <p:attrName>style.visibility</p:attrName>
                                        </p:attrNameLst>
                                      </p:cBhvr>
                                      <p:to>
                                        <p:strVal val="hidden"/>
                                      </p:to>
                                    </p:set>
                                  </p:childTnLst>
                                </p:cTn>
                              </p:par>
                              <p:par>
                                <p:cTn id="38" presetID="3" presetClass="exit" presetSubtype="10" fill="hold" grpId="0" nodeType="withEffect">
                                  <p:stCondLst>
                                    <p:cond delay="0"/>
                                  </p:stCondLst>
                                  <p:childTnLst>
                                    <p:animEffect transition="out" filter="blinds(horizontal)">
                                      <p:cBhvr>
                                        <p:cTn id="39" dur="500"/>
                                        <p:tgtEl>
                                          <p:spTgt spid="373"/>
                                        </p:tgtEl>
                                      </p:cBhvr>
                                    </p:animEffect>
                                    <p:set>
                                      <p:cBhvr>
                                        <p:cTn id="40" dur="1" fill="hold">
                                          <p:stCondLst>
                                            <p:cond delay="499"/>
                                          </p:stCondLst>
                                        </p:cTn>
                                        <p:tgtEl>
                                          <p:spTgt spid="373"/>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374"/>
                                        </p:tgtEl>
                                      </p:cBhvr>
                                    </p:animEffect>
                                    <p:set>
                                      <p:cBhvr>
                                        <p:cTn id="43" dur="1" fill="hold">
                                          <p:stCondLst>
                                            <p:cond delay="499"/>
                                          </p:stCondLst>
                                        </p:cTn>
                                        <p:tgtEl>
                                          <p:spTgt spid="374"/>
                                        </p:tgtEl>
                                        <p:attrNameLst>
                                          <p:attrName>style.visibility</p:attrName>
                                        </p:attrNameLst>
                                      </p:cBhvr>
                                      <p:to>
                                        <p:strVal val="hidden"/>
                                      </p:to>
                                    </p:set>
                                  </p:childTnLst>
                                </p:cTn>
                              </p:par>
                              <p:par>
                                <p:cTn id="44" presetID="3" presetClass="exit" presetSubtype="10" fill="hold" grpId="0" nodeType="withEffect">
                                  <p:stCondLst>
                                    <p:cond delay="0"/>
                                  </p:stCondLst>
                                  <p:childTnLst>
                                    <p:animEffect transition="out" filter="blinds(horizontal)">
                                      <p:cBhvr>
                                        <p:cTn id="45" dur="500"/>
                                        <p:tgtEl>
                                          <p:spTgt spid="375"/>
                                        </p:tgtEl>
                                      </p:cBhvr>
                                    </p:animEffect>
                                    <p:set>
                                      <p:cBhvr>
                                        <p:cTn id="46" dur="1" fill="hold">
                                          <p:stCondLst>
                                            <p:cond delay="499"/>
                                          </p:stCondLst>
                                        </p:cTn>
                                        <p:tgtEl>
                                          <p:spTgt spid="375"/>
                                        </p:tgtEl>
                                        <p:attrNameLst>
                                          <p:attrName>style.visibility</p:attrName>
                                        </p:attrNameLst>
                                      </p:cBhvr>
                                      <p:to>
                                        <p:strVal val="hidden"/>
                                      </p:to>
                                    </p:set>
                                  </p:childTnLst>
                                </p:cTn>
                              </p:par>
                              <p:par>
                                <p:cTn id="47" presetID="3" presetClass="exit" presetSubtype="10" fill="hold" grpId="0" nodeType="withEffect">
                                  <p:stCondLst>
                                    <p:cond delay="0"/>
                                  </p:stCondLst>
                                  <p:childTnLst>
                                    <p:animEffect transition="out" filter="blinds(horizontal)">
                                      <p:cBhvr>
                                        <p:cTn id="48" dur="500"/>
                                        <p:tgtEl>
                                          <p:spTgt spid="376"/>
                                        </p:tgtEl>
                                      </p:cBhvr>
                                    </p:animEffect>
                                    <p:set>
                                      <p:cBhvr>
                                        <p:cTn id="49" dur="1" fill="hold">
                                          <p:stCondLst>
                                            <p:cond delay="499"/>
                                          </p:stCondLst>
                                        </p:cTn>
                                        <p:tgtEl>
                                          <p:spTgt spid="376"/>
                                        </p:tgtEl>
                                        <p:attrNameLst>
                                          <p:attrName>style.visibility</p:attrName>
                                        </p:attrNameLst>
                                      </p:cBhvr>
                                      <p:to>
                                        <p:strVal val="hidden"/>
                                      </p:to>
                                    </p:set>
                                  </p:childTnLst>
                                </p:cTn>
                              </p:par>
                              <p:par>
                                <p:cTn id="50" presetID="3" presetClass="exit" presetSubtype="10" fill="hold" grpId="0" nodeType="withEffect">
                                  <p:stCondLst>
                                    <p:cond delay="0"/>
                                  </p:stCondLst>
                                  <p:childTnLst>
                                    <p:animEffect transition="out" filter="blinds(horizontal)">
                                      <p:cBhvr>
                                        <p:cTn id="51" dur="500"/>
                                        <p:tgtEl>
                                          <p:spTgt spid="377"/>
                                        </p:tgtEl>
                                      </p:cBhvr>
                                    </p:animEffect>
                                    <p:set>
                                      <p:cBhvr>
                                        <p:cTn id="52" dur="1" fill="hold">
                                          <p:stCondLst>
                                            <p:cond delay="499"/>
                                          </p:stCondLst>
                                        </p:cTn>
                                        <p:tgtEl>
                                          <p:spTgt spid="377"/>
                                        </p:tgtEl>
                                        <p:attrNameLst>
                                          <p:attrName>style.visibility</p:attrName>
                                        </p:attrNameLst>
                                      </p:cBhvr>
                                      <p:to>
                                        <p:strVal val="hidden"/>
                                      </p:to>
                                    </p:set>
                                  </p:childTnLst>
                                </p:cTn>
                              </p:par>
                              <p:par>
                                <p:cTn id="53" presetID="3" presetClass="exit" presetSubtype="10" fill="hold" grpId="0" nodeType="withEffect">
                                  <p:stCondLst>
                                    <p:cond delay="0"/>
                                  </p:stCondLst>
                                  <p:childTnLst>
                                    <p:animEffect transition="out" filter="blinds(horizontal)">
                                      <p:cBhvr>
                                        <p:cTn id="54" dur="500"/>
                                        <p:tgtEl>
                                          <p:spTgt spid="378"/>
                                        </p:tgtEl>
                                      </p:cBhvr>
                                    </p:animEffect>
                                    <p:set>
                                      <p:cBhvr>
                                        <p:cTn id="55" dur="1" fill="hold">
                                          <p:stCondLst>
                                            <p:cond delay="499"/>
                                          </p:stCondLst>
                                        </p:cTn>
                                        <p:tgtEl>
                                          <p:spTgt spid="378"/>
                                        </p:tgtEl>
                                        <p:attrNameLst>
                                          <p:attrName>style.visibility</p:attrName>
                                        </p:attrNameLst>
                                      </p:cBhvr>
                                      <p:to>
                                        <p:strVal val="hidden"/>
                                      </p:to>
                                    </p:set>
                                  </p:childTnLst>
                                </p:cTn>
                              </p:par>
                              <p:par>
                                <p:cTn id="56" presetID="3" presetClass="exit" presetSubtype="10" fill="hold" grpId="0" nodeType="withEffect">
                                  <p:stCondLst>
                                    <p:cond delay="0"/>
                                  </p:stCondLst>
                                  <p:childTnLst>
                                    <p:animEffect transition="out" filter="blinds(horizontal)">
                                      <p:cBhvr>
                                        <p:cTn id="57" dur="500"/>
                                        <p:tgtEl>
                                          <p:spTgt spid="379"/>
                                        </p:tgtEl>
                                      </p:cBhvr>
                                    </p:animEffect>
                                    <p:set>
                                      <p:cBhvr>
                                        <p:cTn id="58" dur="1" fill="hold">
                                          <p:stCondLst>
                                            <p:cond delay="499"/>
                                          </p:stCondLst>
                                        </p:cTn>
                                        <p:tgtEl>
                                          <p:spTgt spid="379"/>
                                        </p:tgtEl>
                                        <p:attrNameLst>
                                          <p:attrName>style.visibility</p:attrName>
                                        </p:attrNameLst>
                                      </p:cBhvr>
                                      <p:to>
                                        <p:strVal val="hidden"/>
                                      </p:to>
                                    </p:set>
                                  </p:childTnLst>
                                </p:cTn>
                              </p:par>
                              <p:par>
                                <p:cTn id="59" presetID="3" presetClass="exit" presetSubtype="10" fill="hold" grpId="0" nodeType="withEffect">
                                  <p:stCondLst>
                                    <p:cond delay="0"/>
                                  </p:stCondLst>
                                  <p:childTnLst>
                                    <p:animEffect transition="out" filter="blinds(horizontal)">
                                      <p:cBhvr>
                                        <p:cTn id="60" dur="500"/>
                                        <p:tgtEl>
                                          <p:spTgt spid="387"/>
                                        </p:tgtEl>
                                      </p:cBhvr>
                                    </p:animEffect>
                                    <p:set>
                                      <p:cBhvr>
                                        <p:cTn id="61" dur="1" fill="hold">
                                          <p:stCondLst>
                                            <p:cond delay="499"/>
                                          </p:stCondLst>
                                        </p:cTn>
                                        <p:tgtEl>
                                          <p:spTgt spid="387"/>
                                        </p:tgtEl>
                                        <p:attrNameLst>
                                          <p:attrName>style.visibility</p:attrName>
                                        </p:attrNameLst>
                                      </p:cBhvr>
                                      <p:to>
                                        <p:strVal val="hidden"/>
                                      </p:to>
                                    </p:set>
                                  </p:childTnLst>
                                </p:cTn>
                              </p:par>
                              <p:par>
                                <p:cTn id="62" presetID="3" presetClass="exit" presetSubtype="10" fill="hold" grpId="0" nodeType="withEffect">
                                  <p:stCondLst>
                                    <p:cond delay="0"/>
                                  </p:stCondLst>
                                  <p:childTnLst>
                                    <p:animEffect transition="out" filter="blinds(horizontal)">
                                      <p:cBhvr>
                                        <p:cTn id="63" dur="500"/>
                                        <p:tgtEl>
                                          <p:spTgt spid="388"/>
                                        </p:tgtEl>
                                      </p:cBhvr>
                                    </p:animEffect>
                                    <p:set>
                                      <p:cBhvr>
                                        <p:cTn id="64" dur="1" fill="hold">
                                          <p:stCondLst>
                                            <p:cond delay="499"/>
                                          </p:stCondLst>
                                        </p:cTn>
                                        <p:tgtEl>
                                          <p:spTgt spid="388"/>
                                        </p:tgtEl>
                                        <p:attrNameLst>
                                          <p:attrName>style.visibility</p:attrName>
                                        </p:attrNameLst>
                                      </p:cBhvr>
                                      <p:to>
                                        <p:strVal val="hidden"/>
                                      </p:to>
                                    </p:set>
                                  </p:childTnLst>
                                </p:cTn>
                              </p:par>
                              <p:par>
                                <p:cTn id="65" presetID="3" presetClass="exit" presetSubtype="10" fill="hold" grpId="0" nodeType="withEffect">
                                  <p:stCondLst>
                                    <p:cond delay="0"/>
                                  </p:stCondLst>
                                  <p:childTnLst>
                                    <p:animEffect transition="out" filter="blinds(horizontal)">
                                      <p:cBhvr>
                                        <p:cTn id="66" dur="500"/>
                                        <p:tgtEl>
                                          <p:spTgt spid="389"/>
                                        </p:tgtEl>
                                      </p:cBhvr>
                                    </p:animEffect>
                                    <p:set>
                                      <p:cBhvr>
                                        <p:cTn id="67" dur="1" fill="hold">
                                          <p:stCondLst>
                                            <p:cond delay="499"/>
                                          </p:stCondLst>
                                        </p:cTn>
                                        <p:tgtEl>
                                          <p:spTgt spid="389"/>
                                        </p:tgtEl>
                                        <p:attrNameLst>
                                          <p:attrName>style.visibility</p:attrName>
                                        </p:attrNameLst>
                                      </p:cBhvr>
                                      <p:to>
                                        <p:strVal val="hidden"/>
                                      </p:to>
                                    </p:set>
                                  </p:childTnLst>
                                </p:cTn>
                              </p:par>
                              <p:par>
                                <p:cTn id="68" presetID="3" presetClass="exit" presetSubtype="10" fill="hold" grpId="0" nodeType="withEffect">
                                  <p:stCondLst>
                                    <p:cond delay="0"/>
                                  </p:stCondLst>
                                  <p:childTnLst>
                                    <p:animEffect transition="out" filter="blinds(horizontal)">
                                      <p:cBhvr>
                                        <p:cTn id="69" dur="500"/>
                                        <p:tgtEl>
                                          <p:spTgt spid="390"/>
                                        </p:tgtEl>
                                      </p:cBhvr>
                                    </p:animEffect>
                                    <p:set>
                                      <p:cBhvr>
                                        <p:cTn id="70" dur="1" fill="hold">
                                          <p:stCondLst>
                                            <p:cond delay="499"/>
                                          </p:stCondLst>
                                        </p:cTn>
                                        <p:tgtEl>
                                          <p:spTgt spid="390"/>
                                        </p:tgtEl>
                                        <p:attrNameLst>
                                          <p:attrName>style.visibility</p:attrName>
                                        </p:attrNameLst>
                                      </p:cBhvr>
                                      <p:to>
                                        <p:strVal val="hidden"/>
                                      </p:to>
                                    </p:set>
                                  </p:childTnLst>
                                </p:cTn>
                              </p:par>
                              <p:par>
                                <p:cTn id="71" presetID="3" presetClass="exit" presetSubtype="10" fill="hold" grpId="0" nodeType="withEffect">
                                  <p:stCondLst>
                                    <p:cond delay="0"/>
                                  </p:stCondLst>
                                  <p:childTnLst>
                                    <p:animEffect transition="out" filter="blinds(horizontal)">
                                      <p:cBhvr>
                                        <p:cTn id="72" dur="500"/>
                                        <p:tgtEl>
                                          <p:spTgt spid="391"/>
                                        </p:tgtEl>
                                      </p:cBhvr>
                                    </p:animEffect>
                                    <p:set>
                                      <p:cBhvr>
                                        <p:cTn id="73" dur="1" fill="hold">
                                          <p:stCondLst>
                                            <p:cond delay="499"/>
                                          </p:stCondLst>
                                        </p:cTn>
                                        <p:tgtEl>
                                          <p:spTgt spid="391"/>
                                        </p:tgtEl>
                                        <p:attrNameLst>
                                          <p:attrName>style.visibility</p:attrName>
                                        </p:attrNameLst>
                                      </p:cBhvr>
                                      <p:to>
                                        <p:strVal val="hidden"/>
                                      </p:to>
                                    </p:set>
                                  </p:childTnLst>
                                </p:cTn>
                              </p:par>
                              <p:par>
                                <p:cTn id="74" presetID="3" presetClass="exit" presetSubtype="10" fill="hold" grpId="0" nodeType="withEffect">
                                  <p:stCondLst>
                                    <p:cond delay="0"/>
                                  </p:stCondLst>
                                  <p:childTnLst>
                                    <p:animEffect transition="out" filter="blinds(horizontal)">
                                      <p:cBhvr>
                                        <p:cTn id="75" dur="500"/>
                                        <p:tgtEl>
                                          <p:spTgt spid="395"/>
                                        </p:tgtEl>
                                      </p:cBhvr>
                                    </p:animEffect>
                                    <p:set>
                                      <p:cBhvr>
                                        <p:cTn id="76" dur="1" fill="hold">
                                          <p:stCondLst>
                                            <p:cond delay="499"/>
                                          </p:stCondLst>
                                        </p:cTn>
                                        <p:tgtEl>
                                          <p:spTgt spid="395"/>
                                        </p:tgtEl>
                                        <p:attrNameLst>
                                          <p:attrName>style.visibility</p:attrName>
                                        </p:attrNameLst>
                                      </p:cBhvr>
                                      <p:to>
                                        <p:strVal val="hidden"/>
                                      </p:to>
                                    </p:set>
                                  </p:childTnLst>
                                </p:cTn>
                              </p:par>
                              <p:par>
                                <p:cTn id="77" presetID="3" presetClass="exit" presetSubtype="10" fill="hold" grpId="0" nodeType="withEffect">
                                  <p:stCondLst>
                                    <p:cond delay="0"/>
                                  </p:stCondLst>
                                  <p:childTnLst>
                                    <p:animEffect transition="out" filter="blinds(horizontal)">
                                      <p:cBhvr>
                                        <p:cTn id="78" dur="500"/>
                                        <p:tgtEl>
                                          <p:spTgt spid="396"/>
                                        </p:tgtEl>
                                      </p:cBhvr>
                                    </p:animEffect>
                                    <p:set>
                                      <p:cBhvr>
                                        <p:cTn id="79" dur="1" fill="hold">
                                          <p:stCondLst>
                                            <p:cond delay="499"/>
                                          </p:stCondLst>
                                        </p:cTn>
                                        <p:tgtEl>
                                          <p:spTgt spid="396"/>
                                        </p:tgtEl>
                                        <p:attrNameLst>
                                          <p:attrName>style.visibility</p:attrName>
                                        </p:attrNameLst>
                                      </p:cBhvr>
                                      <p:to>
                                        <p:strVal val="hidden"/>
                                      </p:to>
                                    </p:set>
                                  </p:childTnLst>
                                </p:cTn>
                              </p:par>
                              <p:par>
                                <p:cTn id="80" presetID="3" presetClass="exit" presetSubtype="10" fill="hold" grpId="0" nodeType="withEffect">
                                  <p:stCondLst>
                                    <p:cond delay="0"/>
                                  </p:stCondLst>
                                  <p:childTnLst>
                                    <p:animEffect transition="out" filter="blinds(horizontal)">
                                      <p:cBhvr>
                                        <p:cTn id="81" dur="500"/>
                                        <p:tgtEl>
                                          <p:spTgt spid="526"/>
                                        </p:tgtEl>
                                      </p:cBhvr>
                                    </p:animEffect>
                                    <p:set>
                                      <p:cBhvr>
                                        <p:cTn id="82" dur="1" fill="hold">
                                          <p:stCondLst>
                                            <p:cond delay="499"/>
                                          </p:stCondLst>
                                        </p:cTn>
                                        <p:tgtEl>
                                          <p:spTgt spid="526"/>
                                        </p:tgtEl>
                                        <p:attrNameLst>
                                          <p:attrName>style.visibility</p:attrName>
                                        </p:attrNameLst>
                                      </p:cBhvr>
                                      <p:to>
                                        <p:strVal val="hidden"/>
                                      </p:to>
                                    </p:set>
                                  </p:childTnLst>
                                </p:cTn>
                              </p:par>
                              <p:par>
                                <p:cTn id="83" presetID="3" presetClass="exit" presetSubtype="10" fill="hold" grpId="0" nodeType="withEffect">
                                  <p:stCondLst>
                                    <p:cond delay="0"/>
                                  </p:stCondLst>
                                  <p:childTnLst>
                                    <p:animEffect transition="out" filter="blinds(horizontal)">
                                      <p:cBhvr>
                                        <p:cTn id="84" dur="500"/>
                                        <p:tgtEl>
                                          <p:spTgt spid="530"/>
                                        </p:tgtEl>
                                      </p:cBhvr>
                                    </p:animEffect>
                                    <p:set>
                                      <p:cBhvr>
                                        <p:cTn id="85" dur="1" fill="hold">
                                          <p:stCondLst>
                                            <p:cond delay="499"/>
                                          </p:stCondLst>
                                        </p:cTn>
                                        <p:tgtEl>
                                          <p:spTgt spid="530"/>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8" presetClass="entr" presetSubtype="16" fill="hold" nodeType="click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diamond(in)">
                                      <p:cBhvr>
                                        <p:cTn id="90" dur="500"/>
                                        <p:tgtEl>
                                          <p:spTgt spid="2"/>
                                        </p:tgtEl>
                                      </p:cBhvr>
                                    </p:animEffect>
                                  </p:childTnLst>
                                </p:cTn>
                              </p:par>
                              <p:par>
                                <p:cTn id="91" presetID="8" presetClass="entr" presetSubtype="16" fill="hold" nodeType="with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diamond(in)">
                                      <p:cBhvr>
                                        <p:cTn id="93" dur="500"/>
                                        <p:tgtEl>
                                          <p:spTgt spid="3"/>
                                        </p:tgtEl>
                                      </p:cBhvr>
                                    </p:animEffect>
                                  </p:childTnLst>
                                </p:cTn>
                              </p:par>
                              <p:par>
                                <p:cTn id="94" presetID="8" presetClass="entr" presetSubtype="16" fill="hold" nodeType="with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diamond(in)">
                                      <p:cBhvr>
                                        <p:cTn id="9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P spid="364" grpId="0"/>
      <p:bldP spid="366" grpId="0"/>
      <p:bldP spid="368" grpId="0"/>
      <p:bldP spid="369" grpId="0" animBg="1"/>
      <p:bldP spid="370" grpId="0" animBg="1"/>
      <p:bldP spid="371" grpId="0" animBg="1"/>
      <p:bldP spid="372" grpId="0"/>
      <p:bldP spid="373" grpId="0" animBg="1"/>
      <p:bldP spid="374" grpId="0" animBg="1"/>
      <p:bldP spid="375" grpId="0"/>
      <p:bldP spid="376" grpId="0" animBg="1"/>
      <p:bldP spid="377" grpId="0" animBg="1"/>
      <p:bldP spid="378" grpId="0"/>
      <p:bldP spid="379" grpId="0" animBg="1"/>
      <p:bldP spid="387" grpId="0" animBg="1"/>
      <p:bldP spid="388" grpId="0"/>
      <p:bldP spid="389" grpId="0" animBg="1"/>
      <p:bldP spid="390" grpId="0"/>
      <p:bldP spid="391" grpId="0" animBg="1"/>
      <p:bldP spid="395" grpId="0"/>
      <p:bldP spid="396" grpId="0" animBg="1"/>
      <p:bldP spid="526" grpId="0"/>
      <p:bldP spid="5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304800"/>
            <a:ext cx="7772400" cy="1143000"/>
          </a:xfrm>
        </p:spPr>
        <p:txBody>
          <a:bodyPr/>
          <a:lstStyle/>
          <a:p>
            <a:pPr eaLnBrk="1" hangingPunct="1"/>
            <a:r>
              <a:rPr lang="en-US"/>
              <a:t>Building the query rewritings:</a:t>
            </a:r>
            <a:br>
              <a:rPr lang="en-US"/>
            </a:br>
            <a:r>
              <a:rPr lang="en-US"/>
              <a:t>Combine graphs (PJs)</a:t>
            </a:r>
          </a:p>
        </p:txBody>
      </p:sp>
      <p:sp>
        <p:nvSpPr>
          <p:cNvPr id="17411" name="Content Placeholder 2"/>
          <p:cNvSpPr>
            <a:spLocks noGrp="1"/>
          </p:cNvSpPr>
          <p:nvPr>
            <p:ph sz="quarter" idx="1"/>
          </p:nvPr>
        </p:nvSpPr>
        <p:spPr>
          <a:xfrm>
            <a:off x="914400" y="1447800"/>
            <a:ext cx="7772400" cy="1447800"/>
          </a:xfrm>
        </p:spPr>
        <p:txBody>
          <a:bodyPr/>
          <a:lstStyle/>
          <a:p>
            <a:pPr marL="273050" lvl="1" indent="-273050" eaLnBrk="1" hangingPunct="1">
              <a:spcBef>
                <a:spcPts val="575"/>
              </a:spcBef>
              <a:buClr>
                <a:schemeClr val="accent1"/>
              </a:buClr>
            </a:pPr>
            <a:r>
              <a:rPr lang="en-US" sz="1800"/>
              <a:t>Continuously combine source PJs to a larger ones until we cover the entire query or fail</a:t>
            </a:r>
          </a:p>
          <a:p>
            <a:pPr marL="546100" lvl="2" indent="-273050" eaLnBrk="1" hangingPunct="1">
              <a:spcBef>
                <a:spcPts val="575"/>
              </a:spcBef>
              <a:buClr>
                <a:schemeClr val="accent1"/>
              </a:buClr>
            </a:pPr>
            <a:r>
              <a:rPr lang="en-US" sz="1600"/>
              <a:t>Can only combine same type nodes</a:t>
            </a:r>
          </a:p>
          <a:p>
            <a:pPr marL="546100" lvl="2" indent="-273050" eaLnBrk="1" hangingPunct="1">
              <a:spcBef>
                <a:spcPts val="575"/>
              </a:spcBef>
              <a:buClr>
                <a:schemeClr val="accent1"/>
              </a:buClr>
            </a:pPr>
            <a:r>
              <a:rPr lang="en-US" sz="1600"/>
              <a:t>Fails to combine if existential joins are not covered</a:t>
            </a:r>
          </a:p>
          <a:p>
            <a:pPr marL="546100" lvl="2" indent="-273050" eaLnBrk="1" hangingPunct="1">
              <a:spcBef>
                <a:spcPts val="575"/>
              </a:spcBef>
              <a:buClr>
                <a:schemeClr val="accent1"/>
              </a:buClr>
            </a:pPr>
            <a:r>
              <a:rPr lang="en-US" sz="1600"/>
              <a:t>As you combine you build the rewriting</a:t>
            </a:r>
          </a:p>
          <a:p>
            <a:pPr marL="273050" lvl="1" indent="-273050" eaLnBrk="1" hangingPunct="1">
              <a:spcBef>
                <a:spcPts val="575"/>
              </a:spcBef>
              <a:buClr>
                <a:schemeClr val="accent1"/>
              </a:buClr>
            </a:pPr>
            <a:endParaRPr lang="en-US"/>
          </a:p>
          <a:p>
            <a:pPr eaLnBrk="1" hangingPunct="1"/>
            <a:endParaRPr lang="en-US"/>
          </a:p>
        </p:txBody>
      </p:sp>
      <p:cxnSp>
        <p:nvCxnSpPr>
          <p:cNvPr id="6" name="Straight Connector 5"/>
          <p:cNvCxnSpPr>
            <a:endCxn id="12" idx="6"/>
          </p:cNvCxnSpPr>
          <p:nvPr/>
        </p:nvCxnSpPr>
        <p:spPr>
          <a:xfrm rot="10800000" flipV="1">
            <a:off x="4343400" y="34290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13" name="TextBox 101"/>
          <p:cNvSpPr txBox="1">
            <a:spLocks noChangeArrowheads="1"/>
          </p:cNvSpPr>
          <p:nvPr/>
        </p:nvSpPr>
        <p:spPr bwMode="auto">
          <a:xfrm>
            <a:off x="4495800" y="34290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8" name="Straight Connector 7"/>
          <p:cNvCxnSpPr>
            <a:stCxn id="11" idx="6"/>
          </p:cNvCxnSpPr>
          <p:nvPr/>
        </p:nvCxnSpPr>
        <p:spPr>
          <a:xfrm>
            <a:off x="4495800" y="30099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15" name="TextBox 111"/>
          <p:cNvSpPr txBox="1">
            <a:spLocks noChangeArrowheads="1"/>
          </p:cNvSpPr>
          <p:nvPr/>
        </p:nvSpPr>
        <p:spPr bwMode="auto">
          <a:xfrm flipH="1">
            <a:off x="4572000" y="28956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7416" name="TextBox 96"/>
          <p:cNvSpPr txBox="1">
            <a:spLocks noChangeArrowheads="1"/>
          </p:cNvSpPr>
          <p:nvPr/>
        </p:nvSpPr>
        <p:spPr bwMode="auto">
          <a:xfrm>
            <a:off x="4572000" y="3200400"/>
            <a:ext cx="533400" cy="276225"/>
          </a:xfrm>
          <a:prstGeom prst="rect">
            <a:avLst/>
          </a:prstGeom>
          <a:noFill/>
          <a:ln w="9525">
            <a:noFill/>
            <a:miter lim="800000"/>
            <a:headEnd/>
            <a:tailEnd/>
          </a:ln>
        </p:spPr>
        <p:txBody>
          <a:bodyPr>
            <a:spAutoFit/>
          </a:bodyPr>
          <a:lstStyle/>
          <a:p>
            <a:r>
              <a:rPr lang="en-US" sz="1200">
                <a:solidFill>
                  <a:prstClr val="black"/>
                </a:solidFill>
              </a:rPr>
              <a:t>LT</a:t>
            </a:r>
            <a:endParaRPr lang="en-US" sz="1200" baseline="-25000">
              <a:solidFill>
                <a:prstClr val="black"/>
              </a:solidFill>
            </a:endParaRPr>
          </a:p>
        </p:txBody>
      </p:sp>
      <p:sp>
        <p:nvSpPr>
          <p:cNvPr id="11" name="Oval 10"/>
          <p:cNvSpPr/>
          <p:nvPr/>
        </p:nvSpPr>
        <p:spPr>
          <a:xfrm>
            <a:off x="4267200" y="2895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2" name="Flowchart: Summing Junction 11"/>
          <p:cNvSpPr/>
          <p:nvPr/>
        </p:nvSpPr>
        <p:spPr>
          <a:xfrm>
            <a:off x="4114800" y="35052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13" name="Rectangle 12"/>
          <p:cNvSpPr/>
          <p:nvPr/>
        </p:nvSpPr>
        <p:spPr>
          <a:xfrm>
            <a:off x="3124200" y="3429000"/>
            <a:ext cx="12192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TextBox 13"/>
          <p:cNvSpPr txBox="1"/>
          <p:nvPr/>
        </p:nvSpPr>
        <p:spPr>
          <a:xfrm>
            <a:off x="3276600" y="3733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15" name="Rounded Rectangle 14"/>
          <p:cNvSpPr/>
          <p:nvPr/>
        </p:nvSpPr>
        <p:spPr>
          <a:xfrm>
            <a:off x="3200400" y="35052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AR</a:t>
            </a:r>
            <a:r>
              <a:rPr lang="en-US" sz="1200" baseline="30000" dirty="0">
                <a:solidFill>
                  <a:prstClr val="black"/>
                </a:solidFill>
                <a:latin typeface="Arial" pitchFamily="34" charset="0"/>
                <a:cs typeface="Arial" pitchFamily="34" charset="0"/>
              </a:rPr>
              <a:t>2   </a:t>
            </a:r>
            <a:r>
              <a:rPr lang="en-US" sz="1200" dirty="0">
                <a:solidFill>
                  <a:prstClr val="black"/>
                </a:solidFill>
                <a:latin typeface="Arial" pitchFamily="34" charset="0"/>
                <a:cs typeface="Arial" pitchFamily="34" charset="0"/>
              </a:rPr>
              <a:t>CR</a:t>
            </a:r>
            <a:r>
              <a:rPr lang="en-US" sz="1200" baseline="30000" dirty="0">
                <a:solidFill>
                  <a:prstClr val="black"/>
                </a:solidFill>
                <a:latin typeface="Arial" pitchFamily="34" charset="0"/>
                <a:cs typeface="Arial" pitchFamily="34" charset="0"/>
              </a:rPr>
              <a:t>2</a:t>
            </a:r>
          </a:p>
        </p:txBody>
      </p:sp>
      <p:sp>
        <p:nvSpPr>
          <p:cNvPr id="16" name="Rectangle 15"/>
          <p:cNvSpPr/>
          <p:nvPr/>
        </p:nvSpPr>
        <p:spPr>
          <a:xfrm>
            <a:off x="3886200" y="2819400"/>
            <a:ext cx="609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7" name="TextBox 16"/>
          <p:cNvSpPr txBox="1"/>
          <p:nvPr/>
        </p:nvSpPr>
        <p:spPr>
          <a:xfrm>
            <a:off x="3886200" y="3048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18" name="Rounded Rectangle 17"/>
          <p:cNvSpPr/>
          <p:nvPr/>
        </p:nvSpPr>
        <p:spPr>
          <a:xfrm>
            <a:off x="3962400" y="2895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19" name="TextBox 18"/>
          <p:cNvSpPr txBox="1"/>
          <p:nvPr/>
        </p:nvSpPr>
        <p:spPr>
          <a:xfrm>
            <a:off x="3733800" y="4038600"/>
            <a:ext cx="1462088"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(LT</a:t>
            </a:r>
            <a:r>
              <a:rPr lang="en-US" sz="1400" baseline="30000" dirty="0">
                <a:solidFill>
                  <a:prstClr val="black"/>
                </a:solidFill>
                <a:latin typeface="Perpetua"/>
                <a:cs typeface=""/>
              </a:rPr>
              <a:t>2</a:t>
            </a:r>
            <a:r>
              <a:rPr lang="en-US" sz="1400" dirty="0">
                <a:solidFill>
                  <a:prstClr val="black"/>
                </a:solidFill>
                <a:latin typeface="Perpetua"/>
                <a:cs typeface="Arial" pitchFamily="34" charset="0"/>
              </a:rPr>
              <a:t>),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 LT</a:t>
            </a:r>
            <a:r>
              <a:rPr lang="en-US" sz="1400" baseline="30000" dirty="0">
                <a:solidFill>
                  <a:prstClr val="black"/>
                </a:solidFill>
                <a:latin typeface="Perpetua"/>
                <a:cs typeface="Arial" pitchFamily="34" charset="0"/>
              </a:rPr>
              <a:t>2</a:t>
            </a:r>
            <a:r>
              <a:rPr lang="en-US" sz="1400" dirty="0">
                <a:solidFill>
                  <a:prstClr val="black"/>
                </a:solidFill>
                <a:latin typeface="Perpetua"/>
                <a:cs typeface="Arial" pitchFamily="34" charset="0"/>
              </a:rPr>
              <a:t>=x</a:t>
            </a:r>
            <a:endParaRPr lang="en-US" sz="1400" baseline="-25000" dirty="0">
              <a:solidFill>
                <a:prstClr val="black"/>
              </a:solidFill>
              <a:latin typeface="Arial" pitchFamily="34" charset="0"/>
              <a:cs typeface="Arial" pitchFamily="34" charset="0"/>
            </a:endParaRPr>
          </a:p>
        </p:txBody>
      </p:sp>
      <p:sp>
        <p:nvSpPr>
          <p:cNvPr id="20" name="Rectangle 19"/>
          <p:cNvSpPr/>
          <p:nvPr/>
        </p:nvSpPr>
        <p:spPr>
          <a:xfrm>
            <a:off x="1143000" y="3429000"/>
            <a:ext cx="1905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3" name="Rectangle 22"/>
          <p:cNvSpPr/>
          <p:nvPr/>
        </p:nvSpPr>
        <p:spPr>
          <a:xfrm>
            <a:off x="1143000" y="2819400"/>
            <a:ext cx="685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5" name="TextBox 24"/>
          <p:cNvSpPr txBox="1"/>
          <p:nvPr/>
        </p:nvSpPr>
        <p:spPr>
          <a:xfrm>
            <a:off x="152400" y="3962400"/>
            <a:ext cx="1498600"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(AR</a:t>
            </a:r>
            <a:r>
              <a:rPr lang="en-US" sz="1400" baseline="30000" dirty="0">
                <a:solidFill>
                  <a:prstClr val="black"/>
                </a:solidFill>
                <a:latin typeface="Perpetua"/>
                <a:cs typeface=""/>
              </a:rPr>
              <a:t>1</a:t>
            </a:r>
            <a:r>
              <a:rPr lang="en-US" sz="1400" dirty="0">
                <a:solidFill>
                  <a:prstClr val="black"/>
                </a:solidFill>
                <a:latin typeface="Perpetua"/>
                <a:cs typeface=""/>
              </a:rPr>
              <a:t>),</a:t>
            </a:r>
            <a:r>
              <a:rPr lang="en-US" sz="1400" dirty="0">
                <a:solidFill>
                  <a:prstClr val="black"/>
                </a:solidFill>
                <a:latin typeface="Perpetua"/>
                <a:cs typeface="Arial" pitchFamily="34" charset="0"/>
              </a:rPr>
              <a:t>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.AR</a:t>
            </a:r>
            <a:r>
              <a:rPr lang="en-US" sz="1400" baseline="30000" dirty="0">
                <a:solidFill>
                  <a:prstClr val="black"/>
                </a:solidFill>
                <a:latin typeface="Perpetua"/>
                <a:cs typeface="Arial" pitchFamily="34" charset="0"/>
              </a:rPr>
              <a:t>1</a:t>
            </a:r>
            <a:r>
              <a:rPr lang="en-US" sz="1400" dirty="0">
                <a:solidFill>
                  <a:prstClr val="black"/>
                </a:solidFill>
                <a:latin typeface="Perpetua"/>
                <a:cs typeface="Arial" pitchFamily="34" charset="0"/>
              </a:rPr>
              <a:t>=x</a:t>
            </a:r>
            <a:endParaRPr lang="en-US" sz="1400" baseline="-25000" dirty="0">
              <a:solidFill>
                <a:prstClr val="black"/>
              </a:solidFill>
              <a:latin typeface="Arial" pitchFamily="34" charset="0"/>
              <a:cs typeface="Arial" pitchFamily="34" charset="0"/>
            </a:endParaRPr>
          </a:p>
        </p:txBody>
      </p:sp>
      <p:sp>
        <p:nvSpPr>
          <p:cNvPr id="27" name="TextBox 26"/>
          <p:cNvSpPr txBox="1"/>
          <p:nvPr/>
        </p:nvSpPr>
        <p:spPr>
          <a:xfrm>
            <a:off x="1447800" y="3048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28" name="Rounded Rectangle 27"/>
          <p:cNvSpPr/>
          <p:nvPr/>
        </p:nvSpPr>
        <p:spPr>
          <a:xfrm>
            <a:off x="1524000" y="2895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29" name="TextBox 28"/>
          <p:cNvSpPr txBox="1"/>
          <p:nvPr/>
        </p:nvSpPr>
        <p:spPr>
          <a:xfrm>
            <a:off x="1447800" y="3048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0" name="Rounded Rectangle 29"/>
          <p:cNvSpPr/>
          <p:nvPr/>
        </p:nvSpPr>
        <p:spPr>
          <a:xfrm>
            <a:off x="1524000" y="2895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31" name="TextBox 30"/>
          <p:cNvSpPr txBox="1"/>
          <p:nvPr/>
        </p:nvSpPr>
        <p:spPr>
          <a:xfrm>
            <a:off x="1524000" y="3733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2" name="Rounded Rectangle 31"/>
          <p:cNvSpPr/>
          <p:nvPr/>
        </p:nvSpPr>
        <p:spPr>
          <a:xfrm>
            <a:off x="1447800" y="35052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LT</a:t>
            </a:r>
            <a:r>
              <a:rPr lang="en-US" sz="1200" baseline="30000" dirty="0">
                <a:solidFill>
                  <a:prstClr val="black"/>
                </a:solidFill>
                <a:latin typeface="Arial" pitchFamily="34" charset="0"/>
                <a:cs typeface="Arial" pitchFamily="34" charset="0"/>
              </a:rPr>
              <a:t>1   </a:t>
            </a:r>
            <a:r>
              <a:rPr lang="en-US" sz="1200" dirty="0">
                <a:solidFill>
                  <a:prstClr val="black"/>
                </a:solidFill>
                <a:latin typeface="Arial" pitchFamily="34" charset="0"/>
                <a:cs typeface="Arial" pitchFamily="34" charset="0"/>
              </a:rPr>
              <a:t>CR</a:t>
            </a:r>
            <a:r>
              <a:rPr lang="en-US" sz="1200" baseline="30000" dirty="0">
                <a:solidFill>
                  <a:prstClr val="black"/>
                </a:solidFill>
                <a:latin typeface="Arial" pitchFamily="34" charset="0"/>
                <a:cs typeface="Arial" pitchFamily="34" charset="0"/>
              </a:rPr>
              <a:t>2</a:t>
            </a:r>
          </a:p>
        </p:txBody>
      </p:sp>
      <p:sp>
        <p:nvSpPr>
          <p:cNvPr id="33" name="TextBox 32"/>
          <p:cNvSpPr txBox="1"/>
          <p:nvPr/>
        </p:nvSpPr>
        <p:spPr>
          <a:xfrm>
            <a:off x="1524000" y="37338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34" name="Rounded Rectangle 33"/>
          <p:cNvSpPr/>
          <p:nvPr/>
        </p:nvSpPr>
        <p:spPr>
          <a:xfrm>
            <a:off x="1447800" y="35052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LT</a:t>
            </a:r>
            <a:r>
              <a:rPr lang="en-US" sz="1200" baseline="30000" dirty="0">
                <a:solidFill>
                  <a:prstClr val="black"/>
                </a:solidFill>
                <a:latin typeface="Arial" pitchFamily="34" charset="0"/>
                <a:cs typeface="Arial" pitchFamily="34" charset="0"/>
              </a:rPr>
              <a:t>1   </a:t>
            </a:r>
            <a:r>
              <a:rPr lang="en-US" sz="1200" dirty="0">
                <a:solidFill>
                  <a:prstClr val="black"/>
                </a:solidFill>
                <a:latin typeface="Arial" pitchFamily="34" charset="0"/>
                <a:cs typeface="Arial" pitchFamily="34" charset="0"/>
              </a:rPr>
              <a:t>CR</a:t>
            </a:r>
            <a:r>
              <a:rPr lang="en-US" sz="1200" baseline="30000" dirty="0">
                <a:solidFill>
                  <a:prstClr val="black"/>
                </a:solidFill>
                <a:latin typeface="Arial" pitchFamily="34" charset="0"/>
                <a:cs typeface="Arial" pitchFamily="34" charset="0"/>
              </a:rPr>
              <a:t>2</a:t>
            </a:r>
          </a:p>
        </p:txBody>
      </p:sp>
      <p:sp>
        <p:nvSpPr>
          <p:cNvPr id="17437" name="TextBox 95"/>
          <p:cNvSpPr txBox="1">
            <a:spLocks noChangeArrowheads="1"/>
          </p:cNvSpPr>
          <p:nvPr/>
        </p:nvSpPr>
        <p:spPr bwMode="auto">
          <a:xfrm flipH="1">
            <a:off x="914400" y="33528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7438" name="TextBox 96"/>
          <p:cNvSpPr txBox="1">
            <a:spLocks noChangeArrowheads="1"/>
          </p:cNvSpPr>
          <p:nvPr/>
        </p:nvSpPr>
        <p:spPr bwMode="auto">
          <a:xfrm>
            <a:off x="609600" y="32766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37" name="Straight Connector 36"/>
          <p:cNvCxnSpPr/>
          <p:nvPr/>
        </p:nvCxnSpPr>
        <p:spPr>
          <a:xfrm flipV="1">
            <a:off x="914400" y="31242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40" name="TextBox 98"/>
          <p:cNvSpPr txBox="1">
            <a:spLocks noChangeArrowheads="1"/>
          </p:cNvSpPr>
          <p:nvPr/>
        </p:nvSpPr>
        <p:spPr bwMode="auto">
          <a:xfrm flipH="1">
            <a:off x="914400" y="3048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39" name="Straight Connector 38"/>
          <p:cNvCxnSpPr/>
          <p:nvPr/>
        </p:nvCxnSpPr>
        <p:spPr>
          <a:xfrm>
            <a:off x="838200" y="35052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42" name="TextBox 95"/>
          <p:cNvSpPr txBox="1">
            <a:spLocks noChangeArrowheads="1"/>
          </p:cNvSpPr>
          <p:nvPr/>
        </p:nvSpPr>
        <p:spPr bwMode="auto">
          <a:xfrm flipH="1">
            <a:off x="914400" y="33528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7443" name="TextBox 96"/>
          <p:cNvSpPr txBox="1">
            <a:spLocks noChangeArrowheads="1"/>
          </p:cNvSpPr>
          <p:nvPr/>
        </p:nvSpPr>
        <p:spPr bwMode="auto">
          <a:xfrm>
            <a:off x="609600" y="32766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cxnSp>
        <p:nvCxnSpPr>
          <p:cNvPr id="42" name="Straight Connector 41"/>
          <p:cNvCxnSpPr/>
          <p:nvPr/>
        </p:nvCxnSpPr>
        <p:spPr>
          <a:xfrm flipV="1">
            <a:off x="914400" y="31242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45" name="TextBox 98"/>
          <p:cNvSpPr txBox="1">
            <a:spLocks noChangeArrowheads="1"/>
          </p:cNvSpPr>
          <p:nvPr/>
        </p:nvSpPr>
        <p:spPr bwMode="auto">
          <a:xfrm flipH="1">
            <a:off x="914400" y="3048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44" name="Straight Connector 43"/>
          <p:cNvCxnSpPr/>
          <p:nvPr/>
        </p:nvCxnSpPr>
        <p:spPr>
          <a:xfrm>
            <a:off x="838200" y="3505200"/>
            <a:ext cx="3048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295400" y="2971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46" name="Flowchart: Summing Junction 45"/>
          <p:cNvSpPr/>
          <p:nvPr/>
        </p:nvSpPr>
        <p:spPr>
          <a:xfrm>
            <a:off x="1143000" y="35814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cxnSp>
        <p:nvCxnSpPr>
          <p:cNvPr id="58" name="Straight Arrow Connector 57"/>
          <p:cNvCxnSpPr/>
          <p:nvPr/>
        </p:nvCxnSpPr>
        <p:spPr>
          <a:xfrm>
            <a:off x="2057400" y="4038600"/>
            <a:ext cx="381000" cy="304800"/>
          </a:xfrm>
          <a:prstGeom prst="straightConnector1">
            <a:avLst/>
          </a:prstGeom>
          <a:ln w="19050">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flipV="1">
            <a:off x="2590800" y="4114800"/>
            <a:ext cx="685800" cy="228600"/>
          </a:xfrm>
          <a:prstGeom prst="straightConnector1">
            <a:avLst/>
          </a:prstGeom>
          <a:ln w="19050">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67" idx="6"/>
          </p:cNvCxnSpPr>
          <p:nvPr/>
        </p:nvCxnSpPr>
        <p:spPr>
          <a:xfrm rot="10800000" flipV="1">
            <a:off x="2743200" y="51816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52" name="TextBox 101"/>
          <p:cNvSpPr txBox="1">
            <a:spLocks noChangeArrowheads="1"/>
          </p:cNvSpPr>
          <p:nvPr/>
        </p:nvSpPr>
        <p:spPr bwMode="auto">
          <a:xfrm>
            <a:off x="2895600" y="51816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63" name="Straight Connector 62"/>
          <p:cNvCxnSpPr>
            <a:stCxn id="66" idx="6"/>
          </p:cNvCxnSpPr>
          <p:nvPr/>
        </p:nvCxnSpPr>
        <p:spPr>
          <a:xfrm>
            <a:off x="2895600" y="47625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54" name="TextBox 111"/>
          <p:cNvSpPr txBox="1">
            <a:spLocks noChangeArrowheads="1"/>
          </p:cNvSpPr>
          <p:nvPr/>
        </p:nvSpPr>
        <p:spPr bwMode="auto">
          <a:xfrm flipH="1">
            <a:off x="2971800" y="46482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7455" name="TextBox 96"/>
          <p:cNvSpPr txBox="1">
            <a:spLocks noChangeArrowheads="1"/>
          </p:cNvSpPr>
          <p:nvPr/>
        </p:nvSpPr>
        <p:spPr bwMode="auto">
          <a:xfrm>
            <a:off x="2971800" y="4953000"/>
            <a:ext cx="533400" cy="276225"/>
          </a:xfrm>
          <a:prstGeom prst="rect">
            <a:avLst/>
          </a:prstGeom>
          <a:noFill/>
          <a:ln w="9525">
            <a:noFill/>
            <a:miter lim="800000"/>
            <a:headEnd/>
            <a:tailEnd/>
          </a:ln>
        </p:spPr>
        <p:txBody>
          <a:bodyPr>
            <a:spAutoFit/>
          </a:bodyPr>
          <a:lstStyle/>
          <a:p>
            <a:r>
              <a:rPr lang="en-US" sz="1200">
                <a:solidFill>
                  <a:prstClr val="black"/>
                </a:solidFill>
              </a:rPr>
              <a:t>LT</a:t>
            </a:r>
            <a:endParaRPr lang="en-US" sz="1200" baseline="-25000">
              <a:solidFill>
                <a:prstClr val="black"/>
              </a:solidFill>
            </a:endParaRPr>
          </a:p>
        </p:txBody>
      </p:sp>
      <p:sp>
        <p:nvSpPr>
          <p:cNvPr id="66" name="Oval 65"/>
          <p:cNvSpPr/>
          <p:nvPr/>
        </p:nvSpPr>
        <p:spPr>
          <a:xfrm>
            <a:off x="2667000" y="4648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67" name="Flowchart: Summing Junction 66"/>
          <p:cNvSpPr/>
          <p:nvPr/>
        </p:nvSpPr>
        <p:spPr>
          <a:xfrm>
            <a:off x="2514600" y="52578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68" name="Rectangle 67"/>
          <p:cNvSpPr/>
          <p:nvPr/>
        </p:nvSpPr>
        <p:spPr>
          <a:xfrm>
            <a:off x="2057400" y="5181600"/>
            <a:ext cx="685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9" name="TextBox 68"/>
          <p:cNvSpPr txBox="1"/>
          <p:nvPr/>
        </p:nvSpPr>
        <p:spPr>
          <a:xfrm>
            <a:off x="2209800" y="57912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70" name="Rounded Rectangle 69"/>
          <p:cNvSpPr/>
          <p:nvPr/>
        </p:nvSpPr>
        <p:spPr>
          <a:xfrm>
            <a:off x="2133600" y="5562600"/>
            <a:ext cx="5334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prstClr val="black"/>
                </a:solidFill>
              </a:rPr>
              <a:t>CR</a:t>
            </a:r>
            <a:r>
              <a:rPr lang="en-US" sz="1400" baseline="30000" dirty="0">
                <a:solidFill>
                  <a:prstClr val="black"/>
                </a:solidFill>
              </a:rPr>
              <a:t>2</a:t>
            </a:r>
            <a:endParaRPr lang="en-US" sz="1400" dirty="0">
              <a:solidFill>
                <a:prstClr val="white"/>
              </a:solidFill>
            </a:endParaRPr>
          </a:p>
        </p:txBody>
      </p:sp>
      <p:sp>
        <p:nvSpPr>
          <p:cNvPr id="71" name="Rectangle 70"/>
          <p:cNvSpPr/>
          <p:nvPr/>
        </p:nvSpPr>
        <p:spPr>
          <a:xfrm>
            <a:off x="2286000" y="4419600"/>
            <a:ext cx="609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2" name="TextBox 71"/>
          <p:cNvSpPr txBox="1"/>
          <p:nvPr/>
        </p:nvSpPr>
        <p:spPr>
          <a:xfrm>
            <a:off x="2286000" y="45720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73" name="Rounded Rectangle 72"/>
          <p:cNvSpPr/>
          <p:nvPr/>
        </p:nvSpPr>
        <p:spPr>
          <a:xfrm>
            <a:off x="2362200" y="44196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74" name="TextBox 73"/>
          <p:cNvSpPr txBox="1"/>
          <p:nvPr/>
        </p:nvSpPr>
        <p:spPr>
          <a:xfrm>
            <a:off x="1981200" y="6096000"/>
            <a:ext cx="2672526" cy="307777"/>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Arial" pitchFamily="34" charset="0"/>
              </a:rPr>
              <a:t>S</a:t>
            </a:r>
            <a:r>
              <a:rPr lang="en-US" sz="1400" baseline="-25000" dirty="0">
                <a:solidFill>
                  <a:prstClr val="black"/>
                </a:solidFill>
                <a:latin typeface="Perpetua"/>
                <a:cs typeface="Arial" pitchFamily="34" charset="0"/>
              </a:rPr>
              <a:t>2</a:t>
            </a:r>
            <a:r>
              <a:rPr lang="en-US" sz="1400">
                <a:solidFill>
                  <a:prstClr val="black"/>
                </a:solidFill>
                <a:latin typeface="Perpetua"/>
                <a:cs typeface="Arial" pitchFamily="34" charset="0"/>
              </a:rPr>
              <a:t>(AR</a:t>
            </a:r>
            <a:r>
              <a:rPr lang="en-US" sz="1400" baseline="30000">
                <a:solidFill>
                  <a:prstClr val="black"/>
                </a:solidFill>
                <a:latin typeface="Perpetua"/>
                <a:cs typeface="Arial" pitchFamily="34" charset="0"/>
              </a:rPr>
              <a:t>1</a:t>
            </a:r>
            <a:r>
              <a:rPr lang="en-US" sz="1400">
                <a:solidFill>
                  <a:prstClr val="black"/>
                </a:solidFill>
                <a:latin typeface="Perpetua"/>
                <a:cs typeface="Arial" pitchFamily="34" charset="0"/>
              </a:rPr>
              <a:t>), S</a:t>
            </a:r>
            <a:r>
              <a:rPr lang="en-US" sz="1400" baseline="-25000">
                <a:solidFill>
                  <a:prstClr val="black"/>
                </a:solidFill>
                <a:latin typeface="Perpetua"/>
                <a:cs typeface="Arial" pitchFamily="34" charset="0"/>
              </a:rPr>
              <a:t>2</a:t>
            </a:r>
            <a:r>
              <a:rPr lang="en-US" sz="1400" dirty="0">
                <a:solidFill>
                  <a:prstClr val="black"/>
                </a:solidFill>
                <a:latin typeface="Perpetua"/>
                <a:cs typeface="Arial" pitchFamily="34" charset="0"/>
              </a:rPr>
              <a:t>(</a:t>
            </a:r>
            <a:r>
              <a:rPr lang="en-US" sz="1400">
                <a:solidFill>
                  <a:prstClr val="black"/>
                </a:solidFill>
                <a:latin typeface="Perpetua"/>
                <a:cs typeface="Arial" pitchFamily="34" charset="0"/>
              </a:rPr>
              <a:t>LT</a:t>
            </a:r>
            <a:r>
              <a:rPr lang="en-US" sz="1400" baseline="30000">
                <a:solidFill>
                  <a:prstClr val="black"/>
                </a:solidFill>
                <a:latin typeface="Perpetua"/>
                <a:cs typeface="Arial" pitchFamily="34" charset="0"/>
              </a:rPr>
              <a:t>2</a:t>
            </a:r>
            <a:r>
              <a:rPr lang="en-US" sz="1400" dirty="0">
                <a:solidFill>
                  <a:prstClr val="black"/>
                </a:solidFill>
                <a:latin typeface="Perpetua"/>
                <a:cs typeface="Arial" pitchFamily="34" charset="0"/>
              </a:rPr>
              <a:t>)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.AR</a:t>
            </a:r>
            <a:r>
              <a:rPr lang="en-US" sz="1400" baseline="30000" dirty="0">
                <a:solidFill>
                  <a:prstClr val="black"/>
                </a:solidFill>
                <a:latin typeface="Perpetua"/>
                <a:cs typeface="Arial" pitchFamily="34" charset="0"/>
              </a:rPr>
              <a:t>1</a:t>
            </a:r>
            <a:r>
              <a:rPr lang="en-US" sz="1400" baseline="-25000" dirty="0">
                <a:solidFill>
                  <a:prstClr val="black"/>
                </a:solidFill>
                <a:latin typeface="Arial" pitchFamily="34" charset="0"/>
                <a:cs typeface="Arial" pitchFamily="34" charset="0"/>
              </a:rPr>
              <a:t> </a:t>
            </a:r>
            <a:r>
              <a:rPr lang="en-US" sz="1400" dirty="0">
                <a:solidFill>
                  <a:prstClr val="black"/>
                </a:solidFill>
                <a:latin typeface="Perpetua"/>
                <a:cs typeface="Arial" pitchFamily="34" charset="0"/>
              </a:rPr>
              <a:t>=</a:t>
            </a: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.LT</a:t>
            </a:r>
            <a:r>
              <a:rPr lang="en-US" sz="1400" baseline="30000" dirty="0">
                <a:solidFill>
                  <a:prstClr val="black"/>
                </a:solidFill>
                <a:latin typeface="Perpetua"/>
                <a:cs typeface=""/>
              </a:rPr>
              <a:t>2</a:t>
            </a:r>
            <a:r>
              <a:rPr lang="en-US" sz="1400" dirty="0">
                <a:solidFill>
                  <a:prstClr val="black"/>
                </a:solidFill>
                <a:latin typeface="Perpetua"/>
                <a:cs typeface="Arial" pitchFamily="34" charset="0"/>
              </a:rPr>
              <a:t> =x</a:t>
            </a:r>
            <a:endParaRPr lang="en-US" sz="1400" baseline="-25000" dirty="0">
              <a:solidFill>
                <a:prstClr val="black"/>
              </a:solidFill>
              <a:latin typeface="Arial" pitchFamily="34" charset="0"/>
              <a:cs typeface="Arial" pitchFamily="34" charset="0"/>
            </a:endParaRPr>
          </a:p>
        </p:txBody>
      </p:sp>
      <p:sp>
        <p:nvSpPr>
          <p:cNvPr id="17465" name="TextBox 95"/>
          <p:cNvSpPr txBox="1">
            <a:spLocks noChangeArrowheads="1"/>
          </p:cNvSpPr>
          <p:nvPr/>
        </p:nvSpPr>
        <p:spPr bwMode="auto">
          <a:xfrm flipH="1">
            <a:off x="1828800" y="5105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7466" name="TextBox 96"/>
          <p:cNvSpPr txBox="1">
            <a:spLocks noChangeArrowheads="1"/>
          </p:cNvSpPr>
          <p:nvPr/>
        </p:nvSpPr>
        <p:spPr bwMode="auto">
          <a:xfrm>
            <a:off x="1600200" y="48768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sp>
        <p:nvSpPr>
          <p:cNvPr id="17467" name="TextBox 98"/>
          <p:cNvSpPr txBox="1">
            <a:spLocks noChangeArrowheads="1"/>
          </p:cNvSpPr>
          <p:nvPr/>
        </p:nvSpPr>
        <p:spPr bwMode="auto">
          <a:xfrm flipH="1">
            <a:off x="1828800" y="46482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86" name="Straight Connector 85"/>
          <p:cNvCxnSpPr/>
          <p:nvPr/>
        </p:nvCxnSpPr>
        <p:spPr>
          <a:xfrm>
            <a:off x="1828800" y="5105400"/>
            <a:ext cx="627063"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1905000" y="4800600"/>
            <a:ext cx="703263"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0800000">
            <a:off x="7086600" y="3810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71" name="TextBox 112"/>
          <p:cNvSpPr txBox="1">
            <a:spLocks noChangeArrowheads="1"/>
          </p:cNvSpPr>
          <p:nvPr/>
        </p:nvSpPr>
        <p:spPr bwMode="auto">
          <a:xfrm flipH="1">
            <a:off x="7086600" y="35814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cxnSp>
        <p:nvCxnSpPr>
          <p:cNvPr id="95" name="Straight Connector 94"/>
          <p:cNvCxnSpPr>
            <a:endCxn id="100" idx="6"/>
          </p:cNvCxnSpPr>
          <p:nvPr/>
        </p:nvCxnSpPr>
        <p:spPr>
          <a:xfrm rot="10800000" flipV="1">
            <a:off x="6629400" y="38862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73" name="TextBox 101"/>
          <p:cNvSpPr txBox="1">
            <a:spLocks noChangeArrowheads="1"/>
          </p:cNvSpPr>
          <p:nvPr/>
        </p:nvSpPr>
        <p:spPr bwMode="auto">
          <a:xfrm>
            <a:off x="6629400" y="3429000"/>
            <a:ext cx="301625" cy="276225"/>
          </a:xfrm>
          <a:prstGeom prst="rect">
            <a:avLst/>
          </a:prstGeom>
          <a:noFill/>
          <a:ln w="9525">
            <a:noFill/>
            <a:miter lim="800000"/>
            <a:headEnd/>
            <a:tailEnd/>
          </a:ln>
        </p:spPr>
        <p:txBody>
          <a:bodyPr>
            <a:spAutoFit/>
          </a:bodyPr>
          <a:lstStyle/>
          <a:p>
            <a:r>
              <a:rPr lang="en-US" sz="1200">
                <a:solidFill>
                  <a:prstClr val="black"/>
                </a:solidFill>
              </a:rPr>
              <a:t>1</a:t>
            </a:r>
          </a:p>
        </p:txBody>
      </p:sp>
      <p:cxnSp>
        <p:nvCxnSpPr>
          <p:cNvPr id="97" name="Straight Connector 96"/>
          <p:cNvCxnSpPr>
            <a:stCxn id="99" idx="6"/>
          </p:cNvCxnSpPr>
          <p:nvPr/>
        </p:nvCxnSpPr>
        <p:spPr>
          <a:xfrm>
            <a:off x="6629400" y="35433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75" name="TextBox 111"/>
          <p:cNvSpPr txBox="1">
            <a:spLocks noChangeArrowheads="1"/>
          </p:cNvSpPr>
          <p:nvPr/>
        </p:nvSpPr>
        <p:spPr bwMode="auto">
          <a:xfrm flipH="1">
            <a:off x="6629400" y="39624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99" name="Oval 98"/>
          <p:cNvSpPr/>
          <p:nvPr/>
        </p:nvSpPr>
        <p:spPr>
          <a:xfrm>
            <a:off x="6400800" y="3429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00" name="Flowchart: Summing Junction 99"/>
          <p:cNvSpPr/>
          <p:nvPr/>
        </p:nvSpPr>
        <p:spPr>
          <a:xfrm>
            <a:off x="6400800" y="39624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17478" name="TextBox 108"/>
          <p:cNvSpPr txBox="1">
            <a:spLocks noChangeArrowheads="1"/>
          </p:cNvSpPr>
          <p:nvPr/>
        </p:nvSpPr>
        <p:spPr bwMode="auto">
          <a:xfrm>
            <a:off x="6781800" y="36576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sp>
        <p:nvSpPr>
          <p:cNvPr id="102" name="Oval 101"/>
          <p:cNvSpPr/>
          <p:nvPr/>
        </p:nvSpPr>
        <p:spPr>
          <a:xfrm>
            <a:off x="7391400" y="3657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03" name="Rectangle 102"/>
          <p:cNvSpPr/>
          <p:nvPr/>
        </p:nvSpPr>
        <p:spPr>
          <a:xfrm>
            <a:off x="5410200" y="3886200"/>
            <a:ext cx="12192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4" name="TextBox 103"/>
          <p:cNvSpPr txBox="1"/>
          <p:nvPr/>
        </p:nvSpPr>
        <p:spPr>
          <a:xfrm>
            <a:off x="5638800" y="41529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105" name="Rounded Rectangle 104"/>
          <p:cNvSpPr/>
          <p:nvPr/>
        </p:nvSpPr>
        <p:spPr>
          <a:xfrm>
            <a:off x="5486400" y="3962400"/>
            <a:ext cx="838200" cy="228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Arial" pitchFamily="34" charset="0"/>
                <a:cs typeface="Arial" pitchFamily="34" charset="0"/>
              </a:rPr>
              <a:t>AR</a:t>
            </a:r>
            <a:r>
              <a:rPr lang="en-US" sz="1200" baseline="30000" dirty="0">
                <a:solidFill>
                  <a:prstClr val="black"/>
                </a:solidFill>
                <a:latin typeface="Arial" pitchFamily="34" charset="0"/>
                <a:cs typeface="Arial" pitchFamily="34" charset="0"/>
              </a:rPr>
              <a:t>2   </a:t>
            </a:r>
            <a:r>
              <a:rPr lang="en-US" sz="1200" dirty="0">
                <a:solidFill>
                  <a:prstClr val="black"/>
                </a:solidFill>
                <a:latin typeface="Arial" pitchFamily="34" charset="0"/>
                <a:cs typeface="Arial" pitchFamily="34" charset="0"/>
              </a:rPr>
              <a:t>LT</a:t>
            </a:r>
            <a:r>
              <a:rPr lang="en-US" sz="1200" baseline="30000" dirty="0">
                <a:solidFill>
                  <a:prstClr val="black"/>
                </a:solidFill>
                <a:latin typeface="Arial" pitchFamily="34" charset="0"/>
                <a:cs typeface="Arial" pitchFamily="34" charset="0"/>
              </a:rPr>
              <a:t>1</a:t>
            </a:r>
          </a:p>
        </p:txBody>
      </p:sp>
      <p:sp>
        <p:nvSpPr>
          <p:cNvPr id="106" name="Rectangle 105"/>
          <p:cNvSpPr/>
          <p:nvPr/>
        </p:nvSpPr>
        <p:spPr>
          <a:xfrm>
            <a:off x="6019800" y="3352800"/>
            <a:ext cx="6096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7" name="TextBox 106"/>
          <p:cNvSpPr txBox="1"/>
          <p:nvPr/>
        </p:nvSpPr>
        <p:spPr>
          <a:xfrm>
            <a:off x="6019800" y="36195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108" name="Rounded Rectangle 107"/>
          <p:cNvSpPr/>
          <p:nvPr/>
        </p:nvSpPr>
        <p:spPr>
          <a:xfrm>
            <a:off x="6096000" y="34671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109" name="Rectangle 108"/>
          <p:cNvSpPr/>
          <p:nvPr/>
        </p:nvSpPr>
        <p:spPr>
          <a:xfrm>
            <a:off x="7391400" y="3619500"/>
            <a:ext cx="6858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0" name="TextBox 109"/>
          <p:cNvSpPr txBox="1"/>
          <p:nvPr/>
        </p:nvSpPr>
        <p:spPr>
          <a:xfrm>
            <a:off x="7620000" y="38862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111" name="Rounded Rectangle 110"/>
          <p:cNvSpPr/>
          <p:nvPr/>
        </p:nvSpPr>
        <p:spPr>
          <a:xfrm>
            <a:off x="7696200" y="3733800"/>
            <a:ext cx="228600" cy="152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aseline="30000" dirty="0">
              <a:solidFill>
                <a:prstClr val="black"/>
              </a:solidFill>
              <a:latin typeface="Arial" pitchFamily="34" charset="0"/>
              <a:cs typeface="Arial" pitchFamily="34" charset="0"/>
            </a:endParaRPr>
          </a:p>
        </p:txBody>
      </p:sp>
      <p:sp>
        <p:nvSpPr>
          <p:cNvPr id="112" name="TextBox 111"/>
          <p:cNvSpPr txBox="1"/>
          <p:nvPr/>
        </p:nvSpPr>
        <p:spPr>
          <a:xfrm>
            <a:off x="5638800" y="2971800"/>
            <a:ext cx="2819400" cy="307975"/>
          </a:xfrm>
          <a:prstGeom prst="rect">
            <a:avLst/>
          </a:prstGeom>
          <a:noFill/>
        </p:spPr>
        <p:txBody>
          <a:bodyPr>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(CR</a:t>
            </a:r>
            <a:r>
              <a:rPr lang="en-US" sz="1400" baseline="30000" dirty="0">
                <a:solidFill>
                  <a:prstClr val="black"/>
                </a:solidFill>
                <a:latin typeface="Perpetua"/>
                <a:cs typeface=""/>
              </a:rPr>
              <a:t>1</a:t>
            </a:r>
            <a:r>
              <a:rPr lang="en-US" sz="1400" dirty="0">
                <a:solidFill>
                  <a:prstClr val="black"/>
                </a:solidFill>
                <a:latin typeface="Perpetua"/>
                <a:cs typeface="Arial" pitchFamily="34" charset="0"/>
              </a:rPr>
              <a:t>,CR</a:t>
            </a:r>
            <a:r>
              <a:rPr lang="en-US" sz="1400" baseline="30000" dirty="0">
                <a:solidFill>
                  <a:prstClr val="black"/>
                </a:solidFill>
                <a:latin typeface="Perpetua"/>
                <a:cs typeface="Arial" pitchFamily="34" charset="0"/>
              </a:rPr>
              <a:t>3</a:t>
            </a:r>
            <a:r>
              <a:rPr lang="en-US" sz="1400" dirty="0">
                <a:solidFill>
                  <a:prstClr val="black"/>
                </a:solidFill>
                <a:latin typeface="Perpetua"/>
                <a:cs typeface=""/>
              </a:rPr>
              <a:t>)</a:t>
            </a:r>
            <a:r>
              <a:rPr lang="en-US" sz="1400" dirty="0">
                <a:solidFill>
                  <a:prstClr val="black"/>
                </a:solidFill>
                <a:latin typeface="Perpetua"/>
                <a:cs typeface="Arial" pitchFamily="34" charset="0"/>
              </a:rPr>
              <a:t>,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 CR</a:t>
            </a:r>
            <a:r>
              <a:rPr lang="en-US" sz="1400" baseline="30000" dirty="0">
                <a:solidFill>
                  <a:prstClr val="black"/>
                </a:solidFill>
                <a:latin typeface="Perpetua"/>
                <a:cs typeface="Arial" pitchFamily="34" charset="0"/>
              </a:rPr>
              <a:t>1</a:t>
            </a:r>
            <a:r>
              <a:rPr lang="en-US" sz="1400" dirty="0">
                <a:solidFill>
                  <a:prstClr val="black"/>
                </a:solidFill>
                <a:latin typeface="Perpetua"/>
                <a:cs typeface="Arial" pitchFamily="34" charset="0"/>
              </a:rPr>
              <a:t>=x</a:t>
            </a:r>
            <a:r>
              <a:rPr lang="en-US" sz="1200" dirty="0">
                <a:solidFill>
                  <a:prstClr val="black"/>
                </a:solidFill>
                <a:latin typeface="Perpetua"/>
                <a:cs typeface="Arial" pitchFamily="34" charset="0"/>
              </a:rPr>
              <a:t> </a:t>
            </a:r>
            <a:r>
              <a:rPr lang="en-US" sz="1400" dirty="0">
                <a:solidFill>
                  <a:prstClr val="black"/>
                </a:solidFill>
                <a:latin typeface="Perpetua"/>
                <a:cs typeface="Arial" pitchFamily="34" charset="0"/>
              </a:rPr>
              <a:t>,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.CR</a:t>
            </a:r>
            <a:r>
              <a:rPr lang="en-US" sz="1400" baseline="30000" dirty="0">
                <a:solidFill>
                  <a:prstClr val="black"/>
                </a:solidFill>
                <a:latin typeface="Perpetua"/>
                <a:cs typeface="Arial" pitchFamily="34" charset="0"/>
              </a:rPr>
              <a:t>3</a:t>
            </a:r>
            <a:r>
              <a:rPr lang="en-US" sz="1400" dirty="0">
                <a:solidFill>
                  <a:prstClr val="black"/>
                </a:solidFill>
                <a:latin typeface="Perpetua"/>
                <a:cs typeface="Arial" pitchFamily="34" charset="0"/>
              </a:rPr>
              <a:t>=p</a:t>
            </a:r>
            <a:endParaRPr lang="en-US" sz="1400" baseline="-25000" dirty="0">
              <a:solidFill>
                <a:prstClr val="black"/>
              </a:solidFill>
              <a:latin typeface="Arial" pitchFamily="34" charset="0"/>
              <a:cs typeface="Arial" pitchFamily="34" charset="0"/>
            </a:endParaRPr>
          </a:p>
        </p:txBody>
      </p:sp>
      <p:sp>
        <p:nvSpPr>
          <p:cNvPr id="115" name="Freeform 114"/>
          <p:cNvSpPr/>
          <p:nvPr/>
        </p:nvSpPr>
        <p:spPr>
          <a:xfrm>
            <a:off x="3352800" y="4724400"/>
            <a:ext cx="1346200" cy="223838"/>
          </a:xfrm>
          <a:custGeom>
            <a:avLst/>
            <a:gdLst>
              <a:gd name="connsiteX0" fmla="*/ 0 w 1345721"/>
              <a:gd name="connsiteY0" fmla="*/ 207034 h 224287"/>
              <a:gd name="connsiteX1" fmla="*/ 336430 w 1345721"/>
              <a:gd name="connsiteY1" fmla="*/ 8626 h 224287"/>
              <a:gd name="connsiteX2" fmla="*/ 1121434 w 1345721"/>
              <a:gd name="connsiteY2" fmla="*/ 155275 h 224287"/>
              <a:gd name="connsiteX3" fmla="*/ 1345721 w 1345721"/>
              <a:gd name="connsiteY3" fmla="*/ 224287 h 224287"/>
            </a:gdLst>
            <a:ahLst/>
            <a:cxnLst>
              <a:cxn ang="0">
                <a:pos x="connsiteX0" y="connsiteY0"/>
              </a:cxn>
              <a:cxn ang="0">
                <a:pos x="connsiteX1" y="connsiteY1"/>
              </a:cxn>
              <a:cxn ang="0">
                <a:pos x="connsiteX2" y="connsiteY2"/>
              </a:cxn>
              <a:cxn ang="0">
                <a:pos x="connsiteX3" y="connsiteY3"/>
              </a:cxn>
            </a:cxnLst>
            <a:rect l="l" t="t" r="r" b="b"/>
            <a:pathLst>
              <a:path w="1345721" h="224287">
                <a:moveTo>
                  <a:pt x="0" y="207034"/>
                </a:moveTo>
                <a:cubicBezTo>
                  <a:pt x="74762" y="112143"/>
                  <a:pt x="149524" y="17252"/>
                  <a:pt x="336430" y="8626"/>
                </a:cubicBezTo>
                <a:cubicBezTo>
                  <a:pt x="523336" y="0"/>
                  <a:pt x="953219" y="119332"/>
                  <a:pt x="1121434" y="155275"/>
                </a:cubicBezTo>
                <a:cubicBezTo>
                  <a:pt x="1289649" y="191218"/>
                  <a:pt x="1317685" y="207752"/>
                  <a:pt x="1345721" y="224287"/>
                </a:cubicBezTo>
              </a:path>
            </a:pathLst>
          </a:custGeom>
          <a:ln w="19050">
            <a:solidFill>
              <a:srgbClr val="0066FF"/>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sp>
        <p:nvSpPr>
          <p:cNvPr id="117" name="Freeform 116"/>
          <p:cNvSpPr/>
          <p:nvPr/>
        </p:nvSpPr>
        <p:spPr>
          <a:xfrm>
            <a:off x="4724400" y="4495800"/>
            <a:ext cx="709613" cy="396875"/>
          </a:xfrm>
          <a:custGeom>
            <a:avLst/>
            <a:gdLst>
              <a:gd name="connsiteX0" fmla="*/ 710242 w 710242"/>
              <a:gd name="connsiteY0" fmla="*/ 0 h 396815"/>
              <a:gd name="connsiteX1" fmla="*/ 106393 w 710242"/>
              <a:gd name="connsiteY1" fmla="*/ 172529 h 396815"/>
              <a:gd name="connsiteX2" fmla="*/ 71887 w 710242"/>
              <a:gd name="connsiteY2" fmla="*/ 396815 h 396815"/>
            </a:gdLst>
            <a:ahLst/>
            <a:cxnLst>
              <a:cxn ang="0">
                <a:pos x="connsiteX0" y="connsiteY0"/>
              </a:cxn>
              <a:cxn ang="0">
                <a:pos x="connsiteX1" y="connsiteY1"/>
              </a:cxn>
              <a:cxn ang="0">
                <a:pos x="connsiteX2" y="connsiteY2"/>
              </a:cxn>
            </a:cxnLst>
            <a:rect l="l" t="t" r="r" b="b"/>
            <a:pathLst>
              <a:path w="710242" h="396815">
                <a:moveTo>
                  <a:pt x="710242" y="0"/>
                </a:moveTo>
                <a:cubicBezTo>
                  <a:pt x="461514" y="53196"/>
                  <a:pt x="212786" y="106393"/>
                  <a:pt x="106393" y="172529"/>
                </a:cubicBezTo>
                <a:cubicBezTo>
                  <a:pt x="0" y="238665"/>
                  <a:pt x="35943" y="317740"/>
                  <a:pt x="71887" y="396815"/>
                </a:cubicBezTo>
              </a:path>
            </a:pathLst>
          </a:custGeom>
          <a:ln w="19050">
            <a:solidFill>
              <a:srgbClr val="0066FF"/>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cxnSp>
        <p:nvCxnSpPr>
          <p:cNvPr id="118" name="Straight Connector 117"/>
          <p:cNvCxnSpPr>
            <a:endCxn id="136" idx="7"/>
          </p:cNvCxnSpPr>
          <p:nvPr/>
        </p:nvCxnSpPr>
        <p:spPr>
          <a:xfrm rot="5400000">
            <a:off x="5338763" y="5829300"/>
            <a:ext cx="414338" cy="18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93" name="TextBox 95"/>
          <p:cNvSpPr txBox="1">
            <a:spLocks noChangeArrowheads="1"/>
          </p:cNvSpPr>
          <p:nvPr/>
        </p:nvSpPr>
        <p:spPr bwMode="auto">
          <a:xfrm flipH="1">
            <a:off x="5029200" y="57912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7494" name="TextBox 96"/>
          <p:cNvSpPr txBox="1">
            <a:spLocks noChangeArrowheads="1"/>
          </p:cNvSpPr>
          <p:nvPr/>
        </p:nvSpPr>
        <p:spPr bwMode="auto">
          <a:xfrm>
            <a:off x="4572000" y="54864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sp>
        <p:nvSpPr>
          <p:cNvPr id="17495" name="TextBox 98"/>
          <p:cNvSpPr txBox="1">
            <a:spLocks noChangeArrowheads="1"/>
          </p:cNvSpPr>
          <p:nvPr/>
        </p:nvSpPr>
        <p:spPr bwMode="auto">
          <a:xfrm flipH="1">
            <a:off x="4953000" y="5334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sp>
        <p:nvSpPr>
          <p:cNvPr id="17496" name="TextBox 101"/>
          <p:cNvSpPr txBox="1">
            <a:spLocks noChangeArrowheads="1"/>
          </p:cNvSpPr>
          <p:nvPr/>
        </p:nvSpPr>
        <p:spPr bwMode="auto">
          <a:xfrm>
            <a:off x="5715000" y="5029200"/>
            <a:ext cx="301625" cy="276225"/>
          </a:xfrm>
          <a:prstGeom prst="rect">
            <a:avLst/>
          </a:prstGeom>
          <a:noFill/>
          <a:ln w="9525">
            <a:noFill/>
            <a:miter lim="800000"/>
            <a:headEnd/>
            <a:tailEnd/>
          </a:ln>
        </p:spPr>
        <p:txBody>
          <a:bodyPr>
            <a:spAutoFit/>
          </a:bodyPr>
          <a:lstStyle/>
          <a:p>
            <a:r>
              <a:rPr lang="en-US" sz="1200">
                <a:solidFill>
                  <a:prstClr val="black"/>
                </a:solidFill>
              </a:rPr>
              <a:t>1</a:t>
            </a:r>
            <a:endParaRPr lang="en-US" sz="1100">
              <a:solidFill>
                <a:prstClr val="black"/>
              </a:solidFill>
            </a:endParaRPr>
          </a:p>
        </p:txBody>
      </p:sp>
      <p:sp>
        <p:nvSpPr>
          <p:cNvPr id="17497" name="TextBox 105"/>
          <p:cNvSpPr txBox="1">
            <a:spLocks noChangeArrowheads="1"/>
          </p:cNvSpPr>
          <p:nvPr/>
        </p:nvSpPr>
        <p:spPr bwMode="auto">
          <a:xfrm>
            <a:off x="5486400" y="5486400"/>
            <a:ext cx="457200" cy="261938"/>
          </a:xfrm>
          <a:prstGeom prst="rect">
            <a:avLst/>
          </a:prstGeom>
          <a:noFill/>
          <a:ln w="9525">
            <a:noFill/>
            <a:miter lim="800000"/>
            <a:headEnd/>
            <a:tailEnd/>
          </a:ln>
        </p:spPr>
        <p:txBody>
          <a:bodyPr>
            <a:spAutoFit/>
          </a:bodyPr>
          <a:lstStyle/>
          <a:p>
            <a:r>
              <a:rPr lang="en-US" sz="1100">
                <a:solidFill>
                  <a:prstClr val="black"/>
                </a:solidFill>
              </a:rPr>
              <a:t>LT</a:t>
            </a:r>
            <a:endParaRPr lang="en-US" sz="1100" baseline="-25000">
              <a:solidFill>
                <a:prstClr val="black"/>
              </a:solidFill>
            </a:endParaRPr>
          </a:p>
        </p:txBody>
      </p:sp>
      <p:cxnSp>
        <p:nvCxnSpPr>
          <p:cNvPr id="124" name="Straight Connector 123"/>
          <p:cNvCxnSpPr/>
          <p:nvPr/>
        </p:nvCxnSpPr>
        <p:spPr>
          <a:xfrm rot="16200000" flipH="1">
            <a:off x="5372100" y="52959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37" idx="6"/>
          </p:cNvCxnSpPr>
          <p:nvPr/>
        </p:nvCxnSpPr>
        <p:spPr>
          <a:xfrm rot="10800000">
            <a:off x="5562600" y="5067300"/>
            <a:ext cx="4572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500" name="TextBox 108"/>
          <p:cNvSpPr txBox="1">
            <a:spLocks noChangeArrowheads="1"/>
          </p:cNvSpPr>
          <p:nvPr/>
        </p:nvSpPr>
        <p:spPr bwMode="auto">
          <a:xfrm>
            <a:off x="5867400" y="54864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cxnSp>
        <p:nvCxnSpPr>
          <p:cNvPr id="127" name="Straight Connector 126"/>
          <p:cNvCxnSpPr/>
          <p:nvPr/>
        </p:nvCxnSpPr>
        <p:spPr>
          <a:xfrm rot="10800000">
            <a:off x="6172200" y="5638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502" name="TextBox 111"/>
          <p:cNvSpPr txBox="1">
            <a:spLocks noChangeArrowheads="1"/>
          </p:cNvSpPr>
          <p:nvPr/>
        </p:nvSpPr>
        <p:spPr bwMode="auto">
          <a:xfrm flipH="1">
            <a:off x="5334000" y="52578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7503" name="TextBox 112"/>
          <p:cNvSpPr txBox="1">
            <a:spLocks noChangeArrowheads="1"/>
          </p:cNvSpPr>
          <p:nvPr/>
        </p:nvSpPr>
        <p:spPr bwMode="auto">
          <a:xfrm flipH="1">
            <a:off x="6172200" y="54102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sp>
        <p:nvSpPr>
          <p:cNvPr id="17504" name="TextBox 113"/>
          <p:cNvSpPr txBox="1">
            <a:spLocks noChangeArrowheads="1"/>
          </p:cNvSpPr>
          <p:nvPr/>
        </p:nvSpPr>
        <p:spPr bwMode="auto">
          <a:xfrm flipH="1">
            <a:off x="5334000" y="57912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131" name="Straight Connector 130"/>
          <p:cNvCxnSpPr>
            <a:endCxn id="136" idx="6"/>
          </p:cNvCxnSpPr>
          <p:nvPr/>
        </p:nvCxnSpPr>
        <p:spPr>
          <a:xfrm rot="10800000" flipV="1">
            <a:off x="5486400" y="5715000"/>
            <a:ext cx="533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506" name="TextBox 101"/>
          <p:cNvSpPr txBox="1">
            <a:spLocks noChangeArrowheads="1"/>
          </p:cNvSpPr>
          <p:nvPr/>
        </p:nvSpPr>
        <p:spPr bwMode="auto">
          <a:xfrm>
            <a:off x="5715000" y="5867400"/>
            <a:ext cx="301625" cy="276225"/>
          </a:xfrm>
          <a:prstGeom prst="rect">
            <a:avLst/>
          </a:prstGeom>
          <a:noFill/>
          <a:ln w="9525">
            <a:noFill/>
            <a:miter lim="800000"/>
            <a:headEnd/>
            <a:tailEnd/>
          </a:ln>
        </p:spPr>
        <p:txBody>
          <a:bodyPr>
            <a:spAutoFit/>
          </a:bodyPr>
          <a:lstStyle/>
          <a:p>
            <a:r>
              <a:rPr lang="en-US" sz="1200">
                <a:solidFill>
                  <a:prstClr val="black"/>
                </a:solidFill>
              </a:rPr>
              <a:t>2</a:t>
            </a:r>
          </a:p>
        </p:txBody>
      </p:sp>
      <p:cxnSp>
        <p:nvCxnSpPr>
          <p:cNvPr id="133" name="Straight Connector 132"/>
          <p:cNvCxnSpPr/>
          <p:nvPr/>
        </p:nvCxnSpPr>
        <p:spPr>
          <a:xfrm rot="5400000" flipH="1" flipV="1">
            <a:off x="4876800" y="51054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508" name="TextBox 98"/>
          <p:cNvSpPr txBox="1">
            <a:spLocks noChangeArrowheads="1"/>
          </p:cNvSpPr>
          <p:nvPr/>
        </p:nvSpPr>
        <p:spPr bwMode="auto">
          <a:xfrm flipH="1">
            <a:off x="4953000" y="53340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135" name="Straight Connector 134"/>
          <p:cNvCxnSpPr/>
          <p:nvPr/>
        </p:nvCxnSpPr>
        <p:spPr>
          <a:xfrm rot="16200000" flipH="1">
            <a:off x="4838700" y="5753100"/>
            <a:ext cx="457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Flowchart: Summing Junction 135"/>
          <p:cNvSpPr/>
          <p:nvPr/>
        </p:nvSpPr>
        <p:spPr>
          <a:xfrm>
            <a:off x="5257800" y="60960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137" name="Oval 136"/>
          <p:cNvSpPr/>
          <p:nvPr/>
        </p:nvSpPr>
        <p:spPr>
          <a:xfrm>
            <a:off x="5334000" y="4953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38" name="Oval 137"/>
          <p:cNvSpPr/>
          <p:nvPr/>
        </p:nvSpPr>
        <p:spPr>
          <a:xfrm>
            <a:off x="6477000" y="5562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43" name="TextBox 142"/>
          <p:cNvSpPr txBox="1"/>
          <p:nvPr/>
        </p:nvSpPr>
        <p:spPr>
          <a:xfrm>
            <a:off x="6705600" y="5600700"/>
            <a:ext cx="381000" cy="276225"/>
          </a:xfrm>
          <a:prstGeom prst="rect">
            <a:avLst/>
          </a:prstGeom>
          <a:noFill/>
        </p:spPr>
        <p:txBody>
          <a:bodyPr>
            <a:spAutoFit/>
          </a:bodyPr>
          <a:lstStyle/>
          <a:p>
            <a:pPr>
              <a:defRPr/>
            </a:pPr>
            <a:r>
              <a:rPr lang="en-US" sz="1200" dirty="0">
                <a:solidFill>
                  <a:prstClr val="black"/>
                </a:solidFill>
                <a:latin typeface="Arial" pitchFamily="34" charset="0"/>
                <a:cs typeface="Arial" pitchFamily="34" charset="0"/>
              </a:rPr>
              <a:t>S</a:t>
            </a:r>
            <a:r>
              <a:rPr lang="en-US" sz="1200" baseline="-25000" dirty="0">
                <a:solidFill>
                  <a:prstClr val="black"/>
                </a:solidFill>
                <a:latin typeface="Arial" pitchFamily="34" charset="0"/>
                <a:cs typeface="Arial" pitchFamily="34" charset="0"/>
              </a:rPr>
              <a:t>2</a:t>
            </a:r>
            <a:endParaRPr lang="en-US" sz="1050" baseline="-25000" dirty="0">
              <a:solidFill>
                <a:prstClr val="black"/>
              </a:solidFill>
              <a:latin typeface="Arial" pitchFamily="34" charset="0"/>
              <a:cs typeface="Arial" pitchFamily="34" charset="0"/>
            </a:endParaRPr>
          </a:p>
        </p:txBody>
      </p:sp>
      <p:sp>
        <p:nvSpPr>
          <p:cNvPr id="150" name="Rectangle 149"/>
          <p:cNvSpPr>
            <a:spLocks noChangeArrowheads="1"/>
          </p:cNvSpPr>
          <p:nvPr/>
        </p:nvSpPr>
        <p:spPr bwMode="auto">
          <a:xfrm>
            <a:off x="6629400" y="6324600"/>
            <a:ext cx="2240555" cy="369332"/>
          </a:xfrm>
          <a:prstGeom prst="rect">
            <a:avLst/>
          </a:prstGeom>
          <a:noFill/>
          <a:ln w="9525">
            <a:noFill/>
            <a:miter lim="800000"/>
            <a:headEnd/>
            <a:tailEnd/>
          </a:ln>
        </p:spPr>
        <p:txBody>
          <a:bodyPr wrap="none">
            <a:spAutoFit/>
          </a:bodyPr>
          <a:lstStyle/>
          <a:p>
            <a:r>
              <a:rPr lang="en-US" dirty="0">
                <a:solidFill>
                  <a:prstClr val="black"/>
                </a:solidFill>
              </a:rPr>
              <a:t>Q(</a:t>
            </a:r>
            <a:r>
              <a:rPr lang="en-US" dirty="0" err="1">
                <a:solidFill>
                  <a:prstClr val="black"/>
                </a:solidFill>
              </a:rPr>
              <a:t>x,p</a:t>
            </a:r>
            <a:r>
              <a:rPr lang="en-US" dirty="0">
                <a:solidFill>
                  <a:prstClr val="black"/>
                </a:solidFill>
              </a:rPr>
              <a:t>) </a:t>
            </a:r>
            <a:r>
              <a:rPr lang="en-US" dirty="0">
                <a:solidFill>
                  <a:prstClr val="black"/>
                </a:solidFill>
                <a:sym typeface="Wingdings"/>
              </a:rPr>
              <a:t></a:t>
            </a:r>
            <a:r>
              <a:rPr lang="en-US" dirty="0">
                <a:solidFill>
                  <a:prstClr val="black"/>
                </a:solidFill>
              </a:rPr>
              <a:t> S</a:t>
            </a:r>
            <a:r>
              <a:rPr lang="en-US" baseline="-25000" dirty="0">
                <a:solidFill>
                  <a:prstClr val="black"/>
                </a:solidFill>
              </a:rPr>
              <a:t>2</a:t>
            </a:r>
            <a:r>
              <a:rPr lang="en-US" dirty="0">
                <a:solidFill>
                  <a:prstClr val="black"/>
                </a:solidFill>
              </a:rPr>
              <a:t>(</a:t>
            </a:r>
            <a:r>
              <a:rPr lang="en-US" dirty="0" err="1">
                <a:solidFill>
                  <a:prstClr val="black"/>
                </a:solidFill>
              </a:rPr>
              <a:t>x,x,x,p</a:t>
            </a:r>
            <a:r>
              <a:rPr lang="en-US" dirty="0">
                <a:solidFill>
                  <a:prstClr val="black"/>
                </a:solidFill>
              </a:rPr>
              <a:t>)</a:t>
            </a:r>
            <a:endParaRPr lang="en-US" baseline="-25000" dirty="0">
              <a:solidFill>
                <a:prstClr val="black"/>
              </a:solidFill>
            </a:endParaRPr>
          </a:p>
        </p:txBody>
      </p:sp>
      <p:sp>
        <p:nvSpPr>
          <p:cNvPr id="151" name="TextBox 150"/>
          <p:cNvSpPr txBox="1"/>
          <p:nvPr/>
        </p:nvSpPr>
        <p:spPr>
          <a:xfrm>
            <a:off x="6096000" y="5867400"/>
            <a:ext cx="3048000" cy="523875"/>
          </a:xfrm>
          <a:prstGeom prst="rect">
            <a:avLst/>
          </a:prstGeom>
          <a:noFill/>
        </p:spPr>
        <p:txBody>
          <a:bodyPr>
            <a:spAutoFit/>
          </a:bodyPr>
          <a:lstStyle/>
          <a:p>
            <a:pPr>
              <a:buFont typeface="Arial" pitchFamily="34" charset="0"/>
              <a:buChar char="•"/>
              <a:defRPr/>
            </a:pPr>
            <a:r>
              <a:rPr lang="en-US" sz="1400" dirty="0">
                <a:solidFill>
                  <a:prstClr val="black"/>
                </a:solidFill>
                <a:latin typeface="Perpetua"/>
                <a:cs typeface="Arial" pitchFamily="34" charset="0"/>
              </a:rPr>
              <a:t>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(AR</a:t>
            </a:r>
            <a:r>
              <a:rPr lang="en-US" sz="1400" baseline="30000" dirty="0">
                <a:solidFill>
                  <a:prstClr val="black"/>
                </a:solidFill>
                <a:latin typeface="Perpetua"/>
                <a:cs typeface="Arial" pitchFamily="34" charset="0"/>
              </a:rPr>
              <a:t>1</a:t>
            </a:r>
            <a:r>
              <a:rPr lang="en-US" sz="1400" dirty="0">
                <a:solidFill>
                  <a:prstClr val="black"/>
                </a:solidFill>
                <a:latin typeface="Perpetua"/>
                <a:cs typeface="Arial" pitchFamily="34" charset="0"/>
              </a:rPr>
              <a:t>,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.LT</a:t>
            </a:r>
            <a:r>
              <a:rPr lang="en-US" sz="1400" baseline="30000" dirty="0">
                <a:solidFill>
                  <a:prstClr val="black"/>
                </a:solidFill>
                <a:latin typeface="Perpetua"/>
                <a:cs typeface="Arial" pitchFamily="34" charset="0"/>
              </a:rPr>
              <a:t>2</a:t>
            </a:r>
            <a:r>
              <a:rPr lang="en-US" sz="1400" dirty="0">
                <a:solidFill>
                  <a:prstClr val="black"/>
                </a:solidFill>
                <a:latin typeface="Perpetua"/>
                <a:cs typeface="Arial" pitchFamily="34" charset="0"/>
              </a:rPr>
              <a:t> , CR</a:t>
            </a:r>
            <a:r>
              <a:rPr lang="en-US" sz="1400" baseline="30000" dirty="0">
                <a:solidFill>
                  <a:prstClr val="black"/>
                </a:solidFill>
                <a:latin typeface="Perpetua"/>
                <a:cs typeface="Arial" pitchFamily="34" charset="0"/>
              </a:rPr>
              <a:t>1</a:t>
            </a:r>
            <a:r>
              <a:rPr lang="en-US" sz="1400" dirty="0">
                <a:solidFill>
                  <a:prstClr val="black"/>
                </a:solidFill>
                <a:latin typeface="Perpetua"/>
                <a:cs typeface="Arial" pitchFamily="34" charset="0"/>
              </a:rPr>
              <a:t>,CR</a:t>
            </a:r>
            <a:r>
              <a:rPr lang="en-US" sz="1400" baseline="30000" dirty="0">
                <a:solidFill>
                  <a:prstClr val="black"/>
                </a:solidFill>
                <a:latin typeface="Perpetua"/>
                <a:cs typeface="Arial" pitchFamily="34" charset="0"/>
              </a:rPr>
              <a:t>3</a:t>
            </a:r>
            <a:r>
              <a:rPr lang="en-US" sz="1400" dirty="0">
                <a:solidFill>
                  <a:prstClr val="black"/>
                </a:solidFill>
                <a:latin typeface="Perpetua"/>
                <a:cs typeface="Arial" pitchFamily="34" charset="0"/>
              </a:rPr>
              <a:t>),</a:t>
            </a:r>
            <a:br>
              <a:rPr lang="en-US" sz="1400" dirty="0">
                <a:solidFill>
                  <a:prstClr val="black"/>
                </a:solidFill>
                <a:latin typeface="Perpetua"/>
                <a:cs typeface="Arial" pitchFamily="34" charset="0"/>
              </a:rPr>
            </a:br>
            <a:r>
              <a:rPr lang="en-US" sz="1400" dirty="0">
                <a:solidFill>
                  <a:prstClr val="black"/>
                </a:solidFill>
                <a:latin typeface="Perpetua"/>
                <a:cs typeface="Arial" pitchFamily="34" charset="0"/>
              </a:rPr>
              <a:t>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 CR</a:t>
            </a:r>
            <a:r>
              <a:rPr lang="en-US" sz="1400" baseline="30000" dirty="0">
                <a:solidFill>
                  <a:prstClr val="black"/>
                </a:solidFill>
                <a:latin typeface="Perpetua"/>
                <a:cs typeface="Arial" pitchFamily="34" charset="0"/>
              </a:rPr>
              <a:t>1</a:t>
            </a:r>
            <a:r>
              <a:rPr lang="en-US" sz="1400" dirty="0">
                <a:solidFill>
                  <a:prstClr val="black"/>
                </a:solidFill>
                <a:latin typeface="Perpetua"/>
                <a:cs typeface="Arial" pitchFamily="34" charset="0"/>
              </a:rPr>
              <a:t>=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.AR</a:t>
            </a:r>
            <a:r>
              <a:rPr lang="en-US" sz="1400" baseline="30000" dirty="0">
                <a:solidFill>
                  <a:prstClr val="black"/>
                </a:solidFill>
                <a:latin typeface="Perpetua"/>
                <a:cs typeface="Arial" pitchFamily="34" charset="0"/>
              </a:rPr>
              <a:t>1</a:t>
            </a:r>
            <a:r>
              <a:rPr lang="en-US" sz="1400" baseline="-25000" dirty="0">
                <a:solidFill>
                  <a:prstClr val="black"/>
                </a:solidFill>
                <a:latin typeface="Arial" pitchFamily="34" charset="0"/>
                <a:cs typeface="Arial" pitchFamily="34" charset="0"/>
              </a:rPr>
              <a:t> </a:t>
            </a:r>
            <a:r>
              <a:rPr lang="en-US" sz="1400" dirty="0">
                <a:solidFill>
                  <a:prstClr val="black"/>
                </a:solidFill>
                <a:latin typeface="Perpetua"/>
                <a:cs typeface="Arial" pitchFamily="34" charset="0"/>
              </a:rPr>
              <a:t>=</a:t>
            </a: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.LT</a:t>
            </a:r>
            <a:r>
              <a:rPr lang="en-US" sz="1400" baseline="30000" dirty="0">
                <a:solidFill>
                  <a:prstClr val="black"/>
                </a:solidFill>
                <a:latin typeface="Perpetua"/>
                <a:cs typeface=""/>
              </a:rPr>
              <a:t>2</a:t>
            </a:r>
            <a:r>
              <a:rPr lang="en-US" sz="1400" dirty="0">
                <a:solidFill>
                  <a:prstClr val="black"/>
                </a:solidFill>
                <a:latin typeface="Perpetua"/>
                <a:cs typeface="Arial" pitchFamily="34" charset="0"/>
              </a:rPr>
              <a:t> =x ,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.CR</a:t>
            </a:r>
            <a:r>
              <a:rPr lang="en-US" sz="1400" baseline="30000" dirty="0">
                <a:solidFill>
                  <a:prstClr val="black"/>
                </a:solidFill>
                <a:latin typeface="Perpetua"/>
                <a:cs typeface="Arial" pitchFamily="34" charset="0"/>
              </a:rPr>
              <a:t>3</a:t>
            </a:r>
            <a:r>
              <a:rPr lang="en-US" sz="1400" dirty="0">
                <a:solidFill>
                  <a:prstClr val="black"/>
                </a:solidFill>
                <a:latin typeface="Perpetua"/>
                <a:cs typeface="Arial" pitchFamily="34" charset="0"/>
              </a:rPr>
              <a:t>=p</a:t>
            </a:r>
            <a:endParaRPr lang="en-US" sz="1400" baseline="-25000" dirty="0">
              <a:solidFill>
                <a:prstClr val="black"/>
              </a:solidFill>
              <a:latin typeface="Arial" pitchFamily="34" charset="0"/>
              <a:cs typeface="Arial" pitchFamily="34" charset="0"/>
            </a:endParaRPr>
          </a:p>
        </p:txBody>
      </p:sp>
      <p:cxnSp>
        <p:nvCxnSpPr>
          <p:cNvPr id="119" name="Straight Connector 118"/>
          <p:cNvCxnSpPr>
            <a:endCxn id="157" idx="7"/>
          </p:cNvCxnSpPr>
          <p:nvPr/>
        </p:nvCxnSpPr>
        <p:spPr>
          <a:xfrm rot="5400000">
            <a:off x="7700963" y="1028700"/>
            <a:ext cx="414338" cy="18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517" name="TextBox 95"/>
          <p:cNvSpPr txBox="1">
            <a:spLocks noChangeArrowheads="1"/>
          </p:cNvSpPr>
          <p:nvPr/>
        </p:nvSpPr>
        <p:spPr bwMode="auto">
          <a:xfrm flipH="1">
            <a:off x="7391400" y="9906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7518" name="TextBox 96"/>
          <p:cNvSpPr txBox="1">
            <a:spLocks noChangeArrowheads="1"/>
          </p:cNvSpPr>
          <p:nvPr/>
        </p:nvSpPr>
        <p:spPr bwMode="auto">
          <a:xfrm>
            <a:off x="6934200" y="685800"/>
            <a:ext cx="533400" cy="276225"/>
          </a:xfrm>
          <a:prstGeom prst="rect">
            <a:avLst/>
          </a:prstGeom>
          <a:noFill/>
          <a:ln w="9525">
            <a:noFill/>
            <a:miter lim="800000"/>
            <a:headEnd/>
            <a:tailEnd/>
          </a:ln>
        </p:spPr>
        <p:txBody>
          <a:bodyPr>
            <a:spAutoFit/>
          </a:bodyPr>
          <a:lstStyle/>
          <a:p>
            <a:r>
              <a:rPr lang="en-US" sz="1200">
                <a:solidFill>
                  <a:prstClr val="black"/>
                </a:solidFill>
              </a:rPr>
              <a:t>AR</a:t>
            </a:r>
            <a:endParaRPr lang="en-US" sz="1200" baseline="-25000">
              <a:solidFill>
                <a:prstClr val="black"/>
              </a:solidFill>
            </a:endParaRPr>
          </a:p>
        </p:txBody>
      </p:sp>
      <p:sp>
        <p:nvSpPr>
          <p:cNvPr id="17519" name="TextBox 98"/>
          <p:cNvSpPr txBox="1">
            <a:spLocks noChangeArrowheads="1"/>
          </p:cNvSpPr>
          <p:nvPr/>
        </p:nvSpPr>
        <p:spPr bwMode="auto">
          <a:xfrm flipH="1">
            <a:off x="7315200" y="5334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sp>
        <p:nvSpPr>
          <p:cNvPr id="17520" name="TextBox 101"/>
          <p:cNvSpPr txBox="1">
            <a:spLocks noChangeArrowheads="1"/>
          </p:cNvSpPr>
          <p:nvPr/>
        </p:nvSpPr>
        <p:spPr bwMode="auto">
          <a:xfrm>
            <a:off x="8077200" y="228600"/>
            <a:ext cx="301625" cy="276225"/>
          </a:xfrm>
          <a:prstGeom prst="rect">
            <a:avLst/>
          </a:prstGeom>
          <a:noFill/>
          <a:ln w="9525">
            <a:noFill/>
            <a:miter lim="800000"/>
            <a:headEnd/>
            <a:tailEnd/>
          </a:ln>
        </p:spPr>
        <p:txBody>
          <a:bodyPr>
            <a:spAutoFit/>
          </a:bodyPr>
          <a:lstStyle/>
          <a:p>
            <a:r>
              <a:rPr lang="en-US" sz="1200">
                <a:solidFill>
                  <a:prstClr val="black"/>
                </a:solidFill>
              </a:rPr>
              <a:t>1</a:t>
            </a:r>
            <a:endParaRPr lang="en-US" sz="1100">
              <a:solidFill>
                <a:prstClr val="black"/>
              </a:solidFill>
            </a:endParaRPr>
          </a:p>
        </p:txBody>
      </p:sp>
      <p:sp>
        <p:nvSpPr>
          <p:cNvPr id="17521" name="TextBox 105"/>
          <p:cNvSpPr txBox="1">
            <a:spLocks noChangeArrowheads="1"/>
          </p:cNvSpPr>
          <p:nvPr/>
        </p:nvSpPr>
        <p:spPr bwMode="auto">
          <a:xfrm>
            <a:off x="7848600" y="685800"/>
            <a:ext cx="457200" cy="276225"/>
          </a:xfrm>
          <a:prstGeom prst="rect">
            <a:avLst/>
          </a:prstGeom>
          <a:noFill/>
          <a:ln w="9525">
            <a:noFill/>
            <a:miter lim="800000"/>
            <a:headEnd/>
            <a:tailEnd/>
          </a:ln>
        </p:spPr>
        <p:txBody>
          <a:bodyPr>
            <a:spAutoFit/>
          </a:bodyPr>
          <a:lstStyle/>
          <a:p>
            <a:r>
              <a:rPr lang="en-US" sz="1200">
                <a:solidFill>
                  <a:prstClr val="black"/>
                </a:solidFill>
              </a:rPr>
              <a:t>LT</a:t>
            </a:r>
            <a:endParaRPr lang="en-US" sz="1100" baseline="-25000">
              <a:solidFill>
                <a:prstClr val="black"/>
              </a:solidFill>
            </a:endParaRPr>
          </a:p>
        </p:txBody>
      </p:sp>
      <p:cxnSp>
        <p:nvCxnSpPr>
          <p:cNvPr id="128" name="Straight Connector 127"/>
          <p:cNvCxnSpPr/>
          <p:nvPr/>
        </p:nvCxnSpPr>
        <p:spPr>
          <a:xfrm rot="16200000" flipH="1">
            <a:off x="7734300" y="4953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58" idx="6"/>
          </p:cNvCxnSpPr>
          <p:nvPr/>
        </p:nvCxnSpPr>
        <p:spPr>
          <a:xfrm rot="10800000">
            <a:off x="7924800" y="266700"/>
            <a:ext cx="4572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524" name="TextBox 108"/>
          <p:cNvSpPr txBox="1">
            <a:spLocks noChangeArrowheads="1"/>
          </p:cNvSpPr>
          <p:nvPr/>
        </p:nvSpPr>
        <p:spPr bwMode="auto">
          <a:xfrm>
            <a:off x="8229600" y="685800"/>
            <a:ext cx="533400" cy="276225"/>
          </a:xfrm>
          <a:prstGeom prst="rect">
            <a:avLst/>
          </a:prstGeom>
          <a:noFill/>
          <a:ln w="9525">
            <a:noFill/>
            <a:miter lim="800000"/>
            <a:headEnd/>
            <a:tailEnd/>
          </a:ln>
        </p:spPr>
        <p:txBody>
          <a:bodyPr>
            <a:spAutoFit/>
          </a:bodyPr>
          <a:lstStyle/>
          <a:p>
            <a:r>
              <a:rPr lang="en-US" sz="1200">
                <a:solidFill>
                  <a:prstClr val="black"/>
                </a:solidFill>
              </a:rPr>
              <a:t>CR</a:t>
            </a:r>
            <a:endParaRPr lang="en-US" sz="1200" baseline="-25000">
              <a:solidFill>
                <a:prstClr val="black"/>
              </a:solidFill>
            </a:endParaRPr>
          </a:p>
        </p:txBody>
      </p:sp>
      <p:cxnSp>
        <p:nvCxnSpPr>
          <p:cNvPr id="132" name="Straight Connector 131"/>
          <p:cNvCxnSpPr/>
          <p:nvPr/>
        </p:nvCxnSpPr>
        <p:spPr>
          <a:xfrm rot="10800000">
            <a:off x="8534400" y="838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526" name="TextBox 111"/>
          <p:cNvSpPr txBox="1">
            <a:spLocks noChangeArrowheads="1"/>
          </p:cNvSpPr>
          <p:nvPr/>
        </p:nvSpPr>
        <p:spPr bwMode="auto">
          <a:xfrm flipH="1">
            <a:off x="7696200" y="457200"/>
            <a:ext cx="269875" cy="276225"/>
          </a:xfrm>
          <a:prstGeom prst="rect">
            <a:avLst/>
          </a:prstGeom>
          <a:noFill/>
          <a:ln w="9525">
            <a:noFill/>
            <a:miter lim="800000"/>
            <a:headEnd/>
            <a:tailEnd/>
          </a:ln>
        </p:spPr>
        <p:txBody>
          <a:bodyPr wrap="none">
            <a:spAutoFit/>
          </a:bodyPr>
          <a:lstStyle/>
          <a:p>
            <a:r>
              <a:rPr lang="en-US" sz="1200">
                <a:solidFill>
                  <a:prstClr val="black"/>
                </a:solidFill>
              </a:rPr>
              <a:t>2</a:t>
            </a:r>
          </a:p>
        </p:txBody>
      </p:sp>
      <p:sp>
        <p:nvSpPr>
          <p:cNvPr id="17527" name="TextBox 112"/>
          <p:cNvSpPr txBox="1">
            <a:spLocks noChangeArrowheads="1"/>
          </p:cNvSpPr>
          <p:nvPr/>
        </p:nvSpPr>
        <p:spPr bwMode="auto">
          <a:xfrm flipH="1">
            <a:off x="8534400" y="609600"/>
            <a:ext cx="269875" cy="276225"/>
          </a:xfrm>
          <a:prstGeom prst="rect">
            <a:avLst/>
          </a:prstGeom>
          <a:noFill/>
          <a:ln w="9525">
            <a:noFill/>
            <a:miter lim="800000"/>
            <a:headEnd/>
            <a:tailEnd/>
          </a:ln>
        </p:spPr>
        <p:txBody>
          <a:bodyPr wrap="none">
            <a:spAutoFit/>
          </a:bodyPr>
          <a:lstStyle/>
          <a:p>
            <a:r>
              <a:rPr lang="en-US" sz="1200">
                <a:solidFill>
                  <a:prstClr val="black"/>
                </a:solidFill>
              </a:rPr>
              <a:t>3</a:t>
            </a:r>
          </a:p>
        </p:txBody>
      </p:sp>
      <p:sp>
        <p:nvSpPr>
          <p:cNvPr id="17528" name="TextBox 113"/>
          <p:cNvSpPr txBox="1">
            <a:spLocks noChangeArrowheads="1"/>
          </p:cNvSpPr>
          <p:nvPr/>
        </p:nvSpPr>
        <p:spPr bwMode="auto">
          <a:xfrm flipH="1">
            <a:off x="7696200" y="9906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152" name="Straight Connector 151"/>
          <p:cNvCxnSpPr>
            <a:endCxn id="157" idx="6"/>
          </p:cNvCxnSpPr>
          <p:nvPr/>
        </p:nvCxnSpPr>
        <p:spPr>
          <a:xfrm rot="10800000" flipV="1">
            <a:off x="7848600" y="914400"/>
            <a:ext cx="533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530" name="TextBox 101"/>
          <p:cNvSpPr txBox="1">
            <a:spLocks noChangeArrowheads="1"/>
          </p:cNvSpPr>
          <p:nvPr/>
        </p:nvSpPr>
        <p:spPr bwMode="auto">
          <a:xfrm>
            <a:off x="8077200" y="1066800"/>
            <a:ext cx="301625" cy="276225"/>
          </a:xfrm>
          <a:prstGeom prst="rect">
            <a:avLst/>
          </a:prstGeom>
          <a:noFill/>
          <a:ln w="9525">
            <a:noFill/>
            <a:miter lim="800000"/>
            <a:headEnd/>
            <a:tailEnd/>
          </a:ln>
        </p:spPr>
        <p:txBody>
          <a:bodyPr>
            <a:spAutoFit/>
          </a:bodyPr>
          <a:lstStyle/>
          <a:p>
            <a:r>
              <a:rPr lang="en-US" sz="1200">
                <a:solidFill>
                  <a:prstClr val="black"/>
                </a:solidFill>
              </a:rPr>
              <a:t>2</a:t>
            </a:r>
          </a:p>
        </p:txBody>
      </p:sp>
      <p:cxnSp>
        <p:nvCxnSpPr>
          <p:cNvPr id="154" name="Straight Connector 153"/>
          <p:cNvCxnSpPr/>
          <p:nvPr/>
        </p:nvCxnSpPr>
        <p:spPr>
          <a:xfrm rot="5400000" flipH="1" flipV="1">
            <a:off x="7239000" y="3048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532" name="TextBox 98"/>
          <p:cNvSpPr txBox="1">
            <a:spLocks noChangeArrowheads="1"/>
          </p:cNvSpPr>
          <p:nvPr/>
        </p:nvSpPr>
        <p:spPr bwMode="auto">
          <a:xfrm flipH="1">
            <a:off x="7315200" y="533400"/>
            <a:ext cx="269875" cy="276225"/>
          </a:xfrm>
          <a:prstGeom prst="rect">
            <a:avLst/>
          </a:prstGeom>
          <a:noFill/>
          <a:ln w="9525">
            <a:noFill/>
            <a:miter lim="800000"/>
            <a:headEnd/>
            <a:tailEnd/>
          </a:ln>
        </p:spPr>
        <p:txBody>
          <a:bodyPr wrap="none">
            <a:spAutoFit/>
          </a:bodyPr>
          <a:lstStyle/>
          <a:p>
            <a:r>
              <a:rPr lang="en-US" sz="1200">
                <a:solidFill>
                  <a:prstClr val="black"/>
                </a:solidFill>
              </a:rPr>
              <a:t>1</a:t>
            </a:r>
          </a:p>
        </p:txBody>
      </p:sp>
      <p:cxnSp>
        <p:nvCxnSpPr>
          <p:cNvPr id="156" name="Straight Connector 155"/>
          <p:cNvCxnSpPr/>
          <p:nvPr/>
        </p:nvCxnSpPr>
        <p:spPr>
          <a:xfrm rot="16200000" flipH="1">
            <a:off x="7162800" y="9144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Flowchart: Summing Junction 156"/>
          <p:cNvSpPr/>
          <p:nvPr/>
        </p:nvSpPr>
        <p:spPr>
          <a:xfrm>
            <a:off x="7620000" y="12954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prstClr val="white"/>
              </a:solidFill>
            </a:endParaRPr>
          </a:p>
        </p:txBody>
      </p:sp>
      <p:sp>
        <p:nvSpPr>
          <p:cNvPr id="158" name="Oval 157"/>
          <p:cNvSpPr/>
          <p:nvPr/>
        </p:nvSpPr>
        <p:spPr>
          <a:xfrm>
            <a:off x="7696200" y="152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59" name="Oval 158"/>
          <p:cNvSpPr/>
          <p:nvPr/>
        </p:nvSpPr>
        <p:spPr>
          <a:xfrm>
            <a:off x="8839200" y="762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black"/>
              </a:solidFill>
            </a:endParaRPr>
          </a:p>
        </p:txBody>
      </p:sp>
      <p:sp>
        <p:nvSpPr>
          <p:cNvPr id="130" name="TextBox 129"/>
          <p:cNvSpPr txBox="1"/>
          <p:nvPr/>
        </p:nvSpPr>
        <p:spPr>
          <a:xfrm>
            <a:off x="152400" y="3962400"/>
            <a:ext cx="1498600"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(AR</a:t>
            </a:r>
            <a:r>
              <a:rPr lang="en-US" sz="1400" baseline="30000" dirty="0">
                <a:solidFill>
                  <a:prstClr val="black"/>
                </a:solidFill>
                <a:latin typeface="Perpetua"/>
                <a:cs typeface=""/>
              </a:rPr>
              <a:t>1</a:t>
            </a:r>
            <a:r>
              <a:rPr lang="en-US" sz="1400" dirty="0">
                <a:solidFill>
                  <a:prstClr val="black"/>
                </a:solidFill>
                <a:latin typeface="Perpetua"/>
                <a:cs typeface=""/>
              </a:rPr>
              <a:t>),</a:t>
            </a:r>
            <a:r>
              <a:rPr lang="en-US" sz="1400" dirty="0">
                <a:solidFill>
                  <a:prstClr val="black"/>
                </a:solidFill>
                <a:latin typeface="Perpetua"/>
                <a:cs typeface="Arial" pitchFamily="34" charset="0"/>
              </a:rPr>
              <a:t>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.AR</a:t>
            </a:r>
            <a:r>
              <a:rPr lang="en-US" sz="1400" baseline="30000" dirty="0">
                <a:solidFill>
                  <a:prstClr val="black"/>
                </a:solidFill>
                <a:latin typeface="Perpetua"/>
                <a:cs typeface="Arial" pitchFamily="34" charset="0"/>
              </a:rPr>
              <a:t>1</a:t>
            </a:r>
            <a:r>
              <a:rPr lang="en-US" sz="1400" dirty="0">
                <a:solidFill>
                  <a:prstClr val="black"/>
                </a:solidFill>
                <a:latin typeface="Perpetua"/>
                <a:cs typeface="Arial" pitchFamily="34" charset="0"/>
              </a:rPr>
              <a:t>=x</a:t>
            </a:r>
            <a:endParaRPr lang="en-US" sz="1400" baseline="-25000" dirty="0">
              <a:solidFill>
                <a:prstClr val="black"/>
              </a:solidFill>
              <a:latin typeface="Arial" pitchFamily="34" charset="0"/>
              <a:cs typeface="Arial" pitchFamily="34" charset="0"/>
            </a:endParaRPr>
          </a:p>
        </p:txBody>
      </p:sp>
      <p:sp>
        <p:nvSpPr>
          <p:cNvPr id="134" name="TextBox 133"/>
          <p:cNvSpPr txBox="1"/>
          <p:nvPr/>
        </p:nvSpPr>
        <p:spPr>
          <a:xfrm>
            <a:off x="3733800" y="4038600"/>
            <a:ext cx="1462088" cy="307975"/>
          </a:xfrm>
          <a:prstGeom prst="rect">
            <a:avLst/>
          </a:prstGeom>
          <a:noFill/>
        </p:spPr>
        <p:txBody>
          <a:bodyPr wrap="none">
            <a:spAutoFit/>
          </a:bodyPr>
          <a:lstStyle/>
          <a:p>
            <a:pPr>
              <a:buFont typeface="Arial" pitchFamily="34" charset="0"/>
              <a:buChar char="•"/>
              <a:defRPr/>
            </a:pPr>
            <a:r>
              <a:rPr lang="en-US" sz="1400" dirty="0">
                <a:solidFill>
                  <a:prstClr val="black"/>
                </a:solidFill>
                <a:latin typeface="Perpetua"/>
                <a:cs typeface=""/>
              </a:rPr>
              <a:t>S</a:t>
            </a:r>
            <a:r>
              <a:rPr lang="en-US" sz="1400" baseline="-25000" dirty="0">
                <a:solidFill>
                  <a:prstClr val="black"/>
                </a:solidFill>
                <a:latin typeface="Perpetua"/>
                <a:cs typeface=""/>
              </a:rPr>
              <a:t>2</a:t>
            </a:r>
            <a:r>
              <a:rPr lang="en-US" sz="1400" dirty="0">
                <a:solidFill>
                  <a:prstClr val="black"/>
                </a:solidFill>
                <a:latin typeface="Perpetua"/>
                <a:cs typeface=""/>
              </a:rPr>
              <a:t>(LT</a:t>
            </a:r>
            <a:r>
              <a:rPr lang="en-US" sz="1400" baseline="30000" dirty="0">
                <a:solidFill>
                  <a:prstClr val="black"/>
                </a:solidFill>
                <a:latin typeface="Perpetua"/>
                <a:cs typeface=""/>
              </a:rPr>
              <a:t>2</a:t>
            </a:r>
            <a:r>
              <a:rPr lang="en-US" sz="1400" dirty="0">
                <a:solidFill>
                  <a:prstClr val="black"/>
                </a:solidFill>
                <a:latin typeface="Perpetua"/>
                <a:cs typeface="Arial" pitchFamily="34" charset="0"/>
              </a:rPr>
              <a:t>), S</a:t>
            </a:r>
            <a:r>
              <a:rPr lang="en-US" sz="1400" baseline="-25000" dirty="0">
                <a:solidFill>
                  <a:prstClr val="black"/>
                </a:solidFill>
                <a:latin typeface="Perpetua"/>
                <a:cs typeface="Arial" pitchFamily="34" charset="0"/>
              </a:rPr>
              <a:t>2</a:t>
            </a:r>
            <a:r>
              <a:rPr lang="en-US" sz="1400" dirty="0">
                <a:solidFill>
                  <a:prstClr val="black"/>
                </a:solidFill>
                <a:latin typeface="Perpetua"/>
                <a:cs typeface="Arial" pitchFamily="34" charset="0"/>
              </a:rPr>
              <a:t>. LT</a:t>
            </a:r>
            <a:r>
              <a:rPr lang="en-US" sz="1400" baseline="30000" dirty="0">
                <a:solidFill>
                  <a:prstClr val="black"/>
                </a:solidFill>
                <a:latin typeface="Perpetua"/>
                <a:cs typeface="Arial" pitchFamily="34" charset="0"/>
              </a:rPr>
              <a:t>2</a:t>
            </a:r>
            <a:r>
              <a:rPr lang="en-US" sz="1400" dirty="0">
                <a:solidFill>
                  <a:prstClr val="black"/>
                </a:solidFill>
                <a:latin typeface="Perpetua"/>
                <a:cs typeface="Arial" pitchFamily="34" charset="0"/>
              </a:rPr>
              <a:t>=x</a:t>
            </a:r>
            <a:endParaRPr lang="en-US" sz="1400" baseline="-25000" dirty="0">
              <a:solidFill>
                <a:prstClr val="black"/>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57563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9" presetClass="path" presetSubtype="0" accel="50000" decel="50000" fill="hold" grpId="0" nodeType="clickEffect">
                                  <p:stCondLst>
                                    <p:cond delay="0"/>
                                  </p:stCondLst>
                                  <p:childTnLst>
                                    <p:animMotion origin="layout" path="M -1.11111E-6 3.77428E-6 L 0.23472 0.31059 " pathEditMode="relative" rAng="0" ptsTypes="AA">
                                      <p:cBhvr>
                                        <p:cTn id="48" dur="2000" fill="hold"/>
                                        <p:tgtEl>
                                          <p:spTgt spid="25"/>
                                        </p:tgtEl>
                                        <p:attrNameLst>
                                          <p:attrName>ppt_x</p:attrName>
                                          <p:attrName>ppt_y</p:attrName>
                                        </p:attrNameLst>
                                      </p:cBhvr>
                                      <p:rCtr x="11700" y="15500"/>
                                    </p:animMotion>
                                  </p:childTnLst>
                                </p:cTn>
                              </p:par>
                              <p:par>
                                <p:cTn id="49" presetID="0" presetClass="path" presetSubtype="0" accel="50000" decel="50000" fill="hold" grpId="0" nodeType="withEffect">
                                  <p:stCondLst>
                                    <p:cond delay="0"/>
                                  </p:stCondLst>
                                  <p:childTnLst>
                                    <p:animMotion origin="layout" path="M -4.44444E-6 2.94172E-6 L -0.15486 0.29949 " pathEditMode="relative" rAng="0" ptsTypes="AA">
                                      <p:cBhvr>
                                        <p:cTn id="50" dur="2000" fill="hold"/>
                                        <p:tgtEl>
                                          <p:spTgt spid="19"/>
                                        </p:tgtEl>
                                        <p:attrNameLst>
                                          <p:attrName>ppt_x</p:attrName>
                                          <p:attrName>ppt_y</p:attrName>
                                        </p:attrNameLst>
                                      </p:cBhvr>
                                      <p:rCtr x="-7700" y="15000"/>
                                    </p:animMotion>
                                  </p:childTnLst>
                                </p:cTn>
                              </p:par>
                            </p:childTnLst>
                          </p:cTn>
                        </p:par>
                        <p:par>
                          <p:cTn id="51" fill="hold">
                            <p:stCondLst>
                              <p:cond delay="2000"/>
                            </p:stCondLst>
                            <p:childTnLst>
                              <p:par>
                                <p:cTn id="52" presetID="1" presetClass="exit" presetSubtype="0" fill="hold" grpId="1" nodeType="afterEffect">
                                  <p:stCondLst>
                                    <p:cond delay="0"/>
                                  </p:stCondLst>
                                  <p:childTnLst>
                                    <p:set>
                                      <p:cBhvr>
                                        <p:cTn id="53" dur="1" fill="hold">
                                          <p:stCondLst>
                                            <p:cond delay="0"/>
                                          </p:stCondLst>
                                        </p:cTn>
                                        <p:tgtEl>
                                          <p:spTgt spid="19"/>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0" nodeType="after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49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49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9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9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49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50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50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50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50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50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50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3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3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3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4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5" grpId="0"/>
      <p:bldP spid="25" grpId="1"/>
      <p:bldP spid="17452" grpId="0"/>
      <p:bldP spid="17454" grpId="0"/>
      <p:bldP spid="17455" grpId="0"/>
      <p:bldP spid="66" grpId="0" animBg="1"/>
      <p:bldP spid="67" grpId="0" animBg="1"/>
      <p:bldP spid="68" grpId="0" animBg="1"/>
      <p:bldP spid="69" grpId="0"/>
      <p:bldP spid="70" grpId="0" animBg="1"/>
      <p:bldP spid="71" grpId="0" animBg="1"/>
      <p:bldP spid="72" grpId="0"/>
      <p:bldP spid="73" grpId="0" animBg="1"/>
      <p:bldP spid="74" grpId="0"/>
      <p:bldP spid="17465" grpId="0"/>
      <p:bldP spid="17466" grpId="0"/>
      <p:bldP spid="17467" grpId="0"/>
      <p:bldP spid="17493" grpId="0"/>
      <p:bldP spid="17494" grpId="0"/>
      <p:bldP spid="17495" grpId="0"/>
      <p:bldP spid="17496" grpId="0"/>
      <p:bldP spid="17497" grpId="0"/>
      <p:bldP spid="17500" grpId="0"/>
      <p:bldP spid="17502" grpId="0"/>
      <p:bldP spid="17503" grpId="0"/>
      <p:bldP spid="17504" grpId="0"/>
      <p:bldP spid="17506" grpId="0"/>
      <p:bldP spid="17508" grpId="0"/>
      <p:bldP spid="136" grpId="0" animBg="1"/>
      <p:bldP spid="137" grpId="0" animBg="1"/>
      <p:bldP spid="138" grpId="0" animBg="1"/>
      <p:bldP spid="143" grpId="0"/>
      <p:bldP spid="150" grpId="0"/>
      <p:bldP spid="15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2400" y="0"/>
            <a:ext cx="8991600" cy="792163"/>
          </a:xfrm>
        </p:spPr>
        <p:txBody>
          <a:bodyPr/>
          <a:lstStyle/>
          <a:p>
            <a:pPr eaLnBrk="1" hangingPunct="1"/>
            <a:r>
              <a:rPr lang="en-US" sz="2800" dirty="0"/>
              <a:t>Experimental Evaluation: Comparison </a:t>
            </a:r>
            <a:r>
              <a:rPr lang="en-US" sz="2800"/>
              <a:t>with MCDSAT</a:t>
            </a:r>
            <a:endParaRPr lang="en-US" sz="2800" dirty="0"/>
          </a:p>
        </p:txBody>
      </p:sp>
      <p:pic>
        <p:nvPicPr>
          <p:cNvPr id="18436" name="Picture 5" descr="C:\Users\george\Documents\My Dropbox\HPC_star_all_time1.eps"/>
          <p:cNvPicPr>
            <a:picLocks noChangeAspect="1" noChangeArrowheads="1"/>
          </p:cNvPicPr>
          <p:nvPr/>
        </p:nvPicPr>
        <p:blipFill>
          <a:blip r:embed="rId2" cstate="print"/>
          <a:srcRect/>
          <a:stretch>
            <a:fillRect/>
          </a:stretch>
        </p:blipFill>
        <p:spPr bwMode="auto">
          <a:xfrm>
            <a:off x="327025" y="792163"/>
            <a:ext cx="8664575" cy="6065837"/>
          </a:xfrm>
          <a:prstGeom prst="rect">
            <a:avLst/>
          </a:prstGeom>
          <a:noFill/>
          <a:ln w="9525">
            <a:noFill/>
            <a:miter lim="800000"/>
            <a:headEnd/>
            <a:tailEnd/>
          </a:ln>
        </p:spPr>
      </p:pic>
    </p:spTree>
    <p:extLst>
      <p:ext uri="{BB962C8B-B14F-4D97-AF65-F5344CB8AC3E}">
        <p14:creationId xmlns:p14="http://schemas.microsoft.com/office/powerpoint/2010/main" val="3791317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152400" y="0"/>
            <a:ext cx="8991600" cy="838200"/>
          </a:xfrm>
        </p:spPr>
        <p:txBody>
          <a:bodyPr/>
          <a:lstStyle/>
          <a:p>
            <a:pPr eaLnBrk="1" hangingPunct="1"/>
            <a:r>
              <a:rPr lang="en-US" sz="2800" dirty="0"/>
              <a:t>Experimental Evaluation: Comparison with </a:t>
            </a:r>
            <a:r>
              <a:rPr lang="en-US" sz="2800"/>
              <a:t>MCDSAT </a:t>
            </a:r>
            <a:endParaRPr lang="en-US" sz="2800" dirty="0"/>
          </a:p>
        </p:txBody>
      </p:sp>
      <p:sp>
        <p:nvSpPr>
          <p:cNvPr id="19461" name="TextBox 8"/>
          <p:cNvSpPr txBox="1">
            <a:spLocks noChangeArrowheads="1"/>
          </p:cNvSpPr>
          <p:nvPr/>
        </p:nvSpPr>
        <p:spPr bwMode="auto">
          <a:xfrm>
            <a:off x="7331075" y="1905000"/>
            <a:ext cx="1812925" cy="646113"/>
          </a:xfrm>
          <a:prstGeom prst="rect">
            <a:avLst/>
          </a:prstGeom>
          <a:noFill/>
          <a:ln w="9525">
            <a:noFill/>
            <a:miter lim="800000"/>
            <a:headEnd/>
            <a:tailEnd/>
          </a:ln>
        </p:spPr>
        <p:txBody>
          <a:bodyPr wrap="none">
            <a:spAutoFit/>
          </a:bodyPr>
          <a:lstStyle/>
          <a:p>
            <a:r>
              <a:rPr lang="en-US">
                <a:solidFill>
                  <a:srgbClr val="00B050"/>
                </a:solidFill>
              </a:rPr>
              <a:t>Searching for a</a:t>
            </a:r>
          </a:p>
          <a:p>
            <a:r>
              <a:rPr lang="en-US">
                <a:solidFill>
                  <a:srgbClr val="00B050"/>
                </a:solidFill>
              </a:rPr>
              <a:t>phase transition</a:t>
            </a:r>
          </a:p>
        </p:txBody>
      </p:sp>
      <p:sp>
        <p:nvSpPr>
          <p:cNvPr id="18" name="Arc 17"/>
          <p:cNvSpPr/>
          <p:nvPr/>
        </p:nvSpPr>
        <p:spPr>
          <a:xfrm rot="8310433">
            <a:off x="4597400" y="-155575"/>
            <a:ext cx="3086100" cy="3314700"/>
          </a:xfrm>
          <a:prstGeom prst="arc">
            <a:avLst>
              <a:gd name="adj1" fmla="val 15571895"/>
              <a:gd name="adj2" fmla="val 0"/>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19463" name="Picture 7" descr="C:\Users\george\Documents\My Dropbox\HPC_HD_80_chain4.eps"/>
          <p:cNvPicPr>
            <a:picLocks noChangeAspect="1" noChangeArrowheads="1"/>
          </p:cNvPicPr>
          <p:nvPr/>
        </p:nvPicPr>
        <p:blipFill>
          <a:blip r:embed="rId2" cstate="print"/>
          <a:srcRect/>
          <a:stretch>
            <a:fillRect/>
          </a:stretch>
        </p:blipFill>
        <p:spPr bwMode="auto">
          <a:xfrm>
            <a:off x="304800" y="838200"/>
            <a:ext cx="8599714" cy="6019800"/>
          </a:xfrm>
          <a:prstGeom prst="rect">
            <a:avLst/>
          </a:prstGeom>
          <a:noFill/>
        </p:spPr>
      </p:pic>
    </p:spTree>
    <p:extLst>
      <p:ext uri="{BB962C8B-B14F-4D97-AF65-F5344CB8AC3E}">
        <p14:creationId xmlns:p14="http://schemas.microsoft.com/office/powerpoint/2010/main" val="154116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Experimental Evaluation:</a:t>
            </a:r>
            <a:br>
              <a:rPr lang="en-US"/>
            </a:br>
            <a:r>
              <a:rPr lang="en-US"/>
              <a:t>Scaling to 10000 views</a:t>
            </a:r>
          </a:p>
        </p:txBody>
      </p:sp>
      <p:pic>
        <p:nvPicPr>
          <p:cNvPr id="20484" name="Picture 2" descr="C:\Users\george\Documents\My Dropbox\my papers\SIGMOD_camera_ready\10000vEQpRewNo.eps"/>
          <p:cNvPicPr>
            <a:picLocks noChangeAspect="1" noChangeArrowheads="1"/>
          </p:cNvPicPr>
          <p:nvPr/>
        </p:nvPicPr>
        <p:blipFill>
          <a:blip r:embed="rId2" cstate="print"/>
          <a:srcRect/>
          <a:stretch>
            <a:fillRect/>
          </a:stretch>
        </p:blipFill>
        <p:spPr bwMode="auto">
          <a:xfrm>
            <a:off x="4549775" y="2286000"/>
            <a:ext cx="4594225" cy="3311525"/>
          </a:xfrm>
          <a:prstGeom prst="rect">
            <a:avLst/>
          </a:prstGeom>
          <a:noFill/>
          <a:ln w="9525">
            <a:noFill/>
            <a:miter lim="800000"/>
            <a:headEnd/>
            <a:tailEnd/>
          </a:ln>
        </p:spPr>
      </p:pic>
      <p:sp>
        <p:nvSpPr>
          <p:cNvPr id="20485" name="TextBox 9"/>
          <p:cNvSpPr txBox="1">
            <a:spLocks noChangeArrowheads="1"/>
          </p:cNvSpPr>
          <p:nvPr/>
        </p:nvSpPr>
        <p:spPr bwMode="auto">
          <a:xfrm>
            <a:off x="838200" y="5867400"/>
            <a:ext cx="6248400" cy="646113"/>
          </a:xfrm>
          <a:prstGeom prst="rect">
            <a:avLst/>
          </a:prstGeom>
          <a:noFill/>
          <a:ln w="9525">
            <a:noFill/>
            <a:miter lim="800000"/>
            <a:headEnd/>
            <a:tailEnd/>
          </a:ln>
        </p:spPr>
        <p:txBody>
          <a:bodyPr>
            <a:spAutoFit/>
          </a:bodyPr>
          <a:lstStyle/>
          <a:p>
            <a:r>
              <a:rPr lang="en-US"/>
              <a:t>Pushing the exponential computation offline</a:t>
            </a:r>
          </a:p>
          <a:p>
            <a:r>
              <a:rPr lang="en-US"/>
              <a:t>GQR Time proportional to number of rewritings</a:t>
            </a:r>
          </a:p>
        </p:txBody>
      </p:sp>
      <p:pic>
        <p:nvPicPr>
          <p:cNvPr id="9" name="Picture 2" descr="C:\Users\george\Documents\My Dropbox\10000vEQpTimeCombined.eps"/>
          <p:cNvPicPr>
            <a:picLocks noChangeAspect="1" noChangeArrowheads="1"/>
          </p:cNvPicPr>
          <p:nvPr/>
        </p:nvPicPr>
        <p:blipFill>
          <a:blip r:embed="rId3" cstate="print"/>
          <a:srcRect/>
          <a:stretch>
            <a:fillRect/>
          </a:stretch>
        </p:blipFill>
        <p:spPr bwMode="auto">
          <a:xfrm>
            <a:off x="0" y="2209800"/>
            <a:ext cx="4789714" cy="3352800"/>
          </a:xfrm>
          <a:prstGeom prst="rect">
            <a:avLst/>
          </a:prstGeom>
          <a:noFill/>
        </p:spPr>
      </p:pic>
    </p:spTree>
    <p:extLst>
      <p:ext uri="{BB962C8B-B14F-4D97-AF65-F5344CB8AC3E}">
        <p14:creationId xmlns:p14="http://schemas.microsoft.com/office/powerpoint/2010/main" val="2727282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Why does GQR perform better?</a:t>
            </a:r>
          </a:p>
        </p:txBody>
      </p:sp>
      <p:sp>
        <p:nvSpPr>
          <p:cNvPr id="26627" name="Content Placeholder 2"/>
          <p:cNvSpPr>
            <a:spLocks noGrp="1"/>
          </p:cNvSpPr>
          <p:nvPr>
            <p:ph sz="quarter" idx="1"/>
          </p:nvPr>
        </p:nvSpPr>
        <p:spPr>
          <a:xfrm>
            <a:off x="914400" y="1447800"/>
            <a:ext cx="8001000" cy="4572000"/>
          </a:xfrm>
        </p:spPr>
        <p:txBody>
          <a:bodyPr/>
          <a:lstStyle/>
          <a:p>
            <a:r>
              <a:rPr lang="en-US" sz="2400" dirty="0"/>
              <a:t>Preprocessing = Step1 of </a:t>
            </a:r>
            <a:r>
              <a:rPr lang="en-US" sz="2400" dirty="0" err="1"/>
              <a:t>minicon</a:t>
            </a:r>
            <a:r>
              <a:rPr lang="en-US" sz="2400" dirty="0"/>
              <a:t> with an additional burden</a:t>
            </a:r>
          </a:p>
          <a:p>
            <a:pPr lvl="1"/>
            <a:r>
              <a:rPr lang="en-US" sz="2000" dirty="0"/>
              <a:t>Process ALL </a:t>
            </a:r>
            <a:r>
              <a:rPr lang="en-US" sz="2000" dirty="0" err="1"/>
              <a:t>subgoals</a:t>
            </a:r>
            <a:r>
              <a:rPr lang="en-US" sz="2000" dirty="0"/>
              <a:t> of ALL views </a:t>
            </a:r>
          </a:p>
          <a:p>
            <a:pPr lvl="2"/>
            <a:r>
              <a:rPr lang="en-US" sz="1800" dirty="0"/>
              <a:t>Construct PJ patterns</a:t>
            </a:r>
          </a:p>
          <a:p>
            <a:pPr lvl="1"/>
            <a:r>
              <a:rPr lang="en-US" sz="2000" dirty="0"/>
              <a:t>Construct </a:t>
            </a:r>
            <a:r>
              <a:rPr lang="en-US" sz="2000" dirty="0" err="1"/>
              <a:t>infoboxes</a:t>
            </a:r>
            <a:endParaRPr lang="en-US" sz="2000" dirty="0"/>
          </a:p>
          <a:p>
            <a:pPr lvl="1"/>
            <a:r>
              <a:rPr lang="en-US" sz="2000" dirty="0"/>
              <a:t>+ indexing = more optimization (cost of indexing can be amortized)</a:t>
            </a:r>
          </a:p>
          <a:p>
            <a:r>
              <a:rPr lang="en-US" sz="2400" dirty="0"/>
              <a:t>Then we do something ``lighter than’’ step 2 of Phase 1</a:t>
            </a:r>
          </a:p>
          <a:p>
            <a:pPr lvl="1"/>
            <a:r>
              <a:rPr lang="en-US" sz="2000" dirty="0"/>
              <a:t>Combine CPJs</a:t>
            </a:r>
          </a:p>
          <a:p>
            <a:pPr lvl="1"/>
            <a:r>
              <a:rPr lang="en-US" sz="2000" dirty="0"/>
              <a:t>And in less iterations! (No. of atomic query </a:t>
            </a:r>
            <a:r>
              <a:rPr lang="en-US" sz="2000" dirty="0" err="1"/>
              <a:t>subgoal</a:t>
            </a:r>
            <a:r>
              <a:rPr lang="en-US" sz="2000" dirty="0"/>
              <a:t> X No. of PJs)</a:t>
            </a:r>
          </a:p>
          <a:p>
            <a:r>
              <a:rPr lang="en-US" sz="2400" dirty="0" err="1"/>
              <a:t>MiniCon’s</a:t>
            </a:r>
            <a:r>
              <a:rPr lang="en-US" sz="2400" dirty="0"/>
              <a:t> Phase 2 is </a:t>
            </a:r>
            <a:r>
              <a:rPr lang="en-US" sz="2400" i="1" dirty="0"/>
              <a:t>entirely encapsulated</a:t>
            </a:r>
            <a:r>
              <a:rPr lang="en-US" sz="2400" dirty="0"/>
              <a:t> in our combination of CPJs.</a:t>
            </a:r>
          </a:p>
        </p:txBody>
      </p:sp>
    </p:spTree>
    <p:extLst>
      <p:ext uri="{BB962C8B-B14F-4D97-AF65-F5344CB8AC3E}">
        <p14:creationId xmlns:p14="http://schemas.microsoft.com/office/powerpoint/2010/main" val="3633843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GQR Discussion</a:t>
            </a:r>
          </a:p>
        </p:txBody>
      </p:sp>
      <p:sp>
        <p:nvSpPr>
          <p:cNvPr id="22531" name="Content Placeholder 2"/>
          <p:cNvSpPr>
            <a:spLocks noGrp="1"/>
          </p:cNvSpPr>
          <p:nvPr>
            <p:ph sz="quarter" idx="1"/>
          </p:nvPr>
        </p:nvSpPr>
        <p:spPr/>
        <p:txBody>
          <a:bodyPr/>
          <a:lstStyle/>
          <a:p>
            <a:r>
              <a:rPr lang="en-US" sz="2400" dirty="0"/>
              <a:t>Contributions</a:t>
            </a:r>
          </a:p>
          <a:p>
            <a:pPr lvl="1"/>
            <a:r>
              <a:rPr lang="en-US" sz="2000" dirty="0"/>
              <a:t>Compact graph representation of  views</a:t>
            </a:r>
          </a:p>
          <a:p>
            <a:pPr lvl="2"/>
            <a:r>
              <a:rPr lang="en-US" sz="1800" dirty="0"/>
              <a:t>Combine/reject whole set of views/rewritings at once</a:t>
            </a:r>
          </a:p>
          <a:p>
            <a:pPr lvl="1"/>
            <a:r>
              <a:rPr lang="en-US" sz="2000" dirty="0"/>
              <a:t>Fail-fast conditions </a:t>
            </a:r>
          </a:p>
          <a:p>
            <a:pPr lvl="1"/>
            <a:r>
              <a:rPr lang="en-US" sz="2000" dirty="0"/>
              <a:t>Scalable reformulation </a:t>
            </a:r>
          </a:p>
          <a:p>
            <a:pPr lvl="2"/>
            <a:r>
              <a:rPr lang="en-US" sz="1800" dirty="0"/>
              <a:t>Even more efficient by pushing computation offline</a:t>
            </a:r>
          </a:p>
          <a:p>
            <a:pPr lvl="1">
              <a:buFont typeface="Wingdings 2" pitchFamily="18" charset="2"/>
              <a:buNone/>
            </a:pPr>
            <a:endParaRPr lang="en-US" sz="2000" dirty="0"/>
          </a:p>
          <a:p>
            <a:r>
              <a:rPr lang="en-US" sz="2400" dirty="0"/>
              <a:t>See paper for:</a:t>
            </a:r>
          </a:p>
          <a:p>
            <a:pPr lvl="1" eaLnBrk="1" hangingPunct="1"/>
            <a:r>
              <a:rPr lang="en-US" sz="2000" dirty="0"/>
              <a:t>Repeated predicates</a:t>
            </a:r>
          </a:p>
          <a:p>
            <a:pPr lvl="1" eaLnBrk="1" hangingPunct="1"/>
            <a:r>
              <a:rPr lang="en-US" sz="2000" dirty="0"/>
              <a:t>Minimal rewritings and minimization conditions </a:t>
            </a:r>
          </a:p>
          <a:p>
            <a:pPr lvl="1" eaLnBrk="1" hangingPunct="1"/>
            <a:r>
              <a:rPr lang="en-US" sz="2000" dirty="0"/>
              <a:t>Index on the preprocessed PJs </a:t>
            </a:r>
          </a:p>
          <a:p>
            <a:pPr lvl="1" eaLnBrk="1" hangingPunct="1"/>
            <a:r>
              <a:rPr lang="en-US" sz="2000" dirty="0"/>
              <a:t>Detail comparison with Related Work (</a:t>
            </a:r>
            <a:r>
              <a:rPr lang="en-US" sz="2000" dirty="0" err="1"/>
              <a:t>Minicon</a:t>
            </a:r>
            <a:r>
              <a:rPr lang="en-US" sz="2000" dirty="0"/>
              <a:t>, MCDSAT, </a:t>
            </a:r>
            <a:r>
              <a:rPr lang="en-US" sz="2000" dirty="0" err="1"/>
              <a:t>Hypergraph</a:t>
            </a:r>
            <a:r>
              <a:rPr lang="en-US" sz="2000" dirty="0"/>
              <a:t> decompositions)</a:t>
            </a:r>
          </a:p>
          <a:p>
            <a:endParaRPr lang="en-US" sz="2400" dirty="0"/>
          </a:p>
        </p:txBody>
      </p:sp>
    </p:spTree>
    <p:extLst>
      <p:ext uri="{BB962C8B-B14F-4D97-AF65-F5344CB8AC3E}">
        <p14:creationId xmlns:p14="http://schemas.microsoft.com/office/powerpoint/2010/main" val="1487009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57200" y="274638"/>
            <a:ext cx="8229600" cy="944562"/>
          </a:xfrm>
        </p:spPr>
        <p:txBody>
          <a:bodyPr/>
          <a:lstStyle/>
          <a:p>
            <a:pPr eaLnBrk="1" hangingPunct="1"/>
            <a:r>
              <a:rPr lang="en-US">
                <a:latin typeface="Arial" charset="0"/>
                <a:cs typeface="Arial" charset="0"/>
              </a:rPr>
              <a:t>GQR playground (open problems)</a:t>
            </a:r>
          </a:p>
        </p:txBody>
      </p:sp>
      <p:sp>
        <p:nvSpPr>
          <p:cNvPr id="39938" name="Content Placeholder 2"/>
          <p:cNvSpPr>
            <a:spLocks noGrp="1"/>
          </p:cNvSpPr>
          <p:nvPr>
            <p:ph sz="quarter" idx="1"/>
          </p:nvPr>
        </p:nvSpPr>
        <p:spPr/>
        <p:txBody>
          <a:bodyPr/>
          <a:lstStyle/>
          <a:p>
            <a:pPr eaLnBrk="1" hangingPunct="1"/>
            <a:r>
              <a:rPr lang="en-US" sz="2400" dirty="0">
                <a:latin typeface="Arial" charset="0"/>
                <a:cs typeface="Arial" charset="0"/>
              </a:rPr>
              <a:t>Paying more for indexing during preprocessing will make the retrieval of source patterns cheap – Explore tradeoff</a:t>
            </a:r>
          </a:p>
          <a:p>
            <a:pPr eaLnBrk="1" hangingPunct="1"/>
            <a:r>
              <a:rPr lang="en-US" sz="2400" dirty="0">
                <a:latin typeface="Arial" charset="0"/>
                <a:cs typeface="Arial" charset="0"/>
              </a:rPr>
              <a:t>Minimal rewritings will yield an optimized query </a:t>
            </a:r>
          </a:p>
          <a:p>
            <a:pPr eaLnBrk="1" hangingPunct="1"/>
            <a:r>
              <a:rPr lang="en-US" sz="2400" dirty="0">
                <a:latin typeface="Arial" charset="0"/>
                <a:cs typeface="Arial" charset="0"/>
              </a:rPr>
              <a:t>Repeated predicates are a big deal</a:t>
            </a:r>
          </a:p>
          <a:p>
            <a:pPr eaLnBrk="1" hangingPunct="1"/>
            <a:r>
              <a:rPr lang="en-US" sz="2400" dirty="0">
                <a:latin typeface="Arial" charset="0"/>
                <a:cs typeface="Arial" charset="0"/>
              </a:rPr>
              <a:t>Order of combination of patterns could have an impact</a:t>
            </a:r>
          </a:p>
          <a:p>
            <a:pPr eaLnBrk="1" hangingPunct="1"/>
            <a:r>
              <a:rPr lang="en-US" sz="2400" dirty="0">
                <a:latin typeface="Arial" charset="0"/>
                <a:cs typeface="Arial" charset="0"/>
              </a:rPr>
              <a:t>Future work: </a:t>
            </a:r>
          </a:p>
          <a:p>
            <a:pPr lvl="1" eaLnBrk="1" hangingPunct="1"/>
            <a:r>
              <a:rPr lang="en-US" sz="2000" dirty="0">
                <a:latin typeface="Arial" charset="0"/>
                <a:cs typeface="Arial" charset="0"/>
              </a:rPr>
              <a:t>adding constants and built-in predicates</a:t>
            </a:r>
          </a:p>
          <a:p>
            <a:pPr lvl="1" eaLnBrk="1" hangingPunct="1"/>
            <a:r>
              <a:rPr lang="en-US" sz="2000" dirty="0">
                <a:latin typeface="Arial" charset="0"/>
                <a:cs typeface="Arial" charset="0"/>
              </a:rPr>
              <a:t>more source preprocessing</a:t>
            </a:r>
          </a:p>
          <a:p>
            <a:pPr lvl="1" eaLnBrk="1" hangingPunct="1"/>
            <a:r>
              <a:rPr lang="en-US" sz="2000" dirty="0">
                <a:latin typeface="Arial" charset="0"/>
                <a:cs typeface="Arial" charset="0"/>
              </a:rPr>
              <a:t>UCQs as inputs</a:t>
            </a:r>
          </a:p>
          <a:p>
            <a:pPr lvl="1" eaLnBrk="1" hangingPunct="1"/>
            <a:r>
              <a:rPr lang="en-US" sz="2000" dirty="0">
                <a:latin typeface="Arial" charset="0"/>
                <a:cs typeface="Arial" charset="0"/>
              </a:rPr>
              <a:t>richer mediator languages (e.g., description logics)</a:t>
            </a:r>
          </a:p>
          <a:p>
            <a:pPr lvl="1" eaLnBrk="1" hangingPunct="1"/>
            <a:endParaRPr lang="en-US" dirty="0">
              <a:latin typeface="Perpetua"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latin typeface="Franklin Gothic Book" charset="0"/>
              </a:rPr>
              <a:t>QUESTIONS?</a:t>
            </a:r>
          </a:p>
        </p:txBody>
      </p:sp>
      <p:sp>
        <p:nvSpPr>
          <p:cNvPr id="5" name="Rectangle 4"/>
          <p:cNvSpPr/>
          <p:nvPr/>
        </p:nvSpPr>
        <p:spPr>
          <a:xfrm rot="20917912">
            <a:off x="1559354" y="3293215"/>
            <a:ext cx="5672643" cy="923330"/>
          </a:xfrm>
          <a:prstGeom prst="rect">
            <a:avLst/>
          </a:prstGeom>
          <a:noFill/>
        </p:spPr>
        <p:txBody>
          <a:bodyPr wrap="none">
            <a:spAutoFit/>
          </a:bodyPr>
          <a:lstStyle/>
          <a:p>
            <a:pPr algn="ctr" fontAlgn="auto">
              <a:spcBef>
                <a:spcPts val="0"/>
              </a:spcBef>
              <a:spcAft>
                <a:spcPts val="0"/>
              </a:spcAft>
              <a:defRPr/>
            </a:pPr>
            <a:r>
              <a:rPr lang="en-US" sz="5400" b="1" dirty="0">
                <a:ln w="24500" cmpd="dbl">
                  <a:solidFill>
                    <a:srgbClr val="FF0000"/>
                  </a:solidFill>
                  <a:prstDash val="solid"/>
                  <a:miter lim="800000"/>
                </a:ln>
                <a:solidFill>
                  <a:srgbClr val="FFC000"/>
                </a:solidFill>
                <a:effectLst>
                  <a:outerShdw blurRad="38100" dist="38100" dir="7020000" algn="tl">
                    <a:srgbClr val="000000">
                      <a:alpha val="35000"/>
                    </a:srgbClr>
                  </a:outerShdw>
                </a:effectLst>
                <a:latin typeface="+mn-lt"/>
                <a:ea typeface="+mn-ea"/>
                <a:cs typeface="+mn-cs"/>
              </a:rPr>
              <a:t>konstant@usc.edu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fld id="{1B3E95F6-E40C-B942-9E8F-738E7D0FA00D}" type="slidenum">
              <a:rPr lang="en-US">
                <a:cs typeface="ＭＳ Ｐゴシック" charset="0"/>
              </a:rPr>
              <a:pPr/>
              <a:t>4</a:t>
            </a:fld>
            <a:endParaRPr lang="en-US">
              <a:cs typeface="ＭＳ Ｐゴシック" charset="0"/>
            </a:endParaRPr>
          </a:p>
        </p:txBody>
      </p:sp>
      <p:sp>
        <p:nvSpPr>
          <p:cNvPr id="16386" name="Rectangle 2"/>
          <p:cNvSpPr>
            <a:spLocks noGrp="1" noChangeArrowheads="1"/>
          </p:cNvSpPr>
          <p:nvPr>
            <p:ph type="title"/>
          </p:nvPr>
        </p:nvSpPr>
        <p:spPr>
          <a:xfrm>
            <a:off x="457200" y="274638"/>
            <a:ext cx="8229600" cy="715962"/>
          </a:xfrm>
        </p:spPr>
        <p:txBody>
          <a:bodyPr/>
          <a:lstStyle/>
          <a:p>
            <a:pPr eaLnBrk="1" hangingPunct="1"/>
            <a:r>
              <a:rPr lang="en-US" sz="3600">
                <a:latin typeface="Franklin Gothic Book" charset="0"/>
                <a:ea typeface="MS PGothic" charset="0"/>
                <a:cs typeface="MS PGothic" charset="0"/>
              </a:rPr>
              <a:t>Reviewing the Bucket algorithm</a:t>
            </a:r>
          </a:p>
        </p:txBody>
      </p:sp>
      <p:sp>
        <p:nvSpPr>
          <p:cNvPr id="48134" name="Rectangle 3"/>
          <p:cNvSpPr>
            <a:spLocks noGrp="1" noChangeArrowheads="1"/>
          </p:cNvSpPr>
          <p:nvPr>
            <p:ph type="body" idx="1"/>
          </p:nvPr>
        </p:nvSpPr>
        <p:spPr>
          <a:xfrm>
            <a:off x="381000" y="990600"/>
            <a:ext cx="8534400" cy="5867400"/>
          </a:xfrm>
        </p:spPr>
        <p:txBody>
          <a:bodyPr/>
          <a:lstStyle/>
          <a:p>
            <a:pPr>
              <a:lnSpc>
                <a:spcPct val="80000"/>
              </a:lnSpc>
              <a:buFont typeface="Wingdings 2" charset="0"/>
              <a:buNone/>
            </a:pPr>
            <a:endParaRPr lang="en-US" sz="2000" dirty="0">
              <a:latin typeface="Arial" charset="0"/>
            </a:endParaRPr>
          </a:p>
          <a:p>
            <a:pPr>
              <a:lnSpc>
                <a:spcPct val="80000"/>
              </a:lnSpc>
              <a:buFont typeface="Wingdings 2" charset="0"/>
              <a:buNone/>
            </a:pPr>
            <a:endParaRPr lang="en-US" sz="2000" dirty="0">
              <a:latin typeface="Arial" charset="0"/>
            </a:endParaRPr>
          </a:p>
          <a:p>
            <a:pPr>
              <a:lnSpc>
                <a:spcPct val="80000"/>
              </a:lnSpc>
              <a:buFont typeface="Wingdings 2" charset="0"/>
              <a:buNone/>
            </a:pPr>
            <a:r>
              <a:rPr lang="en-US" sz="2000" dirty="0">
                <a:solidFill>
                  <a:srgbClr val="FF0000"/>
                </a:solidFill>
                <a:latin typeface="Arial" charset="0"/>
              </a:rPr>
              <a:t>V1</a:t>
            </a:r>
            <a:r>
              <a:rPr lang="en-US" sz="2000" dirty="0">
                <a:latin typeface="Arial" charset="0"/>
              </a:rPr>
              <a:t>(a) </a:t>
            </a:r>
            <a:r>
              <a:rPr lang="en-US" sz="2000" dirty="0">
                <a:latin typeface="Arial" charset="0"/>
                <a:sym typeface="Symbol" charset="0"/>
              </a:rPr>
              <a:t></a:t>
            </a:r>
            <a:r>
              <a:rPr lang="en-US" sz="2000" dirty="0">
                <a:latin typeface="Arial" charset="0"/>
              </a:rPr>
              <a:t> cites(</a:t>
            </a:r>
            <a:r>
              <a:rPr lang="en-US" sz="2000" dirty="0" err="1">
                <a:latin typeface="Arial" charset="0"/>
              </a:rPr>
              <a:t>a,b</a:t>
            </a:r>
            <a:r>
              <a:rPr lang="en-US" sz="2000" dirty="0">
                <a:latin typeface="Arial" charset="0"/>
              </a:rPr>
              <a:t>), cites(</a:t>
            </a:r>
            <a:r>
              <a:rPr lang="en-US" sz="2000" dirty="0" err="1">
                <a:latin typeface="Arial" charset="0"/>
              </a:rPr>
              <a:t>b,a</a:t>
            </a:r>
            <a:r>
              <a:rPr lang="en-US" sz="2000" dirty="0">
                <a:latin typeface="Arial" charset="0"/>
              </a:rPr>
              <a:t>)</a:t>
            </a:r>
          </a:p>
          <a:p>
            <a:pPr eaLnBrk="1" hangingPunct="1">
              <a:lnSpc>
                <a:spcPct val="80000"/>
              </a:lnSpc>
              <a:buFontTx/>
              <a:buNone/>
            </a:pPr>
            <a:r>
              <a:rPr lang="en-US" sz="2000" dirty="0">
                <a:solidFill>
                  <a:srgbClr val="0070C0"/>
                </a:solidFill>
                <a:latin typeface="Arial" charset="0"/>
              </a:rPr>
              <a:t>V2</a:t>
            </a:r>
            <a:r>
              <a:rPr lang="en-US" sz="2000" dirty="0">
                <a:latin typeface="Arial" charset="0"/>
              </a:rPr>
              <a:t>(</a:t>
            </a:r>
            <a:r>
              <a:rPr lang="en-US" sz="2000" dirty="0" err="1">
                <a:latin typeface="Arial" charset="0"/>
              </a:rPr>
              <a:t>c,d</a:t>
            </a:r>
            <a:r>
              <a:rPr lang="en-US" sz="2000" dirty="0">
                <a:latin typeface="Arial" charset="0"/>
              </a:rPr>
              <a:t>) </a:t>
            </a:r>
            <a:r>
              <a:rPr lang="en-US" sz="2000" dirty="0">
                <a:latin typeface="Arial" charset="0"/>
                <a:sym typeface="Symbol" charset="0"/>
              </a:rPr>
              <a:t></a:t>
            </a:r>
            <a:r>
              <a:rPr lang="en-US" sz="2000" dirty="0">
                <a:latin typeface="Arial" charset="0"/>
              </a:rPr>
              <a:t> </a:t>
            </a:r>
            <a:r>
              <a:rPr lang="en-US" sz="2000" dirty="0" err="1">
                <a:latin typeface="Arial" charset="0"/>
              </a:rPr>
              <a:t>sameTopic</a:t>
            </a:r>
            <a:r>
              <a:rPr lang="en-US" sz="2000" dirty="0">
                <a:latin typeface="Arial" charset="0"/>
              </a:rPr>
              <a:t>(</a:t>
            </a:r>
            <a:r>
              <a:rPr lang="en-US" sz="2000" dirty="0" err="1">
                <a:latin typeface="Arial" charset="0"/>
              </a:rPr>
              <a:t>c,d</a:t>
            </a:r>
            <a:r>
              <a:rPr lang="en-US" sz="2000" dirty="0">
                <a:latin typeface="Arial" charset="0"/>
              </a:rPr>
              <a:t>)</a:t>
            </a:r>
          </a:p>
          <a:p>
            <a:pPr eaLnBrk="1" hangingPunct="1">
              <a:lnSpc>
                <a:spcPct val="80000"/>
              </a:lnSpc>
              <a:buFontTx/>
              <a:buNone/>
            </a:pPr>
            <a:r>
              <a:rPr lang="en-US" sz="2000" dirty="0">
                <a:solidFill>
                  <a:srgbClr val="00B050"/>
                </a:solidFill>
                <a:latin typeface="Arial" charset="0"/>
              </a:rPr>
              <a:t>V3</a:t>
            </a:r>
            <a:r>
              <a:rPr lang="en-US" sz="2000" dirty="0">
                <a:latin typeface="Arial" charset="0"/>
              </a:rPr>
              <a:t>(</a:t>
            </a:r>
            <a:r>
              <a:rPr lang="en-US" sz="2000" dirty="0" err="1">
                <a:latin typeface="Arial" charset="0"/>
              </a:rPr>
              <a:t>f,h</a:t>
            </a:r>
            <a:r>
              <a:rPr lang="en-US" sz="2000" dirty="0">
                <a:latin typeface="Arial" charset="0"/>
              </a:rPr>
              <a:t>) </a:t>
            </a:r>
            <a:r>
              <a:rPr lang="en-US" sz="2000" dirty="0">
                <a:latin typeface="Arial" charset="0"/>
                <a:sym typeface="Symbol" charset="0"/>
              </a:rPr>
              <a:t></a:t>
            </a:r>
            <a:r>
              <a:rPr lang="en-US" sz="2000" dirty="0">
                <a:latin typeface="Arial" charset="0"/>
              </a:rPr>
              <a:t> cites(</a:t>
            </a:r>
            <a:r>
              <a:rPr lang="en-US" sz="2000" dirty="0" err="1">
                <a:latin typeface="Arial" charset="0"/>
              </a:rPr>
              <a:t>f,g</a:t>
            </a:r>
            <a:r>
              <a:rPr lang="en-US" sz="2000" dirty="0">
                <a:latin typeface="Arial" charset="0"/>
              </a:rPr>
              <a:t>), cites(</a:t>
            </a:r>
            <a:r>
              <a:rPr lang="en-US" sz="2000" dirty="0" err="1">
                <a:latin typeface="Arial" charset="0"/>
              </a:rPr>
              <a:t>g,h</a:t>
            </a:r>
            <a:r>
              <a:rPr lang="en-US" sz="2000" dirty="0">
                <a:latin typeface="Arial" charset="0"/>
              </a:rPr>
              <a:t>), </a:t>
            </a:r>
            <a:r>
              <a:rPr lang="en-US" sz="2000" dirty="0" err="1">
                <a:latin typeface="Arial" charset="0"/>
              </a:rPr>
              <a:t>sameTopic</a:t>
            </a:r>
            <a:r>
              <a:rPr lang="en-US" sz="2000" dirty="0">
                <a:latin typeface="Arial" charset="0"/>
              </a:rPr>
              <a:t>(</a:t>
            </a:r>
            <a:r>
              <a:rPr lang="en-US" sz="2000" dirty="0" err="1">
                <a:latin typeface="Arial" charset="0"/>
              </a:rPr>
              <a:t>f,g</a:t>
            </a:r>
            <a:r>
              <a:rPr lang="en-US" sz="2000" dirty="0">
                <a:latin typeface="Arial" charset="0"/>
              </a:rPr>
              <a:t>)</a:t>
            </a:r>
          </a:p>
          <a:p>
            <a:pPr eaLnBrk="1" hangingPunct="1">
              <a:lnSpc>
                <a:spcPct val="80000"/>
              </a:lnSpc>
              <a:buFontTx/>
              <a:buNone/>
            </a:pPr>
            <a:r>
              <a:rPr lang="en-US" sz="2000" dirty="0">
                <a:solidFill>
                  <a:srgbClr val="A28E6A"/>
                </a:solidFill>
                <a:latin typeface="Arial" charset="0"/>
              </a:rPr>
              <a:t>V4</a:t>
            </a:r>
            <a:r>
              <a:rPr lang="en-US" sz="2000" dirty="0">
                <a:latin typeface="Arial" charset="0"/>
              </a:rPr>
              <a:t>(j) </a:t>
            </a:r>
            <a:r>
              <a:rPr lang="en-US" sz="2000" dirty="0">
                <a:latin typeface="Arial" charset="0"/>
                <a:sym typeface="Symbol" charset="0"/>
              </a:rPr>
              <a:t></a:t>
            </a:r>
            <a:r>
              <a:rPr lang="en-US" sz="2000" dirty="0">
                <a:latin typeface="Arial" charset="0"/>
              </a:rPr>
              <a:t> </a:t>
            </a:r>
            <a:r>
              <a:rPr lang="en-US" sz="2000" dirty="0" err="1">
                <a:latin typeface="Arial" charset="0"/>
              </a:rPr>
              <a:t>sameTopic</a:t>
            </a:r>
            <a:r>
              <a:rPr lang="en-US" sz="2000" dirty="0">
                <a:latin typeface="Arial" charset="0"/>
              </a:rPr>
              <a:t>(</a:t>
            </a:r>
            <a:r>
              <a:rPr lang="en-US" sz="2000" dirty="0" err="1">
                <a:latin typeface="Arial" charset="0"/>
              </a:rPr>
              <a:t>i,j</a:t>
            </a:r>
            <a:r>
              <a:rPr lang="en-US" sz="2000" dirty="0">
                <a:latin typeface="Arial" charset="0"/>
              </a:rPr>
              <a:t>)</a:t>
            </a:r>
          </a:p>
          <a:p>
            <a:pPr eaLnBrk="1" hangingPunct="1">
              <a:lnSpc>
                <a:spcPct val="80000"/>
              </a:lnSpc>
              <a:buFontTx/>
              <a:buNone/>
            </a:pPr>
            <a:endParaRPr lang="en-US" sz="2000" dirty="0">
              <a:latin typeface="Arial" charset="0"/>
            </a:endParaRPr>
          </a:p>
          <a:p>
            <a:pPr eaLnBrk="1" hangingPunct="1">
              <a:lnSpc>
                <a:spcPct val="80000"/>
              </a:lnSpc>
              <a:buFontTx/>
              <a:buNone/>
            </a:pPr>
            <a:r>
              <a:rPr lang="en-US" sz="2000" dirty="0">
                <a:latin typeface="Arial" charset="0"/>
              </a:rPr>
              <a:t>User Query (using mediator relations):</a:t>
            </a:r>
          </a:p>
          <a:p>
            <a:pPr eaLnBrk="1" hangingPunct="1">
              <a:lnSpc>
                <a:spcPct val="80000"/>
              </a:lnSpc>
              <a:buFontTx/>
              <a:buNone/>
            </a:pPr>
            <a:r>
              <a:rPr lang="en-US" sz="2000" dirty="0">
                <a:latin typeface="Arial" charset="0"/>
              </a:rPr>
              <a:t>       q(x) </a:t>
            </a:r>
            <a:r>
              <a:rPr lang="en-US" sz="2000" dirty="0">
                <a:latin typeface="Arial" charset="0"/>
                <a:sym typeface="Wingdings" charset="0"/>
              </a:rPr>
              <a:t></a:t>
            </a:r>
            <a:r>
              <a:rPr lang="en-US" sz="2000" dirty="0">
                <a:latin typeface="Arial" charset="0"/>
              </a:rPr>
              <a:t>cites(</a:t>
            </a:r>
            <a:r>
              <a:rPr lang="en-US" sz="2000" dirty="0" err="1">
                <a:latin typeface="Arial" charset="0"/>
              </a:rPr>
              <a:t>x,y</a:t>
            </a:r>
            <a:r>
              <a:rPr lang="en-US" sz="2000" dirty="0">
                <a:latin typeface="Arial" charset="0"/>
              </a:rPr>
              <a:t>),    cites(</a:t>
            </a:r>
            <a:r>
              <a:rPr lang="en-US" sz="2000" dirty="0" err="1">
                <a:latin typeface="Arial" charset="0"/>
              </a:rPr>
              <a:t>y,x</a:t>
            </a:r>
            <a:r>
              <a:rPr lang="en-US" sz="2000" dirty="0">
                <a:latin typeface="Arial" charset="0"/>
              </a:rPr>
              <a:t>),    </a:t>
            </a:r>
            <a:r>
              <a:rPr lang="en-US" sz="2000" dirty="0" err="1">
                <a:latin typeface="Arial" charset="0"/>
              </a:rPr>
              <a:t>sameTopic</a:t>
            </a:r>
            <a:r>
              <a:rPr lang="en-US" sz="2000" dirty="0">
                <a:latin typeface="Arial" charset="0"/>
              </a:rPr>
              <a:t>(</a:t>
            </a:r>
            <a:r>
              <a:rPr lang="en-US" sz="2000" dirty="0" err="1">
                <a:latin typeface="Arial" charset="0"/>
              </a:rPr>
              <a:t>x,y</a:t>
            </a:r>
            <a:r>
              <a:rPr lang="en-US" sz="2000" dirty="0">
                <a:latin typeface="Arial" charset="0"/>
              </a:rPr>
              <a:t>)</a:t>
            </a:r>
          </a:p>
          <a:p>
            <a:pPr eaLnBrk="1" hangingPunct="1">
              <a:lnSpc>
                <a:spcPct val="80000"/>
              </a:lnSpc>
              <a:buFontTx/>
              <a:buNone/>
            </a:pPr>
            <a:r>
              <a:rPr lang="en-US" sz="2000" dirty="0">
                <a:latin typeface="Arial" charset="0"/>
              </a:rPr>
              <a:t>BUCKET:       </a:t>
            </a:r>
            <a:r>
              <a:rPr lang="en-US" sz="2000" dirty="0">
                <a:solidFill>
                  <a:srgbClr val="FF0000"/>
                </a:solidFill>
                <a:latin typeface="Arial" charset="0"/>
              </a:rPr>
              <a:t>V1</a:t>
            </a:r>
            <a:r>
              <a:rPr lang="en-US" sz="2000" dirty="0">
                <a:latin typeface="Arial" charset="0"/>
              </a:rPr>
              <a:t>(x)             </a:t>
            </a:r>
            <a:r>
              <a:rPr lang="en-US" sz="2000" dirty="0">
                <a:solidFill>
                  <a:srgbClr val="FF0000"/>
                </a:solidFill>
                <a:latin typeface="Arial" charset="0"/>
              </a:rPr>
              <a:t>V1</a:t>
            </a:r>
            <a:r>
              <a:rPr lang="en-US" sz="2000" dirty="0">
                <a:latin typeface="Arial" charset="0"/>
              </a:rPr>
              <a:t>(x)          </a:t>
            </a:r>
            <a:r>
              <a:rPr lang="en-US" sz="2000" dirty="0">
                <a:solidFill>
                  <a:srgbClr val="0070C0"/>
                </a:solidFill>
                <a:latin typeface="Arial" charset="0"/>
              </a:rPr>
              <a:t>V2</a:t>
            </a:r>
            <a:r>
              <a:rPr lang="en-US" sz="2000" dirty="0">
                <a:latin typeface="Arial" charset="0"/>
              </a:rPr>
              <a:t>(</a:t>
            </a:r>
            <a:r>
              <a:rPr lang="en-US" sz="2000" dirty="0" err="1">
                <a:latin typeface="Arial" charset="0"/>
              </a:rPr>
              <a:t>x,y</a:t>
            </a:r>
            <a:r>
              <a:rPr lang="en-US" sz="2000" dirty="0">
                <a:latin typeface="Arial" charset="0"/>
              </a:rPr>
              <a:t>)</a:t>
            </a:r>
          </a:p>
          <a:p>
            <a:pPr eaLnBrk="1" hangingPunct="1">
              <a:lnSpc>
                <a:spcPct val="80000"/>
              </a:lnSpc>
              <a:buFontTx/>
              <a:buNone/>
            </a:pPr>
            <a:r>
              <a:rPr lang="en-US" sz="2000" dirty="0">
                <a:latin typeface="Arial" charset="0"/>
              </a:rPr>
              <a:t>                       </a:t>
            </a:r>
            <a:r>
              <a:rPr lang="en-US" sz="2000" dirty="0">
                <a:solidFill>
                  <a:srgbClr val="00B050"/>
                </a:solidFill>
                <a:latin typeface="Arial" charset="0"/>
              </a:rPr>
              <a:t>V3</a:t>
            </a:r>
            <a:r>
              <a:rPr lang="en-US" sz="2000" dirty="0">
                <a:latin typeface="Arial" charset="0"/>
              </a:rPr>
              <a:t>(x,h1)        </a:t>
            </a:r>
            <a:r>
              <a:rPr lang="en-US" sz="2000" dirty="0">
                <a:solidFill>
                  <a:srgbClr val="00B050"/>
                </a:solidFill>
                <a:latin typeface="Arial" charset="0"/>
              </a:rPr>
              <a:t>V3</a:t>
            </a:r>
            <a:r>
              <a:rPr lang="en-US" sz="2000" dirty="0">
                <a:latin typeface="Arial" charset="0"/>
              </a:rPr>
              <a:t>(f1,x)      </a:t>
            </a:r>
            <a:r>
              <a:rPr lang="en-US" sz="2000" dirty="0">
                <a:solidFill>
                  <a:srgbClr val="00B050"/>
                </a:solidFill>
                <a:latin typeface="Arial" charset="0"/>
              </a:rPr>
              <a:t>V3</a:t>
            </a:r>
            <a:r>
              <a:rPr lang="en-US" sz="2000" dirty="0">
                <a:latin typeface="Arial" charset="0"/>
              </a:rPr>
              <a:t>(x,y1)</a:t>
            </a:r>
          </a:p>
          <a:p>
            <a:pPr eaLnBrk="1" hangingPunct="1">
              <a:lnSpc>
                <a:spcPct val="80000"/>
              </a:lnSpc>
              <a:buFontTx/>
              <a:buNone/>
            </a:pPr>
            <a:r>
              <a:rPr lang="en-US" sz="2000" dirty="0">
                <a:latin typeface="Arial" charset="0"/>
              </a:rPr>
              <a:t>	</a:t>
            </a:r>
          </a:p>
          <a:p>
            <a:pPr eaLnBrk="1" hangingPunct="1">
              <a:lnSpc>
                <a:spcPct val="80000"/>
              </a:lnSpc>
              <a:buFontTx/>
              <a:buNone/>
            </a:pPr>
            <a:r>
              <a:rPr lang="en-US" sz="2000" b="1" dirty="0">
                <a:latin typeface="Arial" charset="0"/>
              </a:rPr>
              <a:t>(2x2x2=) 8 rewritings to check for containment:</a:t>
            </a:r>
            <a:r>
              <a:rPr lang="en-US" sz="2000" b="1" dirty="0">
                <a:latin typeface="Arial" charset="0"/>
                <a:cs typeface="Arial" charset="0"/>
              </a:rPr>
              <a:t> expensive!</a:t>
            </a:r>
            <a:r>
              <a:rPr lang="en-US" sz="2000" dirty="0">
                <a:latin typeface="Arial" charset="0"/>
                <a:cs typeface="Arial" charset="0"/>
              </a:rPr>
              <a:t> </a:t>
            </a:r>
            <a:endParaRPr lang="en-US" sz="2000" b="1" dirty="0">
              <a:latin typeface="Arial" charset="0"/>
            </a:endParaRPr>
          </a:p>
          <a:p>
            <a:pPr eaLnBrk="1" hangingPunct="1">
              <a:lnSpc>
                <a:spcPct val="80000"/>
              </a:lnSpc>
              <a:buFontTx/>
              <a:buNone/>
            </a:pPr>
            <a:r>
              <a:rPr lang="en-US" sz="2000" dirty="0">
                <a:latin typeface="Arial" charset="0"/>
              </a:rPr>
              <a:t>    1</a:t>
            </a:r>
            <a:r>
              <a:rPr lang="en-US" sz="2000" baseline="30000" dirty="0">
                <a:latin typeface="Arial" charset="0"/>
              </a:rPr>
              <a:t>st</a:t>
            </a:r>
            <a:r>
              <a:rPr lang="en-US" sz="2000" dirty="0">
                <a:latin typeface="Arial" charset="0"/>
              </a:rPr>
              <a:t> candidate:   q</a:t>
            </a:r>
            <a:r>
              <a:rPr lang="fr-FR" altLang="ja-JP" sz="2000" dirty="0">
                <a:latin typeface="Arial" charset="0"/>
              </a:rPr>
              <a:t>'</a:t>
            </a:r>
            <a:r>
              <a:rPr lang="en-US" sz="2000" dirty="0">
                <a:latin typeface="Arial" charset="0"/>
              </a:rPr>
              <a:t>(x) </a:t>
            </a:r>
            <a:r>
              <a:rPr lang="en-US" sz="2000" dirty="0">
                <a:latin typeface="Arial" charset="0"/>
                <a:sym typeface="Wingdings" charset="0"/>
              </a:rPr>
              <a:t></a:t>
            </a:r>
            <a:r>
              <a:rPr lang="en-US" sz="2000" dirty="0">
                <a:latin typeface="Arial" charset="0"/>
              </a:rPr>
              <a:t> V1(x), V1(x),  V2(</a:t>
            </a:r>
            <a:r>
              <a:rPr lang="en-US" sz="2000" dirty="0" err="1">
                <a:latin typeface="Arial" charset="0"/>
              </a:rPr>
              <a:t>x,y</a:t>
            </a:r>
            <a:r>
              <a:rPr lang="en-US" sz="2000" dirty="0">
                <a:latin typeface="Arial" charset="0"/>
              </a:rPr>
              <a:t>)  </a:t>
            </a:r>
          </a:p>
          <a:p>
            <a:pPr eaLnBrk="1" hangingPunct="1">
              <a:lnSpc>
                <a:spcPct val="80000"/>
              </a:lnSpc>
              <a:buFontTx/>
              <a:buNone/>
            </a:pPr>
            <a:r>
              <a:rPr lang="en-US" sz="2000" dirty="0">
                <a:latin typeface="Arial" charset="0"/>
              </a:rPr>
              <a:t>	 simplifies to:    q</a:t>
            </a:r>
            <a:r>
              <a:rPr lang="fr-FR" altLang="ja-JP" sz="2000" dirty="0">
                <a:latin typeface="Arial" charset="0"/>
              </a:rPr>
              <a:t>'</a:t>
            </a:r>
            <a:r>
              <a:rPr lang="en-US" sz="2000" dirty="0">
                <a:latin typeface="Arial" charset="0"/>
              </a:rPr>
              <a:t>(x) </a:t>
            </a:r>
            <a:r>
              <a:rPr lang="en-US" sz="2000" dirty="0">
                <a:latin typeface="Arial" charset="0"/>
                <a:sym typeface="Wingdings" charset="0"/>
              </a:rPr>
              <a:t></a:t>
            </a:r>
            <a:r>
              <a:rPr lang="en-US" sz="2000" dirty="0">
                <a:latin typeface="Arial" charset="0"/>
              </a:rPr>
              <a:t> </a:t>
            </a:r>
            <a:r>
              <a:rPr lang="en-US" sz="2000" dirty="0">
                <a:solidFill>
                  <a:srgbClr val="7030A0"/>
                </a:solidFill>
                <a:latin typeface="Arial" charset="0"/>
              </a:rPr>
              <a:t>V1(x)</a:t>
            </a:r>
            <a:r>
              <a:rPr lang="en-US" sz="2000" dirty="0">
                <a:latin typeface="Arial" charset="0"/>
              </a:rPr>
              <a:t>, </a:t>
            </a:r>
            <a:r>
              <a:rPr lang="en-US" sz="2000" dirty="0">
                <a:solidFill>
                  <a:srgbClr val="00B0F0"/>
                </a:solidFill>
                <a:latin typeface="Arial" charset="0"/>
              </a:rPr>
              <a:t>V2(</a:t>
            </a:r>
            <a:r>
              <a:rPr lang="en-US" sz="2000" dirty="0" err="1">
                <a:solidFill>
                  <a:srgbClr val="00B0F0"/>
                </a:solidFill>
                <a:latin typeface="Arial" charset="0"/>
              </a:rPr>
              <a:t>x,y</a:t>
            </a:r>
            <a:r>
              <a:rPr lang="en-US" sz="2000" dirty="0">
                <a:solidFill>
                  <a:srgbClr val="00B0F0"/>
                </a:solidFill>
                <a:latin typeface="Arial" charset="0"/>
              </a:rPr>
              <a:t>)</a:t>
            </a:r>
          </a:p>
          <a:p>
            <a:pPr eaLnBrk="1" hangingPunct="1">
              <a:lnSpc>
                <a:spcPct val="80000"/>
              </a:lnSpc>
              <a:buFontTx/>
              <a:buNone/>
            </a:pPr>
            <a:r>
              <a:rPr lang="en-US" sz="2000" dirty="0">
                <a:solidFill>
                  <a:srgbClr val="00B0F0"/>
                </a:solidFill>
                <a:latin typeface="Arial" charset="0"/>
              </a:rPr>
              <a:t>     </a:t>
            </a:r>
          </a:p>
          <a:p>
            <a:pPr eaLnBrk="1" hangingPunct="1">
              <a:lnSpc>
                <a:spcPct val="80000"/>
              </a:lnSpc>
              <a:buFontTx/>
              <a:buNone/>
            </a:pPr>
            <a:r>
              <a:rPr lang="en-US" sz="2000" dirty="0">
                <a:latin typeface="Arial" charset="0"/>
              </a:rPr>
              <a:t>is the unfolding</a:t>
            </a:r>
            <a:r>
              <a:rPr lang="en-US" sz="2000" dirty="0">
                <a:solidFill>
                  <a:srgbClr val="00B0F0"/>
                </a:solidFill>
                <a:latin typeface="Arial" charset="0"/>
              </a:rPr>
              <a:t> </a:t>
            </a:r>
            <a:r>
              <a:rPr lang="en-US" sz="2000" dirty="0">
                <a:latin typeface="Arial" charset="0"/>
              </a:rPr>
              <a:t>q</a:t>
            </a:r>
            <a:r>
              <a:rPr lang="fr-FR" altLang="ja-JP" sz="2000" dirty="0">
                <a:latin typeface="Arial" charset="0"/>
              </a:rPr>
              <a:t>'</a:t>
            </a:r>
            <a:r>
              <a:rPr lang="en-US" sz="2000" dirty="0">
                <a:latin typeface="Arial" charset="0"/>
              </a:rPr>
              <a:t>(x) </a:t>
            </a:r>
            <a:r>
              <a:rPr lang="en-US" sz="2000" dirty="0">
                <a:latin typeface="Arial" charset="0"/>
                <a:sym typeface="Wingdings" charset="0"/>
              </a:rPr>
              <a:t></a:t>
            </a:r>
            <a:r>
              <a:rPr lang="en-US" sz="2000" dirty="0">
                <a:latin typeface="Arial" charset="0"/>
              </a:rPr>
              <a:t> </a:t>
            </a:r>
            <a:r>
              <a:rPr lang="en-US" sz="2000" dirty="0">
                <a:solidFill>
                  <a:srgbClr val="7030A0"/>
                </a:solidFill>
                <a:latin typeface="Arial" charset="0"/>
              </a:rPr>
              <a:t>cites(x,y1)</a:t>
            </a:r>
            <a:r>
              <a:rPr lang="en-US" sz="2000" dirty="0">
                <a:latin typeface="Arial" charset="0"/>
              </a:rPr>
              <a:t>,</a:t>
            </a:r>
            <a:r>
              <a:rPr lang="en-US" sz="2000" dirty="0">
                <a:solidFill>
                  <a:srgbClr val="FFC000"/>
                </a:solidFill>
                <a:latin typeface="Arial" charset="0"/>
              </a:rPr>
              <a:t> </a:t>
            </a:r>
            <a:r>
              <a:rPr lang="en-US" sz="2000" dirty="0">
                <a:solidFill>
                  <a:srgbClr val="7030A0"/>
                </a:solidFill>
                <a:latin typeface="Arial" charset="0"/>
              </a:rPr>
              <a:t>cites(y1,x)</a:t>
            </a:r>
            <a:r>
              <a:rPr lang="en-US" sz="2000" dirty="0">
                <a:latin typeface="Arial" charset="0"/>
              </a:rPr>
              <a:t>, </a:t>
            </a:r>
            <a:r>
              <a:rPr lang="en-US" sz="2000" dirty="0" err="1">
                <a:solidFill>
                  <a:srgbClr val="00B0F0"/>
                </a:solidFill>
                <a:latin typeface="Arial" charset="0"/>
              </a:rPr>
              <a:t>sameTopic</a:t>
            </a:r>
            <a:r>
              <a:rPr lang="en-US" sz="2000" dirty="0">
                <a:solidFill>
                  <a:srgbClr val="00B0F0"/>
                </a:solidFill>
                <a:latin typeface="Arial" charset="0"/>
              </a:rPr>
              <a:t>(</a:t>
            </a:r>
            <a:r>
              <a:rPr lang="en-US" sz="2000" dirty="0" err="1">
                <a:solidFill>
                  <a:srgbClr val="00B0F0"/>
                </a:solidFill>
                <a:latin typeface="Arial" charset="0"/>
              </a:rPr>
              <a:t>x,y</a:t>
            </a:r>
            <a:r>
              <a:rPr lang="en-US" sz="2000" dirty="0">
                <a:solidFill>
                  <a:srgbClr val="00B0F0"/>
                </a:solidFill>
                <a:latin typeface="Arial" charset="0"/>
              </a:rPr>
              <a:t>)    </a:t>
            </a:r>
            <a:br>
              <a:rPr lang="en-US" sz="2000" dirty="0">
                <a:solidFill>
                  <a:srgbClr val="00B0F0"/>
                </a:solidFill>
                <a:latin typeface="Arial" charset="0"/>
              </a:rPr>
            </a:br>
            <a:r>
              <a:rPr lang="en-US" sz="2000" dirty="0">
                <a:solidFill>
                  <a:srgbClr val="00B0F0"/>
                </a:solidFill>
                <a:latin typeface="Arial" charset="0"/>
              </a:rPr>
              <a:t> </a:t>
            </a:r>
            <a:r>
              <a:rPr lang="en-US" sz="2000" dirty="0">
                <a:latin typeface="Arial" charset="0"/>
              </a:rPr>
              <a:t>contained in q?</a:t>
            </a:r>
          </a:p>
        </p:txBody>
      </p:sp>
      <p:sp>
        <p:nvSpPr>
          <p:cNvPr id="8" name="TextBox 7"/>
          <p:cNvSpPr txBox="1">
            <a:spLocks noChangeArrowheads="1"/>
          </p:cNvSpPr>
          <p:nvPr/>
        </p:nvSpPr>
        <p:spPr bwMode="auto">
          <a:xfrm>
            <a:off x="6248400" y="1524000"/>
            <a:ext cx="2819400" cy="2989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latin typeface="Perpetua" charset="0"/>
              </a:rPr>
              <a:t>Q: Why don</a:t>
            </a:r>
            <a:r>
              <a:rPr lang="fr-FR" altLang="ja-JP" sz="2000">
                <a:solidFill>
                  <a:srgbClr val="000000"/>
                </a:solidFill>
                <a:latin typeface="Perpetua" charset="0"/>
              </a:rPr>
              <a:t>'</a:t>
            </a:r>
            <a:r>
              <a:rPr lang="en-US" sz="2000">
                <a:solidFill>
                  <a:srgbClr val="000000"/>
                </a:solidFill>
                <a:latin typeface="Perpetua" charset="0"/>
              </a:rPr>
              <a:t>t we use V4?</a:t>
            </a:r>
          </a:p>
          <a:p>
            <a:pPr eaLnBrk="1" hangingPunct="1"/>
            <a:endParaRPr lang="en-US" sz="2000">
              <a:solidFill>
                <a:srgbClr val="000000"/>
              </a:solidFill>
              <a:latin typeface="Perpetua" charset="0"/>
            </a:endParaRPr>
          </a:p>
          <a:p>
            <a:pPr eaLnBrk="1" hangingPunct="1"/>
            <a:r>
              <a:rPr lang="en-US" sz="2000">
                <a:solidFill>
                  <a:srgbClr val="000000"/>
                </a:solidFill>
                <a:latin typeface="Perpetua" charset="0"/>
              </a:rPr>
              <a:t>A: Query needs 1</a:t>
            </a:r>
            <a:r>
              <a:rPr lang="en-US" sz="2000" baseline="30000">
                <a:solidFill>
                  <a:srgbClr val="000000"/>
                </a:solidFill>
                <a:latin typeface="Perpetua" charset="0"/>
              </a:rPr>
              <a:t>st</a:t>
            </a:r>
            <a:r>
              <a:rPr lang="en-US" sz="2000">
                <a:solidFill>
                  <a:srgbClr val="000000"/>
                </a:solidFill>
                <a:latin typeface="Perpetua" charset="0"/>
              </a:rPr>
              <a:t> arg of sameTopic, but V4 does not output it.</a:t>
            </a:r>
            <a:r>
              <a:rPr lang="en-US" sz="1800"/>
              <a:t>  </a:t>
            </a:r>
          </a:p>
          <a:p>
            <a:pPr eaLnBrk="1" hangingPunct="1"/>
            <a:endParaRPr lang="en-US" sz="1800"/>
          </a:p>
          <a:p>
            <a:pPr eaLnBrk="1" hangingPunct="1"/>
            <a:r>
              <a:rPr lang="en-US" sz="1800" b="1" i="1"/>
              <a:t>Distinguished variables in the query must map to distinguished variables in the view!</a:t>
            </a:r>
          </a:p>
        </p:txBody>
      </p:sp>
      <p:sp>
        <p:nvSpPr>
          <p:cNvPr id="10248" name="Line 8"/>
          <p:cNvSpPr>
            <a:spLocks noChangeShapeType="1"/>
          </p:cNvSpPr>
          <p:nvPr/>
        </p:nvSpPr>
        <p:spPr bwMode="auto">
          <a:xfrm flipV="1">
            <a:off x="3352800" y="1447800"/>
            <a:ext cx="381000" cy="15240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0249" name="Line 9"/>
          <p:cNvSpPr>
            <a:spLocks noChangeShapeType="1"/>
          </p:cNvSpPr>
          <p:nvPr/>
        </p:nvSpPr>
        <p:spPr bwMode="auto">
          <a:xfrm flipV="1">
            <a:off x="2362200" y="1447800"/>
            <a:ext cx="1371600" cy="15240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0250" name="Rectangle 10"/>
          <p:cNvSpPr>
            <a:spLocks noChangeArrowheads="1"/>
          </p:cNvSpPr>
          <p:nvPr/>
        </p:nvSpPr>
        <p:spPr bwMode="auto">
          <a:xfrm>
            <a:off x="3733800" y="1219200"/>
            <a:ext cx="2063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existential variable</a:t>
            </a:r>
          </a:p>
        </p:txBody>
      </p:sp>
      <p:sp>
        <p:nvSpPr>
          <p:cNvPr id="10252" name="Line 12"/>
          <p:cNvSpPr>
            <a:spLocks noChangeShapeType="1"/>
          </p:cNvSpPr>
          <p:nvPr/>
        </p:nvSpPr>
        <p:spPr bwMode="auto">
          <a:xfrm flipH="1" flipV="1">
            <a:off x="914400" y="1371600"/>
            <a:ext cx="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0253" name="Rectangle 13"/>
          <p:cNvSpPr>
            <a:spLocks noChangeArrowheads="1"/>
          </p:cNvSpPr>
          <p:nvPr/>
        </p:nvSpPr>
        <p:spPr bwMode="auto">
          <a:xfrm>
            <a:off x="234950" y="1004888"/>
            <a:ext cx="2381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distinguished variable</a:t>
            </a:r>
          </a:p>
        </p:txBody>
      </p:sp>
      <p:sp>
        <p:nvSpPr>
          <p:cNvPr id="9228" name="Oval 12"/>
          <p:cNvSpPr>
            <a:spLocks noChangeArrowheads="1"/>
          </p:cNvSpPr>
          <p:nvPr/>
        </p:nvSpPr>
        <p:spPr bwMode="auto">
          <a:xfrm>
            <a:off x="4953000" y="6019800"/>
            <a:ext cx="381000" cy="381000"/>
          </a:xfrm>
          <a:prstGeom prst="ellipse">
            <a:avLst/>
          </a:prstGeom>
          <a:noFill/>
          <a:ln w="2857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230" name="Oval 14"/>
          <p:cNvSpPr>
            <a:spLocks noChangeArrowheads="1"/>
          </p:cNvSpPr>
          <p:nvPr/>
        </p:nvSpPr>
        <p:spPr bwMode="auto">
          <a:xfrm>
            <a:off x="7162800" y="6019800"/>
            <a:ext cx="381000" cy="381000"/>
          </a:xfrm>
          <a:prstGeom prst="ellipse">
            <a:avLst/>
          </a:prstGeom>
          <a:noFill/>
          <a:ln w="2857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231" name="Oval 15"/>
          <p:cNvSpPr>
            <a:spLocks noChangeArrowheads="1"/>
          </p:cNvSpPr>
          <p:nvPr/>
        </p:nvSpPr>
        <p:spPr bwMode="auto">
          <a:xfrm>
            <a:off x="3505200" y="3505200"/>
            <a:ext cx="381000" cy="381000"/>
          </a:xfrm>
          <a:prstGeom prst="ellipse">
            <a:avLst/>
          </a:prstGeom>
          <a:noFill/>
          <a:ln w="2857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232" name="Oval 16"/>
          <p:cNvSpPr>
            <a:spLocks noChangeArrowheads="1"/>
          </p:cNvSpPr>
          <p:nvPr/>
        </p:nvSpPr>
        <p:spPr bwMode="auto">
          <a:xfrm>
            <a:off x="5867400" y="3505200"/>
            <a:ext cx="381000" cy="381000"/>
          </a:xfrm>
          <a:prstGeom prst="ellipse">
            <a:avLst/>
          </a:prstGeom>
          <a:noFill/>
          <a:ln w="2857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726058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5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813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134">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813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134">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8134">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8134">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48134">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8134">
                                            <p:txEl>
                                              <p:pRg st="14" end="1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8134">
                                            <p:txEl>
                                              <p:pRg st="15" end="15"/>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8134">
                                            <p:txEl>
                                              <p:pRg st="16" end="16"/>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2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2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3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P spid="10249" grpId="0" animBg="1"/>
      <p:bldP spid="10250" grpId="0"/>
      <p:bldP spid="10252" grpId="0" animBg="1"/>
      <p:bldP spid="10253" grpId="0"/>
      <p:bldP spid="9228" grpId="0" animBg="1"/>
      <p:bldP spid="9230" grpId="0" animBg="1"/>
      <p:bldP spid="9231" grpId="0" animBg="1"/>
      <p:bldP spid="92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914400" y="228600"/>
            <a:ext cx="7772400" cy="1143000"/>
          </a:xfrm>
        </p:spPr>
        <p:txBody>
          <a:bodyPr/>
          <a:lstStyle/>
          <a:p>
            <a:r>
              <a:rPr lang="en-US"/>
              <a:t>Example</a:t>
            </a:r>
          </a:p>
        </p:txBody>
      </p:sp>
      <p:sp>
        <p:nvSpPr>
          <p:cNvPr id="27651" name="Content Placeholder 2"/>
          <p:cNvSpPr>
            <a:spLocks noGrp="1"/>
          </p:cNvSpPr>
          <p:nvPr>
            <p:ph sz="quarter" idx="1"/>
          </p:nvPr>
        </p:nvSpPr>
        <p:spPr/>
        <p:txBody>
          <a:bodyPr/>
          <a:lstStyle/>
          <a:p>
            <a:pPr marL="273050" lvl="2" indent="-273050">
              <a:spcBef>
                <a:spcPts val="575"/>
              </a:spcBef>
              <a:buClr>
                <a:schemeClr val="accent1"/>
              </a:buClr>
            </a:pPr>
            <a:r>
              <a:rPr lang="en-US" sz="2400"/>
              <a:t>Q(x,p) :- AltRoutes(x,y), LessTraffic(y,x), ConnectingRoutes(x,y,p)</a:t>
            </a:r>
          </a:p>
          <a:p>
            <a:pPr marL="273050" lvl="2" indent="-273050">
              <a:spcBef>
                <a:spcPts val="575"/>
              </a:spcBef>
              <a:buClr>
                <a:schemeClr val="accent1"/>
              </a:buClr>
              <a:buFont typeface="Wingdings 2" pitchFamily="18" charset="2"/>
              <a:buNone/>
            </a:pPr>
            <a:endParaRPr lang="en-US" sz="1800"/>
          </a:p>
          <a:p>
            <a:pPr marL="273050" lvl="2" indent="-273050">
              <a:spcBef>
                <a:spcPts val="575"/>
              </a:spcBef>
              <a:buClr>
                <a:schemeClr val="accent1"/>
              </a:buClr>
            </a:pPr>
            <a:r>
              <a:rPr lang="en-US" sz="2800"/>
              <a:t>S</a:t>
            </a:r>
            <a:r>
              <a:rPr lang="en-US" sz="2800" baseline="-25000"/>
              <a:t>2</a:t>
            </a:r>
            <a:r>
              <a:rPr lang="en-US" sz="2800"/>
              <a:t>(d,f,m,q</a:t>
            </a:r>
            <a:r>
              <a:rPr lang="en-US" sz="2800" baseline="-25000"/>
              <a:t>1</a:t>
            </a:r>
            <a:r>
              <a:rPr lang="en-US" sz="2800"/>
              <a:t>) :- AltRoutes(d,e), LessTraffic(e,f), ConnectingRoutes(m,e,q</a:t>
            </a:r>
            <a:r>
              <a:rPr lang="en-US" sz="2800" baseline="-25000"/>
              <a:t>1</a:t>
            </a:r>
            <a:r>
              <a:rPr lang="en-US" sz="2800"/>
              <a:t>)</a:t>
            </a:r>
          </a:p>
          <a:p>
            <a:pPr marL="273050" lvl="2" indent="-273050">
              <a:spcBef>
                <a:spcPts val="575"/>
              </a:spcBef>
              <a:buClr>
                <a:schemeClr val="accent1"/>
              </a:buClr>
            </a:pPr>
            <a:endParaRPr lang="en-US" sz="3200"/>
          </a:p>
          <a:p>
            <a:r>
              <a:rPr lang="en-US"/>
              <a:t>Rewriting: Q(x,p) :- S</a:t>
            </a:r>
            <a:r>
              <a:rPr lang="en-US" baseline="-25000"/>
              <a:t>2</a:t>
            </a:r>
            <a:r>
              <a:rPr lang="en-US"/>
              <a:t>(x,x,x,p)</a:t>
            </a:r>
            <a:endParaRPr lang="en-US" baseline="-25000"/>
          </a:p>
          <a:p>
            <a:endParaRPr lang="en-US"/>
          </a:p>
        </p:txBody>
      </p:sp>
      <p:cxnSp>
        <p:nvCxnSpPr>
          <p:cNvPr id="4" name="Straight Connector 3"/>
          <p:cNvCxnSpPr>
            <a:endCxn id="22" idx="7"/>
          </p:cNvCxnSpPr>
          <p:nvPr/>
        </p:nvCxnSpPr>
        <p:spPr>
          <a:xfrm rot="5400000">
            <a:off x="7243763" y="1790700"/>
            <a:ext cx="414338" cy="18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53" name="TextBox 95"/>
          <p:cNvSpPr txBox="1">
            <a:spLocks noChangeArrowheads="1"/>
          </p:cNvSpPr>
          <p:nvPr/>
        </p:nvSpPr>
        <p:spPr bwMode="auto">
          <a:xfrm flipH="1">
            <a:off x="6934200" y="1752600"/>
            <a:ext cx="269875" cy="276225"/>
          </a:xfrm>
          <a:prstGeom prst="rect">
            <a:avLst/>
          </a:prstGeom>
          <a:noFill/>
          <a:ln w="9525">
            <a:noFill/>
            <a:miter lim="800000"/>
            <a:headEnd/>
            <a:tailEnd/>
          </a:ln>
        </p:spPr>
        <p:txBody>
          <a:bodyPr wrap="none">
            <a:spAutoFit/>
          </a:bodyPr>
          <a:lstStyle/>
          <a:p>
            <a:r>
              <a:rPr lang="en-US" sz="1200"/>
              <a:t>2</a:t>
            </a:r>
          </a:p>
        </p:txBody>
      </p:sp>
      <p:sp>
        <p:nvSpPr>
          <p:cNvPr id="27654" name="TextBox 96"/>
          <p:cNvSpPr txBox="1">
            <a:spLocks noChangeArrowheads="1"/>
          </p:cNvSpPr>
          <p:nvPr/>
        </p:nvSpPr>
        <p:spPr bwMode="auto">
          <a:xfrm>
            <a:off x="6477000" y="1447800"/>
            <a:ext cx="533400" cy="276225"/>
          </a:xfrm>
          <a:prstGeom prst="rect">
            <a:avLst/>
          </a:prstGeom>
          <a:noFill/>
          <a:ln w="9525">
            <a:noFill/>
            <a:miter lim="800000"/>
            <a:headEnd/>
            <a:tailEnd/>
          </a:ln>
        </p:spPr>
        <p:txBody>
          <a:bodyPr>
            <a:spAutoFit/>
          </a:bodyPr>
          <a:lstStyle/>
          <a:p>
            <a:r>
              <a:rPr lang="en-US" sz="1200"/>
              <a:t>AR</a:t>
            </a:r>
            <a:endParaRPr lang="en-US" sz="1200" baseline="-25000"/>
          </a:p>
        </p:txBody>
      </p:sp>
      <p:sp>
        <p:nvSpPr>
          <p:cNvPr id="27655" name="TextBox 98"/>
          <p:cNvSpPr txBox="1">
            <a:spLocks noChangeArrowheads="1"/>
          </p:cNvSpPr>
          <p:nvPr/>
        </p:nvSpPr>
        <p:spPr bwMode="auto">
          <a:xfrm flipH="1">
            <a:off x="6858000" y="1295400"/>
            <a:ext cx="269875" cy="276225"/>
          </a:xfrm>
          <a:prstGeom prst="rect">
            <a:avLst/>
          </a:prstGeom>
          <a:noFill/>
          <a:ln w="9525">
            <a:noFill/>
            <a:miter lim="800000"/>
            <a:headEnd/>
            <a:tailEnd/>
          </a:ln>
        </p:spPr>
        <p:txBody>
          <a:bodyPr wrap="none">
            <a:spAutoFit/>
          </a:bodyPr>
          <a:lstStyle/>
          <a:p>
            <a:r>
              <a:rPr lang="en-US" sz="1200"/>
              <a:t>1</a:t>
            </a:r>
          </a:p>
        </p:txBody>
      </p:sp>
      <p:sp>
        <p:nvSpPr>
          <p:cNvPr id="27656" name="TextBox 101"/>
          <p:cNvSpPr txBox="1">
            <a:spLocks noChangeArrowheads="1"/>
          </p:cNvSpPr>
          <p:nvPr/>
        </p:nvSpPr>
        <p:spPr bwMode="auto">
          <a:xfrm>
            <a:off x="7620000" y="990600"/>
            <a:ext cx="301625" cy="276225"/>
          </a:xfrm>
          <a:prstGeom prst="rect">
            <a:avLst/>
          </a:prstGeom>
          <a:noFill/>
          <a:ln w="9525">
            <a:noFill/>
            <a:miter lim="800000"/>
            <a:headEnd/>
            <a:tailEnd/>
          </a:ln>
        </p:spPr>
        <p:txBody>
          <a:bodyPr>
            <a:spAutoFit/>
          </a:bodyPr>
          <a:lstStyle/>
          <a:p>
            <a:r>
              <a:rPr lang="en-US" sz="1200"/>
              <a:t>1</a:t>
            </a:r>
            <a:endParaRPr lang="en-US" sz="1100"/>
          </a:p>
        </p:txBody>
      </p:sp>
      <p:sp>
        <p:nvSpPr>
          <p:cNvPr id="27657" name="TextBox 105"/>
          <p:cNvSpPr txBox="1">
            <a:spLocks noChangeArrowheads="1"/>
          </p:cNvSpPr>
          <p:nvPr/>
        </p:nvSpPr>
        <p:spPr bwMode="auto">
          <a:xfrm>
            <a:off x="7391400" y="1447800"/>
            <a:ext cx="457200" cy="261938"/>
          </a:xfrm>
          <a:prstGeom prst="rect">
            <a:avLst/>
          </a:prstGeom>
          <a:noFill/>
          <a:ln w="9525">
            <a:noFill/>
            <a:miter lim="800000"/>
            <a:headEnd/>
            <a:tailEnd/>
          </a:ln>
        </p:spPr>
        <p:txBody>
          <a:bodyPr>
            <a:spAutoFit/>
          </a:bodyPr>
          <a:lstStyle/>
          <a:p>
            <a:r>
              <a:rPr lang="en-US" sz="1100" dirty="0"/>
              <a:t>LT</a:t>
            </a:r>
            <a:endParaRPr lang="en-US" sz="1100" baseline="-25000" dirty="0"/>
          </a:p>
        </p:txBody>
      </p:sp>
      <p:cxnSp>
        <p:nvCxnSpPr>
          <p:cNvPr id="10" name="Straight Connector 9"/>
          <p:cNvCxnSpPr/>
          <p:nvPr/>
        </p:nvCxnSpPr>
        <p:spPr>
          <a:xfrm rot="16200000" flipH="1">
            <a:off x="7277100" y="12573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23" idx="6"/>
          </p:cNvCxnSpPr>
          <p:nvPr/>
        </p:nvCxnSpPr>
        <p:spPr>
          <a:xfrm rot="10800000">
            <a:off x="7467600" y="1028700"/>
            <a:ext cx="4572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60" name="TextBox 108"/>
          <p:cNvSpPr txBox="1">
            <a:spLocks noChangeArrowheads="1"/>
          </p:cNvSpPr>
          <p:nvPr/>
        </p:nvSpPr>
        <p:spPr bwMode="auto">
          <a:xfrm>
            <a:off x="7772400" y="1447800"/>
            <a:ext cx="533400" cy="276225"/>
          </a:xfrm>
          <a:prstGeom prst="rect">
            <a:avLst/>
          </a:prstGeom>
          <a:noFill/>
          <a:ln w="9525">
            <a:noFill/>
            <a:miter lim="800000"/>
            <a:headEnd/>
            <a:tailEnd/>
          </a:ln>
        </p:spPr>
        <p:txBody>
          <a:bodyPr>
            <a:spAutoFit/>
          </a:bodyPr>
          <a:lstStyle/>
          <a:p>
            <a:r>
              <a:rPr lang="en-US" sz="1200" dirty="0"/>
              <a:t>CR</a:t>
            </a:r>
            <a:endParaRPr lang="en-US" sz="1200" baseline="-25000" dirty="0"/>
          </a:p>
        </p:txBody>
      </p:sp>
      <p:cxnSp>
        <p:nvCxnSpPr>
          <p:cNvPr id="13" name="Straight Connector 12"/>
          <p:cNvCxnSpPr/>
          <p:nvPr/>
        </p:nvCxnSpPr>
        <p:spPr>
          <a:xfrm rot="10800000">
            <a:off x="8077200" y="1600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62" name="TextBox 111"/>
          <p:cNvSpPr txBox="1">
            <a:spLocks noChangeArrowheads="1"/>
          </p:cNvSpPr>
          <p:nvPr/>
        </p:nvSpPr>
        <p:spPr bwMode="auto">
          <a:xfrm flipH="1">
            <a:off x="7239000" y="1219200"/>
            <a:ext cx="269875" cy="276225"/>
          </a:xfrm>
          <a:prstGeom prst="rect">
            <a:avLst/>
          </a:prstGeom>
          <a:noFill/>
          <a:ln w="9525">
            <a:noFill/>
            <a:miter lim="800000"/>
            <a:headEnd/>
            <a:tailEnd/>
          </a:ln>
        </p:spPr>
        <p:txBody>
          <a:bodyPr wrap="none">
            <a:spAutoFit/>
          </a:bodyPr>
          <a:lstStyle/>
          <a:p>
            <a:r>
              <a:rPr lang="en-US" sz="1200"/>
              <a:t>2</a:t>
            </a:r>
          </a:p>
        </p:txBody>
      </p:sp>
      <p:sp>
        <p:nvSpPr>
          <p:cNvPr id="27663" name="TextBox 112"/>
          <p:cNvSpPr txBox="1">
            <a:spLocks noChangeArrowheads="1"/>
          </p:cNvSpPr>
          <p:nvPr/>
        </p:nvSpPr>
        <p:spPr bwMode="auto">
          <a:xfrm flipH="1">
            <a:off x="8077200" y="1371600"/>
            <a:ext cx="269875" cy="276225"/>
          </a:xfrm>
          <a:prstGeom prst="rect">
            <a:avLst/>
          </a:prstGeom>
          <a:noFill/>
          <a:ln w="9525">
            <a:noFill/>
            <a:miter lim="800000"/>
            <a:headEnd/>
            <a:tailEnd/>
          </a:ln>
        </p:spPr>
        <p:txBody>
          <a:bodyPr wrap="none">
            <a:spAutoFit/>
          </a:bodyPr>
          <a:lstStyle/>
          <a:p>
            <a:r>
              <a:rPr lang="en-US" sz="1200"/>
              <a:t>3</a:t>
            </a:r>
          </a:p>
        </p:txBody>
      </p:sp>
      <p:sp>
        <p:nvSpPr>
          <p:cNvPr id="27664" name="TextBox 113"/>
          <p:cNvSpPr txBox="1">
            <a:spLocks noChangeArrowheads="1"/>
          </p:cNvSpPr>
          <p:nvPr/>
        </p:nvSpPr>
        <p:spPr bwMode="auto">
          <a:xfrm flipH="1">
            <a:off x="7239000" y="1752600"/>
            <a:ext cx="269875" cy="276225"/>
          </a:xfrm>
          <a:prstGeom prst="rect">
            <a:avLst/>
          </a:prstGeom>
          <a:noFill/>
          <a:ln w="9525">
            <a:noFill/>
            <a:miter lim="800000"/>
            <a:headEnd/>
            <a:tailEnd/>
          </a:ln>
        </p:spPr>
        <p:txBody>
          <a:bodyPr wrap="none">
            <a:spAutoFit/>
          </a:bodyPr>
          <a:lstStyle/>
          <a:p>
            <a:r>
              <a:rPr lang="en-US" sz="1200"/>
              <a:t>1</a:t>
            </a:r>
          </a:p>
        </p:txBody>
      </p:sp>
      <p:cxnSp>
        <p:nvCxnSpPr>
          <p:cNvPr id="17" name="Straight Connector 16"/>
          <p:cNvCxnSpPr>
            <a:endCxn id="22" idx="6"/>
          </p:cNvCxnSpPr>
          <p:nvPr/>
        </p:nvCxnSpPr>
        <p:spPr>
          <a:xfrm rot="10800000" flipV="1">
            <a:off x="7391400" y="1676400"/>
            <a:ext cx="533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66" name="TextBox 101"/>
          <p:cNvSpPr txBox="1">
            <a:spLocks noChangeArrowheads="1"/>
          </p:cNvSpPr>
          <p:nvPr/>
        </p:nvSpPr>
        <p:spPr bwMode="auto">
          <a:xfrm>
            <a:off x="7620000" y="1828800"/>
            <a:ext cx="301625" cy="276225"/>
          </a:xfrm>
          <a:prstGeom prst="rect">
            <a:avLst/>
          </a:prstGeom>
          <a:noFill/>
          <a:ln w="9525">
            <a:noFill/>
            <a:miter lim="800000"/>
            <a:headEnd/>
            <a:tailEnd/>
          </a:ln>
        </p:spPr>
        <p:txBody>
          <a:bodyPr>
            <a:spAutoFit/>
          </a:bodyPr>
          <a:lstStyle/>
          <a:p>
            <a:r>
              <a:rPr lang="en-US" sz="1200"/>
              <a:t>2</a:t>
            </a:r>
          </a:p>
        </p:txBody>
      </p:sp>
      <p:cxnSp>
        <p:nvCxnSpPr>
          <p:cNvPr id="19" name="Straight Connector 18"/>
          <p:cNvCxnSpPr/>
          <p:nvPr/>
        </p:nvCxnSpPr>
        <p:spPr>
          <a:xfrm rot="5400000" flipH="1" flipV="1">
            <a:off x="6781800" y="10668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68" name="TextBox 98"/>
          <p:cNvSpPr txBox="1">
            <a:spLocks noChangeArrowheads="1"/>
          </p:cNvSpPr>
          <p:nvPr/>
        </p:nvSpPr>
        <p:spPr bwMode="auto">
          <a:xfrm flipH="1">
            <a:off x="6858000" y="1295400"/>
            <a:ext cx="269875" cy="276225"/>
          </a:xfrm>
          <a:prstGeom prst="rect">
            <a:avLst/>
          </a:prstGeom>
          <a:noFill/>
          <a:ln w="9525">
            <a:noFill/>
            <a:miter lim="800000"/>
            <a:headEnd/>
            <a:tailEnd/>
          </a:ln>
        </p:spPr>
        <p:txBody>
          <a:bodyPr wrap="none">
            <a:spAutoFit/>
          </a:bodyPr>
          <a:lstStyle/>
          <a:p>
            <a:r>
              <a:rPr lang="en-US" sz="1200"/>
              <a:t>1</a:t>
            </a:r>
          </a:p>
        </p:txBody>
      </p:sp>
      <p:cxnSp>
        <p:nvCxnSpPr>
          <p:cNvPr id="21" name="Straight Connector 20"/>
          <p:cNvCxnSpPr/>
          <p:nvPr/>
        </p:nvCxnSpPr>
        <p:spPr>
          <a:xfrm rot="16200000" flipH="1">
            <a:off x="6743700" y="1714500"/>
            <a:ext cx="457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lowchart: Summing Junction 21"/>
          <p:cNvSpPr/>
          <p:nvPr/>
        </p:nvSpPr>
        <p:spPr>
          <a:xfrm>
            <a:off x="7162800" y="20574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sp>
        <p:nvSpPr>
          <p:cNvPr id="23" name="Oval 22"/>
          <p:cNvSpPr/>
          <p:nvPr/>
        </p:nvSpPr>
        <p:spPr>
          <a:xfrm>
            <a:off x="7239000" y="914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endParaRPr>
          </a:p>
        </p:txBody>
      </p:sp>
      <p:sp>
        <p:nvSpPr>
          <p:cNvPr id="24" name="Oval 23"/>
          <p:cNvSpPr/>
          <p:nvPr/>
        </p:nvSpPr>
        <p:spPr>
          <a:xfrm>
            <a:off x="8382000" y="152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endParaRPr>
          </a:p>
        </p:txBody>
      </p:sp>
      <p:cxnSp>
        <p:nvCxnSpPr>
          <p:cNvPr id="25" name="Straight Connector 24"/>
          <p:cNvCxnSpPr>
            <a:endCxn id="37" idx="6"/>
          </p:cNvCxnSpPr>
          <p:nvPr/>
        </p:nvCxnSpPr>
        <p:spPr>
          <a:xfrm rot="10800000" flipV="1">
            <a:off x="7696200" y="38100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74" name="TextBox 95"/>
          <p:cNvSpPr txBox="1">
            <a:spLocks noChangeArrowheads="1"/>
          </p:cNvSpPr>
          <p:nvPr/>
        </p:nvSpPr>
        <p:spPr bwMode="auto">
          <a:xfrm flipH="1">
            <a:off x="7086600" y="3810000"/>
            <a:ext cx="269875" cy="276225"/>
          </a:xfrm>
          <a:prstGeom prst="rect">
            <a:avLst/>
          </a:prstGeom>
          <a:noFill/>
          <a:ln w="9525">
            <a:noFill/>
            <a:miter lim="800000"/>
            <a:headEnd/>
            <a:tailEnd/>
          </a:ln>
        </p:spPr>
        <p:txBody>
          <a:bodyPr wrap="none">
            <a:spAutoFit/>
          </a:bodyPr>
          <a:lstStyle/>
          <a:p>
            <a:r>
              <a:rPr lang="en-US" sz="1200"/>
              <a:t>2</a:t>
            </a:r>
          </a:p>
        </p:txBody>
      </p:sp>
      <p:sp>
        <p:nvSpPr>
          <p:cNvPr id="27675" name="TextBox 96"/>
          <p:cNvSpPr txBox="1">
            <a:spLocks noChangeArrowheads="1"/>
          </p:cNvSpPr>
          <p:nvPr/>
        </p:nvSpPr>
        <p:spPr bwMode="auto">
          <a:xfrm>
            <a:off x="6858000" y="3581400"/>
            <a:ext cx="533400" cy="276225"/>
          </a:xfrm>
          <a:prstGeom prst="rect">
            <a:avLst/>
          </a:prstGeom>
          <a:noFill/>
          <a:ln w="9525">
            <a:noFill/>
            <a:miter lim="800000"/>
            <a:headEnd/>
            <a:tailEnd/>
          </a:ln>
        </p:spPr>
        <p:txBody>
          <a:bodyPr>
            <a:spAutoFit/>
          </a:bodyPr>
          <a:lstStyle/>
          <a:p>
            <a:r>
              <a:rPr lang="en-US" sz="1200"/>
              <a:t>AR</a:t>
            </a:r>
            <a:endParaRPr lang="en-US" sz="1200" baseline="-25000"/>
          </a:p>
        </p:txBody>
      </p:sp>
      <p:cxnSp>
        <p:nvCxnSpPr>
          <p:cNvPr id="28" name="Straight Connector 27"/>
          <p:cNvCxnSpPr>
            <a:endCxn id="35" idx="2"/>
          </p:cNvCxnSpPr>
          <p:nvPr/>
        </p:nvCxnSpPr>
        <p:spPr>
          <a:xfrm flipV="1">
            <a:off x="7086600" y="33909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77" name="TextBox 98"/>
          <p:cNvSpPr txBox="1">
            <a:spLocks noChangeArrowheads="1"/>
          </p:cNvSpPr>
          <p:nvPr/>
        </p:nvSpPr>
        <p:spPr bwMode="auto">
          <a:xfrm flipH="1">
            <a:off x="7010400" y="3276600"/>
            <a:ext cx="269875" cy="276225"/>
          </a:xfrm>
          <a:prstGeom prst="rect">
            <a:avLst/>
          </a:prstGeom>
          <a:noFill/>
          <a:ln w="9525">
            <a:noFill/>
            <a:miter lim="800000"/>
            <a:headEnd/>
            <a:tailEnd/>
          </a:ln>
        </p:spPr>
        <p:txBody>
          <a:bodyPr wrap="none">
            <a:spAutoFit/>
          </a:bodyPr>
          <a:lstStyle/>
          <a:p>
            <a:r>
              <a:rPr lang="en-US" sz="1200"/>
              <a:t>1</a:t>
            </a:r>
          </a:p>
        </p:txBody>
      </p:sp>
      <p:cxnSp>
        <p:nvCxnSpPr>
          <p:cNvPr id="30" name="Straight Connector 29"/>
          <p:cNvCxnSpPr>
            <a:endCxn id="37" idx="2"/>
          </p:cNvCxnSpPr>
          <p:nvPr/>
        </p:nvCxnSpPr>
        <p:spPr>
          <a:xfrm>
            <a:off x="7086600" y="38100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79" name="TextBox 101"/>
          <p:cNvSpPr txBox="1">
            <a:spLocks noChangeArrowheads="1"/>
          </p:cNvSpPr>
          <p:nvPr/>
        </p:nvSpPr>
        <p:spPr bwMode="auto">
          <a:xfrm>
            <a:off x="7848600" y="3810000"/>
            <a:ext cx="301625" cy="276225"/>
          </a:xfrm>
          <a:prstGeom prst="rect">
            <a:avLst/>
          </a:prstGeom>
          <a:noFill/>
          <a:ln w="9525">
            <a:noFill/>
            <a:miter lim="800000"/>
            <a:headEnd/>
            <a:tailEnd/>
          </a:ln>
        </p:spPr>
        <p:txBody>
          <a:bodyPr>
            <a:spAutoFit/>
          </a:bodyPr>
          <a:lstStyle/>
          <a:p>
            <a:r>
              <a:rPr lang="en-US" sz="1200"/>
              <a:t>1</a:t>
            </a:r>
          </a:p>
        </p:txBody>
      </p:sp>
      <p:cxnSp>
        <p:nvCxnSpPr>
          <p:cNvPr id="32" name="Straight Connector 31"/>
          <p:cNvCxnSpPr>
            <a:stCxn id="36" idx="6"/>
          </p:cNvCxnSpPr>
          <p:nvPr/>
        </p:nvCxnSpPr>
        <p:spPr>
          <a:xfrm>
            <a:off x="7848600" y="33909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81" name="TextBox 111"/>
          <p:cNvSpPr txBox="1">
            <a:spLocks noChangeArrowheads="1"/>
          </p:cNvSpPr>
          <p:nvPr/>
        </p:nvSpPr>
        <p:spPr bwMode="auto">
          <a:xfrm flipH="1">
            <a:off x="7924800" y="3276600"/>
            <a:ext cx="269875" cy="276225"/>
          </a:xfrm>
          <a:prstGeom prst="rect">
            <a:avLst/>
          </a:prstGeom>
          <a:noFill/>
          <a:ln w="9525">
            <a:noFill/>
            <a:miter lim="800000"/>
            <a:headEnd/>
            <a:tailEnd/>
          </a:ln>
        </p:spPr>
        <p:txBody>
          <a:bodyPr wrap="none">
            <a:spAutoFit/>
          </a:bodyPr>
          <a:lstStyle/>
          <a:p>
            <a:r>
              <a:rPr lang="en-US" sz="1200"/>
              <a:t>2</a:t>
            </a:r>
          </a:p>
        </p:txBody>
      </p:sp>
      <p:sp>
        <p:nvSpPr>
          <p:cNvPr id="35" name="Oval 34"/>
          <p:cNvSpPr/>
          <p:nvPr/>
        </p:nvSpPr>
        <p:spPr>
          <a:xfrm>
            <a:off x="7315200" y="3276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endParaRPr>
          </a:p>
        </p:txBody>
      </p:sp>
      <p:sp>
        <p:nvSpPr>
          <p:cNvPr id="36" name="Oval 35"/>
          <p:cNvSpPr/>
          <p:nvPr/>
        </p:nvSpPr>
        <p:spPr>
          <a:xfrm>
            <a:off x="7620000" y="3276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endParaRPr>
          </a:p>
        </p:txBody>
      </p:sp>
      <p:sp>
        <p:nvSpPr>
          <p:cNvPr id="37" name="Flowchart: Summing Junction 36"/>
          <p:cNvSpPr/>
          <p:nvPr/>
        </p:nvSpPr>
        <p:spPr>
          <a:xfrm>
            <a:off x="7467600" y="38862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sp>
        <p:nvSpPr>
          <p:cNvPr id="27685" name="TextBox 95"/>
          <p:cNvSpPr txBox="1">
            <a:spLocks noChangeArrowheads="1"/>
          </p:cNvSpPr>
          <p:nvPr/>
        </p:nvSpPr>
        <p:spPr bwMode="auto">
          <a:xfrm flipH="1">
            <a:off x="7086600" y="3810000"/>
            <a:ext cx="269875" cy="276225"/>
          </a:xfrm>
          <a:prstGeom prst="rect">
            <a:avLst/>
          </a:prstGeom>
          <a:noFill/>
          <a:ln w="9525">
            <a:noFill/>
            <a:miter lim="800000"/>
            <a:headEnd/>
            <a:tailEnd/>
          </a:ln>
        </p:spPr>
        <p:txBody>
          <a:bodyPr wrap="none">
            <a:spAutoFit/>
          </a:bodyPr>
          <a:lstStyle/>
          <a:p>
            <a:r>
              <a:rPr lang="en-US" sz="1200"/>
              <a:t>2</a:t>
            </a:r>
          </a:p>
        </p:txBody>
      </p:sp>
      <p:sp>
        <p:nvSpPr>
          <p:cNvPr id="27686" name="TextBox 96"/>
          <p:cNvSpPr txBox="1">
            <a:spLocks noChangeArrowheads="1"/>
          </p:cNvSpPr>
          <p:nvPr/>
        </p:nvSpPr>
        <p:spPr bwMode="auto">
          <a:xfrm>
            <a:off x="6858000" y="3581400"/>
            <a:ext cx="533400" cy="276225"/>
          </a:xfrm>
          <a:prstGeom prst="rect">
            <a:avLst/>
          </a:prstGeom>
          <a:noFill/>
          <a:ln w="9525">
            <a:noFill/>
            <a:miter lim="800000"/>
            <a:headEnd/>
            <a:tailEnd/>
          </a:ln>
        </p:spPr>
        <p:txBody>
          <a:bodyPr>
            <a:spAutoFit/>
          </a:bodyPr>
          <a:lstStyle/>
          <a:p>
            <a:r>
              <a:rPr lang="en-US" sz="1200"/>
              <a:t>AR</a:t>
            </a:r>
            <a:endParaRPr lang="en-US" sz="1200" baseline="-25000"/>
          </a:p>
        </p:txBody>
      </p:sp>
      <p:cxnSp>
        <p:nvCxnSpPr>
          <p:cNvPr id="40" name="Straight Connector 39"/>
          <p:cNvCxnSpPr>
            <a:endCxn id="44" idx="2"/>
          </p:cNvCxnSpPr>
          <p:nvPr/>
        </p:nvCxnSpPr>
        <p:spPr>
          <a:xfrm flipV="1">
            <a:off x="7086600" y="33909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88" name="TextBox 98"/>
          <p:cNvSpPr txBox="1">
            <a:spLocks noChangeArrowheads="1"/>
          </p:cNvSpPr>
          <p:nvPr/>
        </p:nvSpPr>
        <p:spPr bwMode="auto">
          <a:xfrm flipH="1">
            <a:off x="7010400" y="3276600"/>
            <a:ext cx="269875" cy="276225"/>
          </a:xfrm>
          <a:prstGeom prst="rect">
            <a:avLst/>
          </a:prstGeom>
          <a:noFill/>
          <a:ln w="9525">
            <a:noFill/>
            <a:miter lim="800000"/>
            <a:headEnd/>
            <a:tailEnd/>
          </a:ln>
        </p:spPr>
        <p:txBody>
          <a:bodyPr wrap="none">
            <a:spAutoFit/>
          </a:bodyPr>
          <a:lstStyle/>
          <a:p>
            <a:r>
              <a:rPr lang="en-US" sz="1200"/>
              <a:t>1</a:t>
            </a:r>
          </a:p>
        </p:txBody>
      </p:sp>
      <p:cxnSp>
        <p:nvCxnSpPr>
          <p:cNvPr id="42" name="Straight Connector 41"/>
          <p:cNvCxnSpPr>
            <a:endCxn id="45" idx="2"/>
          </p:cNvCxnSpPr>
          <p:nvPr/>
        </p:nvCxnSpPr>
        <p:spPr>
          <a:xfrm>
            <a:off x="7086600" y="38100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90" name="TextBox 135"/>
          <p:cNvSpPr txBox="1">
            <a:spLocks noChangeArrowheads="1"/>
          </p:cNvSpPr>
          <p:nvPr/>
        </p:nvSpPr>
        <p:spPr bwMode="auto">
          <a:xfrm>
            <a:off x="6629400" y="3276600"/>
            <a:ext cx="344488" cy="276225"/>
          </a:xfrm>
          <a:prstGeom prst="rect">
            <a:avLst/>
          </a:prstGeom>
          <a:noFill/>
          <a:ln w="9525">
            <a:noFill/>
            <a:miter lim="800000"/>
            <a:headEnd/>
            <a:tailEnd/>
          </a:ln>
        </p:spPr>
        <p:txBody>
          <a:bodyPr wrap="none">
            <a:spAutoFit/>
          </a:bodyPr>
          <a:lstStyle/>
          <a:p>
            <a:r>
              <a:rPr lang="en-US" sz="1200">
                <a:solidFill>
                  <a:srgbClr val="FF0000"/>
                </a:solidFill>
              </a:rPr>
              <a:t>S</a:t>
            </a:r>
            <a:r>
              <a:rPr lang="en-US" sz="1200" baseline="-25000">
                <a:solidFill>
                  <a:srgbClr val="FF0000"/>
                </a:solidFill>
              </a:rPr>
              <a:t>2</a:t>
            </a:r>
            <a:endParaRPr lang="en-US" sz="1200">
              <a:solidFill>
                <a:srgbClr val="FF0000"/>
              </a:solidFill>
            </a:endParaRPr>
          </a:p>
        </p:txBody>
      </p:sp>
      <p:sp>
        <p:nvSpPr>
          <p:cNvPr id="44" name="Oval 43"/>
          <p:cNvSpPr/>
          <p:nvPr/>
        </p:nvSpPr>
        <p:spPr>
          <a:xfrm>
            <a:off x="7315200" y="3276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endParaRPr>
          </a:p>
        </p:txBody>
      </p:sp>
      <p:sp>
        <p:nvSpPr>
          <p:cNvPr id="45" name="Flowchart: Summing Junction 44"/>
          <p:cNvSpPr/>
          <p:nvPr/>
        </p:nvSpPr>
        <p:spPr>
          <a:xfrm>
            <a:off x="7467600" y="38862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cxnSp>
        <p:nvCxnSpPr>
          <p:cNvPr id="46" name="Straight Connector 45"/>
          <p:cNvCxnSpPr/>
          <p:nvPr/>
        </p:nvCxnSpPr>
        <p:spPr>
          <a:xfrm rot="10800000">
            <a:off x="7467600" y="4495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94" name="TextBox 112"/>
          <p:cNvSpPr txBox="1">
            <a:spLocks noChangeArrowheads="1"/>
          </p:cNvSpPr>
          <p:nvPr/>
        </p:nvSpPr>
        <p:spPr bwMode="auto">
          <a:xfrm flipH="1">
            <a:off x="7467600" y="4267200"/>
            <a:ext cx="269875" cy="276225"/>
          </a:xfrm>
          <a:prstGeom prst="rect">
            <a:avLst/>
          </a:prstGeom>
          <a:noFill/>
          <a:ln w="9525">
            <a:noFill/>
            <a:miter lim="800000"/>
            <a:headEnd/>
            <a:tailEnd/>
          </a:ln>
        </p:spPr>
        <p:txBody>
          <a:bodyPr wrap="none">
            <a:spAutoFit/>
          </a:bodyPr>
          <a:lstStyle/>
          <a:p>
            <a:r>
              <a:rPr lang="en-US" sz="1200"/>
              <a:t>3</a:t>
            </a:r>
          </a:p>
        </p:txBody>
      </p:sp>
      <p:sp>
        <p:nvSpPr>
          <p:cNvPr id="27695" name="TextBox 101"/>
          <p:cNvSpPr txBox="1">
            <a:spLocks noChangeArrowheads="1"/>
          </p:cNvSpPr>
          <p:nvPr/>
        </p:nvSpPr>
        <p:spPr bwMode="auto">
          <a:xfrm>
            <a:off x="7010400" y="4114800"/>
            <a:ext cx="301625" cy="276225"/>
          </a:xfrm>
          <a:prstGeom prst="rect">
            <a:avLst/>
          </a:prstGeom>
          <a:noFill/>
          <a:ln w="9525">
            <a:noFill/>
            <a:miter lim="800000"/>
            <a:headEnd/>
            <a:tailEnd/>
          </a:ln>
        </p:spPr>
        <p:txBody>
          <a:bodyPr>
            <a:spAutoFit/>
          </a:bodyPr>
          <a:lstStyle/>
          <a:p>
            <a:r>
              <a:rPr lang="en-US" sz="1200"/>
              <a:t>1</a:t>
            </a:r>
          </a:p>
        </p:txBody>
      </p:sp>
      <p:cxnSp>
        <p:nvCxnSpPr>
          <p:cNvPr id="49" name="Straight Connector 48"/>
          <p:cNvCxnSpPr>
            <a:stCxn id="50" idx="5"/>
          </p:cNvCxnSpPr>
          <p:nvPr/>
        </p:nvCxnSpPr>
        <p:spPr>
          <a:xfrm rot="16200000" flipH="1">
            <a:off x="7053263" y="4233863"/>
            <a:ext cx="109537" cy="261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81800" y="4114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endParaRPr>
          </a:p>
        </p:txBody>
      </p:sp>
      <p:sp>
        <p:nvSpPr>
          <p:cNvPr id="27698" name="TextBox 108"/>
          <p:cNvSpPr txBox="1">
            <a:spLocks noChangeArrowheads="1"/>
          </p:cNvSpPr>
          <p:nvPr/>
        </p:nvSpPr>
        <p:spPr bwMode="auto">
          <a:xfrm>
            <a:off x="7162800" y="4343400"/>
            <a:ext cx="533400" cy="276225"/>
          </a:xfrm>
          <a:prstGeom prst="rect">
            <a:avLst/>
          </a:prstGeom>
          <a:noFill/>
          <a:ln w="9525">
            <a:noFill/>
            <a:miter lim="800000"/>
            <a:headEnd/>
            <a:tailEnd/>
          </a:ln>
        </p:spPr>
        <p:txBody>
          <a:bodyPr>
            <a:spAutoFit/>
          </a:bodyPr>
          <a:lstStyle/>
          <a:p>
            <a:r>
              <a:rPr lang="en-US" sz="1200"/>
              <a:t>CR</a:t>
            </a:r>
            <a:endParaRPr lang="en-US" sz="1200" baseline="-25000"/>
          </a:p>
        </p:txBody>
      </p:sp>
      <p:sp>
        <p:nvSpPr>
          <p:cNvPr id="52" name="Oval 51"/>
          <p:cNvSpPr/>
          <p:nvPr/>
        </p:nvSpPr>
        <p:spPr>
          <a:xfrm>
            <a:off x="7772400" y="4343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endParaRPr>
          </a:p>
        </p:txBody>
      </p:sp>
      <p:cxnSp>
        <p:nvCxnSpPr>
          <p:cNvPr id="53" name="Straight Connector 52"/>
          <p:cNvCxnSpPr/>
          <p:nvPr/>
        </p:nvCxnSpPr>
        <p:spPr>
          <a:xfrm rot="5400000">
            <a:off x="7258050" y="4138613"/>
            <a:ext cx="300037" cy="185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701" name="TextBox 111"/>
          <p:cNvSpPr txBox="1">
            <a:spLocks noChangeArrowheads="1"/>
          </p:cNvSpPr>
          <p:nvPr/>
        </p:nvSpPr>
        <p:spPr bwMode="auto">
          <a:xfrm flipH="1">
            <a:off x="7239000" y="4038600"/>
            <a:ext cx="269875" cy="276225"/>
          </a:xfrm>
          <a:prstGeom prst="rect">
            <a:avLst/>
          </a:prstGeom>
          <a:noFill/>
          <a:ln w="9525">
            <a:noFill/>
            <a:miter lim="800000"/>
            <a:headEnd/>
            <a:tailEnd/>
          </a:ln>
        </p:spPr>
        <p:txBody>
          <a:bodyPr wrap="none">
            <a:spAutoFit/>
          </a:bodyPr>
          <a:lstStyle/>
          <a:p>
            <a:r>
              <a:rPr lang="en-US" sz="1200"/>
              <a:t>2</a:t>
            </a:r>
          </a:p>
        </p:txBody>
      </p:sp>
      <p:cxnSp>
        <p:nvCxnSpPr>
          <p:cNvPr id="55" name="Straight Connector 54"/>
          <p:cNvCxnSpPr>
            <a:endCxn id="60" idx="6"/>
          </p:cNvCxnSpPr>
          <p:nvPr/>
        </p:nvCxnSpPr>
        <p:spPr>
          <a:xfrm rot="10800000" flipV="1">
            <a:off x="7696200" y="38100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703" name="TextBox 101"/>
          <p:cNvSpPr txBox="1">
            <a:spLocks noChangeArrowheads="1"/>
          </p:cNvSpPr>
          <p:nvPr/>
        </p:nvSpPr>
        <p:spPr bwMode="auto">
          <a:xfrm>
            <a:off x="7848600" y="3810000"/>
            <a:ext cx="301625" cy="276225"/>
          </a:xfrm>
          <a:prstGeom prst="rect">
            <a:avLst/>
          </a:prstGeom>
          <a:noFill/>
          <a:ln w="9525">
            <a:noFill/>
            <a:miter lim="800000"/>
            <a:headEnd/>
            <a:tailEnd/>
          </a:ln>
        </p:spPr>
        <p:txBody>
          <a:bodyPr>
            <a:spAutoFit/>
          </a:bodyPr>
          <a:lstStyle/>
          <a:p>
            <a:r>
              <a:rPr lang="en-US" sz="1200"/>
              <a:t>1</a:t>
            </a:r>
          </a:p>
        </p:txBody>
      </p:sp>
      <p:cxnSp>
        <p:nvCxnSpPr>
          <p:cNvPr id="57" name="Straight Connector 56"/>
          <p:cNvCxnSpPr>
            <a:stCxn id="59" idx="6"/>
          </p:cNvCxnSpPr>
          <p:nvPr/>
        </p:nvCxnSpPr>
        <p:spPr>
          <a:xfrm>
            <a:off x="7848600" y="33909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705" name="TextBox 111"/>
          <p:cNvSpPr txBox="1">
            <a:spLocks noChangeArrowheads="1"/>
          </p:cNvSpPr>
          <p:nvPr/>
        </p:nvSpPr>
        <p:spPr bwMode="auto">
          <a:xfrm flipH="1">
            <a:off x="7924800" y="3276600"/>
            <a:ext cx="269875" cy="276225"/>
          </a:xfrm>
          <a:prstGeom prst="rect">
            <a:avLst/>
          </a:prstGeom>
          <a:noFill/>
          <a:ln w="9525">
            <a:noFill/>
            <a:miter lim="800000"/>
            <a:headEnd/>
            <a:tailEnd/>
          </a:ln>
        </p:spPr>
        <p:txBody>
          <a:bodyPr wrap="none">
            <a:spAutoFit/>
          </a:bodyPr>
          <a:lstStyle/>
          <a:p>
            <a:r>
              <a:rPr lang="en-US" sz="1200"/>
              <a:t>2</a:t>
            </a:r>
          </a:p>
        </p:txBody>
      </p:sp>
      <p:sp>
        <p:nvSpPr>
          <p:cNvPr id="59" name="Oval 58"/>
          <p:cNvSpPr/>
          <p:nvPr/>
        </p:nvSpPr>
        <p:spPr>
          <a:xfrm>
            <a:off x="7620000" y="3276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endParaRPr>
          </a:p>
        </p:txBody>
      </p:sp>
      <p:sp>
        <p:nvSpPr>
          <p:cNvPr id="60" name="Flowchart: Summing Junction 59"/>
          <p:cNvSpPr/>
          <p:nvPr/>
        </p:nvSpPr>
        <p:spPr>
          <a:xfrm>
            <a:off x="7467600" y="38862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sp>
        <p:nvSpPr>
          <p:cNvPr id="61" name="Flowchart: Summing Junction 60"/>
          <p:cNvSpPr/>
          <p:nvPr/>
        </p:nvSpPr>
        <p:spPr>
          <a:xfrm>
            <a:off x="7467600" y="38862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cxnSp>
        <p:nvCxnSpPr>
          <p:cNvPr id="62" name="Straight Connector 61"/>
          <p:cNvCxnSpPr>
            <a:endCxn id="67" idx="6"/>
          </p:cNvCxnSpPr>
          <p:nvPr/>
        </p:nvCxnSpPr>
        <p:spPr>
          <a:xfrm rot="10800000" flipV="1">
            <a:off x="7696200" y="3810000"/>
            <a:ext cx="3810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710" name="TextBox 101"/>
          <p:cNvSpPr txBox="1">
            <a:spLocks noChangeArrowheads="1"/>
          </p:cNvSpPr>
          <p:nvPr/>
        </p:nvSpPr>
        <p:spPr bwMode="auto">
          <a:xfrm>
            <a:off x="7848600" y="3810000"/>
            <a:ext cx="301625" cy="276225"/>
          </a:xfrm>
          <a:prstGeom prst="rect">
            <a:avLst/>
          </a:prstGeom>
          <a:noFill/>
          <a:ln w="9525">
            <a:noFill/>
            <a:miter lim="800000"/>
            <a:headEnd/>
            <a:tailEnd/>
          </a:ln>
        </p:spPr>
        <p:txBody>
          <a:bodyPr>
            <a:spAutoFit/>
          </a:bodyPr>
          <a:lstStyle/>
          <a:p>
            <a:r>
              <a:rPr lang="en-US" sz="1200"/>
              <a:t>1</a:t>
            </a:r>
          </a:p>
        </p:txBody>
      </p:sp>
      <p:cxnSp>
        <p:nvCxnSpPr>
          <p:cNvPr id="64" name="Straight Connector 63"/>
          <p:cNvCxnSpPr>
            <a:stCxn id="66" idx="6"/>
          </p:cNvCxnSpPr>
          <p:nvPr/>
        </p:nvCxnSpPr>
        <p:spPr>
          <a:xfrm>
            <a:off x="7848600" y="3390900"/>
            <a:ext cx="228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712" name="TextBox 111"/>
          <p:cNvSpPr txBox="1">
            <a:spLocks noChangeArrowheads="1"/>
          </p:cNvSpPr>
          <p:nvPr/>
        </p:nvSpPr>
        <p:spPr bwMode="auto">
          <a:xfrm flipH="1">
            <a:off x="7924800" y="3276600"/>
            <a:ext cx="269875" cy="276225"/>
          </a:xfrm>
          <a:prstGeom prst="rect">
            <a:avLst/>
          </a:prstGeom>
          <a:noFill/>
          <a:ln w="9525">
            <a:noFill/>
            <a:miter lim="800000"/>
            <a:headEnd/>
            <a:tailEnd/>
          </a:ln>
        </p:spPr>
        <p:txBody>
          <a:bodyPr wrap="none">
            <a:spAutoFit/>
          </a:bodyPr>
          <a:lstStyle/>
          <a:p>
            <a:r>
              <a:rPr lang="en-US" sz="1200"/>
              <a:t>2</a:t>
            </a:r>
          </a:p>
        </p:txBody>
      </p:sp>
      <p:sp>
        <p:nvSpPr>
          <p:cNvPr id="66" name="Oval 65"/>
          <p:cNvSpPr/>
          <p:nvPr/>
        </p:nvSpPr>
        <p:spPr>
          <a:xfrm>
            <a:off x="7620000" y="32766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endParaRPr>
          </a:p>
        </p:txBody>
      </p:sp>
      <p:sp>
        <p:nvSpPr>
          <p:cNvPr id="67" name="Flowchart: Summing Junction 66"/>
          <p:cNvSpPr/>
          <p:nvPr/>
        </p:nvSpPr>
        <p:spPr>
          <a:xfrm>
            <a:off x="7467600" y="38862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sp>
        <p:nvSpPr>
          <p:cNvPr id="68" name="Flowchart: Summing Junction 67"/>
          <p:cNvSpPr/>
          <p:nvPr/>
        </p:nvSpPr>
        <p:spPr>
          <a:xfrm>
            <a:off x="7467600" y="38862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cxnSp>
        <p:nvCxnSpPr>
          <p:cNvPr id="69" name="Straight Connector 68"/>
          <p:cNvCxnSpPr/>
          <p:nvPr/>
        </p:nvCxnSpPr>
        <p:spPr>
          <a:xfrm rot="10800000">
            <a:off x="7467600" y="4495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717" name="TextBox 112"/>
          <p:cNvSpPr txBox="1">
            <a:spLocks noChangeArrowheads="1"/>
          </p:cNvSpPr>
          <p:nvPr/>
        </p:nvSpPr>
        <p:spPr bwMode="auto">
          <a:xfrm flipH="1">
            <a:off x="7467600" y="4267200"/>
            <a:ext cx="269875" cy="276225"/>
          </a:xfrm>
          <a:prstGeom prst="rect">
            <a:avLst/>
          </a:prstGeom>
          <a:noFill/>
          <a:ln w="9525">
            <a:noFill/>
            <a:miter lim="800000"/>
            <a:headEnd/>
            <a:tailEnd/>
          </a:ln>
        </p:spPr>
        <p:txBody>
          <a:bodyPr wrap="none">
            <a:spAutoFit/>
          </a:bodyPr>
          <a:lstStyle/>
          <a:p>
            <a:r>
              <a:rPr lang="en-US" sz="1200"/>
              <a:t>3</a:t>
            </a:r>
          </a:p>
        </p:txBody>
      </p:sp>
      <p:sp>
        <p:nvSpPr>
          <p:cNvPr id="27718" name="TextBox 101"/>
          <p:cNvSpPr txBox="1">
            <a:spLocks noChangeArrowheads="1"/>
          </p:cNvSpPr>
          <p:nvPr/>
        </p:nvSpPr>
        <p:spPr bwMode="auto">
          <a:xfrm>
            <a:off x="7010400" y="4114800"/>
            <a:ext cx="301625" cy="276225"/>
          </a:xfrm>
          <a:prstGeom prst="rect">
            <a:avLst/>
          </a:prstGeom>
          <a:noFill/>
          <a:ln w="9525">
            <a:noFill/>
            <a:miter lim="800000"/>
            <a:headEnd/>
            <a:tailEnd/>
          </a:ln>
        </p:spPr>
        <p:txBody>
          <a:bodyPr>
            <a:spAutoFit/>
          </a:bodyPr>
          <a:lstStyle/>
          <a:p>
            <a:r>
              <a:rPr lang="en-US" sz="1200"/>
              <a:t>1</a:t>
            </a:r>
          </a:p>
        </p:txBody>
      </p:sp>
      <p:sp>
        <p:nvSpPr>
          <p:cNvPr id="27720" name="TextBox 108"/>
          <p:cNvSpPr txBox="1">
            <a:spLocks noChangeArrowheads="1"/>
          </p:cNvSpPr>
          <p:nvPr/>
        </p:nvSpPr>
        <p:spPr bwMode="auto">
          <a:xfrm>
            <a:off x="7162800" y="4343400"/>
            <a:ext cx="533400" cy="276225"/>
          </a:xfrm>
          <a:prstGeom prst="rect">
            <a:avLst/>
          </a:prstGeom>
          <a:noFill/>
          <a:ln w="9525">
            <a:noFill/>
            <a:miter lim="800000"/>
            <a:headEnd/>
            <a:tailEnd/>
          </a:ln>
        </p:spPr>
        <p:txBody>
          <a:bodyPr>
            <a:spAutoFit/>
          </a:bodyPr>
          <a:lstStyle/>
          <a:p>
            <a:r>
              <a:rPr lang="en-US" sz="1200"/>
              <a:t>CR</a:t>
            </a:r>
            <a:endParaRPr lang="en-US" sz="1200" baseline="-25000"/>
          </a:p>
        </p:txBody>
      </p:sp>
      <p:sp>
        <p:nvSpPr>
          <p:cNvPr id="75" name="Oval 74"/>
          <p:cNvSpPr/>
          <p:nvPr/>
        </p:nvSpPr>
        <p:spPr>
          <a:xfrm>
            <a:off x="7772400" y="43434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endParaRPr>
          </a:p>
        </p:txBody>
      </p:sp>
      <p:cxnSp>
        <p:nvCxnSpPr>
          <p:cNvPr id="76" name="Straight Connector 75"/>
          <p:cNvCxnSpPr/>
          <p:nvPr/>
        </p:nvCxnSpPr>
        <p:spPr>
          <a:xfrm rot="5400000">
            <a:off x="7258050" y="4138613"/>
            <a:ext cx="300037" cy="185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Flowchart: Summing Junction 76"/>
          <p:cNvSpPr/>
          <p:nvPr/>
        </p:nvSpPr>
        <p:spPr>
          <a:xfrm>
            <a:off x="7467600" y="3886200"/>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sp>
        <p:nvSpPr>
          <p:cNvPr id="88" name="TextBox 105"/>
          <p:cNvSpPr txBox="1">
            <a:spLocks noChangeArrowheads="1"/>
          </p:cNvSpPr>
          <p:nvPr/>
        </p:nvSpPr>
        <p:spPr bwMode="auto">
          <a:xfrm>
            <a:off x="8001000" y="3581400"/>
            <a:ext cx="457200" cy="261938"/>
          </a:xfrm>
          <a:prstGeom prst="rect">
            <a:avLst/>
          </a:prstGeom>
          <a:noFill/>
          <a:ln w="9525">
            <a:noFill/>
            <a:miter lim="800000"/>
            <a:headEnd/>
            <a:tailEnd/>
          </a:ln>
        </p:spPr>
        <p:txBody>
          <a:bodyPr>
            <a:spAutoFit/>
          </a:bodyPr>
          <a:lstStyle/>
          <a:p>
            <a:r>
              <a:rPr lang="en-US" sz="1100" dirty="0"/>
              <a:t>LT</a:t>
            </a:r>
            <a:endParaRPr lang="en-US" sz="1100" baseline="-25000" dirty="0"/>
          </a:p>
        </p:txBody>
      </p:sp>
    </p:spTree>
    <p:extLst>
      <p:ext uri="{BB962C8B-B14F-4D97-AF65-F5344CB8AC3E}">
        <p14:creationId xmlns:p14="http://schemas.microsoft.com/office/powerpoint/2010/main" val="808082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t>Experimental Evaluation: </a:t>
            </a:r>
            <a:br>
              <a:rPr lang="en-US"/>
            </a:br>
            <a:r>
              <a:rPr lang="en-US"/>
              <a:t>Searching for a phase transition</a:t>
            </a:r>
          </a:p>
        </p:txBody>
      </p:sp>
      <p:pic>
        <p:nvPicPr>
          <p:cNvPr id="28675" name="Picture 3" descr="C:\Users\george\Desktop\sigmod\tenThousandViewsTime.eps"/>
          <p:cNvPicPr>
            <a:picLocks noChangeAspect="1" noChangeArrowheads="1"/>
          </p:cNvPicPr>
          <p:nvPr/>
        </p:nvPicPr>
        <p:blipFill>
          <a:blip r:embed="rId2" cstate="print"/>
          <a:srcRect/>
          <a:stretch>
            <a:fillRect/>
          </a:stretch>
        </p:blipFill>
        <p:spPr bwMode="auto">
          <a:xfrm>
            <a:off x="152400" y="2971800"/>
            <a:ext cx="4343400" cy="3040063"/>
          </a:xfrm>
          <a:prstGeom prst="rect">
            <a:avLst/>
          </a:prstGeom>
          <a:noFill/>
          <a:ln w="9525">
            <a:noFill/>
            <a:miter lim="800000"/>
            <a:headEnd/>
            <a:tailEnd/>
          </a:ln>
        </p:spPr>
      </p:pic>
      <p:pic>
        <p:nvPicPr>
          <p:cNvPr id="28677" name="Picture 2" descr="C:\Users\george\Desktop\sigmod\tenThousandViewsRewNo.eps"/>
          <p:cNvPicPr>
            <a:picLocks noChangeAspect="1" noChangeArrowheads="1"/>
          </p:cNvPicPr>
          <p:nvPr/>
        </p:nvPicPr>
        <p:blipFill>
          <a:blip r:embed="rId3" cstate="print"/>
          <a:srcRect/>
          <a:stretch>
            <a:fillRect/>
          </a:stretch>
        </p:blipFill>
        <p:spPr bwMode="auto">
          <a:xfrm>
            <a:off x="4538663" y="2971800"/>
            <a:ext cx="4354512" cy="3048000"/>
          </a:xfrm>
          <a:prstGeom prst="rect">
            <a:avLst/>
          </a:prstGeom>
          <a:noFill/>
          <a:ln w="9525">
            <a:noFill/>
            <a:miter lim="800000"/>
            <a:headEnd/>
            <a:tailEnd/>
          </a:ln>
        </p:spPr>
      </p:pic>
      <p:sp>
        <p:nvSpPr>
          <p:cNvPr id="28678" name="TextBox 5"/>
          <p:cNvSpPr txBox="1">
            <a:spLocks noChangeArrowheads="1"/>
          </p:cNvSpPr>
          <p:nvPr/>
        </p:nvSpPr>
        <p:spPr bwMode="auto">
          <a:xfrm>
            <a:off x="1143000" y="1447800"/>
            <a:ext cx="5138738" cy="1477963"/>
          </a:xfrm>
          <a:prstGeom prst="rect">
            <a:avLst/>
          </a:prstGeom>
          <a:noFill/>
          <a:ln w="9525">
            <a:noFill/>
            <a:miter lim="800000"/>
            <a:headEnd/>
            <a:tailEnd/>
          </a:ln>
        </p:spPr>
        <p:txBody>
          <a:bodyPr wrap="none">
            <a:spAutoFit/>
          </a:bodyPr>
          <a:lstStyle/>
          <a:p>
            <a:r>
              <a:rPr lang="en-US"/>
              <a:t>Try to scale to 10000 sources</a:t>
            </a:r>
          </a:p>
          <a:p>
            <a:r>
              <a:rPr lang="en-US"/>
              <a:t>Exponential number of rewritings</a:t>
            </a:r>
          </a:p>
          <a:p>
            <a:pPr>
              <a:buFont typeface="Arial" charset="0"/>
              <a:buChar char="•"/>
            </a:pPr>
            <a:r>
              <a:rPr lang="en-US"/>
              <a:t> run out of memory at in the 250K-1M rewritings</a:t>
            </a:r>
          </a:p>
          <a:p>
            <a:r>
              <a:rPr lang="en-US"/>
              <a:t>Fail fast</a:t>
            </a:r>
          </a:p>
          <a:p>
            <a:r>
              <a:rPr lang="en-US"/>
              <a:t>Search for a phase transition</a:t>
            </a:r>
          </a:p>
        </p:txBody>
      </p:sp>
    </p:spTree>
    <p:extLst>
      <p:ext uri="{BB962C8B-B14F-4D97-AF65-F5344CB8AC3E}">
        <p14:creationId xmlns:p14="http://schemas.microsoft.com/office/powerpoint/2010/main" val="80480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533400" y="274638"/>
            <a:ext cx="8153400" cy="1143000"/>
          </a:xfrm>
        </p:spPr>
        <p:txBody>
          <a:bodyPr/>
          <a:lstStyle/>
          <a:p>
            <a:r>
              <a:rPr lang="en-US" sz="3600">
                <a:latin typeface="Arial" charset="0"/>
                <a:cs typeface="Arial" charset="0"/>
              </a:rPr>
              <a:t>Insight: Certain variables/predicates need to be mapped together</a:t>
            </a:r>
          </a:p>
        </p:txBody>
      </p:sp>
      <p:sp>
        <p:nvSpPr>
          <p:cNvPr id="17410" name="Content Placeholder 2"/>
          <p:cNvSpPr>
            <a:spLocks noGrp="1"/>
          </p:cNvSpPr>
          <p:nvPr>
            <p:ph sz="quarter" idx="1"/>
          </p:nvPr>
        </p:nvSpPr>
        <p:spPr/>
        <p:txBody>
          <a:bodyPr/>
          <a:lstStyle/>
          <a:p>
            <a:r>
              <a:rPr lang="en-US" sz="2400" dirty="0">
                <a:latin typeface="Arial" charset="0"/>
                <a:cs typeface="Arial" charset="0"/>
              </a:rPr>
              <a:t>q(x) </a:t>
            </a:r>
            <a:r>
              <a:rPr lang="en-US" sz="2400" dirty="0">
                <a:latin typeface="Arial" charset="0"/>
                <a:cs typeface="Arial" charset="0"/>
                <a:sym typeface="Wingdings" charset="0"/>
              </a:rPr>
              <a:t> </a:t>
            </a:r>
            <a:r>
              <a:rPr lang="en-US" sz="2400" dirty="0">
                <a:latin typeface="Arial" charset="0"/>
                <a:cs typeface="Arial" charset="0"/>
              </a:rPr>
              <a:t>cites(</a:t>
            </a:r>
            <a:r>
              <a:rPr lang="en-US" sz="2400" dirty="0" err="1">
                <a:latin typeface="Arial" charset="0"/>
                <a:cs typeface="Arial" charset="0"/>
              </a:rPr>
              <a:t>x,y</a:t>
            </a:r>
            <a:r>
              <a:rPr lang="en-US" sz="2400" dirty="0">
                <a:latin typeface="Arial" charset="0"/>
                <a:cs typeface="Arial" charset="0"/>
              </a:rPr>
              <a:t>),  cites(</a:t>
            </a:r>
            <a:r>
              <a:rPr lang="en-US" sz="2400" dirty="0" err="1">
                <a:latin typeface="Arial" charset="0"/>
                <a:cs typeface="Arial" charset="0"/>
              </a:rPr>
              <a:t>y,x</a:t>
            </a:r>
            <a:r>
              <a:rPr lang="en-US" sz="2400" dirty="0">
                <a:latin typeface="Arial" charset="0"/>
                <a:cs typeface="Arial" charset="0"/>
              </a:rPr>
              <a:t>),  </a:t>
            </a:r>
            <a:r>
              <a:rPr lang="en-US" sz="2400" dirty="0" err="1">
                <a:latin typeface="Arial" charset="0"/>
                <a:cs typeface="Arial" charset="0"/>
              </a:rPr>
              <a:t>sameTopic</a:t>
            </a:r>
            <a:r>
              <a:rPr lang="en-US" sz="2400" dirty="0">
                <a:latin typeface="Arial" charset="0"/>
                <a:cs typeface="Arial" charset="0"/>
              </a:rPr>
              <a:t>(</a:t>
            </a:r>
            <a:r>
              <a:rPr lang="en-US" sz="2400" dirty="0" err="1">
                <a:latin typeface="Arial" charset="0"/>
                <a:cs typeface="Arial" charset="0"/>
              </a:rPr>
              <a:t>x,y</a:t>
            </a:r>
            <a:r>
              <a:rPr lang="en-US" sz="2400" dirty="0">
                <a:latin typeface="Arial" charset="0"/>
                <a:cs typeface="Arial" charset="0"/>
              </a:rPr>
              <a:t>)</a:t>
            </a:r>
          </a:p>
          <a:p>
            <a:endParaRPr lang="en-US" sz="2400" dirty="0">
              <a:latin typeface="Arial" charset="0"/>
              <a:cs typeface="Arial" charset="0"/>
            </a:endParaRPr>
          </a:p>
          <a:p>
            <a:r>
              <a:rPr lang="en-US" sz="2400" dirty="0">
                <a:latin typeface="Arial" charset="0"/>
                <a:cs typeface="Arial" charset="0"/>
              </a:rPr>
              <a:t>V1(a) </a:t>
            </a:r>
            <a:r>
              <a:rPr lang="en-US" sz="2400" dirty="0">
                <a:latin typeface="Arial" charset="0"/>
                <a:cs typeface="Arial" charset="0"/>
                <a:sym typeface="Symbol" charset="0"/>
              </a:rPr>
              <a:t></a:t>
            </a:r>
            <a:r>
              <a:rPr lang="en-US" sz="2000" dirty="0">
                <a:latin typeface="Arial" charset="0"/>
                <a:cs typeface="Arial" charset="0"/>
              </a:rPr>
              <a:t> cites(</a:t>
            </a:r>
            <a:r>
              <a:rPr lang="en-US" sz="2000" dirty="0" err="1">
                <a:latin typeface="Arial" charset="0"/>
                <a:cs typeface="Arial" charset="0"/>
              </a:rPr>
              <a:t>a,b</a:t>
            </a:r>
            <a:r>
              <a:rPr lang="en-US" sz="2000" dirty="0">
                <a:latin typeface="Arial" charset="0"/>
                <a:cs typeface="Arial" charset="0"/>
              </a:rPr>
              <a:t>),  cites(</a:t>
            </a:r>
            <a:r>
              <a:rPr lang="en-US" sz="2000" dirty="0" err="1">
                <a:latin typeface="Arial" charset="0"/>
                <a:cs typeface="Arial" charset="0"/>
              </a:rPr>
              <a:t>b,a</a:t>
            </a:r>
            <a:r>
              <a:rPr lang="en-US" sz="2000" dirty="0">
                <a:latin typeface="Arial" charset="0"/>
                <a:cs typeface="Arial" charset="0"/>
              </a:rPr>
              <a:t>)</a:t>
            </a:r>
          </a:p>
          <a:p>
            <a:pPr lvl="1"/>
            <a:r>
              <a:rPr lang="en-US" sz="1800" dirty="0">
                <a:latin typeface="Arial" charset="0"/>
                <a:cs typeface="Arial" charset="0"/>
              </a:rPr>
              <a:t>mapping </a:t>
            </a:r>
            <a:r>
              <a:rPr lang="el-GR" sz="1800" dirty="0">
                <a:latin typeface="Arial" charset="0"/>
                <a:cs typeface="Arial" charset="0"/>
              </a:rPr>
              <a:t>φ</a:t>
            </a:r>
            <a:r>
              <a:rPr lang="en-US" sz="1800" dirty="0">
                <a:latin typeface="Arial" charset="0"/>
                <a:cs typeface="Arial" charset="0"/>
              </a:rPr>
              <a:t>={x</a:t>
            </a:r>
            <a:r>
              <a:rPr lang="en-US" sz="1800" dirty="0">
                <a:latin typeface="Arial" charset="0"/>
                <a:cs typeface="Arial" charset="0"/>
                <a:sym typeface="Symbol" charset="0"/>
              </a:rPr>
              <a:t>  </a:t>
            </a:r>
            <a:r>
              <a:rPr lang="en-US" sz="1800" dirty="0">
                <a:latin typeface="Arial" charset="0"/>
                <a:cs typeface="Arial" charset="0"/>
                <a:sym typeface="Wingdings" charset="0"/>
              </a:rPr>
              <a:t>a, y</a:t>
            </a:r>
            <a:r>
              <a:rPr lang="en-US" sz="1800" dirty="0">
                <a:latin typeface="Arial" charset="0"/>
                <a:cs typeface="Arial" charset="0"/>
                <a:sym typeface="Symbol" charset="0"/>
              </a:rPr>
              <a:t>  </a:t>
            </a:r>
            <a:r>
              <a:rPr lang="en-US" sz="1800" dirty="0">
                <a:latin typeface="Arial" charset="0"/>
                <a:cs typeface="Arial" charset="0"/>
                <a:sym typeface="Wingdings" charset="0"/>
              </a:rPr>
              <a:t>b</a:t>
            </a:r>
            <a:r>
              <a:rPr lang="en-US" sz="1800" dirty="0">
                <a:latin typeface="Arial" charset="0"/>
                <a:cs typeface="Arial" charset="0"/>
              </a:rPr>
              <a:t>}</a:t>
            </a:r>
          </a:p>
          <a:p>
            <a:pPr lvl="2"/>
            <a:endParaRPr lang="en-US" sz="1600" dirty="0">
              <a:latin typeface="Arial" charset="0"/>
              <a:cs typeface="Arial" charset="0"/>
            </a:endParaRPr>
          </a:p>
          <a:p>
            <a:r>
              <a:rPr lang="en-US" sz="2000" dirty="0">
                <a:latin typeface="Arial" charset="0"/>
                <a:cs typeface="Arial" charset="0"/>
              </a:rPr>
              <a:t>To use V1 we need to have access to </a:t>
            </a:r>
            <a:r>
              <a:rPr lang="fr-FR" altLang="ja-JP" sz="2000" dirty="0">
                <a:latin typeface="Arial" charset="0"/>
                <a:cs typeface="Arial" charset="0"/>
              </a:rPr>
              <a:t>'</a:t>
            </a:r>
            <a:r>
              <a:rPr lang="en-US" sz="2000" dirty="0">
                <a:latin typeface="Arial" charset="0"/>
                <a:cs typeface="Arial" charset="0"/>
              </a:rPr>
              <a:t>b</a:t>
            </a:r>
            <a:r>
              <a:rPr lang="fr-FR" altLang="ja-JP" sz="2000" dirty="0">
                <a:latin typeface="Arial" charset="0"/>
                <a:cs typeface="Arial" charset="0"/>
              </a:rPr>
              <a:t>'</a:t>
            </a:r>
            <a:r>
              <a:rPr lang="en-US" sz="2000" dirty="0">
                <a:latin typeface="Arial" charset="0"/>
                <a:cs typeface="Arial" charset="0"/>
              </a:rPr>
              <a:t> so we can join it with </a:t>
            </a:r>
            <a:r>
              <a:rPr lang="en-US" sz="2000" dirty="0" err="1">
                <a:latin typeface="Arial" charset="0"/>
                <a:cs typeface="Arial" charset="0"/>
              </a:rPr>
              <a:t>sameTopic</a:t>
            </a:r>
            <a:r>
              <a:rPr lang="en-US" sz="2000" dirty="0">
                <a:latin typeface="Arial" charset="0"/>
                <a:cs typeface="Arial" charset="0"/>
              </a:rPr>
              <a:t>(</a:t>
            </a:r>
            <a:r>
              <a:rPr lang="en-US" sz="2000" dirty="0" err="1">
                <a:latin typeface="Arial" charset="0"/>
                <a:cs typeface="Arial" charset="0"/>
              </a:rPr>
              <a:t>a,b</a:t>
            </a:r>
            <a:r>
              <a:rPr lang="en-US" sz="2000" dirty="0">
                <a:latin typeface="Arial" charset="0"/>
                <a:cs typeface="Arial" charset="0"/>
              </a:rPr>
              <a:t>)  (from some other source)</a:t>
            </a:r>
          </a:p>
          <a:p>
            <a:pPr lvl="1"/>
            <a:r>
              <a:rPr lang="en-US" sz="2000" dirty="0">
                <a:latin typeface="Arial" charset="0"/>
                <a:cs typeface="Arial" charset="0"/>
              </a:rPr>
              <a:t>it is not because query asks for b but because query joins it</a:t>
            </a:r>
            <a:endParaRPr lang="en-US" sz="1000" dirty="0">
              <a:latin typeface="Arial" charset="0"/>
              <a:cs typeface="Arial" charset="0"/>
            </a:endParaRPr>
          </a:p>
        </p:txBody>
      </p:sp>
      <p:cxnSp>
        <p:nvCxnSpPr>
          <p:cNvPr id="5" name="Straight Arrow Connector 4"/>
          <p:cNvCxnSpPr/>
          <p:nvPr/>
        </p:nvCxnSpPr>
        <p:spPr>
          <a:xfrm rot="16200000" flipH="1">
            <a:off x="2781300" y="2171700"/>
            <a:ext cx="609600" cy="762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3009900" y="2171700"/>
            <a:ext cx="609600" cy="762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419600" y="2209800"/>
            <a:ext cx="533400" cy="762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154488" y="2170112"/>
            <a:ext cx="609600" cy="7937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6668294" y="2247106"/>
            <a:ext cx="8382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416" name="TextBox 15"/>
          <p:cNvSpPr txBox="1">
            <a:spLocks noChangeArrowheads="1"/>
          </p:cNvSpPr>
          <p:nvPr/>
        </p:nvSpPr>
        <p:spPr bwMode="auto">
          <a:xfrm>
            <a:off x="6934200" y="2667000"/>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t>
            </a:r>
          </a:p>
        </p:txBody>
      </p:sp>
      <p:sp>
        <p:nvSpPr>
          <p:cNvPr id="17417" name="Text Box 11"/>
          <p:cNvSpPr txBox="1">
            <a:spLocks noChangeArrowheads="1"/>
          </p:cNvSpPr>
          <p:nvPr/>
        </p:nvSpPr>
        <p:spPr bwMode="auto">
          <a:xfrm>
            <a:off x="838200" y="4648200"/>
            <a:ext cx="7162800" cy="1644650"/>
          </a:xfrm>
          <a:prstGeom prst="rect">
            <a:avLst/>
          </a:prstGeom>
          <a:noFill/>
          <a:ln w="2857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err="1"/>
              <a:t>Minicon</a:t>
            </a:r>
            <a:r>
              <a:rPr lang="fr-FR" altLang="ja-JP" sz="2000" dirty="0"/>
              <a:t>'</a:t>
            </a:r>
            <a:r>
              <a:rPr lang="en-US" sz="2000" dirty="0"/>
              <a:t>s Property 1:</a:t>
            </a:r>
          </a:p>
          <a:p>
            <a:pPr lvl="1" eaLnBrk="1" hangingPunct="1">
              <a:buFontTx/>
              <a:buChar char="•"/>
            </a:pPr>
            <a:r>
              <a:rPr lang="en-US" sz="2000" dirty="0"/>
              <a:t> If </a:t>
            </a:r>
            <a:r>
              <a:rPr lang="el-GR" sz="2000" dirty="0"/>
              <a:t>φ</a:t>
            </a:r>
            <a:r>
              <a:rPr lang="en-US" sz="2000" dirty="0"/>
              <a:t>(y) is an </a:t>
            </a:r>
            <a:r>
              <a:rPr lang="en-US" sz="2000" b="1" i="1" dirty="0"/>
              <a:t>existential</a:t>
            </a:r>
            <a:r>
              <a:rPr lang="en-US" sz="2000" dirty="0"/>
              <a:t> variable in the view, then </a:t>
            </a:r>
            <a:r>
              <a:rPr lang="el-GR" sz="2000" dirty="0"/>
              <a:t>φ</a:t>
            </a:r>
            <a:r>
              <a:rPr lang="en-US" sz="2000" dirty="0"/>
              <a:t> should </a:t>
            </a:r>
            <a:r>
              <a:rPr lang="ja-JP" altLang="en-US" sz="2000" dirty="0"/>
              <a:t>“</a:t>
            </a:r>
            <a:r>
              <a:rPr lang="en-US" altLang="ja-JP" sz="2000" dirty="0"/>
              <a:t>map</a:t>
            </a:r>
            <a:r>
              <a:rPr lang="ja-JP" altLang="en-US" sz="2000" dirty="0"/>
              <a:t>”</a:t>
            </a:r>
            <a:r>
              <a:rPr lang="en-US" altLang="ja-JP" sz="2000" dirty="0"/>
              <a:t> all query predicates that contain y </a:t>
            </a:r>
          </a:p>
          <a:p>
            <a:pPr lvl="1" eaLnBrk="1" hangingPunct="1">
              <a:buFontTx/>
              <a:buChar char="•"/>
            </a:pPr>
            <a:r>
              <a:rPr lang="en-US" sz="2000" dirty="0"/>
              <a:t> Intuitively, the view should cover the entire subset of the query predicates connected through y</a:t>
            </a:r>
          </a:p>
        </p:txBody>
      </p:sp>
    </p:spTree>
    <p:extLst>
      <p:ext uri="{BB962C8B-B14F-4D97-AF65-F5344CB8AC3E}">
        <p14:creationId xmlns:p14="http://schemas.microsoft.com/office/powerpoint/2010/main" val="321269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fld id="{21A7CA62-5830-9D41-987C-1416B31C7B85}" type="slidenum">
              <a:rPr lang="en-US">
                <a:cs typeface="ＭＳ Ｐゴシック" charset="0"/>
              </a:rPr>
              <a:pPr/>
              <a:t>6</a:t>
            </a:fld>
            <a:endParaRPr lang="en-US">
              <a:cs typeface="ＭＳ Ｐゴシック" charset="0"/>
            </a:endParaRPr>
          </a:p>
        </p:txBody>
      </p:sp>
      <p:sp>
        <p:nvSpPr>
          <p:cNvPr id="48134" name="Rectangle 3"/>
          <p:cNvSpPr>
            <a:spLocks noGrp="1" noChangeArrowheads="1"/>
          </p:cNvSpPr>
          <p:nvPr>
            <p:ph type="body" idx="1"/>
          </p:nvPr>
        </p:nvSpPr>
        <p:spPr>
          <a:xfrm>
            <a:off x="457200" y="1066800"/>
            <a:ext cx="8686800" cy="5257800"/>
          </a:xfrm>
        </p:spPr>
        <p:txBody>
          <a:bodyPr/>
          <a:lstStyle/>
          <a:p>
            <a:pPr eaLnBrk="1" hangingPunct="1">
              <a:buFontTx/>
              <a:buNone/>
            </a:pPr>
            <a:r>
              <a:rPr lang="en-US" sz="2000" dirty="0">
                <a:solidFill>
                  <a:srgbClr val="FF0000"/>
                </a:solidFill>
                <a:latin typeface="Arial" charset="0"/>
                <a:cs typeface="Arial" charset="0"/>
              </a:rPr>
              <a:t>V1</a:t>
            </a:r>
            <a:r>
              <a:rPr lang="en-US" sz="2000" dirty="0">
                <a:latin typeface="Arial" charset="0"/>
                <a:cs typeface="Arial" charset="0"/>
              </a:rPr>
              <a:t>(a) </a:t>
            </a:r>
            <a:r>
              <a:rPr lang="en-US" sz="2000" dirty="0">
                <a:latin typeface="Arial" charset="0"/>
                <a:cs typeface="Arial" charset="0"/>
                <a:sym typeface="Symbol" charset="0"/>
              </a:rPr>
              <a:t></a:t>
            </a:r>
            <a:r>
              <a:rPr lang="en-US" sz="2000" dirty="0">
                <a:latin typeface="Arial" charset="0"/>
                <a:cs typeface="Arial" charset="0"/>
              </a:rPr>
              <a:t> cites(</a:t>
            </a:r>
            <a:r>
              <a:rPr lang="en-US" sz="2000" dirty="0" err="1">
                <a:latin typeface="Arial" charset="0"/>
                <a:cs typeface="Arial" charset="0"/>
              </a:rPr>
              <a:t>a,b</a:t>
            </a:r>
            <a:r>
              <a:rPr lang="en-US" sz="2000" dirty="0">
                <a:latin typeface="Arial" charset="0"/>
                <a:cs typeface="Arial" charset="0"/>
              </a:rPr>
              <a:t>), cites(</a:t>
            </a:r>
            <a:r>
              <a:rPr lang="en-US" sz="2000" dirty="0" err="1">
                <a:latin typeface="Arial" charset="0"/>
                <a:cs typeface="Arial" charset="0"/>
              </a:rPr>
              <a:t>b,a</a:t>
            </a:r>
            <a:r>
              <a:rPr lang="en-US" sz="2000" dirty="0">
                <a:latin typeface="Arial" charset="0"/>
                <a:cs typeface="Arial" charset="0"/>
              </a:rPr>
              <a:t>)</a:t>
            </a:r>
          </a:p>
          <a:p>
            <a:pPr eaLnBrk="1" hangingPunct="1">
              <a:buFontTx/>
              <a:buNone/>
            </a:pPr>
            <a:r>
              <a:rPr lang="en-US" sz="2000" dirty="0">
                <a:solidFill>
                  <a:srgbClr val="0070C0"/>
                </a:solidFill>
                <a:latin typeface="Arial" charset="0"/>
                <a:cs typeface="Arial" charset="0"/>
              </a:rPr>
              <a:t>V2</a:t>
            </a:r>
            <a:r>
              <a:rPr lang="en-US" sz="2000" dirty="0">
                <a:latin typeface="Arial" charset="0"/>
                <a:cs typeface="Arial" charset="0"/>
              </a:rPr>
              <a:t>(</a:t>
            </a:r>
            <a:r>
              <a:rPr lang="en-US" sz="2000" dirty="0" err="1">
                <a:latin typeface="Arial" charset="0"/>
                <a:cs typeface="Arial" charset="0"/>
              </a:rPr>
              <a:t>c,d</a:t>
            </a:r>
            <a:r>
              <a:rPr lang="en-US" sz="2000" dirty="0">
                <a:latin typeface="Arial" charset="0"/>
                <a:cs typeface="Arial" charset="0"/>
              </a:rPr>
              <a:t>) </a:t>
            </a:r>
            <a:r>
              <a:rPr lang="en-US" sz="2000" dirty="0">
                <a:latin typeface="Arial" charset="0"/>
                <a:cs typeface="Arial" charset="0"/>
                <a:sym typeface="Symbol" charset="0"/>
              </a:rPr>
              <a:t></a:t>
            </a:r>
            <a:r>
              <a:rPr lang="en-US" sz="2000" dirty="0">
                <a:latin typeface="Arial" charset="0"/>
                <a:cs typeface="Arial" charset="0"/>
              </a:rPr>
              <a:t> </a:t>
            </a:r>
            <a:r>
              <a:rPr lang="en-US" sz="2000" dirty="0" err="1">
                <a:latin typeface="Arial" charset="0"/>
                <a:cs typeface="Arial" charset="0"/>
              </a:rPr>
              <a:t>sameTopic</a:t>
            </a:r>
            <a:r>
              <a:rPr lang="en-US" sz="2000" dirty="0">
                <a:latin typeface="Arial" charset="0"/>
                <a:cs typeface="Arial" charset="0"/>
              </a:rPr>
              <a:t>(</a:t>
            </a:r>
            <a:r>
              <a:rPr lang="en-US" sz="2000" dirty="0" err="1">
                <a:latin typeface="Arial" charset="0"/>
                <a:cs typeface="Arial" charset="0"/>
              </a:rPr>
              <a:t>c,d</a:t>
            </a:r>
            <a:r>
              <a:rPr lang="en-US" sz="2000" dirty="0">
                <a:latin typeface="Arial" charset="0"/>
                <a:cs typeface="Arial" charset="0"/>
              </a:rPr>
              <a:t>)</a:t>
            </a:r>
          </a:p>
          <a:p>
            <a:pPr eaLnBrk="1" hangingPunct="1">
              <a:buFontTx/>
              <a:buNone/>
            </a:pPr>
            <a:r>
              <a:rPr lang="en-US" sz="2000" dirty="0">
                <a:latin typeface="Arial" charset="0"/>
                <a:cs typeface="Arial" charset="0"/>
              </a:rPr>
              <a:t> </a:t>
            </a:r>
            <a:r>
              <a:rPr lang="en-US" sz="2000" dirty="0">
                <a:solidFill>
                  <a:srgbClr val="00B050"/>
                </a:solidFill>
                <a:latin typeface="Arial" charset="0"/>
                <a:cs typeface="Arial" charset="0"/>
              </a:rPr>
              <a:t>V3</a:t>
            </a:r>
            <a:r>
              <a:rPr lang="en-US" sz="2000" dirty="0">
                <a:latin typeface="Arial" charset="0"/>
                <a:cs typeface="Arial" charset="0"/>
              </a:rPr>
              <a:t>(</a:t>
            </a:r>
            <a:r>
              <a:rPr lang="en-US" sz="2000" dirty="0" err="1">
                <a:latin typeface="Arial" charset="0"/>
                <a:cs typeface="Arial" charset="0"/>
              </a:rPr>
              <a:t>f,h</a:t>
            </a:r>
            <a:r>
              <a:rPr lang="en-US" sz="2000" dirty="0">
                <a:latin typeface="Arial" charset="0"/>
                <a:cs typeface="Arial" charset="0"/>
              </a:rPr>
              <a:t>) </a:t>
            </a:r>
            <a:r>
              <a:rPr lang="en-US" sz="2000" dirty="0">
                <a:latin typeface="Arial" charset="0"/>
                <a:cs typeface="Arial" charset="0"/>
                <a:sym typeface="Symbol" charset="0"/>
              </a:rPr>
              <a:t></a:t>
            </a:r>
            <a:r>
              <a:rPr lang="en-US" sz="2000" dirty="0">
                <a:latin typeface="Arial" charset="0"/>
                <a:cs typeface="Arial" charset="0"/>
              </a:rPr>
              <a:t> cites(</a:t>
            </a:r>
            <a:r>
              <a:rPr lang="en-US" sz="2000" dirty="0" err="1">
                <a:latin typeface="Arial" charset="0"/>
                <a:cs typeface="Arial" charset="0"/>
              </a:rPr>
              <a:t>f,g</a:t>
            </a:r>
            <a:r>
              <a:rPr lang="en-US" sz="2000" dirty="0">
                <a:latin typeface="Arial" charset="0"/>
                <a:cs typeface="Arial" charset="0"/>
              </a:rPr>
              <a:t>), cites(</a:t>
            </a:r>
            <a:r>
              <a:rPr lang="en-US" sz="2000" dirty="0" err="1">
                <a:latin typeface="Arial" charset="0"/>
                <a:cs typeface="Arial" charset="0"/>
              </a:rPr>
              <a:t>g,h</a:t>
            </a:r>
            <a:r>
              <a:rPr lang="en-US" sz="2000" dirty="0">
                <a:latin typeface="Arial" charset="0"/>
                <a:cs typeface="Arial" charset="0"/>
              </a:rPr>
              <a:t>), </a:t>
            </a:r>
            <a:r>
              <a:rPr lang="en-US" sz="2000" dirty="0" err="1">
                <a:latin typeface="Arial" charset="0"/>
                <a:cs typeface="Arial" charset="0"/>
              </a:rPr>
              <a:t>sameTopic</a:t>
            </a:r>
            <a:r>
              <a:rPr lang="en-US" sz="2000" dirty="0">
                <a:latin typeface="Arial" charset="0"/>
                <a:cs typeface="Arial" charset="0"/>
              </a:rPr>
              <a:t>(</a:t>
            </a:r>
            <a:r>
              <a:rPr lang="en-US" sz="2000" dirty="0" err="1">
                <a:latin typeface="Arial" charset="0"/>
                <a:cs typeface="Arial" charset="0"/>
              </a:rPr>
              <a:t>f,h</a:t>
            </a:r>
            <a:r>
              <a:rPr lang="en-US" sz="2000" dirty="0">
                <a:latin typeface="Arial" charset="0"/>
                <a:cs typeface="Arial" charset="0"/>
              </a:rPr>
              <a:t>)</a:t>
            </a:r>
          </a:p>
          <a:p>
            <a:pPr eaLnBrk="1" hangingPunct="1">
              <a:buFontTx/>
              <a:buNone/>
            </a:pPr>
            <a:r>
              <a:rPr lang="en-US" sz="2000" dirty="0">
                <a:latin typeface="Arial" charset="0"/>
                <a:cs typeface="Arial" charset="0"/>
              </a:rPr>
              <a:t> </a:t>
            </a:r>
            <a:r>
              <a:rPr lang="en-US" sz="2000" dirty="0">
                <a:solidFill>
                  <a:srgbClr val="A28E6A"/>
                </a:solidFill>
                <a:latin typeface="Arial" charset="0"/>
                <a:cs typeface="Arial" charset="0"/>
              </a:rPr>
              <a:t>V4</a:t>
            </a:r>
            <a:r>
              <a:rPr lang="en-US" sz="2000" dirty="0">
                <a:latin typeface="Arial" charset="0"/>
                <a:cs typeface="Arial" charset="0"/>
              </a:rPr>
              <a:t>(j) </a:t>
            </a:r>
            <a:r>
              <a:rPr lang="en-US" sz="2000" dirty="0">
                <a:latin typeface="Arial" charset="0"/>
                <a:cs typeface="Arial" charset="0"/>
                <a:sym typeface="Symbol" charset="0"/>
              </a:rPr>
              <a:t></a:t>
            </a:r>
            <a:r>
              <a:rPr lang="en-US" sz="2000" dirty="0">
                <a:latin typeface="Arial" charset="0"/>
                <a:cs typeface="Arial" charset="0"/>
              </a:rPr>
              <a:t> </a:t>
            </a:r>
            <a:r>
              <a:rPr lang="en-US" sz="2000" dirty="0" err="1">
                <a:latin typeface="Arial" charset="0"/>
                <a:cs typeface="Arial" charset="0"/>
              </a:rPr>
              <a:t>sameTopic</a:t>
            </a:r>
            <a:r>
              <a:rPr lang="en-US" sz="2000" dirty="0">
                <a:latin typeface="Arial" charset="0"/>
                <a:cs typeface="Arial" charset="0"/>
              </a:rPr>
              <a:t>(</a:t>
            </a:r>
            <a:r>
              <a:rPr lang="en-US" sz="2000" dirty="0" err="1">
                <a:latin typeface="Arial" charset="0"/>
                <a:cs typeface="Arial" charset="0"/>
              </a:rPr>
              <a:t>i,j</a:t>
            </a:r>
            <a:r>
              <a:rPr lang="en-US" sz="2000" dirty="0">
                <a:latin typeface="Arial" charset="0"/>
                <a:cs typeface="Arial" charset="0"/>
              </a:rPr>
              <a:t>)</a:t>
            </a:r>
          </a:p>
          <a:p>
            <a:pPr eaLnBrk="1" hangingPunct="1">
              <a:buFontTx/>
              <a:buNone/>
            </a:pPr>
            <a:r>
              <a:rPr lang="en-US" sz="2000" dirty="0">
                <a:latin typeface="Arial" charset="0"/>
                <a:cs typeface="Arial" charset="0"/>
              </a:rPr>
              <a:t>User Query (using mediator relations):</a:t>
            </a:r>
          </a:p>
          <a:p>
            <a:pPr eaLnBrk="1" hangingPunct="1">
              <a:buFontTx/>
              <a:buNone/>
            </a:pPr>
            <a:r>
              <a:rPr lang="en-US" sz="2000" dirty="0">
                <a:latin typeface="Arial" charset="0"/>
                <a:cs typeface="Arial" charset="0"/>
              </a:rPr>
              <a:t>       q(x) </a:t>
            </a:r>
            <a:r>
              <a:rPr lang="en-US" sz="2000" dirty="0">
                <a:latin typeface="Arial" charset="0"/>
                <a:cs typeface="Arial" charset="0"/>
                <a:sym typeface="Wingdings" charset="0"/>
              </a:rPr>
              <a:t> </a:t>
            </a:r>
            <a:r>
              <a:rPr lang="en-US" sz="2000" dirty="0">
                <a:latin typeface="Arial" charset="0"/>
                <a:cs typeface="Arial" charset="0"/>
              </a:rPr>
              <a:t>cites(</a:t>
            </a:r>
            <a:r>
              <a:rPr lang="en-US" sz="2000" dirty="0" err="1">
                <a:latin typeface="Arial" charset="0"/>
                <a:cs typeface="Arial" charset="0"/>
              </a:rPr>
              <a:t>x,y</a:t>
            </a:r>
            <a:r>
              <a:rPr lang="en-US" sz="2000" dirty="0">
                <a:latin typeface="Arial" charset="0"/>
                <a:cs typeface="Arial" charset="0"/>
              </a:rPr>
              <a:t>),   cites(</a:t>
            </a:r>
            <a:r>
              <a:rPr lang="en-US" sz="2000" dirty="0" err="1">
                <a:latin typeface="Arial" charset="0"/>
                <a:cs typeface="Arial" charset="0"/>
              </a:rPr>
              <a:t>y,x</a:t>
            </a:r>
            <a:r>
              <a:rPr lang="en-US" sz="2000" dirty="0">
                <a:latin typeface="Arial" charset="0"/>
                <a:cs typeface="Arial" charset="0"/>
              </a:rPr>
              <a:t>),    </a:t>
            </a:r>
            <a:r>
              <a:rPr lang="en-US" sz="2000" dirty="0" err="1">
                <a:latin typeface="Arial" charset="0"/>
                <a:cs typeface="Arial" charset="0"/>
              </a:rPr>
              <a:t>sameTopic</a:t>
            </a:r>
            <a:r>
              <a:rPr lang="en-US" sz="2000" dirty="0">
                <a:latin typeface="Arial" charset="0"/>
                <a:cs typeface="Arial" charset="0"/>
              </a:rPr>
              <a:t>(</a:t>
            </a:r>
            <a:r>
              <a:rPr lang="en-US" sz="2000" dirty="0" err="1">
                <a:latin typeface="Arial" charset="0"/>
                <a:cs typeface="Arial" charset="0"/>
              </a:rPr>
              <a:t>x,y</a:t>
            </a:r>
            <a:r>
              <a:rPr lang="en-US" sz="2000" dirty="0">
                <a:latin typeface="Arial" charset="0"/>
                <a:cs typeface="Arial" charset="0"/>
              </a:rPr>
              <a:t>)</a:t>
            </a:r>
          </a:p>
          <a:p>
            <a:pPr eaLnBrk="1" hangingPunct="1">
              <a:buFontTx/>
              <a:buNone/>
            </a:pPr>
            <a:r>
              <a:rPr lang="en-US" sz="2000" dirty="0">
                <a:latin typeface="Arial" charset="0"/>
                <a:cs typeface="Arial" charset="0"/>
              </a:rPr>
              <a:t>BUCKET:       </a:t>
            </a:r>
            <a:r>
              <a:rPr lang="en-US" sz="2000" dirty="0">
                <a:solidFill>
                  <a:srgbClr val="FF0000"/>
                </a:solidFill>
                <a:latin typeface="Arial" charset="0"/>
                <a:cs typeface="Arial" charset="0"/>
              </a:rPr>
              <a:t>V1</a:t>
            </a:r>
            <a:r>
              <a:rPr lang="en-US" sz="2000" dirty="0">
                <a:latin typeface="Arial" charset="0"/>
                <a:cs typeface="Arial" charset="0"/>
              </a:rPr>
              <a:t>(x)             </a:t>
            </a:r>
            <a:r>
              <a:rPr lang="en-US" sz="2000" dirty="0">
                <a:solidFill>
                  <a:srgbClr val="FF0000"/>
                </a:solidFill>
                <a:latin typeface="Arial" charset="0"/>
                <a:cs typeface="Arial" charset="0"/>
              </a:rPr>
              <a:t>V1</a:t>
            </a:r>
            <a:r>
              <a:rPr lang="en-US" sz="2000" dirty="0">
                <a:latin typeface="Arial" charset="0"/>
                <a:cs typeface="Arial" charset="0"/>
              </a:rPr>
              <a:t>(x)          </a:t>
            </a:r>
            <a:r>
              <a:rPr lang="en-US" sz="2000" dirty="0">
                <a:solidFill>
                  <a:srgbClr val="0070C0"/>
                </a:solidFill>
                <a:latin typeface="Arial" charset="0"/>
                <a:cs typeface="Arial" charset="0"/>
              </a:rPr>
              <a:t>V2</a:t>
            </a:r>
            <a:r>
              <a:rPr lang="en-US" sz="2000" dirty="0">
                <a:latin typeface="Arial" charset="0"/>
                <a:cs typeface="Arial" charset="0"/>
              </a:rPr>
              <a:t>(</a:t>
            </a:r>
            <a:r>
              <a:rPr lang="en-US" sz="2000" dirty="0" err="1">
                <a:latin typeface="Arial" charset="0"/>
                <a:cs typeface="Arial" charset="0"/>
              </a:rPr>
              <a:t>x,y</a:t>
            </a:r>
            <a:r>
              <a:rPr lang="en-US" sz="2000" dirty="0">
                <a:latin typeface="Arial" charset="0"/>
                <a:cs typeface="Arial" charset="0"/>
              </a:rPr>
              <a:t>)</a:t>
            </a:r>
          </a:p>
          <a:p>
            <a:pPr eaLnBrk="1" hangingPunct="1">
              <a:buFontTx/>
              <a:buNone/>
            </a:pPr>
            <a:r>
              <a:rPr lang="en-US" sz="2000" dirty="0">
                <a:latin typeface="Arial" charset="0"/>
                <a:cs typeface="Arial" charset="0"/>
              </a:rPr>
              <a:t>                       </a:t>
            </a:r>
            <a:r>
              <a:rPr lang="en-US" sz="2000" dirty="0">
                <a:solidFill>
                  <a:srgbClr val="00B050"/>
                </a:solidFill>
                <a:latin typeface="Arial" charset="0"/>
                <a:cs typeface="Arial" charset="0"/>
              </a:rPr>
              <a:t>V3</a:t>
            </a:r>
            <a:r>
              <a:rPr lang="en-US" sz="2000" dirty="0">
                <a:latin typeface="Arial" charset="0"/>
                <a:cs typeface="Arial" charset="0"/>
              </a:rPr>
              <a:t>(x,h1)        </a:t>
            </a:r>
            <a:r>
              <a:rPr lang="en-US" sz="2000" dirty="0">
                <a:solidFill>
                  <a:srgbClr val="00B050"/>
                </a:solidFill>
                <a:latin typeface="Arial" charset="0"/>
                <a:cs typeface="Arial" charset="0"/>
              </a:rPr>
              <a:t>V3</a:t>
            </a:r>
            <a:r>
              <a:rPr lang="en-US" sz="2000" dirty="0">
                <a:latin typeface="Arial" charset="0"/>
                <a:cs typeface="Arial" charset="0"/>
              </a:rPr>
              <a:t>(f1,x)       </a:t>
            </a:r>
            <a:r>
              <a:rPr lang="en-US" sz="2000" dirty="0">
                <a:solidFill>
                  <a:srgbClr val="00B050"/>
                </a:solidFill>
                <a:latin typeface="Arial" charset="0"/>
                <a:cs typeface="Arial" charset="0"/>
              </a:rPr>
              <a:t>V3</a:t>
            </a:r>
            <a:r>
              <a:rPr lang="en-US" sz="2000" dirty="0">
                <a:latin typeface="Arial" charset="0"/>
                <a:cs typeface="Arial" charset="0"/>
              </a:rPr>
              <a:t>(x,y1)</a:t>
            </a:r>
          </a:p>
          <a:p>
            <a:pPr eaLnBrk="1" hangingPunct="1">
              <a:buFontTx/>
              <a:buNone/>
            </a:pPr>
            <a:r>
              <a:rPr lang="en-US" sz="2000" dirty="0">
                <a:latin typeface="Arial" charset="0"/>
                <a:cs typeface="Arial" charset="0"/>
              </a:rPr>
              <a:t>	</a:t>
            </a:r>
            <a:r>
              <a:rPr lang="en-US" sz="2000" b="1" dirty="0">
                <a:latin typeface="Arial" charset="0"/>
                <a:cs typeface="Arial" charset="0"/>
              </a:rPr>
              <a:t>8 rewritings to check for containment: Containment expensive!</a:t>
            </a:r>
            <a:r>
              <a:rPr lang="en-US" sz="2000" dirty="0">
                <a:latin typeface="Arial" charset="0"/>
                <a:cs typeface="Arial" charset="0"/>
              </a:rPr>
              <a:t> </a:t>
            </a:r>
          </a:p>
          <a:p>
            <a:pPr eaLnBrk="1" hangingPunct="1">
              <a:buFontTx/>
              <a:buNone/>
            </a:pPr>
            <a:r>
              <a:rPr lang="en-US" sz="2000" dirty="0">
                <a:latin typeface="Arial" charset="0"/>
                <a:cs typeface="Arial" charset="0"/>
              </a:rPr>
              <a:t>Can we do better given the insight we just saw?</a:t>
            </a:r>
          </a:p>
          <a:p>
            <a:pPr eaLnBrk="1" hangingPunct="1">
              <a:buFontTx/>
              <a:buNone/>
            </a:pPr>
            <a:r>
              <a:rPr lang="en-US" sz="2000" dirty="0">
                <a:latin typeface="Arial" charset="0"/>
                <a:cs typeface="Arial" charset="0"/>
              </a:rPr>
              <a:t>    We </a:t>
            </a:r>
            <a:r>
              <a:rPr lang="en-US" sz="2000" dirty="0" err="1">
                <a:latin typeface="Arial" charset="0"/>
                <a:cs typeface="Arial" charset="0"/>
              </a:rPr>
              <a:t>shouldn</a:t>
            </a:r>
            <a:r>
              <a:rPr lang="fr-FR" altLang="ja-JP" sz="2000" dirty="0">
                <a:latin typeface="Arial" charset="0"/>
                <a:cs typeface="Arial" charset="0"/>
              </a:rPr>
              <a:t>'</a:t>
            </a:r>
            <a:r>
              <a:rPr lang="en-US" sz="2000" dirty="0">
                <a:latin typeface="Arial" charset="0"/>
                <a:cs typeface="Arial" charset="0"/>
              </a:rPr>
              <a:t>t put V1 in the buckets, because it will fail!</a:t>
            </a:r>
          </a:p>
          <a:p>
            <a:pPr eaLnBrk="1" hangingPunct="1">
              <a:buFontTx/>
              <a:buNone/>
            </a:pPr>
            <a:endParaRPr lang="en-US" sz="2000" dirty="0">
              <a:latin typeface="Arial" charset="0"/>
              <a:cs typeface="Arial" charset="0"/>
            </a:endParaRPr>
          </a:p>
          <a:p>
            <a:pPr eaLnBrk="1" hangingPunct="1">
              <a:buFontTx/>
              <a:buNone/>
            </a:pPr>
            <a:r>
              <a:rPr lang="en-US" sz="2000" dirty="0">
                <a:latin typeface="Arial" charset="0"/>
                <a:cs typeface="Arial" charset="0"/>
              </a:rPr>
              <a:t>To check this, instead of buckets of predicates, </a:t>
            </a:r>
            <a:r>
              <a:rPr lang="en-US" sz="2000" dirty="0" err="1">
                <a:latin typeface="Arial" charset="0"/>
                <a:cs typeface="Arial" charset="0"/>
              </a:rPr>
              <a:t>Minicon</a:t>
            </a:r>
            <a:r>
              <a:rPr lang="en-US" sz="2000" dirty="0">
                <a:latin typeface="Arial" charset="0"/>
                <a:cs typeface="Arial" charset="0"/>
              </a:rPr>
              <a:t> focuses on </a:t>
            </a:r>
            <a:r>
              <a:rPr lang="en-US" sz="2000" i="1" dirty="0">
                <a:latin typeface="Arial" charset="0"/>
                <a:cs typeface="Arial" charset="0"/>
              </a:rPr>
              <a:t>variables</a:t>
            </a:r>
            <a:r>
              <a:rPr lang="en-US" sz="2000" dirty="0">
                <a:latin typeface="Arial" charset="0"/>
                <a:cs typeface="Arial" charset="0"/>
              </a:rPr>
              <a:t>, using data structures called </a:t>
            </a:r>
            <a:r>
              <a:rPr lang="en-US" sz="2000" b="1" dirty="0" err="1">
                <a:latin typeface="Arial" charset="0"/>
                <a:cs typeface="Arial" charset="0"/>
              </a:rPr>
              <a:t>MiniCon</a:t>
            </a:r>
            <a:r>
              <a:rPr lang="en-US" sz="2000" b="1" dirty="0">
                <a:latin typeface="Arial" charset="0"/>
                <a:cs typeface="Arial" charset="0"/>
              </a:rPr>
              <a:t> Descriptions (MCDs)</a:t>
            </a:r>
            <a:endParaRPr lang="en-US" sz="600" dirty="0">
              <a:latin typeface="Arial" charset="0"/>
              <a:cs typeface="Arial" charset="0"/>
            </a:endParaRPr>
          </a:p>
        </p:txBody>
      </p:sp>
      <p:sp>
        <p:nvSpPr>
          <p:cNvPr id="18435" name="Title 4"/>
          <p:cNvSpPr>
            <a:spLocks noGrp="1"/>
          </p:cNvSpPr>
          <p:nvPr>
            <p:ph type="title"/>
          </p:nvPr>
        </p:nvSpPr>
        <p:spPr/>
        <p:txBody>
          <a:bodyPr/>
          <a:lstStyle/>
          <a:p>
            <a:r>
              <a:rPr lang="en-US" sz="3600" dirty="0">
                <a:latin typeface="Arial" charset="0"/>
                <a:cs typeface="Arial" charset="0"/>
              </a:rPr>
              <a:t>Back to Example</a:t>
            </a:r>
            <a:br>
              <a:rPr lang="en-US" sz="3600" dirty="0">
                <a:latin typeface="Arial" charset="0"/>
                <a:cs typeface="Arial" charset="0"/>
              </a:rPr>
            </a:br>
            <a:endParaRPr lang="en-US" sz="3600" dirty="0">
              <a:latin typeface="Arial" charset="0"/>
              <a:cs typeface="Arial" charset="0"/>
            </a:endParaRPr>
          </a:p>
        </p:txBody>
      </p:sp>
    </p:spTree>
    <p:extLst>
      <p:ext uri="{BB962C8B-B14F-4D97-AF65-F5344CB8AC3E}">
        <p14:creationId xmlns:p14="http://schemas.microsoft.com/office/powerpoint/2010/main" val="52771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4">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4">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4">
                                            <p:txEl>
                                              <p:pRg st="10" end="1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en-US" sz="3200" dirty="0" err="1">
                <a:latin typeface="Arial"/>
                <a:cs typeface="Arial"/>
              </a:rPr>
              <a:t>MiniCon</a:t>
            </a:r>
            <a:r>
              <a:rPr lang="en-US" sz="3200" dirty="0">
                <a:latin typeface="Arial"/>
                <a:cs typeface="Arial"/>
              </a:rPr>
              <a:t>: A “smarter” bucket algorithm</a:t>
            </a:r>
          </a:p>
        </p:txBody>
      </p:sp>
      <p:sp>
        <p:nvSpPr>
          <p:cNvPr id="850947" name="Rectangle 3"/>
          <p:cNvSpPr>
            <a:spLocks noGrp="1" noChangeArrowheads="1"/>
          </p:cNvSpPr>
          <p:nvPr>
            <p:ph type="body" idx="1"/>
          </p:nvPr>
        </p:nvSpPr>
        <p:spPr>
          <a:xfrm>
            <a:off x="533400" y="1447800"/>
            <a:ext cx="7772400" cy="4572000"/>
          </a:xfrm>
        </p:spPr>
        <p:txBody>
          <a:bodyPr/>
          <a:lstStyle/>
          <a:p>
            <a:pPr lvl="1">
              <a:lnSpc>
                <a:spcPct val="110000"/>
              </a:lnSpc>
            </a:pPr>
            <a:r>
              <a:rPr lang="en-US" dirty="0">
                <a:latin typeface="Arial"/>
                <a:cs typeface="Arial"/>
              </a:rPr>
              <a:t>In many cases, we don’t need to perform the cross-product of all items in all buckets</a:t>
            </a:r>
          </a:p>
          <a:p>
            <a:pPr lvl="1">
              <a:lnSpc>
                <a:spcPct val="110000"/>
              </a:lnSpc>
            </a:pPr>
            <a:r>
              <a:rPr kumimoji="1" lang="en-US" dirty="0" err="1">
                <a:solidFill>
                  <a:srgbClr val="292929"/>
                </a:solidFill>
                <a:latin typeface="Arial"/>
                <a:cs typeface="Arial"/>
              </a:rPr>
              <a:t>MiniCon</a:t>
            </a:r>
            <a:r>
              <a:rPr kumimoji="1" lang="en-US" dirty="0">
                <a:solidFill>
                  <a:srgbClr val="292929"/>
                </a:solidFill>
                <a:latin typeface="Arial"/>
                <a:cs typeface="Arial"/>
              </a:rPr>
              <a:t> concentrates on variables rather than atoms to create buckets called </a:t>
            </a:r>
            <a:r>
              <a:rPr kumimoji="1" lang="en-US" dirty="0" err="1">
                <a:solidFill>
                  <a:srgbClr val="292929"/>
                </a:solidFill>
                <a:latin typeface="Arial"/>
                <a:cs typeface="Arial"/>
              </a:rPr>
              <a:t>MiniCon</a:t>
            </a:r>
            <a:r>
              <a:rPr kumimoji="1" lang="en-US" dirty="0">
                <a:solidFill>
                  <a:srgbClr val="292929"/>
                </a:solidFill>
                <a:latin typeface="Arial"/>
                <a:cs typeface="Arial"/>
              </a:rPr>
              <a:t> Descriptions (MCDs)</a:t>
            </a:r>
          </a:p>
          <a:p>
            <a:pPr lvl="1">
              <a:lnSpc>
                <a:spcPct val="110000"/>
              </a:lnSpc>
            </a:pPr>
            <a:r>
              <a:rPr kumimoji="1" lang="en-US" dirty="0">
                <a:solidFill>
                  <a:srgbClr val="292929"/>
                </a:solidFill>
                <a:latin typeface="Arial"/>
                <a:cs typeface="Arial"/>
              </a:rPr>
              <a:t>Combine MCDs that only overlap on distinguished view variables</a:t>
            </a:r>
            <a:endParaRPr lang="en-US" dirty="0">
              <a:latin typeface="Arial"/>
              <a:cs typeface="Arial"/>
            </a:endParaRPr>
          </a:p>
          <a:p>
            <a:pPr lvl="1">
              <a:lnSpc>
                <a:spcPct val="110000"/>
              </a:lnSpc>
            </a:pPr>
            <a:r>
              <a:rPr lang="en-US" dirty="0">
                <a:latin typeface="Arial"/>
                <a:cs typeface="Arial"/>
              </a:rPr>
              <a:t>Eliminates the need for the containment check</a:t>
            </a:r>
          </a:p>
          <a:p>
            <a:pPr marL="319088" lvl="1" indent="0">
              <a:buNone/>
            </a:pPr>
            <a:endParaRPr lang="en-US" dirty="0"/>
          </a:p>
        </p:txBody>
      </p:sp>
      <p:sp>
        <p:nvSpPr>
          <p:cNvPr id="2" name="TextBox 1">
            <a:extLst>
              <a:ext uri="{FF2B5EF4-FFF2-40B4-BE49-F238E27FC236}">
                <a16:creationId xmlns:a16="http://schemas.microsoft.com/office/drawing/2014/main" id="{03B0A219-BD40-0942-9235-54CB4FE1048C}"/>
              </a:ext>
            </a:extLst>
          </p:cNvPr>
          <p:cNvSpPr txBox="1"/>
          <p:nvPr/>
        </p:nvSpPr>
        <p:spPr>
          <a:xfrm>
            <a:off x="685800" y="6060142"/>
            <a:ext cx="7772400" cy="523220"/>
          </a:xfrm>
          <a:prstGeom prst="rect">
            <a:avLst/>
          </a:prstGeom>
          <a:noFill/>
        </p:spPr>
        <p:txBody>
          <a:bodyPr wrap="square" rtlCol="0">
            <a:spAutoFit/>
          </a:bodyPr>
          <a:lstStyle/>
          <a:p>
            <a:r>
              <a:rPr lang="en-US" sz="1400" dirty="0"/>
              <a:t>Rachel Pottinger, Alon Halevy. </a:t>
            </a:r>
            <a:r>
              <a:rPr lang="en-US" sz="1400" dirty="0" err="1"/>
              <a:t>MiniCon</a:t>
            </a:r>
            <a:r>
              <a:rPr lang="en-US" sz="1400" dirty="0"/>
              <a:t>: A scalable algorithm for answering queries using views. The VLDB Journal (2001) 10: 182–198, DOI:10.1007/s007780100048</a:t>
            </a:r>
          </a:p>
        </p:txBody>
      </p:sp>
    </p:spTree>
    <p:extLst>
      <p:ext uri="{BB962C8B-B14F-4D97-AF65-F5344CB8AC3E}">
        <p14:creationId xmlns:p14="http://schemas.microsoft.com/office/powerpoint/2010/main" val="30087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914400" y="0"/>
            <a:ext cx="7772400" cy="1143000"/>
          </a:xfrm>
        </p:spPr>
        <p:txBody>
          <a:bodyPr/>
          <a:lstStyle/>
          <a:p>
            <a:r>
              <a:rPr lang="en-US">
                <a:latin typeface="Arial" charset="0"/>
                <a:ea typeface="MS PGothic" charset="0"/>
              </a:rPr>
              <a:t>The MiniCon Algorithm (abstract) </a:t>
            </a:r>
          </a:p>
        </p:txBody>
      </p:sp>
      <p:sp>
        <p:nvSpPr>
          <p:cNvPr id="19458" name="Content Placeholder 2"/>
          <p:cNvSpPr>
            <a:spLocks noGrp="1"/>
          </p:cNvSpPr>
          <p:nvPr>
            <p:ph sz="quarter" idx="1"/>
          </p:nvPr>
        </p:nvSpPr>
        <p:spPr>
          <a:xfrm>
            <a:off x="762000" y="1295400"/>
            <a:ext cx="8001000" cy="5334000"/>
          </a:xfrm>
        </p:spPr>
        <p:txBody>
          <a:bodyPr/>
          <a:lstStyle/>
          <a:p>
            <a:endParaRPr lang="en-US" dirty="0">
              <a:latin typeface="Arial" charset="0"/>
              <a:cs typeface="Arial" charset="0"/>
            </a:endParaRPr>
          </a:p>
          <a:p>
            <a:r>
              <a:rPr lang="en-US" dirty="0">
                <a:latin typeface="Arial" charset="0"/>
                <a:cs typeface="Arial" charset="0"/>
              </a:rPr>
              <a:t>PHASE1: Form all MCDs that map all query variables that have to be mapped together</a:t>
            </a:r>
          </a:p>
          <a:p>
            <a:endParaRPr lang="en-US" dirty="0">
              <a:latin typeface="Arial" charset="0"/>
              <a:cs typeface="Arial" charset="0"/>
            </a:endParaRPr>
          </a:p>
          <a:p>
            <a:r>
              <a:rPr lang="en-US" dirty="0">
                <a:latin typeface="Arial" charset="0"/>
                <a:cs typeface="Arial" charset="0"/>
              </a:rPr>
              <a:t>PHASE2: Combine MCDs that only overlap on distinguished variables</a:t>
            </a:r>
          </a:p>
        </p:txBody>
      </p:sp>
    </p:spTree>
    <p:extLst>
      <p:ext uri="{BB962C8B-B14F-4D97-AF65-F5344CB8AC3E}">
        <p14:creationId xmlns:p14="http://schemas.microsoft.com/office/powerpoint/2010/main" val="329917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a:t>Minicon Descriptions (MCDs)</a:t>
            </a:r>
          </a:p>
        </p:txBody>
      </p:sp>
      <p:sp>
        <p:nvSpPr>
          <p:cNvPr id="864259" name="Rectangle 3"/>
          <p:cNvSpPr>
            <a:spLocks noGrp="1" noChangeArrowheads="1"/>
          </p:cNvSpPr>
          <p:nvPr>
            <p:ph type="body" idx="1"/>
          </p:nvPr>
        </p:nvSpPr>
        <p:spPr/>
        <p:txBody>
          <a:bodyPr/>
          <a:lstStyle/>
          <a:p>
            <a:pPr>
              <a:lnSpc>
                <a:spcPct val="90000"/>
              </a:lnSpc>
            </a:pPr>
            <a:r>
              <a:rPr lang="en-US" dirty="0">
                <a:latin typeface="Arial"/>
                <a:cs typeface="Arial"/>
              </a:rPr>
              <a:t>A modification to the bucket:</a:t>
            </a:r>
          </a:p>
          <a:p>
            <a:pPr lvl="1">
              <a:lnSpc>
                <a:spcPct val="90000"/>
              </a:lnSpc>
            </a:pPr>
            <a:r>
              <a:rPr lang="ja-JP" altLang="en-US" dirty="0">
                <a:latin typeface="Arial"/>
                <a:cs typeface="Arial"/>
              </a:rPr>
              <a:t>“</a:t>
            </a:r>
            <a:r>
              <a:rPr lang="en-US" dirty="0">
                <a:latin typeface="Arial"/>
                <a:cs typeface="Arial"/>
              </a:rPr>
              <a:t>head homomorphism</a:t>
            </a:r>
            <a:r>
              <a:rPr lang="ja-JP" altLang="en-US" dirty="0">
                <a:latin typeface="Arial"/>
                <a:cs typeface="Arial"/>
              </a:rPr>
              <a:t>”</a:t>
            </a:r>
            <a:r>
              <a:rPr lang="en-US" dirty="0">
                <a:latin typeface="Arial"/>
                <a:cs typeface="Arial"/>
              </a:rPr>
              <a:t> – defines what variables must be equated</a:t>
            </a:r>
          </a:p>
          <a:p>
            <a:pPr lvl="1">
              <a:lnSpc>
                <a:spcPct val="90000"/>
              </a:lnSpc>
            </a:pPr>
            <a:r>
              <a:rPr lang="en-US" dirty="0">
                <a:latin typeface="Arial"/>
                <a:cs typeface="Arial"/>
              </a:rPr>
              <a:t>Mapping of variable names</a:t>
            </a:r>
          </a:p>
          <a:p>
            <a:pPr lvl="1">
              <a:lnSpc>
                <a:spcPct val="90000"/>
              </a:lnSpc>
            </a:pPr>
            <a:r>
              <a:rPr lang="en-US" dirty="0">
                <a:latin typeface="Arial"/>
                <a:cs typeface="Arial"/>
              </a:rPr>
              <a:t>Info about the covered query predicates</a:t>
            </a:r>
          </a:p>
          <a:p>
            <a:pPr marL="319088" lvl="1" indent="0">
              <a:lnSpc>
                <a:spcPct val="90000"/>
              </a:lnSpc>
              <a:buNone/>
            </a:pPr>
            <a:endParaRPr lang="en-US" dirty="0">
              <a:latin typeface="Arial"/>
              <a:cs typeface="Arial"/>
            </a:endParaRPr>
          </a:p>
        </p:txBody>
      </p:sp>
      <p:sp>
        <p:nvSpPr>
          <p:cNvPr id="5" name="Text Box 11"/>
          <p:cNvSpPr txBox="1">
            <a:spLocks noChangeArrowheads="1"/>
          </p:cNvSpPr>
          <p:nvPr/>
        </p:nvSpPr>
        <p:spPr bwMode="auto">
          <a:xfrm>
            <a:off x="1219200" y="4648200"/>
            <a:ext cx="7162800" cy="1644650"/>
          </a:xfrm>
          <a:prstGeom prst="rect">
            <a:avLst/>
          </a:prstGeom>
          <a:noFill/>
          <a:ln w="2857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err="1"/>
              <a:t>Minicon</a:t>
            </a:r>
            <a:r>
              <a:rPr lang="fr-FR" altLang="ja-JP" sz="2000" dirty="0"/>
              <a:t>'</a:t>
            </a:r>
            <a:r>
              <a:rPr lang="en-US" sz="2000" dirty="0"/>
              <a:t>s Property 1:</a:t>
            </a:r>
          </a:p>
          <a:p>
            <a:pPr lvl="1" eaLnBrk="1" hangingPunct="1">
              <a:buFontTx/>
              <a:buChar char="•"/>
            </a:pPr>
            <a:r>
              <a:rPr lang="en-US" sz="2000" dirty="0"/>
              <a:t> If </a:t>
            </a:r>
            <a:r>
              <a:rPr lang="el-GR" sz="2000" dirty="0"/>
              <a:t>φ</a:t>
            </a:r>
            <a:r>
              <a:rPr lang="en-US" sz="2000" dirty="0"/>
              <a:t>(y) is an </a:t>
            </a:r>
            <a:r>
              <a:rPr lang="en-US" sz="2000" b="1" i="1" dirty="0"/>
              <a:t>existential</a:t>
            </a:r>
            <a:r>
              <a:rPr lang="en-US" sz="2000" dirty="0"/>
              <a:t> variable in the view, then </a:t>
            </a:r>
            <a:r>
              <a:rPr lang="el-GR" sz="2000" dirty="0"/>
              <a:t>φ</a:t>
            </a:r>
            <a:r>
              <a:rPr lang="en-US" sz="2000" dirty="0"/>
              <a:t> should </a:t>
            </a:r>
            <a:r>
              <a:rPr lang="ja-JP" altLang="en-US" sz="2000" dirty="0"/>
              <a:t>“</a:t>
            </a:r>
            <a:r>
              <a:rPr lang="en-US" altLang="ja-JP" sz="2000" dirty="0"/>
              <a:t>map</a:t>
            </a:r>
            <a:r>
              <a:rPr lang="ja-JP" altLang="en-US" sz="2000" dirty="0"/>
              <a:t>”</a:t>
            </a:r>
            <a:r>
              <a:rPr lang="en-US" altLang="ja-JP" sz="2000" dirty="0"/>
              <a:t> all query predicates that contain y </a:t>
            </a:r>
          </a:p>
          <a:p>
            <a:pPr lvl="1" eaLnBrk="1" hangingPunct="1">
              <a:buFontTx/>
              <a:buChar char="•"/>
            </a:pPr>
            <a:r>
              <a:rPr lang="en-US" sz="2000" dirty="0"/>
              <a:t> Intuitively, the view should cover the entire subset of the query predicates connected through y</a:t>
            </a:r>
          </a:p>
        </p:txBody>
      </p:sp>
    </p:spTree>
    <p:extLst>
      <p:ext uri="{BB962C8B-B14F-4D97-AF65-F5344CB8AC3E}">
        <p14:creationId xmlns:p14="http://schemas.microsoft.com/office/powerpoint/2010/main" val="2098823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9|4.8|16|2.7|0.5|1|23.5|2.4|1.9|30|5|11.7|21"/>
</p:tagLst>
</file>

<file path=ppt/tags/tag2.xml><?xml version="1.0" encoding="utf-8"?>
<p:tagLst xmlns:a="http://schemas.openxmlformats.org/drawingml/2006/main" xmlns:r="http://schemas.openxmlformats.org/officeDocument/2006/relationships" xmlns:p="http://schemas.openxmlformats.org/presentationml/2006/main">
  <p:tag name="TIMING" val="|3.6|2|54.5|1.2|2.2|2.6|8.4|11"/>
</p:tagLst>
</file>

<file path=ppt/tags/tag3.xml><?xml version="1.0" encoding="utf-8"?>
<p:tagLst xmlns:a="http://schemas.openxmlformats.org/drawingml/2006/main" xmlns:r="http://schemas.openxmlformats.org/officeDocument/2006/relationships" xmlns:p="http://schemas.openxmlformats.org/presentationml/2006/main">
  <p:tag name="TIMING" val="|11.5|87.8|2.1|2.4|17|1.2|1.2|1.1|1.8"/>
</p:tagLst>
</file>

<file path=ppt/tags/tag4.xml><?xml version="1.0" encoding="utf-8"?>
<p:tagLst xmlns:a="http://schemas.openxmlformats.org/drawingml/2006/main" xmlns:r="http://schemas.openxmlformats.org/officeDocument/2006/relationships" xmlns:p="http://schemas.openxmlformats.org/presentationml/2006/main">
  <p:tag name="TIMING" val="|43.7|20.7"/>
</p:tagLst>
</file>

<file path=ppt/tags/tag5.xml><?xml version="1.0" encoding="utf-8"?>
<p:tagLst xmlns:a="http://schemas.openxmlformats.org/drawingml/2006/main" xmlns:r="http://schemas.openxmlformats.org/officeDocument/2006/relationships" xmlns:p="http://schemas.openxmlformats.org/presentationml/2006/main">
  <p:tag name="TIMING" val="|36|20.8|14.3|1.2|8.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2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3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4650</TotalTime>
  <Words>3965</Words>
  <Application>Microsoft Macintosh PowerPoint</Application>
  <PresentationFormat>On-screen Show (4:3)</PresentationFormat>
  <Paragraphs>766</Paragraphs>
  <Slides>41</Slides>
  <Notes>10</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41</vt:i4>
      </vt:variant>
    </vt:vector>
  </HeadingPairs>
  <TitlesOfParts>
    <vt:vector size="56" baseType="lpstr">
      <vt:lpstr>Arial</vt:lpstr>
      <vt:lpstr>Calibri</vt:lpstr>
      <vt:lpstr>Cambria</vt:lpstr>
      <vt:lpstr>Cambria Math</vt:lpstr>
      <vt:lpstr>Franklin Gothic Book</vt:lpstr>
      <vt:lpstr>Perpetua</vt:lpstr>
      <vt:lpstr>Tahoma</vt:lpstr>
      <vt:lpstr>Times New Roman</vt:lpstr>
      <vt:lpstr>Wingdings</vt:lpstr>
      <vt:lpstr>Wingdings 2</vt:lpstr>
      <vt:lpstr>Equity</vt:lpstr>
      <vt:lpstr>1_Equity</vt:lpstr>
      <vt:lpstr>2_Equity</vt:lpstr>
      <vt:lpstr>3_Equity</vt:lpstr>
      <vt:lpstr>Worksheet</vt:lpstr>
      <vt:lpstr>Scalable LAV Query Rewriting:  Minicon, MCDSAT, GQR</vt:lpstr>
      <vt:lpstr>Data Integration Example: academic papers</vt:lpstr>
      <vt:lpstr>Query Containment:  Containment Mappings</vt:lpstr>
      <vt:lpstr>Reviewing the Bucket algorithm</vt:lpstr>
      <vt:lpstr>Insight: Certain variables/predicates need to be mapped together</vt:lpstr>
      <vt:lpstr>Back to Example </vt:lpstr>
      <vt:lpstr>MiniCon: A “smarter” bucket algorithm</vt:lpstr>
      <vt:lpstr>The MiniCon Algorithm (abstract) </vt:lpstr>
      <vt:lpstr>Minicon Descriptions (MCDs)</vt:lpstr>
      <vt:lpstr>MCDs for our example</vt:lpstr>
      <vt:lpstr>MCD Construction</vt:lpstr>
      <vt:lpstr>General rules for mapping variables</vt:lpstr>
      <vt:lpstr>MCD Formation for our example</vt:lpstr>
      <vt:lpstr>MCD Formation for our example</vt:lpstr>
      <vt:lpstr>MCD Formation for our example</vt:lpstr>
      <vt:lpstr>MCD Formation for our example</vt:lpstr>
      <vt:lpstr>Phase 2: MCD Combination</vt:lpstr>
      <vt:lpstr>MiniCon Example 2</vt:lpstr>
      <vt:lpstr>MiniCon Example 2</vt:lpstr>
      <vt:lpstr>The MiniCon Algorithm</vt:lpstr>
      <vt:lpstr>Experimental results: Many rewritings</vt:lpstr>
      <vt:lpstr>Experimental Results: Few rewritings</vt:lpstr>
      <vt:lpstr>MCDSAT</vt:lpstr>
      <vt:lpstr>Experiments: MCDs generation</vt:lpstr>
      <vt:lpstr>Experiments: Rewriting generation</vt:lpstr>
      <vt:lpstr>GQR Approach</vt:lpstr>
      <vt:lpstr>Saving redundant work</vt:lpstr>
      <vt:lpstr>Our Modeling: Query/View Graphs</vt:lpstr>
      <vt:lpstr>Our Approach</vt:lpstr>
      <vt:lpstr>Source Preprocessing: Creating graphs, bookkeeping, indexing</vt:lpstr>
      <vt:lpstr>Finding relevant sources for user query</vt:lpstr>
      <vt:lpstr>Building the query rewritings: Combine graphs (PJs)</vt:lpstr>
      <vt:lpstr>Experimental Evaluation: Comparison with MCDSAT</vt:lpstr>
      <vt:lpstr>Experimental Evaluation: Comparison with MCDSAT </vt:lpstr>
      <vt:lpstr>Experimental Evaluation: Scaling to 10000 views</vt:lpstr>
      <vt:lpstr>Why does GQR perform better?</vt:lpstr>
      <vt:lpstr>GQR Discussion</vt:lpstr>
      <vt:lpstr>GQR playground (open problems)</vt:lpstr>
      <vt:lpstr>QUESTIONS?</vt:lpstr>
      <vt:lpstr>Example</vt:lpstr>
      <vt:lpstr>Experimental Evaluation:  Searching for a phase transition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george</dc:creator>
  <cp:lastModifiedBy>Jose-Luis Ambite</cp:lastModifiedBy>
  <cp:revision>344</cp:revision>
  <dcterms:created xsi:type="dcterms:W3CDTF">2011-01-24T20:26:17Z</dcterms:created>
  <dcterms:modified xsi:type="dcterms:W3CDTF">2019-02-27T06:26:50Z</dcterms:modified>
</cp:coreProperties>
</file>