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0"/>
  </p:notesMasterIdLst>
  <p:handoutMasterIdLst>
    <p:handoutMasterId r:id="rId21"/>
  </p:handoutMasterIdLst>
  <p:sldIdLst>
    <p:sldId id="672" r:id="rId2"/>
    <p:sldId id="669" r:id="rId3"/>
    <p:sldId id="670" r:id="rId4"/>
    <p:sldId id="591" r:id="rId5"/>
    <p:sldId id="592" r:id="rId6"/>
    <p:sldId id="594" r:id="rId7"/>
    <p:sldId id="595" r:id="rId8"/>
    <p:sldId id="660" r:id="rId9"/>
    <p:sldId id="596" r:id="rId10"/>
    <p:sldId id="614" r:id="rId11"/>
    <p:sldId id="615" r:id="rId12"/>
    <p:sldId id="616" r:id="rId13"/>
    <p:sldId id="617" r:id="rId14"/>
    <p:sldId id="618" r:id="rId15"/>
    <p:sldId id="619" r:id="rId16"/>
    <p:sldId id="620" r:id="rId17"/>
    <p:sldId id="621" r:id="rId18"/>
    <p:sldId id="622" r:id="rId19"/>
  </p:sldIdLst>
  <p:sldSz cx="9144000" cy="6858000" type="screen4x3"/>
  <p:notesSz cx="69977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k Ive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2F2F2"/>
    <a:srgbClr val="ECF1F5"/>
    <a:srgbClr val="CC0000"/>
    <a:srgbClr val="003366"/>
    <a:srgbClr val="000099"/>
    <a:srgbClr val="B2B2B2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22"/>
    <p:restoredTop sz="91167" autoAdjust="0"/>
  </p:normalViewPr>
  <p:slideViewPr>
    <p:cSldViewPr snapToGrid="0">
      <p:cViewPr varScale="1">
        <p:scale>
          <a:sx n="97" d="100"/>
          <a:sy n="97" d="100"/>
        </p:scale>
        <p:origin x="11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31" y="-77"/>
      </p:cViewPr>
      <p:guideLst>
        <p:guide orient="horz" pos="2920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>
            <a:lvl1pPr algn="l" defTabSz="9286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b" anchorCtr="0" compatLnSpc="1">
            <a:prstTxWarp prst="textNoShape">
              <a:avLst/>
            </a:prstTxWarp>
          </a:bodyPr>
          <a:lstStyle>
            <a:lvl1pPr algn="l" defTabSz="9286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b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/>
            </a:lvl1pPr>
          </a:lstStyle>
          <a:p>
            <a:fld id="{88C5DB8B-9B98-C542-9EA1-3DCA9F6CFE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7811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>
            <a:lvl1pPr algn="l" defTabSz="9286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3725"/>
            <a:ext cx="5130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b" anchorCtr="0" compatLnSpc="1">
            <a:prstTxWarp prst="textNoShape">
              <a:avLst/>
            </a:prstTxWarp>
          </a:bodyPr>
          <a:lstStyle>
            <a:lvl1pPr algn="l" defTabSz="9286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b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/>
            </a:lvl1pPr>
          </a:lstStyle>
          <a:p>
            <a:fld id="{10239B86-D1B6-0E4C-AB57-72D8568FE2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4265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30766" indent="-281064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24255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73957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23659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73361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23062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72764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22466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9B29D82-24F6-0A4F-B77C-1565C3417CE5}" type="slidenum">
              <a:rPr lang="en-US" sz="1200">
                <a:latin typeface="Arial" charset="0"/>
                <a:ea typeface="MS PGothic" charset="0"/>
                <a:cs typeface="MS PGothic" charset="0"/>
              </a:rPr>
              <a:pPr/>
              <a:t>2</a:t>
            </a:fld>
            <a:endParaRPr lang="en-US" sz="120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829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ea typeface="MS PGothic" charset="0"/>
                <a:cs typeface="MS PGothic" charset="0"/>
              </a:rPr>
              <a:t>What these languages need to do (how we come up with the expressions we</a:t>
            </a:r>
            <a:r>
              <a:rPr lang="fr-FR" altLang="ja-JP" dirty="0">
                <a:latin typeface="Times New Roman" charset="0"/>
                <a:ea typeface="MS PGothic" charset="0"/>
                <a:cs typeface="MS PGothic" charset="0"/>
              </a:rPr>
              <a:t>'</a:t>
            </a:r>
            <a:r>
              <a:rPr lang="en-US" dirty="0" err="1">
                <a:latin typeface="Times New Roman" charset="0"/>
                <a:ea typeface="MS PGothic" charset="0"/>
                <a:cs typeface="MS PGothic" charset="0"/>
              </a:rPr>
              <a:t>ll</a:t>
            </a:r>
            <a:r>
              <a:rPr lang="en-US" dirty="0">
                <a:latin typeface="Times New Roman" charset="0"/>
                <a:ea typeface="MS PGothic" charset="0"/>
                <a:cs typeface="MS PGothic" charset="0"/>
              </a:rPr>
              <a:t> discuss later)</a:t>
            </a:r>
          </a:p>
          <a:p>
            <a:pPr eaLnBrk="1" hangingPunct="1"/>
            <a:r>
              <a:rPr lang="en-US" dirty="0">
                <a:latin typeface="Times New Roman" charset="0"/>
                <a:ea typeface="MS PGothic" charset="0"/>
                <a:cs typeface="MS PGothic" charset="0"/>
              </a:rPr>
              <a:t>Basically use query expressions, but in different ways.</a:t>
            </a:r>
          </a:p>
          <a:p>
            <a:pPr eaLnBrk="1" hangingPunct="1"/>
            <a:r>
              <a:rPr lang="en-US" dirty="0">
                <a:latin typeface="Times New Roman" charset="0"/>
                <a:ea typeface="MS PGothic" charset="0"/>
                <a:cs typeface="MS PGothic" charset="0"/>
              </a:rPr>
              <a:t>GAV -- goes way back. Only got name in the late 90</a:t>
            </a:r>
            <a:r>
              <a:rPr lang="fr-FR" altLang="ja-JP" dirty="0">
                <a:latin typeface="Times New Roman" charset="0"/>
                <a:ea typeface="MS PGothic" charset="0"/>
                <a:cs typeface="MS PGothic" charset="0"/>
              </a:rPr>
              <a:t>'</a:t>
            </a:r>
            <a:r>
              <a:rPr lang="en-US" dirty="0">
                <a:latin typeface="Times New Roman" charset="0"/>
                <a:ea typeface="MS PGothic" charset="0"/>
                <a:cs typeface="MS PGothic" charset="0"/>
              </a:rPr>
              <a:t>s. What it does, and what</a:t>
            </a:r>
            <a:r>
              <a:rPr lang="fr-FR" altLang="ja-JP" dirty="0">
                <a:latin typeface="Times New Roman" charset="0"/>
                <a:ea typeface="MS PGothic" charset="0"/>
                <a:cs typeface="MS PGothic" charset="0"/>
              </a:rPr>
              <a:t>'</a:t>
            </a:r>
            <a:r>
              <a:rPr lang="en-US" dirty="0">
                <a:latin typeface="Times New Roman" charset="0"/>
                <a:ea typeface="MS PGothic" charset="0"/>
                <a:cs typeface="MS PGothic" charset="0"/>
              </a:rPr>
              <a:t>s the problem: need to consider all possible interactions.</a:t>
            </a:r>
          </a:p>
          <a:p>
            <a:pPr eaLnBrk="1" hangingPunct="1"/>
            <a:r>
              <a:rPr lang="en-US" dirty="0">
                <a:latin typeface="Times New Roman" charset="0"/>
                <a:ea typeface="MS PGothic" charset="0"/>
                <a:cs typeface="MS PGothic" charset="0"/>
              </a:rPr>
              <a:t>LAV -- started in mid-90</a:t>
            </a:r>
            <a:r>
              <a:rPr lang="fr-FR" altLang="ja-JP" dirty="0">
                <a:latin typeface="Times New Roman" charset="0"/>
                <a:ea typeface="MS PGothic" charset="0"/>
                <a:cs typeface="MS PGothic" charset="0"/>
              </a:rPr>
              <a:t>'</a:t>
            </a:r>
            <a:r>
              <a:rPr lang="en-US" dirty="0">
                <a:latin typeface="Times New Roman" charset="0"/>
                <a:ea typeface="MS PGothic" charset="0"/>
                <a:cs typeface="MS PGothic" charset="0"/>
              </a:rPr>
              <a:t>s. What</a:t>
            </a:r>
            <a:r>
              <a:rPr lang="fr-FR" altLang="ja-JP" dirty="0">
                <a:latin typeface="Times New Roman" charset="0"/>
                <a:ea typeface="MS PGothic" charset="0"/>
                <a:cs typeface="MS PGothic" charset="0"/>
              </a:rPr>
              <a:t>'</a:t>
            </a:r>
            <a:r>
              <a:rPr lang="en-US" dirty="0">
                <a:latin typeface="Times New Roman" charset="0"/>
                <a:ea typeface="MS PGothic" charset="0"/>
                <a:cs typeface="MS PGothic" charset="0"/>
              </a:rPr>
              <a:t>s the advantage. Challenge: algorithms. See answering queries using views.</a:t>
            </a:r>
          </a:p>
          <a:p>
            <a:pPr eaLnBrk="1" hangingPunct="1"/>
            <a:r>
              <a:rPr lang="en-US" dirty="0">
                <a:latin typeface="Times New Roman" charset="0"/>
                <a:ea typeface="MS PGothic" charset="0"/>
                <a:cs typeface="MS PGothic" charset="0"/>
              </a:rPr>
              <a:t>For more details, see </a:t>
            </a:r>
            <a:r>
              <a:rPr lang="en-US" dirty="0" err="1">
                <a:latin typeface="Times New Roman" charset="0"/>
                <a:ea typeface="MS PGothic" charset="0"/>
                <a:cs typeface="MS PGothic" charset="0"/>
              </a:rPr>
              <a:t>Lenzerini</a:t>
            </a:r>
            <a:r>
              <a:rPr lang="fr-FR" altLang="ja-JP" dirty="0">
                <a:latin typeface="Times New Roman" charset="0"/>
                <a:ea typeface="MS PGothic" charset="0"/>
                <a:cs typeface="MS PGothic" charset="0"/>
              </a:rPr>
              <a:t>'</a:t>
            </a:r>
            <a:r>
              <a:rPr lang="en-US" dirty="0">
                <a:latin typeface="Times New Roman" charset="0"/>
                <a:ea typeface="MS PGothic" charset="0"/>
                <a:cs typeface="MS PGothic" charset="0"/>
              </a:rPr>
              <a:t>s paper. For more on </a:t>
            </a:r>
            <a:r>
              <a:rPr lang="en-US" dirty="0" err="1">
                <a:latin typeface="Times New Roman" charset="0"/>
                <a:ea typeface="MS PGothic" charset="0"/>
                <a:cs typeface="MS PGothic" charset="0"/>
              </a:rPr>
              <a:t>aquv</a:t>
            </a:r>
            <a:r>
              <a:rPr lang="en-US" dirty="0">
                <a:latin typeface="Times New Roman" charset="0"/>
                <a:ea typeface="MS PGothic" charset="0"/>
                <a:cs typeface="MS PGothic" charset="0"/>
              </a:rPr>
              <a:t>, see my paper.</a:t>
            </a:r>
          </a:p>
        </p:txBody>
      </p:sp>
    </p:spTree>
    <p:extLst>
      <p:ext uri="{BB962C8B-B14F-4D97-AF65-F5344CB8AC3E}">
        <p14:creationId xmlns:p14="http://schemas.microsoft.com/office/powerpoint/2010/main" val="1725591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D3E68A5-4D4B-6D47-A805-4C91C63F034A}" type="slidenum">
              <a:rPr lang="en-US" altLang="en-US" sz="1200">
                <a:latin typeface="Arial" charset="0"/>
                <a:ea typeface="MS PGothic" charset="-128"/>
              </a:rPr>
              <a:pPr/>
              <a:t>12</a:t>
            </a:fld>
            <a:endParaRPr lang="en-US" altLang="en-US" sz="1200">
              <a:latin typeface="Arial" charset="0"/>
              <a:ea typeface="MS PGothic" charset="-128"/>
            </a:endParaRPr>
          </a:p>
        </p:txBody>
      </p:sp>
      <p:sp>
        <p:nvSpPr>
          <p:cNvPr id="1515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7059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A21D03B3-110F-154B-A803-5F8AE54734F5}" type="slidenum">
              <a:rPr lang="en-US" altLang="en-US" sz="1200">
                <a:latin typeface="Arial" charset="0"/>
                <a:ea typeface="MS PGothic" charset="-128"/>
              </a:rPr>
              <a:pPr/>
              <a:t>13</a:t>
            </a:fld>
            <a:endParaRPr lang="en-US" altLang="en-US" sz="1200">
              <a:latin typeface="Arial" charset="0"/>
              <a:ea typeface="MS PGothic" charset="-128"/>
            </a:endParaRPr>
          </a:p>
        </p:txBody>
      </p:sp>
      <p:sp>
        <p:nvSpPr>
          <p:cNvPr id="1024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3054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CA401063-DCCB-2D4C-80AB-236BFA666670}" type="slidenum">
              <a:rPr lang="en-US" altLang="en-US" sz="1200">
                <a:latin typeface="Arial" charset="0"/>
                <a:ea typeface="MS PGothic" charset="-128"/>
              </a:rPr>
              <a:pPr/>
              <a:t>14</a:t>
            </a:fld>
            <a:endParaRPr lang="en-US" altLang="en-US" sz="1200">
              <a:latin typeface="Arial" charset="0"/>
              <a:ea typeface="MS PGothic" charset="-128"/>
            </a:endParaRPr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4518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4053A90-0B77-164C-B390-C20C2664CC2D}" type="slidenum">
              <a:rPr lang="en-US" altLang="en-US" sz="1200">
                <a:latin typeface="Arial" charset="0"/>
                <a:ea typeface="MS PGothic" charset="-128"/>
              </a:rPr>
              <a:pPr/>
              <a:t>15</a:t>
            </a:fld>
            <a:endParaRPr lang="en-US" altLang="en-US" sz="1200">
              <a:latin typeface="Arial" charset="0"/>
              <a:ea typeface="MS PGothic" charset="-128"/>
            </a:endParaRPr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7050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C32E22D-C695-7F4D-B1C8-C9BCF9FD7A5A}" type="slidenum">
              <a:rPr lang="en-US" altLang="en-US" sz="1200">
                <a:latin typeface="Arial" charset="0"/>
                <a:ea typeface="MS PGothic" charset="-128"/>
              </a:rPr>
              <a:pPr/>
              <a:t>16</a:t>
            </a:fld>
            <a:endParaRPr lang="en-US" altLang="en-US" sz="1200">
              <a:latin typeface="Arial" charset="0"/>
              <a:ea typeface="MS PGothic" charset="-128"/>
            </a:endParaRPr>
          </a:p>
        </p:txBody>
      </p:sp>
      <p:sp>
        <p:nvSpPr>
          <p:cNvPr id="1105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9642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81701B71-9E67-0E44-8D63-6D62BB2C7D53}" type="slidenum">
              <a:rPr lang="en-US" altLang="en-US" sz="1200">
                <a:latin typeface="Arial" charset="0"/>
                <a:ea typeface="MS PGothic" charset="-128"/>
              </a:rPr>
              <a:pPr/>
              <a:t>17</a:t>
            </a:fld>
            <a:endParaRPr lang="en-US" altLang="en-US" sz="1200">
              <a:latin typeface="Arial" charset="0"/>
              <a:ea typeface="MS PGothic" charset="-128"/>
            </a:endParaRPr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4149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DCA181C-EB3D-FE46-BFDA-CBAD2715C8C4}" type="slidenum">
              <a:rPr lang="en-US" altLang="en-US" sz="1200">
                <a:latin typeface="Arial" charset="0"/>
                <a:ea typeface="MS PGothic" charset="-128"/>
              </a:rPr>
              <a:pPr/>
              <a:t>18</a:t>
            </a:fld>
            <a:endParaRPr lang="en-US" altLang="en-US" sz="1200">
              <a:latin typeface="Arial" charset="0"/>
              <a:ea typeface="MS PGothic" charset="-128"/>
            </a:endParaRPr>
          </a:p>
        </p:txBody>
      </p:sp>
      <p:sp>
        <p:nvSpPr>
          <p:cNvPr id="1720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9686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D8093A1-922A-0446-A065-954735B65381}" type="slidenum">
              <a:rPr lang="en-US" altLang="en-US" sz="1200">
                <a:latin typeface="Arial" charset="0"/>
                <a:ea typeface="MS PGothic" charset="-128"/>
              </a:rPr>
              <a:pPr/>
              <a:t>4</a:t>
            </a:fld>
            <a:endParaRPr lang="en-US" altLang="en-US" sz="1200">
              <a:latin typeface="Arial" charset="0"/>
              <a:ea typeface="MS PGothic" charset="-128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8300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69B5F11-D87E-0744-8CCC-B543A243F490}" type="slidenum">
              <a:rPr lang="en-US" altLang="en-US" sz="1200">
                <a:latin typeface="Arial" charset="0"/>
                <a:ea typeface="MS PGothic" charset="-128"/>
              </a:rPr>
              <a:pPr/>
              <a:t>5</a:t>
            </a:fld>
            <a:endParaRPr lang="en-US" altLang="en-US" sz="1200">
              <a:latin typeface="Arial" charset="0"/>
              <a:ea typeface="MS PGothic" charset="-128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GB" altLang="en-US" dirty="0">
                <a:latin typeface="Times New Roman" charset="0"/>
                <a:ea typeface="MS PGothic" charset="-128"/>
              </a:rPr>
              <a:t>Schema mapping</a:t>
            </a:r>
            <a:r>
              <a:rPr lang="en-GB" altLang="en-US" baseline="0" dirty="0">
                <a:latin typeface="Times New Roman" charset="0"/>
                <a:ea typeface="MS PGothic" charset="-128"/>
              </a:rPr>
              <a:t> defines a </a:t>
            </a:r>
            <a:endParaRPr lang="en-GB" altLang="en-US" dirty="0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7006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CAC2D398-4762-F649-8C79-F15608132C1E}" type="slidenum">
              <a:rPr lang="en-US" altLang="en-US" sz="1200">
                <a:latin typeface="Arial" charset="0"/>
                <a:ea typeface="MS PGothic" charset="-128"/>
              </a:rPr>
              <a:pPr/>
              <a:t>6</a:t>
            </a:fld>
            <a:endParaRPr lang="en-US" altLang="en-US" sz="1200">
              <a:latin typeface="Arial" charset="0"/>
              <a:ea typeface="MS PGothic" charset="-128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665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1CEB090-170E-954C-8B44-F845D0201BE5}" type="slidenum">
              <a:rPr lang="en-US" altLang="en-US" sz="1200">
                <a:latin typeface="Arial" charset="0"/>
                <a:ea typeface="MS PGothic" charset="-128"/>
              </a:rPr>
              <a:pPr/>
              <a:t>7</a:t>
            </a:fld>
            <a:endParaRPr lang="en-US" altLang="en-US" sz="1200">
              <a:latin typeface="Arial" charset="0"/>
              <a:ea typeface="MS PGothic" charset="-128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5055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EF6A92E5-981A-4D45-988C-140808CDD984}" type="slidenum">
              <a:rPr lang="en-US" altLang="en-US" sz="1200">
                <a:latin typeface="Arial" charset="0"/>
                <a:ea typeface="MS PGothic" charset="-128"/>
              </a:rPr>
              <a:pPr/>
              <a:t>8</a:t>
            </a:fld>
            <a:endParaRPr lang="en-US" altLang="en-US" sz="1200">
              <a:latin typeface="Arial" charset="0"/>
              <a:ea typeface="MS PGothic" charset="-128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7745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8A736DE6-6C0E-404D-B333-5255A6757BDC}" type="slidenum">
              <a:rPr lang="en-US" altLang="en-US" sz="1200">
                <a:latin typeface="Arial" charset="0"/>
                <a:ea typeface="MS PGothic" charset="-128"/>
              </a:rPr>
              <a:pPr/>
              <a:t>9</a:t>
            </a:fld>
            <a:endParaRPr lang="en-US" altLang="en-US" sz="1200">
              <a:latin typeface="Arial" charset="0"/>
              <a:ea typeface="MS PGothic" charset="-128"/>
            </a:endParaRPr>
          </a:p>
        </p:txBody>
      </p:sp>
      <p:sp>
        <p:nvSpPr>
          <p:cNvPr id="501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2392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F211451-37A2-B248-A04F-9433F1D80AE3}" type="slidenum">
              <a:rPr lang="en-US" altLang="en-US" sz="1200">
                <a:latin typeface="Arial" charset="0"/>
                <a:ea typeface="MS PGothic" charset="-128"/>
              </a:rPr>
              <a:pPr/>
              <a:t>10</a:t>
            </a:fld>
            <a:endParaRPr lang="en-US" altLang="en-US" sz="1200">
              <a:latin typeface="Arial" charset="0"/>
              <a:ea typeface="MS PGothic" charset="-128"/>
            </a:endParaRPr>
          </a:p>
        </p:txBody>
      </p:sp>
      <p:sp>
        <p:nvSpPr>
          <p:cNvPr id="942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147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defTabSz="9286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4AB67231-92F3-664D-8FD0-3DD39048465D}" type="slidenum">
              <a:rPr lang="en-US" altLang="en-US" sz="1200">
                <a:latin typeface="Arial" charset="0"/>
                <a:ea typeface="MS PGothic" charset="-128"/>
              </a:rPr>
              <a:pPr/>
              <a:t>11</a:t>
            </a:fld>
            <a:endParaRPr lang="en-US" altLang="en-US" sz="1200">
              <a:latin typeface="Arial" charset="0"/>
              <a:ea typeface="MS PGothic" charset="-128"/>
            </a:endParaRPr>
          </a:p>
        </p:txBody>
      </p:sp>
      <p:sp>
        <p:nvSpPr>
          <p:cNvPr id="962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0067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438275"/>
            <a:ext cx="7874000" cy="1143000"/>
          </a:xfrm>
        </p:spPr>
        <p:txBody>
          <a:bodyPr/>
          <a:lstStyle>
            <a:lvl1pPr>
              <a:defRPr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227076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 sz="1400">
                <a:solidFill>
                  <a:srgbClr val="5E574E"/>
                </a:solidFill>
                <a:latin typeface="+mj-lt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 sz="1400">
                <a:solidFill>
                  <a:srgbClr val="5E574E"/>
                </a:solidFill>
                <a:latin typeface="+mj-lt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 sz="1400">
                <a:solidFill>
                  <a:srgbClr val="5E574E"/>
                </a:solidFill>
                <a:latin typeface="Gill Sans MT" charset="0"/>
                <a:ea typeface="Arial" charset="0"/>
                <a:cs typeface="Arial" charset="0"/>
              </a:defRPr>
            </a:lvl1pPr>
          </a:lstStyle>
          <a:p>
            <a:fld id="{90400316-96ED-274D-A70E-7450A278D2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721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8B4C3F-98FC-F347-86FD-498DCC08D8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886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5905500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5905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B27DAC-0DA1-FF4D-A635-5EDEEE6D96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1298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77724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78800" cy="2152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05250"/>
            <a:ext cx="8178800" cy="2152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B65DEB-A3B8-9C48-BB6D-5DA71ED52F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400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77724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178800" cy="2152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05250"/>
            <a:ext cx="8178800" cy="2152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BF9CC-0F6B-2141-8940-B5866D0092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6723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7772400" cy="104533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040"/>
            <a:ext cx="8178800" cy="4594860"/>
          </a:xfrm>
        </p:spPr>
        <p:txBody>
          <a:bodyPr/>
          <a:lstStyle>
            <a:lvl3pPr>
              <a:buSzPct val="70000"/>
              <a:buFont typeface="Wingdings" pitchFamily="2" charset="2"/>
              <a:buChar char="v"/>
              <a:defRPr/>
            </a:lvl3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81E10D-1868-FD4E-BE82-0AE29020EB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271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B12951-506E-B04D-A4AA-EBCBFB2D2A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157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132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600200"/>
            <a:ext cx="40132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F79D7A-FB7B-D04F-8980-2F8240FD37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17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152718"/>
            <a:ext cx="82296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240" y="14970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240" y="21367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4065" y="14970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84065" y="21367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71475" y="61912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63875" y="61912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670675" y="61912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81242B2-61DD-3C4E-BA66-A786756CEF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147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F9BC9E-435C-494A-9C6C-9B86FB6762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00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3C2968-2D92-E04D-B6AF-B5FB78105E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79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8CF24E-5F4A-AD4B-B3D0-FBE3D444EE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29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A90BD2-B614-FA41-ACDA-E2B3C7E71C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62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7772400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1788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50000"/>
              </a:spcBef>
              <a:defRPr sz="1000">
                <a:solidFill>
                  <a:srgbClr val="969696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000">
                <a:solidFill>
                  <a:srgbClr val="969696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000">
                <a:solidFill>
                  <a:srgbClr val="969696"/>
                </a:solidFill>
                <a:latin typeface="Arial" charset="0"/>
              </a:defRPr>
            </a:lvl1pPr>
          </a:lstStyle>
          <a:p>
            <a:fld id="{212DC104-AECE-3743-B476-59B5C589CE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142875" y="1139825"/>
            <a:ext cx="8678863" cy="1349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en-US">
              <a:latin typeface="Times New Roman" pitchFamily="18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0" y="1136650"/>
            <a:ext cx="158750" cy="266700"/>
          </a:xfrm>
          <a:custGeom>
            <a:avLst/>
            <a:gdLst>
              <a:gd name="connsiteX0" fmla="*/ 152400 w 158750"/>
              <a:gd name="connsiteY0" fmla="*/ 0 h 266700"/>
              <a:gd name="connsiteX1" fmla="*/ 0 w 158750"/>
              <a:gd name="connsiteY1" fmla="*/ 158750 h 266700"/>
              <a:gd name="connsiteX2" fmla="*/ 6350 w 158750"/>
              <a:gd name="connsiteY2" fmla="*/ 266700 h 266700"/>
              <a:gd name="connsiteX3" fmla="*/ 158750 w 158750"/>
              <a:gd name="connsiteY3" fmla="*/ 120650 h 266700"/>
              <a:gd name="connsiteX4" fmla="*/ 152400 w 158750"/>
              <a:gd name="connsiteY4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" h="266700">
                <a:moveTo>
                  <a:pt x="152400" y="0"/>
                </a:moveTo>
                <a:lnTo>
                  <a:pt x="0" y="158750"/>
                </a:lnTo>
                <a:lnTo>
                  <a:pt x="6350" y="266700"/>
                </a:lnTo>
                <a:lnTo>
                  <a:pt x="158750" y="120650"/>
                </a:lnTo>
                <a:lnTo>
                  <a:pt x="15240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en-US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2" r:id="rId4"/>
    <p:sldLayoutId id="2147483666" r:id="rId5"/>
    <p:sldLayoutId id="2147483661" r:id="rId6"/>
    <p:sldLayoutId id="2147483660" r:id="rId7"/>
    <p:sldLayoutId id="2147483659" r:id="rId8"/>
    <p:sldLayoutId id="2147483658" r:id="rId9"/>
    <p:sldLayoutId id="2147483657" r:id="rId10"/>
    <p:sldLayoutId id="2147483656" r:id="rId11"/>
    <p:sldLayoutId id="2147483655" r:id="rId12"/>
    <p:sldLayoutId id="2147483654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3600" b="1" kern="1200" spc="10">
          <a:solidFill>
            <a:schemeClr val="tx2"/>
          </a:solidFill>
          <a:latin typeface="Franklin Gothic Medium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Franklin Gothic Medium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Franklin Gothic Medium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Franklin Gothic Medium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Franklin Gothic Medium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§"/>
        <a:defRPr kumimoji="1" sz="2800" kern="120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§"/>
        <a:defRPr kumimoji="1" sz="2400" kern="1200">
          <a:solidFill>
            <a:schemeClr val="tx2"/>
          </a:solidFill>
          <a:latin typeface="Calibri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"/>
        <a:defRPr kumimoji="1" sz="2000" kern="1200">
          <a:solidFill>
            <a:srgbClr val="8E736A"/>
          </a:solidFill>
          <a:latin typeface="Calibri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Font typeface="Wingdings" charset="2"/>
        <a:buChar char="s"/>
        <a:defRPr kumimoji="1" sz="2000" kern="1200">
          <a:solidFill>
            <a:srgbClr val="8E736A"/>
          </a:solidFill>
          <a:latin typeface="Calibri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Font typeface="Wingdings" charset="2"/>
        <a:buChar char=" "/>
        <a:defRPr kumimoji="1" sz="2000" kern="1200">
          <a:solidFill>
            <a:srgbClr val="8E736A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 "/>
        <a:defRPr kumimoji="1" sz="2000">
          <a:solidFill>
            <a:srgbClr val="0033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 "/>
        <a:defRPr kumimoji="1" sz="2000">
          <a:solidFill>
            <a:srgbClr val="0033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 "/>
        <a:defRPr kumimoji="1" sz="2000">
          <a:solidFill>
            <a:srgbClr val="0033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 "/>
        <a:defRPr kumimoji="1" sz="2000">
          <a:solidFill>
            <a:srgbClr val="0033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0.emf"/><Relationship Id="rId5" Type="http://schemas.openxmlformats.org/officeDocument/2006/relationships/image" Target="../media/image7.e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Certain Answers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Jose Luis Ambite</a:t>
            </a:r>
          </a:p>
          <a:p>
            <a:r>
              <a:rPr lang="en-US"/>
              <a:t>USC/Information Sciences 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197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7772400" cy="1044575"/>
          </a:xfrm>
        </p:spPr>
        <p:txBody>
          <a:bodyPr/>
          <a:lstStyle/>
          <a:p>
            <a:pPr>
              <a:defRPr/>
            </a:pPr>
            <a:r>
              <a:rPr lang="en-US"/>
              <a:t>Local-as-View (LAV)</a:t>
            </a:r>
          </a:p>
        </p:txBody>
      </p:sp>
      <p:sp>
        <p:nvSpPr>
          <p:cNvPr id="62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463675"/>
            <a:ext cx="8302487" cy="4594225"/>
          </a:xfrm>
        </p:spPr>
        <p:txBody>
          <a:bodyPr/>
          <a:lstStyle/>
          <a:p>
            <a:r>
              <a:rPr lang="en-US" altLang="en-US" dirty="0">
                <a:latin typeface="Calibri" charset="0"/>
              </a:rPr>
              <a:t>Data sources defined as views over mediated schema</a:t>
            </a:r>
          </a:p>
        </p:txBody>
      </p:sp>
      <p:graphicFrame>
        <p:nvGraphicFramePr>
          <p:cNvPr id="62512" name="Object 48"/>
          <p:cNvGraphicFramePr>
            <a:graphicFrameLocks noChangeAspect="1"/>
          </p:cNvGraphicFramePr>
          <p:nvPr/>
        </p:nvGraphicFramePr>
        <p:xfrm>
          <a:off x="506413" y="5410200"/>
          <a:ext cx="813593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4" name="Equation" r:id="rId4" imgW="3629520" imgH="393120" progId="Equation.3">
                  <p:embed/>
                </p:oleObj>
              </mc:Choice>
              <mc:Fallback>
                <p:oleObj name="Equation" r:id="rId4" imgW="3629520" imgH="39312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5410200"/>
                        <a:ext cx="8135937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15" name="Text Box 8"/>
          <p:cNvSpPr txBox="1">
            <a:spLocks noChangeArrowheads="1"/>
          </p:cNvSpPr>
          <p:nvPr/>
        </p:nvSpPr>
        <p:spPr bwMode="auto">
          <a:xfrm>
            <a:off x="4267200" y="3048000"/>
            <a:ext cx="4613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93C37"/>
                </a:solidFill>
                <a:latin typeface="Tahoma" charset="0"/>
                <a:ea typeface="MS PGothic" charset="-128"/>
                <a:cs typeface="Times New Roman" charset="0"/>
              </a:rPr>
              <a:t>Movie:</a:t>
            </a:r>
            <a:r>
              <a:rPr lang="en-US" altLang="en-US">
                <a:solidFill>
                  <a:srgbClr val="009900"/>
                </a:solidFill>
                <a:latin typeface="Tahoma" charset="0"/>
                <a:ea typeface="MS PGothic" charset="-128"/>
                <a:cs typeface="Times New Roman" charset="0"/>
              </a:rPr>
              <a:t> title, director, year, genre</a:t>
            </a:r>
          </a:p>
        </p:txBody>
      </p:sp>
      <p:sp>
        <p:nvSpPr>
          <p:cNvPr id="62516" name="Text Box 9"/>
          <p:cNvSpPr txBox="1">
            <a:spLocks noChangeArrowheads="1"/>
          </p:cNvSpPr>
          <p:nvPr/>
        </p:nvSpPr>
        <p:spPr bwMode="auto">
          <a:xfrm>
            <a:off x="4267200" y="3429000"/>
            <a:ext cx="275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93C37"/>
                </a:solidFill>
                <a:latin typeface="Tahoma" charset="0"/>
                <a:ea typeface="MS PGothic" charset="-128"/>
                <a:cs typeface="Times New Roman" charset="0"/>
              </a:rPr>
              <a:t>Actors: </a:t>
            </a:r>
            <a:r>
              <a:rPr lang="en-US" altLang="en-US">
                <a:solidFill>
                  <a:srgbClr val="009900"/>
                </a:solidFill>
                <a:latin typeface="Tahoma" charset="0"/>
                <a:ea typeface="MS PGothic" charset="-128"/>
                <a:cs typeface="Times New Roman" charset="0"/>
              </a:rPr>
              <a:t>title, name</a:t>
            </a:r>
            <a:r>
              <a:rPr lang="en-US" altLang="en-US">
                <a:solidFill>
                  <a:srgbClr val="F93C37"/>
                </a:solidFill>
                <a:latin typeface="Tahoma" charset="0"/>
                <a:ea typeface="MS PGothic" charset="-128"/>
                <a:cs typeface="Times New Roman" charset="0"/>
              </a:rPr>
              <a:t> </a:t>
            </a:r>
            <a:endParaRPr lang="en-US" altLang="en-US">
              <a:solidFill>
                <a:srgbClr val="299018"/>
              </a:solidFill>
              <a:latin typeface="Tahoma" charset="0"/>
              <a:ea typeface="MS PGothic" charset="-128"/>
              <a:cs typeface="Times New Roman" charset="0"/>
            </a:endParaRPr>
          </a:p>
        </p:txBody>
      </p:sp>
      <p:sp>
        <p:nvSpPr>
          <p:cNvPr id="62517" name="Rectangle 10"/>
          <p:cNvSpPr>
            <a:spLocks noChangeArrowheads="1"/>
          </p:cNvSpPr>
          <p:nvPr/>
        </p:nvSpPr>
        <p:spPr bwMode="auto">
          <a:xfrm>
            <a:off x="4191000" y="2971800"/>
            <a:ext cx="4800600" cy="18288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GB" altLang="en-US"/>
          </a:p>
        </p:txBody>
      </p:sp>
      <p:sp>
        <p:nvSpPr>
          <p:cNvPr id="62518" name="Text Box 11"/>
          <p:cNvSpPr txBox="1">
            <a:spLocks noChangeArrowheads="1"/>
          </p:cNvSpPr>
          <p:nvPr/>
        </p:nvSpPr>
        <p:spPr bwMode="auto">
          <a:xfrm>
            <a:off x="4267200" y="3810000"/>
            <a:ext cx="4662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93C37"/>
                </a:solidFill>
                <a:latin typeface="Tahoma" charset="0"/>
                <a:ea typeface="MS PGothic" charset="-128"/>
                <a:cs typeface="Times New Roman" charset="0"/>
              </a:rPr>
              <a:t>Plays: </a:t>
            </a:r>
            <a:r>
              <a:rPr lang="en-US" altLang="en-US">
                <a:solidFill>
                  <a:srgbClr val="009900"/>
                </a:solidFill>
                <a:latin typeface="Tahoma" charset="0"/>
                <a:ea typeface="MS PGothic" charset="-128"/>
                <a:cs typeface="Times New Roman" charset="0"/>
              </a:rPr>
              <a:t>movie, location, startTime</a:t>
            </a:r>
            <a:r>
              <a:rPr lang="en-US" altLang="en-US">
                <a:solidFill>
                  <a:srgbClr val="F93C37"/>
                </a:solidFill>
                <a:latin typeface="Tahoma" charset="0"/>
                <a:ea typeface="MS PGothic" charset="-128"/>
                <a:cs typeface="Times New Roman" charset="0"/>
              </a:rPr>
              <a:t> </a:t>
            </a:r>
            <a:endParaRPr lang="en-US" altLang="en-US">
              <a:solidFill>
                <a:srgbClr val="299018"/>
              </a:solidFill>
              <a:latin typeface="Tahoma" charset="0"/>
              <a:ea typeface="MS PGothic" charset="-128"/>
              <a:cs typeface="Times New Roman" charset="0"/>
            </a:endParaRPr>
          </a:p>
        </p:txBody>
      </p:sp>
      <p:sp>
        <p:nvSpPr>
          <p:cNvPr id="62519" name="Text Box 12"/>
          <p:cNvSpPr txBox="1">
            <a:spLocks noChangeArrowheads="1"/>
          </p:cNvSpPr>
          <p:nvPr/>
        </p:nvSpPr>
        <p:spPr bwMode="auto">
          <a:xfrm>
            <a:off x="4267200" y="4267200"/>
            <a:ext cx="4695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93C37"/>
                </a:solidFill>
                <a:latin typeface="Tahoma" charset="0"/>
                <a:ea typeface="MS PGothic" charset="-128"/>
                <a:cs typeface="Times New Roman" charset="0"/>
              </a:rPr>
              <a:t>Reviews: </a:t>
            </a:r>
            <a:r>
              <a:rPr lang="en-US" altLang="en-US">
                <a:solidFill>
                  <a:srgbClr val="009900"/>
                </a:solidFill>
                <a:latin typeface="Tahoma" charset="0"/>
                <a:ea typeface="MS PGothic" charset="-128"/>
                <a:cs typeface="Times New Roman" charset="0"/>
              </a:rPr>
              <a:t>title, rating, description</a:t>
            </a:r>
            <a:r>
              <a:rPr lang="en-US" altLang="en-US">
                <a:solidFill>
                  <a:srgbClr val="F93C37"/>
                </a:solidFill>
                <a:latin typeface="Tahoma" charset="0"/>
                <a:ea typeface="MS PGothic" charset="-128"/>
                <a:cs typeface="Times New Roman" charset="0"/>
              </a:rPr>
              <a:t> </a:t>
            </a:r>
            <a:endParaRPr lang="en-US" altLang="en-US">
              <a:solidFill>
                <a:srgbClr val="299018"/>
              </a:solidFill>
              <a:latin typeface="Tahoma" charset="0"/>
              <a:ea typeface="MS PGothic" charset="-128"/>
              <a:cs typeface="Times New Roman" charset="0"/>
            </a:endParaRPr>
          </a:p>
        </p:txBody>
      </p:sp>
      <p:sp>
        <p:nvSpPr>
          <p:cNvPr id="62520" name="Text Box 13"/>
          <p:cNvSpPr txBox="1">
            <a:spLocks noChangeArrowheads="1"/>
          </p:cNvSpPr>
          <p:nvPr/>
        </p:nvSpPr>
        <p:spPr bwMode="auto">
          <a:xfrm>
            <a:off x="762000" y="3657600"/>
            <a:ext cx="2819400" cy="57467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altLang="en-US" sz="1400" b="1" u="sng">
                <a:latin typeface="Comic Sans MS" charset="0"/>
                <a:ea typeface="MS PGothic" charset="-128"/>
                <a:cs typeface="Times New Roman" charset="0"/>
              </a:rPr>
              <a:t>S6</a:t>
            </a:r>
            <a:endParaRPr lang="en-US" altLang="en-US" sz="1400">
              <a:latin typeface="Comic Sans MS" charset="0"/>
              <a:ea typeface="MS PGothic" charset="-128"/>
              <a:cs typeface="Times New Roman" charset="0"/>
            </a:endParaRPr>
          </a:p>
          <a:p>
            <a:pPr algn="l" eaLnBrk="1" hangingPunct="1"/>
            <a:r>
              <a:rPr lang="en-US" altLang="en-US" sz="1600" b="1">
                <a:latin typeface="Comic Sans MS" charset="0"/>
                <a:ea typeface="MS PGothic" charset="-128"/>
                <a:cs typeface="Times New Roman" charset="0"/>
              </a:rPr>
              <a:t>MovieDirectors</a:t>
            </a:r>
            <a:r>
              <a:rPr lang="en-US" altLang="en-US" sz="1600">
                <a:latin typeface="Comic Sans MS" charset="0"/>
                <a:ea typeface="MS PGothic" charset="-128"/>
                <a:cs typeface="Times New Roman" charset="0"/>
              </a:rPr>
              <a:t>(title, dir)</a:t>
            </a:r>
          </a:p>
        </p:txBody>
      </p:sp>
      <p:sp>
        <p:nvSpPr>
          <p:cNvPr id="62521" name="Text Box 14"/>
          <p:cNvSpPr txBox="1">
            <a:spLocks noChangeArrowheads="1"/>
          </p:cNvSpPr>
          <p:nvPr/>
        </p:nvSpPr>
        <p:spPr bwMode="auto">
          <a:xfrm>
            <a:off x="762000" y="2971800"/>
            <a:ext cx="2819400" cy="57467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altLang="en-US" sz="1400" b="1" u="sng">
                <a:latin typeface="Comic Sans MS" charset="0"/>
                <a:ea typeface="MS PGothic" charset="-128"/>
                <a:cs typeface="Times New Roman" charset="0"/>
              </a:rPr>
              <a:t>S5</a:t>
            </a:r>
            <a:endParaRPr lang="en-US" altLang="en-US" sz="1400">
              <a:latin typeface="Comic Sans MS" charset="0"/>
              <a:ea typeface="MS PGothic" charset="-128"/>
              <a:cs typeface="Times New Roman" charset="0"/>
            </a:endParaRPr>
          </a:p>
          <a:p>
            <a:pPr algn="l" eaLnBrk="1" hangingPunct="1"/>
            <a:r>
              <a:rPr lang="en-US" altLang="en-US" sz="1600" b="1">
                <a:latin typeface="Comic Sans MS" charset="0"/>
                <a:ea typeface="MS PGothic" charset="-128"/>
                <a:cs typeface="Times New Roman" charset="0"/>
              </a:rPr>
              <a:t>MovieGenres</a:t>
            </a:r>
            <a:r>
              <a:rPr lang="en-US" altLang="en-US" sz="1600">
                <a:latin typeface="Comic Sans MS" charset="0"/>
                <a:ea typeface="MS PGothic" charset="-128"/>
                <a:cs typeface="Times New Roman" charset="0"/>
              </a:rPr>
              <a:t>(title, genre)</a:t>
            </a:r>
            <a:endParaRPr lang="en-US" altLang="en-US" sz="1200">
              <a:latin typeface="Comic Sans MS" charset="0"/>
              <a:ea typeface="MS PGothic" charset="-128"/>
              <a:cs typeface="Times New Roman" charset="0"/>
            </a:endParaRPr>
          </a:p>
        </p:txBody>
      </p:sp>
      <p:sp>
        <p:nvSpPr>
          <p:cNvPr id="62522" name="Text Box 15"/>
          <p:cNvSpPr txBox="1">
            <a:spLocks noChangeArrowheads="1"/>
          </p:cNvSpPr>
          <p:nvPr/>
        </p:nvSpPr>
        <p:spPr bwMode="auto">
          <a:xfrm>
            <a:off x="762000" y="4343400"/>
            <a:ext cx="2819400" cy="57467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altLang="en-US" sz="1400" b="1" u="sng">
                <a:latin typeface="Comic Sans MS" charset="0"/>
                <a:ea typeface="MS PGothic" charset="-128"/>
                <a:cs typeface="Times New Roman" charset="0"/>
              </a:rPr>
              <a:t>S7</a:t>
            </a:r>
            <a:endParaRPr lang="en-US" altLang="en-US" sz="1400">
              <a:latin typeface="Comic Sans MS" charset="0"/>
              <a:ea typeface="MS PGothic" charset="-128"/>
              <a:cs typeface="Times New Roman" charset="0"/>
            </a:endParaRPr>
          </a:p>
          <a:p>
            <a:pPr algn="l" eaLnBrk="1" hangingPunct="1"/>
            <a:r>
              <a:rPr lang="en-US" altLang="en-US" sz="1600" b="1">
                <a:latin typeface="Comic Sans MS" charset="0"/>
                <a:ea typeface="MS PGothic" charset="-128"/>
                <a:cs typeface="Times New Roman" charset="0"/>
              </a:rPr>
              <a:t>MovieYears</a:t>
            </a:r>
            <a:r>
              <a:rPr lang="en-US" altLang="en-US" sz="1600">
                <a:latin typeface="Comic Sans MS" charset="0"/>
                <a:ea typeface="MS PGothic" charset="-128"/>
                <a:cs typeface="Times New Roman" charset="0"/>
              </a:rPr>
              <a:t>(title, year)</a:t>
            </a:r>
            <a:endParaRPr lang="en-US" altLang="en-US" sz="1200">
              <a:latin typeface="Comic Sans MS" charset="0"/>
              <a:ea typeface="MS PGothic" charset="-128"/>
              <a:cs typeface="Times New Roma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[based on slide by Doan, Halevy &amp; Ives]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7772400" cy="1044575"/>
          </a:xfrm>
        </p:spPr>
        <p:txBody>
          <a:bodyPr/>
          <a:lstStyle/>
          <a:p>
            <a:pPr>
              <a:defRPr/>
            </a:pPr>
            <a:r>
              <a:rPr lang="en-US"/>
              <a:t>Local-as-View (LAV)</a:t>
            </a:r>
          </a:p>
        </p:txBody>
      </p:sp>
      <p:sp>
        <p:nvSpPr>
          <p:cNvPr id="64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463675"/>
            <a:ext cx="8423275" cy="4594225"/>
          </a:xfrm>
        </p:spPr>
        <p:txBody>
          <a:bodyPr/>
          <a:lstStyle/>
          <a:p>
            <a:r>
              <a:rPr lang="en-US" altLang="en-US" dirty="0">
                <a:latin typeface="Calibri" charset="0"/>
              </a:rPr>
              <a:t>Data sources defined as views over mediated schema</a:t>
            </a:r>
          </a:p>
        </p:txBody>
      </p:sp>
      <p:graphicFrame>
        <p:nvGraphicFramePr>
          <p:cNvPr id="64560" name="Object 48"/>
          <p:cNvGraphicFramePr>
            <a:graphicFrameLocks noChangeAspect="1"/>
          </p:cNvGraphicFramePr>
          <p:nvPr/>
        </p:nvGraphicFramePr>
        <p:xfrm>
          <a:off x="1196975" y="5230813"/>
          <a:ext cx="6635750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40" name="Equation" r:id="rId4" imgW="2962080" imgH="621360" progId="Equation.3">
                  <p:embed/>
                </p:oleObj>
              </mc:Choice>
              <mc:Fallback>
                <p:oleObj name="Equation" r:id="rId4" imgW="2962080" imgH="62136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5230813"/>
                        <a:ext cx="6635750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63" name="Text Box 5"/>
          <p:cNvSpPr txBox="1">
            <a:spLocks noChangeArrowheads="1"/>
          </p:cNvSpPr>
          <p:nvPr/>
        </p:nvSpPr>
        <p:spPr bwMode="auto">
          <a:xfrm>
            <a:off x="4267200" y="3048000"/>
            <a:ext cx="4613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93C37"/>
                </a:solidFill>
                <a:latin typeface="Tahoma" charset="0"/>
                <a:ea typeface="MS PGothic" charset="-128"/>
                <a:cs typeface="Times New Roman" charset="0"/>
              </a:rPr>
              <a:t>Movie:</a:t>
            </a:r>
            <a:r>
              <a:rPr lang="en-US" altLang="en-US">
                <a:solidFill>
                  <a:srgbClr val="009900"/>
                </a:solidFill>
                <a:latin typeface="Tahoma" charset="0"/>
                <a:ea typeface="MS PGothic" charset="-128"/>
                <a:cs typeface="Times New Roman" charset="0"/>
              </a:rPr>
              <a:t> title, director, year, genre</a:t>
            </a:r>
          </a:p>
        </p:txBody>
      </p:sp>
      <p:sp>
        <p:nvSpPr>
          <p:cNvPr id="64564" name="Text Box 6"/>
          <p:cNvSpPr txBox="1">
            <a:spLocks noChangeArrowheads="1"/>
          </p:cNvSpPr>
          <p:nvPr/>
        </p:nvSpPr>
        <p:spPr bwMode="auto">
          <a:xfrm>
            <a:off x="4267200" y="3429000"/>
            <a:ext cx="275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93C37"/>
                </a:solidFill>
                <a:latin typeface="Tahoma" charset="0"/>
                <a:ea typeface="MS PGothic" charset="-128"/>
                <a:cs typeface="Times New Roman" charset="0"/>
              </a:rPr>
              <a:t>Actors: </a:t>
            </a:r>
            <a:r>
              <a:rPr lang="en-US" altLang="en-US">
                <a:solidFill>
                  <a:srgbClr val="009900"/>
                </a:solidFill>
                <a:latin typeface="Tahoma" charset="0"/>
                <a:ea typeface="MS PGothic" charset="-128"/>
                <a:cs typeface="Times New Roman" charset="0"/>
              </a:rPr>
              <a:t>title, name</a:t>
            </a:r>
            <a:r>
              <a:rPr lang="en-US" altLang="en-US">
                <a:solidFill>
                  <a:srgbClr val="F93C37"/>
                </a:solidFill>
                <a:latin typeface="Tahoma" charset="0"/>
                <a:ea typeface="MS PGothic" charset="-128"/>
                <a:cs typeface="Times New Roman" charset="0"/>
              </a:rPr>
              <a:t> </a:t>
            </a:r>
            <a:endParaRPr lang="en-US" altLang="en-US">
              <a:solidFill>
                <a:srgbClr val="299018"/>
              </a:solidFill>
              <a:latin typeface="Tahoma" charset="0"/>
              <a:ea typeface="MS PGothic" charset="-128"/>
              <a:cs typeface="Times New Roman" charset="0"/>
            </a:endParaRPr>
          </a:p>
        </p:txBody>
      </p:sp>
      <p:sp>
        <p:nvSpPr>
          <p:cNvPr id="64565" name="Rectangle 7"/>
          <p:cNvSpPr>
            <a:spLocks noChangeArrowheads="1"/>
          </p:cNvSpPr>
          <p:nvPr/>
        </p:nvSpPr>
        <p:spPr bwMode="auto">
          <a:xfrm>
            <a:off x="4191000" y="2971800"/>
            <a:ext cx="4800600" cy="18288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GB" altLang="en-US"/>
          </a:p>
        </p:txBody>
      </p:sp>
      <p:sp>
        <p:nvSpPr>
          <p:cNvPr id="64566" name="Text Box 8"/>
          <p:cNvSpPr txBox="1">
            <a:spLocks noChangeArrowheads="1"/>
          </p:cNvSpPr>
          <p:nvPr/>
        </p:nvSpPr>
        <p:spPr bwMode="auto">
          <a:xfrm>
            <a:off x="4267200" y="3810000"/>
            <a:ext cx="4662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93C37"/>
                </a:solidFill>
                <a:latin typeface="Tahoma" charset="0"/>
                <a:ea typeface="MS PGothic" charset="-128"/>
                <a:cs typeface="Times New Roman" charset="0"/>
              </a:rPr>
              <a:t>Plays: </a:t>
            </a:r>
            <a:r>
              <a:rPr lang="en-US" altLang="en-US">
                <a:solidFill>
                  <a:srgbClr val="009900"/>
                </a:solidFill>
                <a:latin typeface="Tahoma" charset="0"/>
                <a:ea typeface="MS PGothic" charset="-128"/>
                <a:cs typeface="Times New Roman" charset="0"/>
              </a:rPr>
              <a:t>movie, location, startTime</a:t>
            </a:r>
            <a:r>
              <a:rPr lang="en-US" altLang="en-US">
                <a:solidFill>
                  <a:srgbClr val="F93C37"/>
                </a:solidFill>
                <a:latin typeface="Tahoma" charset="0"/>
                <a:ea typeface="MS PGothic" charset="-128"/>
                <a:cs typeface="Times New Roman" charset="0"/>
              </a:rPr>
              <a:t> </a:t>
            </a:r>
            <a:endParaRPr lang="en-US" altLang="en-US">
              <a:solidFill>
                <a:srgbClr val="299018"/>
              </a:solidFill>
              <a:latin typeface="Tahoma" charset="0"/>
              <a:ea typeface="MS PGothic" charset="-128"/>
              <a:cs typeface="Times New Roman" charset="0"/>
            </a:endParaRPr>
          </a:p>
        </p:txBody>
      </p:sp>
      <p:sp>
        <p:nvSpPr>
          <p:cNvPr id="64567" name="Text Box 9"/>
          <p:cNvSpPr txBox="1">
            <a:spLocks noChangeArrowheads="1"/>
          </p:cNvSpPr>
          <p:nvPr/>
        </p:nvSpPr>
        <p:spPr bwMode="auto">
          <a:xfrm>
            <a:off x="4267200" y="4267200"/>
            <a:ext cx="4695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93C37"/>
                </a:solidFill>
                <a:latin typeface="Tahoma" charset="0"/>
                <a:ea typeface="MS PGothic" charset="-128"/>
                <a:cs typeface="Times New Roman" charset="0"/>
              </a:rPr>
              <a:t>Reviews: </a:t>
            </a:r>
            <a:r>
              <a:rPr lang="en-US" altLang="en-US">
                <a:solidFill>
                  <a:srgbClr val="009900"/>
                </a:solidFill>
                <a:latin typeface="Tahoma" charset="0"/>
                <a:ea typeface="MS PGothic" charset="-128"/>
                <a:cs typeface="Times New Roman" charset="0"/>
              </a:rPr>
              <a:t>title, rating, description</a:t>
            </a:r>
            <a:r>
              <a:rPr lang="en-US" altLang="en-US">
                <a:solidFill>
                  <a:srgbClr val="F93C37"/>
                </a:solidFill>
                <a:latin typeface="Tahoma" charset="0"/>
                <a:ea typeface="MS PGothic" charset="-128"/>
                <a:cs typeface="Times New Roman" charset="0"/>
              </a:rPr>
              <a:t> </a:t>
            </a:r>
            <a:endParaRPr lang="en-US" altLang="en-US">
              <a:solidFill>
                <a:srgbClr val="299018"/>
              </a:solidFill>
              <a:latin typeface="Tahoma" charset="0"/>
              <a:ea typeface="MS PGothic" charset="-128"/>
              <a:cs typeface="Times New Roman" charset="0"/>
            </a:endParaRPr>
          </a:p>
        </p:txBody>
      </p:sp>
      <p:sp>
        <p:nvSpPr>
          <p:cNvPr id="64568" name="Text Box 11"/>
          <p:cNvSpPr txBox="1">
            <a:spLocks noChangeArrowheads="1"/>
          </p:cNvSpPr>
          <p:nvPr/>
        </p:nvSpPr>
        <p:spPr bwMode="auto">
          <a:xfrm>
            <a:off x="533400" y="3429000"/>
            <a:ext cx="3352800" cy="6350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altLang="en-US" sz="1400" b="1" u="sng">
                <a:latin typeface="Comic Sans MS" charset="0"/>
                <a:ea typeface="MS PGothic" charset="-128"/>
                <a:cs typeface="Times New Roman" charset="0"/>
              </a:rPr>
              <a:t>S8</a:t>
            </a:r>
            <a:endParaRPr lang="en-US" altLang="en-US" sz="1400">
              <a:latin typeface="Comic Sans MS" charset="0"/>
              <a:ea typeface="MS PGothic" charset="-128"/>
              <a:cs typeface="Times New Roman" charset="0"/>
            </a:endParaRPr>
          </a:p>
          <a:p>
            <a:pPr algn="l" eaLnBrk="1" hangingPunct="1"/>
            <a:r>
              <a:rPr lang="en-US" altLang="en-US" sz="2000" b="1">
                <a:latin typeface="Comic Sans MS" charset="0"/>
                <a:ea typeface="MS PGothic" charset="-128"/>
                <a:cs typeface="Times New Roman" charset="0"/>
              </a:rPr>
              <a:t>ActorDirectors</a:t>
            </a:r>
            <a:r>
              <a:rPr lang="en-US" altLang="en-US" sz="2000">
                <a:latin typeface="Comic Sans MS" charset="0"/>
                <a:ea typeface="MS PGothic" charset="-128"/>
                <a:cs typeface="Times New Roman" charset="0"/>
              </a:rPr>
              <a:t>(actor,dir)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[based on slide by Doan, Halevy &amp; Ives]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LAV: Formal Definition</a:t>
            </a:r>
          </a:p>
        </p:txBody>
      </p:sp>
      <p:sp>
        <p:nvSpPr>
          <p:cNvPr id="66745" name="Text Box 3"/>
          <p:cNvSpPr txBox="1">
            <a:spLocks noChangeArrowheads="1"/>
          </p:cNvSpPr>
          <p:nvPr/>
        </p:nvSpPr>
        <p:spPr bwMode="auto">
          <a:xfrm>
            <a:off x="756061" y="1741419"/>
            <a:ext cx="6011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3200">
                <a:latin typeface="Arial" charset="0"/>
                <a:ea typeface="MS PGothic" charset="-128"/>
              </a:rPr>
              <a:t>A set of expressions of the form:</a:t>
            </a:r>
          </a:p>
        </p:txBody>
      </p:sp>
      <p:graphicFrame>
        <p:nvGraphicFramePr>
          <p:cNvPr id="66740" name="Object 1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511629"/>
              </p:ext>
            </p:extLst>
          </p:nvPr>
        </p:nvGraphicFramePr>
        <p:xfrm>
          <a:off x="771936" y="2474844"/>
          <a:ext cx="29210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22" name="Equation" r:id="rId4" imgW="905040" imgH="191880" progId="Equation.3">
                  <p:embed/>
                </p:oleObj>
              </mc:Choice>
              <mc:Fallback>
                <p:oleObj name="Equation" r:id="rId4" imgW="905040" imgH="191880" progId="Equation.3">
                  <p:embed/>
                  <p:pic>
                    <p:nvPicPr>
                      <p:cNvPr id="0" name="Object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936" y="2474844"/>
                        <a:ext cx="292100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46" name="Text Box 6"/>
          <p:cNvSpPr txBox="1">
            <a:spLocks noChangeArrowheads="1"/>
          </p:cNvSpPr>
          <p:nvPr/>
        </p:nvSpPr>
        <p:spPr bwMode="auto">
          <a:xfrm>
            <a:off x="3819936" y="2474844"/>
            <a:ext cx="546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3200">
                <a:latin typeface="Arial" charset="0"/>
                <a:ea typeface="MS PGothic" charset="-128"/>
              </a:rPr>
              <a:t>or</a:t>
            </a:r>
          </a:p>
        </p:txBody>
      </p:sp>
      <p:sp>
        <p:nvSpPr>
          <p:cNvPr id="66747" name="Text Box 7"/>
          <p:cNvSpPr txBox="1">
            <a:spLocks noChangeArrowheads="1"/>
          </p:cNvSpPr>
          <p:nvPr/>
        </p:nvSpPr>
        <p:spPr bwMode="auto">
          <a:xfrm>
            <a:off x="1152936" y="4684644"/>
            <a:ext cx="71993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buFontTx/>
              <a:buChar char="•"/>
            </a:pPr>
            <a:r>
              <a:rPr lang="en-US" altLang="en-US" sz="3200">
                <a:latin typeface="Arial" charset="0"/>
                <a:ea typeface="MS PGothic" charset="-128"/>
              </a:rPr>
              <a:t>            : source relation</a:t>
            </a:r>
          </a:p>
          <a:p>
            <a:pPr lvl="1" algn="l">
              <a:buFontTx/>
              <a:buChar char="•"/>
            </a:pPr>
            <a:endParaRPr lang="en-US" altLang="en-US" sz="3200">
              <a:latin typeface="Arial" charset="0"/>
              <a:ea typeface="MS PGothic" charset="-128"/>
            </a:endParaRPr>
          </a:p>
          <a:p>
            <a:pPr algn="l">
              <a:buFontTx/>
              <a:buChar char="•"/>
            </a:pPr>
            <a:r>
              <a:rPr lang="en-US" altLang="en-US" sz="3200">
                <a:latin typeface="Arial" charset="0"/>
                <a:ea typeface="MS PGothic" charset="-128"/>
              </a:rPr>
              <a:t>           : query over mediated  schema</a:t>
            </a:r>
          </a:p>
        </p:txBody>
      </p:sp>
      <p:graphicFrame>
        <p:nvGraphicFramePr>
          <p:cNvPr id="66741" name="Object 1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818609"/>
              </p:ext>
            </p:extLst>
          </p:nvPr>
        </p:nvGraphicFramePr>
        <p:xfrm>
          <a:off x="1381536" y="5675244"/>
          <a:ext cx="12954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23" name="Equation" r:id="rId6" imgW="383760" imgH="164520" progId="Equation.3">
                  <p:embed/>
                </p:oleObj>
              </mc:Choice>
              <mc:Fallback>
                <p:oleObj name="Equation" r:id="rId6" imgW="383760" imgH="164520" progId="Equation.3">
                  <p:embed/>
                  <p:pic>
                    <p:nvPicPr>
                      <p:cNvPr id="0" name="Object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536" y="5675244"/>
                        <a:ext cx="12954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7" name="AutoShape 9"/>
          <p:cNvSpPr>
            <a:spLocks noChangeArrowheads="1"/>
          </p:cNvSpPr>
          <p:nvPr/>
        </p:nvSpPr>
        <p:spPr bwMode="auto">
          <a:xfrm>
            <a:off x="5801136" y="3236844"/>
            <a:ext cx="2971800" cy="1219200"/>
          </a:xfrm>
          <a:prstGeom prst="wedgeEllipseCallout">
            <a:avLst>
              <a:gd name="adj1" fmla="val -52991"/>
              <a:gd name="adj2" fmla="val -713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/>
              <a:t>closed-world </a:t>
            </a:r>
          </a:p>
          <a:p>
            <a:pPr algn="ctr"/>
            <a:r>
              <a:rPr lang="en-US" altLang="en-US"/>
              <a:t>assumption</a:t>
            </a:r>
          </a:p>
        </p:txBody>
      </p:sp>
      <p:sp>
        <p:nvSpPr>
          <p:cNvPr id="63498" name="AutoShape 10"/>
          <p:cNvSpPr>
            <a:spLocks noChangeArrowheads="1"/>
          </p:cNvSpPr>
          <p:nvPr/>
        </p:nvSpPr>
        <p:spPr bwMode="auto">
          <a:xfrm>
            <a:off x="238536" y="3389244"/>
            <a:ext cx="2971800" cy="1219200"/>
          </a:xfrm>
          <a:prstGeom prst="wedgeEllipseCallout">
            <a:avLst>
              <a:gd name="adj1" fmla="val 16134"/>
              <a:gd name="adj2" fmla="val -738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/>
              <a:t>open-world </a:t>
            </a:r>
          </a:p>
          <a:p>
            <a:pPr algn="ctr"/>
            <a:r>
              <a:rPr lang="en-US" altLang="en-US"/>
              <a:t>assumption</a:t>
            </a:r>
          </a:p>
        </p:txBody>
      </p:sp>
      <p:graphicFrame>
        <p:nvGraphicFramePr>
          <p:cNvPr id="66742" name="Object 1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341049"/>
              </p:ext>
            </p:extLst>
          </p:nvPr>
        </p:nvGraphicFramePr>
        <p:xfrm>
          <a:off x="4353336" y="2474844"/>
          <a:ext cx="2798763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24" name="Equation" r:id="rId8" imgW="868320" imgH="191880" progId="Equation.3">
                  <p:embed/>
                </p:oleObj>
              </mc:Choice>
              <mc:Fallback>
                <p:oleObj name="Equation" r:id="rId8" imgW="868320" imgH="191880" progId="Equation.3">
                  <p:embed/>
                  <p:pic>
                    <p:nvPicPr>
                      <p:cNvPr id="0" name="Object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3336" y="2474844"/>
                        <a:ext cx="2798763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43" name="Object 1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711576"/>
              </p:ext>
            </p:extLst>
          </p:nvPr>
        </p:nvGraphicFramePr>
        <p:xfrm>
          <a:off x="1457736" y="4608444"/>
          <a:ext cx="12192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25" name="Equation" r:id="rId10" imgW="365400" imgH="191880" progId="Equation.3">
                  <p:embed/>
                </p:oleObj>
              </mc:Choice>
              <mc:Fallback>
                <p:oleObj name="Equation" r:id="rId10" imgW="365400" imgH="191880" progId="Equation.3">
                  <p:embed/>
                  <p:pic>
                    <p:nvPicPr>
                      <p:cNvPr id="0" name="Object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736" y="4608444"/>
                        <a:ext cx="12192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34918" y="204990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solidFill>
                  <a:srgbClr val="FF0000"/>
                </a:solidFill>
              </a:rPr>
              <a:t>→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07388" y="203760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solidFill>
                  <a:srgbClr val="FF0000"/>
                </a:solidFill>
              </a:rPr>
              <a:t>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[based on slide by Doan, Halevy &amp; Ives]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7" grpId="0" animBg="1"/>
      <p:bldP spid="6349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Semantics of LAV</a:t>
            </a:r>
          </a:p>
        </p:txBody>
      </p:sp>
      <p:sp>
        <p:nvSpPr>
          <p:cNvPr id="68793" name="Text Box 3"/>
          <p:cNvSpPr txBox="1">
            <a:spLocks noChangeArrowheads="1"/>
          </p:cNvSpPr>
          <p:nvPr/>
        </p:nvSpPr>
        <p:spPr bwMode="auto">
          <a:xfrm>
            <a:off x="6477000" y="1676400"/>
            <a:ext cx="18811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3200">
                <a:latin typeface="Arial" charset="0"/>
                <a:ea typeface="MS PGothic" charset="-128"/>
              </a:rPr>
              <a:t>S</a:t>
            </a:r>
            <a:r>
              <a:rPr lang="en-US" altLang="en-US" sz="3200" baseline="-25000">
                <a:latin typeface="Arial" charset="0"/>
                <a:ea typeface="MS PGothic" charset="-128"/>
              </a:rPr>
              <a:t>1</a:t>
            </a:r>
            <a:r>
              <a:rPr lang="en-US" altLang="en-US" sz="3200">
                <a:latin typeface="Arial" charset="0"/>
                <a:ea typeface="MS PGothic" charset="-128"/>
              </a:rPr>
              <a:t>, …, S</a:t>
            </a:r>
            <a:r>
              <a:rPr lang="en-US" altLang="en-US" sz="3200" baseline="-25000">
                <a:latin typeface="Arial" charset="0"/>
                <a:ea typeface="MS PGothic" charset="-128"/>
              </a:rPr>
              <a:t>n</a:t>
            </a:r>
            <a:endParaRPr lang="en-US" altLang="en-US" sz="3200">
              <a:latin typeface="Arial" charset="0"/>
              <a:ea typeface="MS PGothic" charset="-128"/>
            </a:endParaRPr>
          </a:p>
        </p:txBody>
      </p:sp>
      <p:sp>
        <p:nvSpPr>
          <p:cNvPr id="68794" name="Text Box 4"/>
          <p:cNvSpPr txBox="1">
            <a:spLocks noChangeArrowheads="1"/>
          </p:cNvSpPr>
          <p:nvPr/>
        </p:nvSpPr>
        <p:spPr bwMode="auto">
          <a:xfrm>
            <a:off x="6629400" y="2705100"/>
            <a:ext cx="1744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3200">
                <a:latin typeface="Arial" charset="0"/>
                <a:ea typeface="MS PGothic" charset="-128"/>
              </a:rPr>
              <a:t>s</a:t>
            </a:r>
            <a:r>
              <a:rPr lang="en-US" altLang="en-US" sz="3200" baseline="-25000">
                <a:latin typeface="Arial" charset="0"/>
                <a:ea typeface="MS PGothic" charset="-128"/>
              </a:rPr>
              <a:t>1</a:t>
            </a:r>
            <a:r>
              <a:rPr lang="en-US" altLang="en-US" sz="3200">
                <a:latin typeface="Arial" charset="0"/>
                <a:ea typeface="MS PGothic" charset="-128"/>
              </a:rPr>
              <a:t>, …, s</a:t>
            </a:r>
            <a:r>
              <a:rPr lang="en-US" altLang="en-US" sz="3200" baseline="-25000">
                <a:latin typeface="Arial" charset="0"/>
                <a:ea typeface="MS PGothic" charset="-128"/>
              </a:rPr>
              <a:t>n</a:t>
            </a:r>
            <a:endParaRPr lang="en-US" altLang="en-US" sz="3200">
              <a:latin typeface="Arial" charset="0"/>
              <a:ea typeface="MS PGothic" charset="-128"/>
            </a:endParaRPr>
          </a:p>
        </p:txBody>
      </p:sp>
      <p:sp>
        <p:nvSpPr>
          <p:cNvPr id="68795" name="Line 5"/>
          <p:cNvSpPr>
            <a:spLocks noChangeShapeType="1"/>
          </p:cNvSpPr>
          <p:nvPr/>
        </p:nvSpPr>
        <p:spPr bwMode="auto">
          <a:xfrm>
            <a:off x="67818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96" name="Line 6"/>
          <p:cNvSpPr>
            <a:spLocks noChangeShapeType="1"/>
          </p:cNvSpPr>
          <p:nvPr/>
        </p:nvSpPr>
        <p:spPr bwMode="auto">
          <a:xfrm>
            <a:off x="80772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97" name="Text Box 7"/>
          <p:cNvSpPr txBox="1">
            <a:spLocks noChangeArrowheads="1"/>
          </p:cNvSpPr>
          <p:nvPr/>
        </p:nvSpPr>
        <p:spPr bwMode="auto">
          <a:xfrm>
            <a:off x="5364163" y="1676400"/>
            <a:ext cx="5000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3200">
                <a:latin typeface="Arial" charset="0"/>
                <a:ea typeface="MS PGothic" charset="-128"/>
              </a:rPr>
              <a:t>G</a:t>
            </a:r>
          </a:p>
        </p:txBody>
      </p:sp>
      <p:sp>
        <p:nvSpPr>
          <p:cNvPr id="68798" name="Text Box 8"/>
          <p:cNvSpPr txBox="1">
            <a:spLocks noChangeArrowheads="1"/>
          </p:cNvSpPr>
          <p:nvPr/>
        </p:nvSpPr>
        <p:spPr bwMode="auto">
          <a:xfrm>
            <a:off x="5410200" y="2705100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3200">
                <a:latin typeface="Arial" charset="0"/>
                <a:ea typeface="MS PGothic" charset="-128"/>
              </a:rPr>
              <a:t>g</a:t>
            </a:r>
          </a:p>
        </p:txBody>
      </p:sp>
      <p:sp>
        <p:nvSpPr>
          <p:cNvPr id="68799" name="Line 9"/>
          <p:cNvSpPr>
            <a:spLocks noChangeShapeType="1"/>
          </p:cNvSpPr>
          <p:nvPr/>
        </p:nvSpPr>
        <p:spPr bwMode="auto">
          <a:xfrm>
            <a:off x="56388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800" name="Text Box 11"/>
          <p:cNvSpPr txBox="1">
            <a:spLocks noChangeArrowheads="1"/>
          </p:cNvSpPr>
          <p:nvPr/>
        </p:nvSpPr>
        <p:spPr bwMode="auto">
          <a:xfrm>
            <a:off x="1203325" y="3914775"/>
            <a:ext cx="7680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3200">
                <a:latin typeface="Arial" charset="0"/>
                <a:ea typeface="MS PGothic" charset="-128"/>
              </a:rPr>
              <a:t>The result of      over </a:t>
            </a:r>
            <a:r>
              <a:rPr lang="en-US" altLang="en-US" sz="3200" i="1">
                <a:latin typeface="Arial" charset="0"/>
                <a:ea typeface="MS PGothic" charset="-128"/>
              </a:rPr>
              <a:t>g</a:t>
            </a:r>
            <a:r>
              <a:rPr lang="en-US" altLang="en-US" sz="3200">
                <a:latin typeface="Arial" charset="0"/>
                <a:ea typeface="MS PGothic" charset="-128"/>
              </a:rPr>
              <a:t> is a superset of </a:t>
            </a:r>
            <a:r>
              <a:rPr lang="en-US" altLang="en-US" sz="3200" i="1">
                <a:latin typeface="Arial" charset="0"/>
                <a:ea typeface="MS PGothic" charset="-128"/>
              </a:rPr>
              <a:t>s</a:t>
            </a:r>
            <a:r>
              <a:rPr lang="en-US" altLang="en-US" sz="3200" i="1" baseline="-25000">
                <a:latin typeface="Arial" charset="0"/>
                <a:ea typeface="MS PGothic" charset="-128"/>
              </a:rPr>
              <a:t>i</a:t>
            </a:r>
            <a:r>
              <a:rPr lang="en-US" altLang="en-US" sz="3200">
                <a:latin typeface="Arial" charset="0"/>
                <a:ea typeface="MS PGothic" charset="-128"/>
              </a:rPr>
              <a:t>. </a:t>
            </a:r>
          </a:p>
        </p:txBody>
      </p:sp>
      <p:graphicFrame>
        <p:nvGraphicFramePr>
          <p:cNvPr id="68788" name="Object 180"/>
          <p:cNvGraphicFramePr>
            <a:graphicFrameLocks noChangeAspect="1"/>
          </p:cNvGraphicFramePr>
          <p:nvPr/>
        </p:nvGraphicFramePr>
        <p:xfrm>
          <a:off x="3886200" y="5867400"/>
          <a:ext cx="4365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76" name="Equation" r:id="rId4" imgW="155160" imgH="164520" progId="Equation.3">
                  <p:embed/>
                </p:oleObj>
              </mc:Choice>
              <mc:Fallback>
                <p:oleObj name="Equation" r:id="rId4" imgW="155160" imgH="164520" progId="Equation.3">
                  <p:embed/>
                  <p:pic>
                    <p:nvPicPr>
                      <p:cNvPr id="0" name="Object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867400"/>
                        <a:ext cx="4365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801" name="Text Box 16"/>
          <p:cNvSpPr txBox="1">
            <a:spLocks noChangeArrowheads="1"/>
          </p:cNvSpPr>
          <p:nvPr/>
        </p:nvSpPr>
        <p:spPr bwMode="auto">
          <a:xfrm>
            <a:off x="304800" y="2057400"/>
            <a:ext cx="4206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3200" i="1">
                <a:latin typeface="Arial" charset="0"/>
                <a:ea typeface="MS PGothic" charset="-128"/>
              </a:rPr>
              <a:t>(g, s</a:t>
            </a:r>
            <a:r>
              <a:rPr lang="en-US" altLang="en-US" sz="3200" i="1" baseline="-25000">
                <a:latin typeface="Arial" charset="0"/>
                <a:ea typeface="MS PGothic" charset="-128"/>
              </a:rPr>
              <a:t>1</a:t>
            </a:r>
            <a:r>
              <a:rPr lang="en-US" altLang="en-US" sz="3200" i="1">
                <a:latin typeface="Arial" charset="0"/>
                <a:ea typeface="MS PGothic" charset="-128"/>
              </a:rPr>
              <a:t>,…, s</a:t>
            </a:r>
            <a:r>
              <a:rPr lang="en-US" altLang="en-US" sz="3200" i="1" baseline="-25000">
                <a:latin typeface="Arial" charset="0"/>
                <a:ea typeface="MS PGothic" charset="-128"/>
              </a:rPr>
              <a:t>n</a:t>
            </a:r>
            <a:r>
              <a:rPr lang="en-US" altLang="en-US" sz="3200" i="1">
                <a:latin typeface="Arial" charset="0"/>
                <a:ea typeface="MS PGothic" charset="-128"/>
              </a:rPr>
              <a:t>) </a:t>
            </a:r>
            <a:r>
              <a:rPr lang="en-US" altLang="en-US" sz="3200" i="1">
                <a:latin typeface="Arial" charset="0"/>
                <a:ea typeface="MS PGothic" charset="-128"/>
                <a:sym typeface="Symbol" charset="2"/>
              </a:rPr>
              <a:t> M</a:t>
            </a:r>
            <a:r>
              <a:rPr lang="en-US" altLang="en-US" sz="3200" i="1" baseline="-25000">
                <a:latin typeface="Arial" charset="0"/>
                <a:ea typeface="MS PGothic" charset="-128"/>
                <a:sym typeface="Symbol" charset="2"/>
              </a:rPr>
              <a:t>R</a:t>
            </a:r>
            <a:r>
              <a:rPr lang="en-US" altLang="en-US" sz="3200">
                <a:latin typeface="Arial" charset="0"/>
                <a:ea typeface="MS PGothic" charset="-128"/>
                <a:sym typeface="Symbol" charset="2"/>
              </a:rPr>
              <a:t> if:</a:t>
            </a:r>
            <a:endParaRPr lang="en-US" altLang="en-US" sz="3200">
              <a:latin typeface="Arial" charset="0"/>
              <a:ea typeface="MS PGothic" charset="-128"/>
            </a:endParaRPr>
          </a:p>
        </p:txBody>
      </p:sp>
      <p:sp>
        <p:nvSpPr>
          <p:cNvPr id="68802" name="Rectangle 17"/>
          <p:cNvSpPr>
            <a:spLocks noChangeArrowheads="1"/>
          </p:cNvSpPr>
          <p:nvPr/>
        </p:nvSpPr>
        <p:spPr bwMode="auto">
          <a:xfrm>
            <a:off x="5105400" y="1600200"/>
            <a:ext cx="3657600" cy="190500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GB" altLang="en-US"/>
          </a:p>
        </p:txBody>
      </p:sp>
      <p:graphicFrame>
        <p:nvGraphicFramePr>
          <p:cNvPr id="68789" name="Object 181"/>
          <p:cNvGraphicFramePr>
            <a:graphicFrameLocks noChangeAspect="1"/>
          </p:cNvGraphicFramePr>
          <p:nvPr/>
        </p:nvGraphicFramePr>
        <p:xfrm>
          <a:off x="304800" y="3352800"/>
          <a:ext cx="3852863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77" name="Equation" r:id="rId6" imgW="1197360" imgH="191880" progId="Equation.3">
                  <p:embed/>
                </p:oleObj>
              </mc:Choice>
              <mc:Fallback>
                <p:oleObj name="Equation" r:id="rId6" imgW="1197360" imgH="191880" progId="Equation.3">
                  <p:embed/>
                  <p:pic>
                    <p:nvPicPr>
                      <p:cNvPr id="0" name="Object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352800"/>
                        <a:ext cx="3852863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90" name="Object 182"/>
          <p:cNvGraphicFramePr>
            <a:graphicFrameLocks noChangeAspect="1"/>
          </p:cNvGraphicFramePr>
          <p:nvPr/>
        </p:nvGraphicFramePr>
        <p:xfrm>
          <a:off x="381000" y="5029200"/>
          <a:ext cx="373062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78" name="Equation" r:id="rId8" imgW="1152000" imgH="191880" progId="Equation.3">
                  <p:embed/>
                </p:oleObj>
              </mc:Choice>
              <mc:Fallback>
                <p:oleObj name="Equation" r:id="rId8" imgW="1152000" imgH="191880" progId="Equation.3">
                  <p:embed/>
                  <p:pic>
                    <p:nvPicPr>
                      <p:cNvPr id="0" name="Object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029200"/>
                        <a:ext cx="3730625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803" name="Text Box 20"/>
          <p:cNvSpPr txBox="1">
            <a:spLocks noChangeArrowheads="1"/>
          </p:cNvSpPr>
          <p:nvPr/>
        </p:nvSpPr>
        <p:spPr bwMode="auto">
          <a:xfrm>
            <a:off x="1371600" y="5791200"/>
            <a:ext cx="6161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3200">
                <a:latin typeface="Arial" charset="0"/>
                <a:ea typeface="MS PGothic" charset="-128"/>
              </a:rPr>
              <a:t>The result of      over </a:t>
            </a:r>
            <a:r>
              <a:rPr lang="en-US" altLang="en-US" sz="3200" i="1">
                <a:latin typeface="Arial" charset="0"/>
                <a:ea typeface="MS PGothic" charset="-128"/>
              </a:rPr>
              <a:t>g</a:t>
            </a:r>
            <a:r>
              <a:rPr lang="en-US" altLang="en-US" sz="3200">
                <a:latin typeface="Arial" charset="0"/>
                <a:ea typeface="MS PGothic" charset="-128"/>
              </a:rPr>
              <a:t> equals </a:t>
            </a:r>
            <a:r>
              <a:rPr lang="en-US" altLang="en-US" sz="3200" i="1">
                <a:latin typeface="Arial" charset="0"/>
                <a:ea typeface="MS PGothic" charset="-128"/>
              </a:rPr>
              <a:t>s</a:t>
            </a:r>
            <a:r>
              <a:rPr lang="en-US" altLang="en-US" sz="3200" i="1" baseline="-25000">
                <a:latin typeface="Arial" charset="0"/>
                <a:ea typeface="MS PGothic" charset="-128"/>
              </a:rPr>
              <a:t>i</a:t>
            </a:r>
            <a:r>
              <a:rPr lang="en-US" altLang="en-US" sz="3200">
                <a:latin typeface="Arial" charset="0"/>
                <a:ea typeface="MS PGothic" charset="-128"/>
              </a:rPr>
              <a:t>. </a:t>
            </a:r>
          </a:p>
        </p:txBody>
      </p:sp>
      <p:graphicFrame>
        <p:nvGraphicFramePr>
          <p:cNvPr id="68791" name="Object 183"/>
          <p:cNvGraphicFramePr>
            <a:graphicFrameLocks noChangeAspect="1"/>
          </p:cNvGraphicFramePr>
          <p:nvPr/>
        </p:nvGraphicFramePr>
        <p:xfrm>
          <a:off x="3733800" y="3962400"/>
          <a:ext cx="4365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79" name="Equation" r:id="rId10" imgW="155160" imgH="164520" progId="Equation.3">
                  <p:embed/>
                </p:oleObj>
              </mc:Choice>
              <mc:Fallback>
                <p:oleObj name="Equation" r:id="rId10" imgW="155160" imgH="164520" progId="Equation.3">
                  <p:embed/>
                  <p:pic>
                    <p:nvPicPr>
                      <p:cNvPr id="0" name="Object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962400"/>
                        <a:ext cx="4365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[based on slide by Doan, Halevy &amp; Ives]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Possible Databases</a:t>
            </a:r>
          </a:p>
        </p:txBody>
      </p:sp>
      <p:graphicFrame>
        <p:nvGraphicFramePr>
          <p:cNvPr id="70748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047139"/>
              </p:ext>
            </p:extLst>
          </p:nvPr>
        </p:nvGraphicFramePr>
        <p:xfrm>
          <a:off x="642938" y="2391396"/>
          <a:ext cx="66357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93" name="Equation" r:id="rId4" imgW="2962080" imgH="393120" progId="Equation.3">
                  <p:embed/>
                </p:oleObj>
              </mc:Choice>
              <mc:Fallback>
                <p:oleObj name="Equation" r:id="rId4" imgW="2962080" imgH="39312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2391396"/>
                        <a:ext cx="663575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49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166019"/>
              </p:ext>
            </p:extLst>
          </p:nvPr>
        </p:nvGraphicFramePr>
        <p:xfrm>
          <a:off x="642938" y="3587380"/>
          <a:ext cx="3374432" cy="446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94" name="Equation" r:id="rId6" imgW="1334520" imgH="164520" progId="Equation.3">
                  <p:embed/>
                </p:oleObj>
              </mc:Choice>
              <mc:Fallback>
                <p:oleObj name="Equation" r:id="rId6" imgW="1334520" imgH="16452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3587380"/>
                        <a:ext cx="3374432" cy="4464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751" name="Text Box 5"/>
          <p:cNvSpPr txBox="1">
            <a:spLocks noChangeArrowheads="1"/>
          </p:cNvSpPr>
          <p:nvPr/>
        </p:nvSpPr>
        <p:spPr bwMode="auto">
          <a:xfrm>
            <a:off x="838200" y="4628183"/>
            <a:ext cx="66944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dirty="0">
                <a:latin typeface="Arial" charset="0"/>
                <a:ea typeface="MS PGothic" charset="-128"/>
              </a:rPr>
              <a:t>Movie: {(</a:t>
            </a:r>
            <a:r>
              <a:rPr lang="ja-JP" altLang="en-US" dirty="0">
                <a:latin typeface="Arial" charset="0"/>
                <a:ea typeface="MS PGothic" charset="-128"/>
              </a:rPr>
              <a:t>“</a:t>
            </a:r>
            <a:r>
              <a:rPr lang="en-US" altLang="en-US" dirty="0" err="1">
                <a:latin typeface="Arial" charset="0"/>
                <a:ea typeface="MS PGothic" charset="-128"/>
              </a:rPr>
              <a:t>manhattan</a:t>
            </a:r>
            <a:r>
              <a:rPr lang="ja-JP" altLang="en-US" dirty="0">
                <a:latin typeface="Arial" charset="0"/>
                <a:ea typeface="MS PGothic" charset="-128"/>
              </a:rPr>
              <a:t>”</a:t>
            </a:r>
            <a:r>
              <a:rPr lang="en-US" altLang="en-US" dirty="0">
                <a:latin typeface="Arial" charset="0"/>
                <a:ea typeface="MS PGothic" charset="-128"/>
              </a:rPr>
              <a:t>, </a:t>
            </a:r>
            <a:r>
              <a:rPr lang="en-US" altLang="en-US" dirty="0" err="1">
                <a:latin typeface="Arial" charset="0"/>
                <a:ea typeface="MS PGothic" charset="-128"/>
              </a:rPr>
              <a:t>allen</a:t>
            </a:r>
            <a:r>
              <a:rPr lang="en-US" altLang="en-US" dirty="0">
                <a:latin typeface="Arial" charset="0"/>
                <a:ea typeface="MS PGothic" charset="-128"/>
              </a:rPr>
              <a:t>, “1979”, “comedy”)}</a:t>
            </a:r>
          </a:p>
          <a:p>
            <a:pPr algn="l"/>
            <a:r>
              <a:rPr lang="en-US" altLang="en-US" dirty="0">
                <a:latin typeface="Arial" charset="0"/>
                <a:ea typeface="MS PGothic" charset="-128"/>
              </a:rPr>
              <a:t>Actor:{(</a:t>
            </a:r>
            <a:r>
              <a:rPr lang="ja-JP" altLang="en-US" dirty="0">
                <a:latin typeface="Arial" charset="0"/>
                <a:ea typeface="MS PGothic" charset="-128"/>
              </a:rPr>
              <a:t>“</a:t>
            </a:r>
            <a:r>
              <a:rPr lang="en-US" altLang="en-US" dirty="0" err="1">
                <a:latin typeface="Arial" charset="0"/>
                <a:ea typeface="MS PGothic" charset="-128"/>
              </a:rPr>
              <a:t>manhattan</a:t>
            </a:r>
            <a:r>
              <a:rPr lang="ja-JP" altLang="en-US" dirty="0">
                <a:latin typeface="Arial" charset="0"/>
                <a:ea typeface="MS PGothic" charset="-128"/>
              </a:rPr>
              <a:t>”</a:t>
            </a:r>
            <a:r>
              <a:rPr lang="en-US" altLang="en-US" dirty="0">
                <a:latin typeface="Arial" charset="0"/>
                <a:ea typeface="MS PGothic" charset="-128"/>
              </a:rPr>
              <a:t>, </a:t>
            </a:r>
            <a:r>
              <a:rPr lang="en-US" altLang="en-US" dirty="0" err="1">
                <a:latin typeface="Arial" charset="0"/>
                <a:ea typeface="MS PGothic" charset="-128"/>
              </a:rPr>
              <a:t>keaton</a:t>
            </a:r>
            <a:r>
              <a:rPr lang="en-US" altLang="en-US" dirty="0">
                <a:latin typeface="Arial" charset="0"/>
                <a:ea typeface="MS PGothic" charset="-128"/>
              </a:rPr>
              <a:t>)}</a:t>
            </a:r>
          </a:p>
        </p:txBody>
      </p:sp>
      <p:sp>
        <p:nvSpPr>
          <p:cNvPr id="70752" name="Text Box 6"/>
          <p:cNvSpPr txBox="1">
            <a:spLocks noChangeArrowheads="1"/>
          </p:cNvSpPr>
          <p:nvPr/>
        </p:nvSpPr>
        <p:spPr bwMode="auto">
          <a:xfrm>
            <a:off x="914400" y="5615608"/>
            <a:ext cx="611257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dirty="0">
                <a:solidFill>
                  <a:srgbClr val="800080"/>
                </a:solidFill>
                <a:latin typeface="Arial" charset="0"/>
                <a:ea typeface="MS PGothic" charset="-128"/>
              </a:rPr>
              <a:t>Movie: {(</a:t>
            </a:r>
            <a:r>
              <a:rPr lang="ja-JP" altLang="en-US" dirty="0">
                <a:solidFill>
                  <a:srgbClr val="800080"/>
                </a:solidFill>
                <a:latin typeface="Arial" charset="0"/>
                <a:ea typeface="MS PGothic" charset="-128"/>
              </a:rPr>
              <a:t>“</a:t>
            </a:r>
            <a:r>
              <a:rPr lang="en-US" altLang="en-US" dirty="0" err="1">
                <a:solidFill>
                  <a:srgbClr val="800080"/>
                </a:solidFill>
                <a:latin typeface="Arial" charset="0"/>
                <a:ea typeface="MS PGothic" charset="-128"/>
              </a:rPr>
              <a:t>foobar</a:t>
            </a:r>
            <a:r>
              <a:rPr lang="ja-JP" altLang="en-US" dirty="0">
                <a:solidFill>
                  <a:srgbClr val="800080"/>
                </a:solidFill>
                <a:latin typeface="Arial" charset="0"/>
                <a:ea typeface="MS PGothic" charset="-128"/>
              </a:rPr>
              <a:t>”</a:t>
            </a:r>
            <a:r>
              <a:rPr lang="en-US" altLang="en-US" dirty="0">
                <a:solidFill>
                  <a:srgbClr val="800080"/>
                </a:solidFill>
                <a:latin typeface="Arial" charset="0"/>
                <a:ea typeface="MS PGothic" charset="-128"/>
              </a:rPr>
              <a:t>, </a:t>
            </a:r>
            <a:r>
              <a:rPr lang="en-US" altLang="en-US" dirty="0" err="1">
                <a:solidFill>
                  <a:srgbClr val="800080"/>
                </a:solidFill>
                <a:latin typeface="Arial" charset="0"/>
                <a:ea typeface="MS PGothic" charset="-128"/>
              </a:rPr>
              <a:t>allen</a:t>
            </a:r>
            <a:r>
              <a:rPr lang="en-US" altLang="en-US" dirty="0">
                <a:solidFill>
                  <a:srgbClr val="800080"/>
                </a:solidFill>
                <a:latin typeface="Arial" charset="0"/>
                <a:ea typeface="MS PGothic" charset="-128"/>
              </a:rPr>
              <a:t>, “1979”, “comedy”)}</a:t>
            </a:r>
          </a:p>
          <a:p>
            <a:pPr algn="l"/>
            <a:r>
              <a:rPr lang="en-US" altLang="en-US" dirty="0">
                <a:solidFill>
                  <a:srgbClr val="800080"/>
                </a:solidFill>
                <a:latin typeface="Arial" charset="0"/>
                <a:ea typeface="MS PGothic" charset="-128"/>
              </a:rPr>
              <a:t>Actor:{(</a:t>
            </a:r>
            <a:r>
              <a:rPr lang="ja-JP" altLang="en-US" dirty="0">
                <a:solidFill>
                  <a:srgbClr val="800080"/>
                </a:solidFill>
                <a:latin typeface="Arial" charset="0"/>
                <a:ea typeface="MS PGothic" charset="-128"/>
              </a:rPr>
              <a:t>“</a:t>
            </a:r>
            <a:r>
              <a:rPr lang="en-US" altLang="en-US" dirty="0" err="1">
                <a:solidFill>
                  <a:srgbClr val="800080"/>
                </a:solidFill>
                <a:latin typeface="Arial" charset="0"/>
                <a:ea typeface="MS PGothic" charset="-128"/>
              </a:rPr>
              <a:t>foobar</a:t>
            </a:r>
            <a:r>
              <a:rPr lang="ja-JP" altLang="en-US" dirty="0">
                <a:solidFill>
                  <a:srgbClr val="800080"/>
                </a:solidFill>
                <a:latin typeface="Arial" charset="0"/>
                <a:ea typeface="MS PGothic" charset="-128"/>
              </a:rPr>
              <a:t>”</a:t>
            </a:r>
            <a:r>
              <a:rPr lang="en-US" altLang="en-US" dirty="0">
                <a:solidFill>
                  <a:srgbClr val="800080"/>
                </a:solidFill>
                <a:latin typeface="Arial" charset="0"/>
                <a:ea typeface="MS PGothic" charset="-128"/>
              </a:rPr>
              <a:t>, </a:t>
            </a:r>
            <a:r>
              <a:rPr lang="en-US" altLang="en-US" dirty="0" err="1">
                <a:solidFill>
                  <a:srgbClr val="800080"/>
                </a:solidFill>
                <a:latin typeface="Arial" charset="0"/>
                <a:ea typeface="MS PGothic" charset="-128"/>
              </a:rPr>
              <a:t>keaton</a:t>
            </a:r>
            <a:r>
              <a:rPr lang="en-US" altLang="en-US" dirty="0">
                <a:solidFill>
                  <a:srgbClr val="800080"/>
                </a:solidFill>
                <a:latin typeface="Arial" charset="0"/>
                <a:ea typeface="MS PGothic" charset="-128"/>
              </a:rPr>
              <a:t>)}</a:t>
            </a:r>
            <a:endParaRPr lang="en-US" altLang="en-US" dirty="0">
              <a:latin typeface="Arial" charset="0"/>
              <a:ea typeface="MS PGothic" charset="-128"/>
            </a:endParaRPr>
          </a:p>
        </p:txBody>
      </p:sp>
      <p:sp>
        <p:nvSpPr>
          <p:cNvPr id="70753" name="TextBox 1"/>
          <p:cNvSpPr txBox="1">
            <a:spLocks noChangeArrowheads="1"/>
          </p:cNvSpPr>
          <p:nvPr/>
        </p:nvSpPr>
        <p:spPr bwMode="auto">
          <a:xfrm>
            <a:off x="576263" y="1330946"/>
            <a:ext cx="78232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sz="2800"/>
              <a:t>Unlike GAV, LAV definitions imply a </a:t>
            </a:r>
            <a:r>
              <a:rPr lang="en-US" altLang="en-US" sz="2800" i="1"/>
              <a:t>set </a:t>
            </a:r>
            <a:r>
              <a:rPr lang="en-US" altLang="en-US" sz="2800"/>
              <a:t>of possible databases for the mediated schema.</a:t>
            </a:r>
          </a:p>
        </p:txBody>
      </p:sp>
      <p:sp>
        <p:nvSpPr>
          <p:cNvPr id="70754" name="TextBox 7"/>
          <p:cNvSpPr txBox="1">
            <a:spLocks noChangeArrowheads="1"/>
          </p:cNvSpPr>
          <p:nvPr/>
        </p:nvSpPr>
        <p:spPr bwMode="auto">
          <a:xfrm>
            <a:off x="617538" y="4117008"/>
            <a:ext cx="782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sz="2800" dirty="0"/>
              <a:t>Two possible databases for the mediate schema are: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[based on slide by Doan, Halevy &amp; Ives]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2E7744-3847-FF41-AF72-654C4B62068B}"/>
              </a:ext>
            </a:extLst>
          </p:cNvPr>
          <p:cNvSpPr/>
          <p:nvPr/>
        </p:nvSpPr>
        <p:spPr>
          <a:xfrm>
            <a:off x="838199" y="6411362"/>
            <a:ext cx="61125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[ Can invent other values for the </a:t>
            </a:r>
            <a:r>
              <a:rPr lang="en-US" i="1" dirty="0" err="1"/>
              <a:t>existentials</a:t>
            </a:r>
            <a:r>
              <a:rPr lang="en-US" i="1" dirty="0"/>
              <a:t>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1" grpId="0"/>
      <p:bldP spid="707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Possible Databases</a:t>
            </a:r>
          </a:p>
        </p:txBody>
      </p:sp>
      <p:graphicFrame>
        <p:nvGraphicFramePr>
          <p:cNvPr id="72796" name="Object 92"/>
          <p:cNvGraphicFramePr>
            <a:graphicFrameLocks noChangeAspect="1"/>
          </p:cNvGraphicFramePr>
          <p:nvPr/>
        </p:nvGraphicFramePr>
        <p:xfrm>
          <a:off x="566738" y="2609850"/>
          <a:ext cx="66357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39" name="Equation" r:id="rId4" imgW="2962080" imgH="393120" progId="Equation.3">
                  <p:embed/>
                </p:oleObj>
              </mc:Choice>
              <mc:Fallback>
                <p:oleObj name="Equation" r:id="rId4" imgW="2962080" imgH="39312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2609850"/>
                        <a:ext cx="663575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97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592978"/>
              </p:ext>
            </p:extLst>
          </p:nvPr>
        </p:nvGraphicFramePr>
        <p:xfrm>
          <a:off x="381001" y="3769905"/>
          <a:ext cx="4074994" cy="538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0" name="Equation" r:id="rId6" imgW="1334520" imgH="164520" progId="Equation.3">
                  <p:embed/>
                </p:oleObj>
              </mc:Choice>
              <mc:Fallback>
                <p:oleObj name="Equation" r:id="rId6" imgW="1334520" imgH="16452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1" y="3769905"/>
                        <a:ext cx="4074994" cy="538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99" name="Text Box 5"/>
          <p:cNvSpPr txBox="1">
            <a:spLocks noChangeArrowheads="1"/>
          </p:cNvSpPr>
          <p:nvPr/>
        </p:nvSpPr>
        <p:spPr bwMode="auto">
          <a:xfrm>
            <a:off x="381001" y="4445758"/>
            <a:ext cx="660911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dirty="0">
                <a:latin typeface="Arial" charset="0"/>
                <a:ea typeface="MS PGothic" charset="-128"/>
              </a:rPr>
              <a:t>Movie: {(</a:t>
            </a:r>
            <a:r>
              <a:rPr lang="en-US" altLang="en-US" dirty="0" err="1">
                <a:latin typeface="Arial" charset="0"/>
                <a:ea typeface="MS PGothic" charset="-128"/>
              </a:rPr>
              <a:t>manhattan</a:t>
            </a:r>
            <a:r>
              <a:rPr lang="en-US" altLang="en-US" dirty="0">
                <a:latin typeface="Arial" charset="0"/>
                <a:ea typeface="MS PGothic" charset="-128"/>
              </a:rPr>
              <a:t>, </a:t>
            </a:r>
            <a:r>
              <a:rPr lang="en-US" altLang="en-US" dirty="0" err="1">
                <a:latin typeface="Arial" charset="0"/>
                <a:ea typeface="MS PGothic" charset="-128"/>
              </a:rPr>
              <a:t>allen</a:t>
            </a:r>
            <a:r>
              <a:rPr lang="en-US" altLang="en-US" dirty="0">
                <a:latin typeface="Arial" charset="0"/>
                <a:ea typeface="MS PGothic" charset="-128"/>
              </a:rPr>
              <a:t>, 1981, comedy),</a:t>
            </a:r>
          </a:p>
          <a:p>
            <a:pPr algn="l"/>
            <a:r>
              <a:rPr lang="en-US" altLang="en-US" dirty="0">
                <a:latin typeface="Arial" charset="0"/>
                <a:ea typeface="MS PGothic" charset="-128"/>
              </a:rPr>
              <a:t>             </a:t>
            </a:r>
            <a:r>
              <a:rPr lang="en-US" altLang="en-US" dirty="0">
                <a:solidFill>
                  <a:srgbClr val="800080"/>
                </a:solidFill>
                <a:latin typeface="Arial" charset="0"/>
                <a:ea typeface="MS PGothic" charset="-128"/>
              </a:rPr>
              <a:t>(leatherheads,clooney,2008, comedy)}</a:t>
            </a:r>
            <a:r>
              <a:rPr lang="en-US" altLang="en-US" dirty="0">
                <a:latin typeface="Arial" charset="0"/>
                <a:ea typeface="MS PGothic" charset="-128"/>
              </a:rPr>
              <a:t> </a:t>
            </a:r>
          </a:p>
          <a:p>
            <a:pPr algn="l"/>
            <a:r>
              <a:rPr lang="en-US" altLang="en-US" dirty="0">
                <a:latin typeface="Arial" charset="0"/>
                <a:ea typeface="MS PGothic" charset="-128"/>
              </a:rPr>
              <a:t>Actor:{(</a:t>
            </a:r>
            <a:r>
              <a:rPr lang="en-US" altLang="en-US" dirty="0" err="1">
                <a:latin typeface="Arial" charset="0"/>
                <a:ea typeface="MS PGothic" charset="-128"/>
              </a:rPr>
              <a:t>manhattan</a:t>
            </a:r>
            <a:r>
              <a:rPr lang="en-US" altLang="en-US" dirty="0">
                <a:latin typeface="Arial" charset="0"/>
                <a:ea typeface="MS PGothic" charset="-128"/>
              </a:rPr>
              <a:t>, </a:t>
            </a:r>
            <a:r>
              <a:rPr lang="en-US" altLang="en-US" dirty="0" err="1">
                <a:latin typeface="Arial" charset="0"/>
                <a:ea typeface="MS PGothic" charset="-128"/>
              </a:rPr>
              <a:t>keaton</a:t>
            </a:r>
            <a:r>
              <a:rPr lang="en-US" altLang="en-US" dirty="0">
                <a:latin typeface="Arial" charset="0"/>
                <a:ea typeface="MS PGothic" charset="-128"/>
              </a:rPr>
              <a:t>),</a:t>
            </a:r>
          </a:p>
          <a:p>
            <a:pPr algn="l"/>
            <a:r>
              <a:rPr lang="en-US" altLang="en-US" dirty="0">
                <a:latin typeface="Arial" charset="0"/>
                <a:ea typeface="MS PGothic" charset="-128"/>
              </a:rPr>
              <a:t>           </a:t>
            </a:r>
            <a:r>
              <a:rPr lang="en-US" altLang="en-US" dirty="0">
                <a:solidFill>
                  <a:srgbClr val="800080"/>
                </a:solidFill>
                <a:latin typeface="Arial" charset="0"/>
                <a:ea typeface="MS PGothic" charset="-128"/>
              </a:rPr>
              <a:t>(the godfather, </a:t>
            </a:r>
            <a:r>
              <a:rPr lang="en-US" altLang="en-US" dirty="0" err="1">
                <a:solidFill>
                  <a:srgbClr val="800080"/>
                </a:solidFill>
                <a:latin typeface="Arial" charset="0"/>
                <a:ea typeface="MS PGothic" charset="-128"/>
              </a:rPr>
              <a:t>keaton</a:t>
            </a:r>
            <a:r>
              <a:rPr lang="en-US" altLang="en-US" dirty="0">
                <a:solidFill>
                  <a:srgbClr val="800080"/>
                </a:solidFill>
                <a:latin typeface="Arial" charset="0"/>
                <a:ea typeface="MS PGothic" charset="-128"/>
              </a:rPr>
              <a:t>)}</a:t>
            </a:r>
            <a:endParaRPr lang="en-US" altLang="en-US" sz="2800" dirty="0">
              <a:latin typeface="Arial" charset="0"/>
              <a:ea typeface="MS PGothic" charset="-128"/>
            </a:endParaRPr>
          </a:p>
        </p:txBody>
      </p:sp>
      <p:sp>
        <p:nvSpPr>
          <p:cNvPr id="72800" name="TextBox 5"/>
          <p:cNvSpPr txBox="1">
            <a:spLocks noChangeArrowheads="1"/>
          </p:cNvSpPr>
          <p:nvPr/>
        </p:nvSpPr>
        <p:spPr bwMode="auto">
          <a:xfrm>
            <a:off x="566738" y="1465263"/>
            <a:ext cx="78232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sz="2800" dirty="0"/>
              <a:t>Since the source may be incomplete, </a:t>
            </a:r>
            <a:r>
              <a:rPr lang="en-US" altLang="en-US" sz="2800" i="1" dirty="0"/>
              <a:t>other tuples may be in the instance of the mediated schema</a:t>
            </a:r>
            <a:r>
              <a:rPr lang="en-US" altLang="en-US" sz="2800" dirty="0"/>
              <a:t>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[based on slide by Doan, Halevy &amp; Ives]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Certain Answers</a:t>
            </a:r>
          </a:p>
        </p:txBody>
      </p:sp>
      <p:sp>
        <p:nvSpPr>
          <p:cNvPr id="109570" name="Text Box 3"/>
          <p:cNvSpPr txBox="1">
            <a:spLocks noChangeArrowheads="1"/>
          </p:cNvSpPr>
          <p:nvPr/>
        </p:nvSpPr>
        <p:spPr bwMode="auto">
          <a:xfrm>
            <a:off x="2895600" y="4572000"/>
            <a:ext cx="496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2800" i="1">
                <a:latin typeface="Arial" charset="0"/>
                <a:ea typeface="MS PGothic" charset="-128"/>
              </a:rPr>
              <a:t>s</a:t>
            </a:r>
            <a:r>
              <a:rPr lang="en-US" altLang="en-US" sz="2800" i="1" baseline="-25000">
                <a:latin typeface="Arial" charset="0"/>
                <a:ea typeface="MS PGothic" charset="-128"/>
              </a:rPr>
              <a:t>1</a:t>
            </a:r>
            <a:endParaRPr lang="en-US" altLang="en-US" sz="2800">
              <a:latin typeface="Arial" charset="0"/>
              <a:ea typeface="MS PGothic" charset="-128"/>
            </a:endParaRPr>
          </a:p>
        </p:txBody>
      </p:sp>
      <p:sp>
        <p:nvSpPr>
          <p:cNvPr id="109571" name="AutoShape 4"/>
          <p:cNvSpPr>
            <a:spLocks noChangeArrowheads="1"/>
          </p:cNvSpPr>
          <p:nvPr/>
        </p:nvSpPr>
        <p:spPr bwMode="auto">
          <a:xfrm>
            <a:off x="2743200" y="3657600"/>
            <a:ext cx="762000" cy="762000"/>
          </a:xfrm>
          <a:prstGeom prst="flowChartInternalStorage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/>
              <a:t>S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109572" name="AutoShape 5"/>
          <p:cNvSpPr>
            <a:spLocks noChangeArrowheads="1"/>
          </p:cNvSpPr>
          <p:nvPr/>
        </p:nvSpPr>
        <p:spPr bwMode="auto">
          <a:xfrm>
            <a:off x="3848100" y="3657600"/>
            <a:ext cx="762000" cy="762000"/>
          </a:xfrm>
          <a:prstGeom prst="flowChartInternalStorage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/>
              <a:t>S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109573" name="AutoShape 6"/>
          <p:cNvSpPr>
            <a:spLocks noChangeArrowheads="1"/>
          </p:cNvSpPr>
          <p:nvPr/>
        </p:nvSpPr>
        <p:spPr bwMode="auto">
          <a:xfrm>
            <a:off x="7086600" y="3657600"/>
            <a:ext cx="762000" cy="762000"/>
          </a:xfrm>
          <a:prstGeom prst="flowChartInternalStorage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/>
              <a:t>S</a:t>
            </a:r>
            <a:r>
              <a:rPr lang="en-US" altLang="en-US" baseline="-25000"/>
              <a:t>n</a:t>
            </a:r>
            <a:endParaRPr lang="en-US" altLang="en-US"/>
          </a:p>
        </p:txBody>
      </p:sp>
      <p:sp>
        <p:nvSpPr>
          <p:cNvPr id="109574" name="AutoShape 7"/>
          <p:cNvSpPr>
            <a:spLocks noChangeArrowheads="1"/>
          </p:cNvSpPr>
          <p:nvPr/>
        </p:nvSpPr>
        <p:spPr bwMode="auto">
          <a:xfrm>
            <a:off x="3657600" y="2133600"/>
            <a:ext cx="4038600" cy="990600"/>
          </a:xfrm>
          <a:prstGeom prst="flowChartInternalStorage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/>
              <a:t>Mediated Schema (G)</a:t>
            </a:r>
          </a:p>
        </p:txBody>
      </p:sp>
      <p:sp>
        <p:nvSpPr>
          <p:cNvPr id="109575" name="Line 8"/>
          <p:cNvSpPr>
            <a:spLocks noChangeShapeType="1"/>
          </p:cNvSpPr>
          <p:nvPr/>
        </p:nvSpPr>
        <p:spPr bwMode="auto">
          <a:xfrm flipV="1">
            <a:off x="3276600" y="3124200"/>
            <a:ext cx="1981200" cy="381000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6" name="Line 9"/>
          <p:cNvSpPr>
            <a:spLocks noChangeShapeType="1"/>
          </p:cNvSpPr>
          <p:nvPr/>
        </p:nvSpPr>
        <p:spPr bwMode="auto">
          <a:xfrm flipH="1" flipV="1">
            <a:off x="5257800" y="3124200"/>
            <a:ext cx="2209800" cy="457200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7" name="Line 10"/>
          <p:cNvSpPr>
            <a:spLocks noChangeShapeType="1"/>
          </p:cNvSpPr>
          <p:nvPr/>
        </p:nvSpPr>
        <p:spPr bwMode="auto">
          <a:xfrm flipV="1">
            <a:off x="4267200" y="3124200"/>
            <a:ext cx="990600" cy="457200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8" name="Text Box 11"/>
          <p:cNvSpPr txBox="1">
            <a:spLocks noChangeArrowheads="1"/>
          </p:cNvSpPr>
          <p:nvPr/>
        </p:nvSpPr>
        <p:spPr bwMode="auto">
          <a:xfrm>
            <a:off x="3962400" y="4572000"/>
            <a:ext cx="496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2800" i="1">
                <a:latin typeface="Arial" charset="0"/>
                <a:ea typeface="MS PGothic" charset="-128"/>
              </a:rPr>
              <a:t>s</a:t>
            </a:r>
            <a:r>
              <a:rPr lang="en-US" altLang="en-US" sz="2800" i="1" baseline="-25000">
                <a:latin typeface="Arial" charset="0"/>
                <a:ea typeface="MS PGothic" charset="-128"/>
              </a:rPr>
              <a:t>2</a:t>
            </a:r>
            <a:endParaRPr lang="en-US" altLang="en-US" sz="2800">
              <a:latin typeface="Arial" charset="0"/>
              <a:ea typeface="MS PGothic" charset="-128"/>
            </a:endParaRPr>
          </a:p>
        </p:txBody>
      </p:sp>
      <p:sp>
        <p:nvSpPr>
          <p:cNvPr id="109579" name="Text Box 12"/>
          <p:cNvSpPr txBox="1">
            <a:spLocks noChangeArrowheads="1"/>
          </p:cNvSpPr>
          <p:nvPr/>
        </p:nvSpPr>
        <p:spPr bwMode="auto">
          <a:xfrm>
            <a:off x="7239000" y="4572000"/>
            <a:ext cx="496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2800" i="1">
                <a:latin typeface="Arial" charset="0"/>
                <a:ea typeface="MS PGothic" charset="-128"/>
              </a:rPr>
              <a:t>s</a:t>
            </a:r>
            <a:r>
              <a:rPr lang="en-US" altLang="en-US" sz="2800" i="1" baseline="-25000">
                <a:latin typeface="Arial" charset="0"/>
                <a:ea typeface="MS PGothic" charset="-128"/>
              </a:rPr>
              <a:t>n</a:t>
            </a:r>
            <a:endParaRPr lang="en-US" altLang="en-US" sz="2800">
              <a:latin typeface="Arial" charset="0"/>
              <a:ea typeface="MS PGothic" charset="-128"/>
            </a:endParaRPr>
          </a:p>
        </p:txBody>
      </p:sp>
      <p:sp>
        <p:nvSpPr>
          <p:cNvPr id="109580" name="Text Box 13"/>
          <p:cNvSpPr txBox="1">
            <a:spLocks noChangeArrowheads="1"/>
          </p:cNvSpPr>
          <p:nvPr/>
        </p:nvSpPr>
        <p:spPr bwMode="auto">
          <a:xfrm>
            <a:off x="381000" y="3048000"/>
            <a:ext cx="2193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3200" i="1">
                <a:latin typeface="Arial" charset="0"/>
                <a:ea typeface="MS PGothic" charset="-128"/>
              </a:rPr>
              <a:t>Mapping M</a:t>
            </a:r>
          </a:p>
        </p:txBody>
      </p:sp>
      <p:sp>
        <p:nvSpPr>
          <p:cNvPr id="109581" name="Text Box 14"/>
          <p:cNvSpPr txBox="1">
            <a:spLocks noChangeArrowheads="1"/>
          </p:cNvSpPr>
          <p:nvPr/>
        </p:nvSpPr>
        <p:spPr bwMode="auto">
          <a:xfrm>
            <a:off x="1584325" y="1377950"/>
            <a:ext cx="579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4000">
                <a:latin typeface="Arial" charset="0"/>
                <a:ea typeface="MS PGothic" charset="-128"/>
              </a:rPr>
              <a:t>Q</a:t>
            </a:r>
            <a:endParaRPr lang="en-US" altLang="en-US">
              <a:latin typeface="Arial" charset="0"/>
              <a:ea typeface="MS PGothic" charset="-128"/>
            </a:endParaRPr>
          </a:p>
        </p:txBody>
      </p:sp>
      <p:sp>
        <p:nvSpPr>
          <p:cNvPr id="109582" name="Line 15"/>
          <p:cNvSpPr>
            <a:spLocks noChangeShapeType="1"/>
          </p:cNvSpPr>
          <p:nvPr/>
        </p:nvSpPr>
        <p:spPr bwMode="auto">
          <a:xfrm>
            <a:off x="2133600" y="1905000"/>
            <a:ext cx="1295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3" name="Text Box 16"/>
          <p:cNvSpPr txBox="1">
            <a:spLocks noChangeArrowheads="1"/>
          </p:cNvSpPr>
          <p:nvPr/>
        </p:nvSpPr>
        <p:spPr bwMode="auto">
          <a:xfrm>
            <a:off x="152400" y="4267200"/>
            <a:ext cx="16859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2800">
                <a:latin typeface="Arial" charset="0"/>
                <a:ea typeface="MS PGothic" charset="-128"/>
              </a:rPr>
              <a:t>Source </a:t>
            </a:r>
          </a:p>
          <a:p>
            <a:r>
              <a:rPr lang="en-US" altLang="en-US" sz="2800">
                <a:latin typeface="Arial" charset="0"/>
                <a:ea typeface="MS PGothic" charset="-128"/>
              </a:rPr>
              <a:t>instances</a:t>
            </a:r>
          </a:p>
        </p:txBody>
      </p:sp>
      <p:sp>
        <p:nvSpPr>
          <p:cNvPr id="109584" name="Line 17"/>
          <p:cNvSpPr>
            <a:spLocks noChangeShapeType="1"/>
          </p:cNvSpPr>
          <p:nvPr/>
        </p:nvSpPr>
        <p:spPr bwMode="auto">
          <a:xfrm>
            <a:off x="1371600" y="48006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5" name="Text Box 18"/>
          <p:cNvSpPr txBox="1">
            <a:spLocks noChangeArrowheads="1"/>
          </p:cNvSpPr>
          <p:nvPr/>
        </p:nvSpPr>
        <p:spPr bwMode="auto">
          <a:xfrm>
            <a:off x="1050925" y="5302250"/>
            <a:ext cx="71643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3200" i="1">
                <a:latin typeface="Arial" charset="0"/>
                <a:ea typeface="MS PGothic" charset="-128"/>
              </a:rPr>
              <a:t>t </a:t>
            </a:r>
            <a:r>
              <a:rPr lang="en-US" altLang="en-US" sz="3200" i="1">
                <a:latin typeface="Arial" charset="0"/>
                <a:ea typeface="MS PGothic" charset="-128"/>
                <a:sym typeface="Symbol" charset="2"/>
              </a:rPr>
              <a:t> Q(s</a:t>
            </a:r>
            <a:r>
              <a:rPr lang="en-US" altLang="en-US" sz="3200" i="1" baseline="-25000">
                <a:latin typeface="Arial" charset="0"/>
                <a:ea typeface="MS PGothic" charset="-128"/>
                <a:sym typeface="Symbol" charset="2"/>
              </a:rPr>
              <a:t>1</a:t>
            </a:r>
            <a:r>
              <a:rPr lang="en-US" altLang="en-US" sz="3200" i="1">
                <a:latin typeface="Arial" charset="0"/>
                <a:ea typeface="MS PGothic" charset="-128"/>
                <a:sym typeface="Symbol" charset="2"/>
              </a:rPr>
              <a:t>, …, s</a:t>
            </a:r>
            <a:r>
              <a:rPr lang="en-US" altLang="en-US" sz="3200" i="1" baseline="-25000">
                <a:latin typeface="Arial" charset="0"/>
                <a:ea typeface="MS PGothic" charset="-128"/>
                <a:sym typeface="Symbol" charset="2"/>
              </a:rPr>
              <a:t>n</a:t>
            </a:r>
            <a:r>
              <a:rPr lang="en-US" altLang="en-US" sz="3200" i="1">
                <a:latin typeface="Arial" charset="0"/>
                <a:ea typeface="MS PGothic" charset="-128"/>
                <a:sym typeface="Symbol" charset="2"/>
              </a:rPr>
              <a:t>)  iff</a:t>
            </a:r>
          </a:p>
          <a:p>
            <a:r>
              <a:rPr lang="en-US" altLang="en-US" sz="3200" i="1">
                <a:latin typeface="Arial" charset="0"/>
                <a:ea typeface="MS PGothic" charset="-128"/>
                <a:sym typeface="Symbol" charset="2"/>
              </a:rPr>
              <a:t>    t  Q(g)  for g, s.t. (g,s</a:t>
            </a:r>
            <a:r>
              <a:rPr lang="en-US" altLang="en-US" sz="3200" i="1" baseline="-25000">
                <a:latin typeface="Arial" charset="0"/>
                <a:ea typeface="MS PGothic" charset="-128"/>
                <a:sym typeface="Symbol" charset="2"/>
              </a:rPr>
              <a:t>1</a:t>
            </a:r>
            <a:r>
              <a:rPr lang="en-US" altLang="en-US" sz="3200" i="1">
                <a:latin typeface="Arial" charset="0"/>
                <a:ea typeface="MS PGothic" charset="-128"/>
                <a:sym typeface="Symbol" charset="2"/>
              </a:rPr>
              <a:t>,…s</a:t>
            </a:r>
            <a:r>
              <a:rPr lang="en-US" altLang="en-US" sz="3200" i="1" baseline="-25000">
                <a:latin typeface="Arial" charset="0"/>
                <a:ea typeface="MS PGothic" charset="-128"/>
                <a:sym typeface="Symbol" charset="2"/>
              </a:rPr>
              <a:t>n</a:t>
            </a:r>
            <a:r>
              <a:rPr lang="en-US" altLang="en-US" sz="3200" i="1">
                <a:latin typeface="Arial" charset="0"/>
                <a:ea typeface="MS PGothic" charset="-128"/>
                <a:sym typeface="Symbol" charset="2"/>
              </a:rPr>
              <a:t>)  M</a:t>
            </a:r>
            <a:r>
              <a:rPr lang="en-US" altLang="en-US" sz="3200" i="1" baseline="-25000">
                <a:latin typeface="Arial" charset="0"/>
                <a:ea typeface="MS PGothic" charset="-128"/>
                <a:sym typeface="Symbol" charset="2"/>
              </a:rPr>
              <a:t>R</a:t>
            </a:r>
            <a:endParaRPr lang="en-US" altLang="en-US" sz="3200">
              <a:latin typeface="Arial" charset="0"/>
              <a:ea typeface="MS PGothic" charset="-128"/>
              <a:sym typeface="Symbol" charset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[based on slide by Doan, Halevy &amp; Ives]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Certain Answers Example 1</a:t>
            </a:r>
            <a:endParaRPr lang="en-US" dirty="0"/>
          </a:p>
        </p:txBody>
      </p:sp>
      <p:graphicFrame>
        <p:nvGraphicFramePr>
          <p:cNvPr id="76936" name="Object 136"/>
          <p:cNvGraphicFramePr>
            <a:graphicFrameLocks noChangeAspect="1"/>
          </p:cNvGraphicFramePr>
          <p:nvPr/>
        </p:nvGraphicFramePr>
        <p:xfrm>
          <a:off x="838200" y="1828800"/>
          <a:ext cx="6635750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46" name="Equation" r:id="rId4" imgW="2962080" imgH="621360" progId="Equation.3">
                  <p:embed/>
                </p:oleObj>
              </mc:Choice>
              <mc:Fallback>
                <p:oleObj name="Equation" r:id="rId4" imgW="2962080" imgH="621360" progId="Equation.3">
                  <p:embed/>
                  <p:pic>
                    <p:nvPicPr>
                      <p:cNvPr id="0" name="Objec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28800"/>
                        <a:ext cx="6635750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937" name="Object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676771"/>
              </p:ext>
            </p:extLst>
          </p:nvPr>
        </p:nvGraphicFramePr>
        <p:xfrm>
          <a:off x="593725" y="3567276"/>
          <a:ext cx="3684848" cy="486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47" name="Equation" r:id="rId6" imgW="1334520" imgH="164520" progId="Equation.3">
                  <p:embed/>
                </p:oleObj>
              </mc:Choice>
              <mc:Fallback>
                <p:oleObj name="Equation" r:id="rId6" imgW="1334520" imgH="164520" progId="Equation.3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3567276"/>
                        <a:ext cx="3684848" cy="486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938" name="Objec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11282"/>
              </p:ext>
            </p:extLst>
          </p:nvPr>
        </p:nvGraphicFramePr>
        <p:xfrm>
          <a:off x="685800" y="4380620"/>
          <a:ext cx="66357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48" name="Equation" r:id="rId8" imgW="2962080" imgH="393120" progId="Equation.3">
                  <p:embed/>
                </p:oleObj>
              </mc:Choice>
              <mc:Fallback>
                <p:oleObj name="Equation" r:id="rId8" imgW="2962080" imgH="393120" progId="Equation.3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380620"/>
                        <a:ext cx="663575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940" name="Text Box 7"/>
          <p:cNvSpPr txBox="1">
            <a:spLocks noChangeArrowheads="1"/>
          </p:cNvSpPr>
          <p:nvPr/>
        </p:nvSpPr>
        <p:spPr bwMode="auto">
          <a:xfrm>
            <a:off x="593725" y="5753807"/>
            <a:ext cx="7480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3200" dirty="0">
                <a:latin typeface="Arial" charset="0"/>
                <a:ea typeface="MS PGothic" charset="-128"/>
              </a:rPr>
              <a:t>Only one certain answer: </a:t>
            </a:r>
            <a:r>
              <a:rPr lang="en-US" altLang="en-US" sz="3200" i="1" dirty="0">
                <a:latin typeface="Arial" charset="0"/>
                <a:ea typeface="MS PGothic" charset="-128"/>
              </a:rPr>
              <a:t>(Keaton, Allen)</a:t>
            </a:r>
            <a:endParaRPr lang="en-US" altLang="en-US" sz="3200" dirty="0">
              <a:latin typeface="Arial" charset="0"/>
              <a:ea typeface="MS PGothic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[based on slide by Doan, Halevy &amp; Ives]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Certain Answers Example 2</a:t>
            </a:r>
            <a:endParaRPr lang="en-US" dirty="0"/>
          </a:p>
        </p:txBody>
      </p:sp>
      <p:graphicFrame>
        <p:nvGraphicFramePr>
          <p:cNvPr id="78896" name="Object 48"/>
          <p:cNvGraphicFramePr>
            <a:graphicFrameLocks noChangeAspect="1"/>
          </p:cNvGraphicFramePr>
          <p:nvPr/>
        </p:nvGraphicFramePr>
        <p:xfrm>
          <a:off x="609600" y="1600200"/>
          <a:ext cx="7315200" cy="209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2" name="Equation" r:id="rId4" imgW="3007800" imgH="849960" progId="Equation.3">
                  <p:embed/>
                </p:oleObj>
              </mc:Choice>
              <mc:Fallback>
                <p:oleObj name="Equation" r:id="rId4" imgW="3007800" imgH="84996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00200"/>
                        <a:ext cx="7315200" cy="209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98" name="Text Box 4"/>
          <p:cNvSpPr txBox="1">
            <a:spLocks noChangeArrowheads="1"/>
          </p:cNvSpPr>
          <p:nvPr/>
        </p:nvSpPr>
        <p:spPr bwMode="auto">
          <a:xfrm>
            <a:off x="7086600" y="1524000"/>
            <a:ext cx="1358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3200">
                <a:latin typeface="Arial" charset="0"/>
                <a:ea typeface="MS PGothic" charset="-128"/>
              </a:rPr>
              <a:t>{Allen}</a:t>
            </a:r>
          </a:p>
        </p:txBody>
      </p:sp>
      <p:sp>
        <p:nvSpPr>
          <p:cNvPr id="78899" name="Text Box 5"/>
          <p:cNvSpPr txBox="1">
            <a:spLocks noChangeArrowheads="1"/>
          </p:cNvSpPr>
          <p:nvPr/>
        </p:nvSpPr>
        <p:spPr bwMode="auto">
          <a:xfrm>
            <a:off x="6934200" y="2057400"/>
            <a:ext cx="1743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3200">
                <a:latin typeface="Arial" charset="0"/>
                <a:ea typeface="MS PGothic" charset="-128"/>
              </a:rPr>
              <a:t>{Keaton}</a:t>
            </a:r>
          </a:p>
        </p:txBody>
      </p:sp>
      <p:sp>
        <p:nvSpPr>
          <p:cNvPr id="78900" name="Text Box 6"/>
          <p:cNvSpPr txBox="1">
            <a:spLocks noChangeArrowheads="1"/>
          </p:cNvSpPr>
          <p:nvPr/>
        </p:nvSpPr>
        <p:spPr bwMode="auto">
          <a:xfrm>
            <a:off x="593725" y="3990975"/>
            <a:ext cx="7756525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3200">
                <a:latin typeface="Arial" charset="0"/>
                <a:ea typeface="MS PGothic" charset="-128"/>
              </a:rPr>
              <a:t>Under closed-world assumption:</a:t>
            </a:r>
          </a:p>
          <a:p>
            <a:r>
              <a:rPr lang="en-US" altLang="en-US" sz="3200">
                <a:latin typeface="Arial" charset="0"/>
                <a:ea typeface="MS PGothic" charset="-128"/>
              </a:rPr>
              <a:t>	single DB possible </a:t>
            </a:r>
            <a:r>
              <a:rPr lang="en-US" altLang="en-US" sz="3200">
                <a:latin typeface="Arial" charset="0"/>
                <a:ea typeface="MS PGothic" charset="-128"/>
                <a:sym typeface="Symbol" charset="2"/>
              </a:rPr>
              <a:t> (Allen,Keaton) </a:t>
            </a:r>
          </a:p>
          <a:p>
            <a:endParaRPr lang="en-US" altLang="en-US" sz="3200">
              <a:latin typeface="Arial" charset="0"/>
              <a:ea typeface="MS PGothic" charset="-128"/>
              <a:sym typeface="Symbol" charset="2"/>
            </a:endParaRPr>
          </a:p>
          <a:p>
            <a:r>
              <a:rPr lang="en-US" altLang="en-US" sz="3200">
                <a:latin typeface="Arial" charset="0"/>
                <a:ea typeface="MS PGothic" charset="-128"/>
                <a:sym typeface="Symbol" charset="2"/>
              </a:rPr>
              <a:t>Under open-world assumption:</a:t>
            </a:r>
          </a:p>
          <a:p>
            <a:r>
              <a:rPr lang="en-US" altLang="en-US" sz="3200">
                <a:latin typeface="Arial" charset="0"/>
                <a:ea typeface="MS PGothic" charset="-128"/>
                <a:sym typeface="Symbol" charset="2"/>
              </a:rPr>
              <a:t>	no certain answers.</a:t>
            </a:r>
            <a:endParaRPr lang="en-US" altLang="en-US" sz="3200">
              <a:latin typeface="Arial" charset="0"/>
              <a:ea typeface="MS PGothic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[based on slide by Doan, Halevy &amp; Ives]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Languages for Schema Mapping</a:t>
            </a:r>
            <a:endParaRPr lang="en-US" dirty="0">
              <a:ea typeface="+mj-ea"/>
            </a:endParaRPr>
          </a:p>
        </p:txBody>
      </p:sp>
      <p:sp>
        <p:nvSpPr>
          <p:cNvPr id="53250" name="Oval 3"/>
          <p:cNvSpPr>
            <a:spLocks noChangeArrowheads="1"/>
          </p:cNvSpPr>
          <p:nvPr/>
        </p:nvSpPr>
        <p:spPr bwMode="auto">
          <a:xfrm>
            <a:off x="2819400" y="2438400"/>
            <a:ext cx="3124200" cy="1447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 eaLnBrk="0" hangingPunct="0"/>
            <a:endParaRPr lang="en-GB"/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3124200" y="2895600"/>
            <a:ext cx="2560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  <a:ea typeface="MS PGothic" charset="0"/>
                <a:cs typeface="Times New Roman" charset="0"/>
              </a:rPr>
              <a:t>Mediated Schema</a:t>
            </a:r>
          </a:p>
        </p:txBody>
      </p:sp>
      <p:grpSp>
        <p:nvGrpSpPr>
          <p:cNvPr id="53252" name="Group 5"/>
          <p:cNvGrpSpPr>
            <a:grpSpLocks/>
          </p:cNvGrpSpPr>
          <p:nvPr/>
        </p:nvGrpSpPr>
        <p:grpSpPr bwMode="auto">
          <a:xfrm>
            <a:off x="5657850" y="5372100"/>
            <a:ext cx="1100138" cy="1050925"/>
            <a:chOff x="432" y="3504"/>
            <a:chExt cx="693" cy="662"/>
          </a:xfrm>
        </p:grpSpPr>
        <p:sp>
          <p:nvSpPr>
            <p:cNvPr id="53288" name="Oval 6"/>
            <p:cNvSpPr>
              <a:spLocks noChangeArrowheads="1"/>
            </p:cNvSpPr>
            <p:nvPr/>
          </p:nvSpPr>
          <p:spPr bwMode="auto">
            <a:xfrm>
              <a:off x="432" y="3504"/>
              <a:ext cx="672" cy="624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r" eaLnBrk="0" hangingPunct="0"/>
              <a:endParaRPr lang="en-GB"/>
            </a:p>
          </p:txBody>
        </p:sp>
        <p:sp>
          <p:nvSpPr>
            <p:cNvPr id="53289" name="Text Box 7"/>
            <p:cNvSpPr txBox="1">
              <a:spLocks noChangeArrowheads="1"/>
            </p:cNvSpPr>
            <p:nvPr/>
          </p:nvSpPr>
          <p:spPr bwMode="auto">
            <a:xfrm>
              <a:off x="432" y="3648"/>
              <a:ext cx="69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ahoma" charset="0"/>
                  <a:ea typeface="MS PGothic" charset="0"/>
                  <a:cs typeface="Times New Roman" charset="0"/>
                </a:rPr>
                <a:t>Source</a:t>
              </a:r>
            </a:p>
            <a:p>
              <a:pPr eaLnBrk="1" hangingPunct="1"/>
              <a:endParaRPr lang="en-US">
                <a:latin typeface="Tahoma" charset="0"/>
                <a:ea typeface="MS PGothic" charset="0"/>
                <a:cs typeface="Times New Roman" charset="0"/>
              </a:endParaRPr>
            </a:p>
          </p:txBody>
        </p:sp>
      </p:grpSp>
      <p:grpSp>
        <p:nvGrpSpPr>
          <p:cNvPr id="53253" name="Group 8"/>
          <p:cNvGrpSpPr>
            <a:grpSpLocks/>
          </p:cNvGrpSpPr>
          <p:nvPr/>
        </p:nvGrpSpPr>
        <p:grpSpPr bwMode="auto">
          <a:xfrm>
            <a:off x="457200" y="5372100"/>
            <a:ext cx="1100138" cy="1050925"/>
            <a:chOff x="432" y="3504"/>
            <a:chExt cx="693" cy="662"/>
          </a:xfrm>
        </p:grpSpPr>
        <p:sp>
          <p:nvSpPr>
            <p:cNvPr id="53286" name="Oval 9"/>
            <p:cNvSpPr>
              <a:spLocks noChangeArrowheads="1"/>
            </p:cNvSpPr>
            <p:nvPr/>
          </p:nvSpPr>
          <p:spPr bwMode="auto">
            <a:xfrm>
              <a:off x="432" y="3504"/>
              <a:ext cx="672" cy="624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r" eaLnBrk="0" hangingPunct="0"/>
              <a:endParaRPr lang="en-GB"/>
            </a:p>
          </p:txBody>
        </p:sp>
        <p:sp>
          <p:nvSpPr>
            <p:cNvPr id="53287" name="Text Box 10"/>
            <p:cNvSpPr txBox="1">
              <a:spLocks noChangeArrowheads="1"/>
            </p:cNvSpPr>
            <p:nvPr/>
          </p:nvSpPr>
          <p:spPr bwMode="auto">
            <a:xfrm>
              <a:off x="432" y="3648"/>
              <a:ext cx="69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ahoma" charset="0"/>
                  <a:ea typeface="MS PGothic" charset="0"/>
                  <a:cs typeface="Times New Roman" charset="0"/>
                </a:rPr>
                <a:t>Source</a:t>
              </a:r>
            </a:p>
            <a:p>
              <a:pPr eaLnBrk="1" hangingPunct="1"/>
              <a:endParaRPr lang="en-US">
                <a:latin typeface="Tahoma" charset="0"/>
                <a:ea typeface="MS PGothic" charset="0"/>
                <a:cs typeface="Times New Roman" charset="0"/>
              </a:endParaRPr>
            </a:p>
          </p:txBody>
        </p:sp>
      </p:grpSp>
      <p:grpSp>
        <p:nvGrpSpPr>
          <p:cNvPr id="53254" name="Group 11"/>
          <p:cNvGrpSpPr>
            <a:grpSpLocks/>
          </p:cNvGrpSpPr>
          <p:nvPr/>
        </p:nvGrpSpPr>
        <p:grpSpPr bwMode="auto">
          <a:xfrm>
            <a:off x="2190750" y="5372100"/>
            <a:ext cx="1100138" cy="1050925"/>
            <a:chOff x="432" y="3504"/>
            <a:chExt cx="693" cy="662"/>
          </a:xfrm>
        </p:grpSpPr>
        <p:sp>
          <p:nvSpPr>
            <p:cNvPr id="53284" name="Oval 12"/>
            <p:cNvSpPr>
              <a:spLocks noChangeArrowheads="1"/>
            </p:cNvSpPr>
            <p:nvPr/>
          </p:nvSpPr>
          <p:spPr bwMode="auto">
            <a:xfrm>
              <a:off x="432" y="3504"/>
              <a:ext cx="672" cy="624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r" eaLnBrk="0" hangingPunct="0"/>
              <a:endParaRPr lang="en-GB"/>
            </a:p>
          </p:txBody>
        </p:sp>
        <p:sp>
          <p:nvSpPr>
            <p:cNvPr id="53285" name="Text Box 13"/>
            <p:cNvSpPr txBox="1">
              <a:spLocks noChangeArrowheads="1"/>
            </p:cNvSpPr>
            <p:nvPr/>
          </p:nvSpPr>
          <p:spPr bwMode="auto">
            <a:xfrm>
              <a:off x="432" y="3648"/>
              <a:ext cx="69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ahoma" charset="0"/>
                  <a:ea typeface="MS PGothic" charset="0"/>
                  <a:cs typeface="Times New Roman" charset="0"/>
                </a:rPr>
                <a:t>Source</a:t>
              </a:r>
            </a:p>
            <a:p>
              <a:pPr eaLnBrk="1" hangingPunct="1"/>
              <a:endParaRPr lang="en-US">
                <a:latin typeface="Tahoma" charset="0"/>
                <a:ea typeface="MS PGothic" charset="0"/>
                <a:cs typeface="Times New Roman" charset="0"/>
              </a:endParaRPr>
            </a:p>
          </p:txBody>
        </p:sp>
      </p:grpSp>
      <p:grpSp>
        <p:nvGrpSpPr>
          <p:cNvPr id="53255" name="Group 14"/>
          <p:cNvGrpSpPr>
            <a:grpSpLocks/>
          </p:cNvGrpSpPr>
          <p:nvPr/>
        </p:nvGrpSpPr>
        <p:grpSpPr bwMode="auto">
          <a:xfrm>
            <a:off x="3924300" y="5372100"/>
            <a:ext cx="1100138" cy="1050925"/>
            <a:chOff x="432" y="3504"/>
            <a:chExt cx="693" cy="662"/>
          </a:xfrm>
        </p:grpSpPr>
        <p:sp>
          <p:nvSpPr>
            <p:cNvPr id="53282" name="Oval 15"/>
            <p:cNvSpPr>
              <a:spLocks noChangeArrowheads="1"/>
            </p:cNvSpPr>
            <p:nvPr/>
          </p:nvSpPr>
          <p:spPr bwMode="auto">
            <a:xfrm>
              <a:off x="432" y="3504"/>
              <a:ext cx="672" cy="624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r" eaLnBrk="0" hangingPunct="0"/>
              <a:endParaRPr lang="en-GB"/>
            </a:p>
          </p:txBody>
        </p:sp>
        <p:sp>
          <p:nvSpPr>
            <p:cNvPr id="53283" name="Text Box 16"/>
            <p:cNvSpPr txBox="1">
              <a:spLocks noChangeArrowheads="1"/>
            </p:cNvSpPr>
            <p:nvPr/>
          </p:nvSpPr>
          <p:spPr bwMode="auto">
            <a:xfrm>
              <a:off x="432" y="3648"/>
              <a:ext cx="69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ahoma" charset="0"/>
                  <a:ea typeface="MS PGothic" charset="0"/>
                  <a:cs typeface="Times New Roman" charset="0"/>
                </a:rPr>
                <a:t>Source</a:t>
              </a:r>
            </a:p>
            <a:p>
              <a:pPr eaLnBrk="1" hangingPunct="1"/>
              <a:endParaRPr lang="en-US">
                <a:latin typeface="Tahoma" charset="0"/>
                <a:ea typeface="MS PGothic" charset="0"/>
                <a:cs typeface="Times New Roman" charset="0"/>
              </a:endParaRPr>
            </a:p>
          </p:txBody>
        </p:sp>
      </p:grpSp>
      <p:grpSp>
        <p:nvGrpSpPr>
          <p:cNvPr id="53256" name="Group 17"/>
          <p:cNvGrpSpPr>
            <a:grpSpLocks/>
          </p:cNvGrpSpPr>
          <p:nvPr/>
        </p:nvGrpSpPr>
        <p:grpSpPr bwMode="auto">
          <a:xfrm>
            <a:off x="7391400" y="5372100"/>
            <a:ext cx="1100138" cy="1050925"/>
            <a:chOff x="432" y="3504"/>
            <a:chExt cx="693" cy="662"/>
          </a:xfrm>
        </p:grpSpPr>
        <p:sp>
          <p:nvSpPr>
            <p:cNvPr id="53280" name="Oval 18"/>
            <p:cNvSpPr>
              <a:spLocks noChangeArrowheads="1"/>
            </p:cNvSpPr>
            <p:nvPr/>
          </p:nvSpPr>
          <p:spPr bwMode="auto">
            <a:xfrm>
              <a:off x="432" y="3504"/>
              <a:ext cx="672" cy="624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r" eaLnBrk="0" hangingPunct="0"/>
              <a:endParaRPr lang="en-GB"/>
            </a:p>
          </p:txBody>
        </p:sp>
        <p:sp>
          <p:nvSpPr>
            <p:cNvPr id="53281" name="Text Box 19"/>
            <p:cNvSpPr txBox="1">
              <a:spLocks noChangeArrowheads="1"/>
            </p:cNvSpPr>
            <p:nvPr/>
          </p:nvSpPr>
          <p:spPr bwMode="auto">
            <a:xfrm>
              <a:off x="432" y="3648"/>
              <a:ext cx="69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ahoma" charset="0"/>
                  <a:ea typeface="MS PGothic" charset="0"/>
                  <a:cs typeface="Times New Roman" charset="0"/>
                </a:rPr>
                <a:t>Source</a:t>
              </a:r>
            </a:p>
            <a:p>
              <a:pPr eaLnBrk="1" hangingPunct="1"/>
              <a:endParaRPr lang="en-US">
                <a:latin typeface="Tahoma" charset="0"/>
                <a:ea typeface="MS PGothic" charset="0"/>
                <a:cs typeface="Times New Roman" charset="0"/>
              </a:endParaRPr>
            </a:p>
          </p:txBody>
        </p:sp>
      </p:grpSp>
      <p:sp>
        <p:nvSpPr>
          <p:cNvPr id="53257" name="Line 20"/>
          <p:cNvSpPr>
            <a:spLocks noChangeShapeType="1"/>
          </p:cNvSpPr>
          <p:nvPr/>
        </p:nvSpPr>
        <p:spPr bwMode="auto">
          <a:xfrm flipV="1">
            <a:off x="1371600" y="3810000"/>
            <a:ext cx="1828800" cy="1447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8" name="Line 21"/>
          <p:cNvSpPr>
            <a:spLocks noChangeShapeType="1"/>
          </p:cNvSpPr>
          <p:nvPr/>
        </p:nvSpPr>
        <p:spPr bwMode="auto">
          <a:xfrm flipH="1" flipV="1">
            <a:off x="5791200" y="3657600"/>
            <a:ext cx="1981200" cy="1600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53259" name="Group 22"/>
          <p:cNvGrpSpPr>
            <a:grpSpLocks/>
          </p:cNvGrpSpPr>
          <p:nvPr/>
        </p:nvGrpSpPr>
        <p:grpSpPr bwMode="auto">
          <a:xfrm>
            <a:off x="2895600" y="1828800"/>
            <a:ext cx="838200" cy="641350"/>
            <a:chOff x="1824" y="1152"/>
            <a:chExt cx="528" cy="404"/>
          </a:xfrm>
        </p:grpSpPr>
        <p:sp>
          <p:nvSpPr>
            <p:cNvPr id="53278" name="Text Box 23"/>
            <p:cNvSpPr txBox="1">
              <a:spLocks noChangeArrowheads="1"/>
            </p:cNvSpPr>
            <p:nvPr/>
          </p:nvSpPr>
          <p:spPr bwMode="auto">
            <a:xfrm>
              <a:off x="1824" y="1152"/>
              <a:ext cx="3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3600">
                  <a:latin typeface="Tahoma" charset="0"/>
                  <a:ea typeface="MS PGothic" charset="0"/>
                  <a:cs typeface="Times New Roman" charset="0"/>
                </a:rPr>
                <a:t>Q</a:t>
              </a:r>
            </a:p>
          </p:txBody>
        </p:sp>
        <p:sp>
          <p:nvSpPr>
            <p:cNvPr id="53279" name="Line 24"/>
            <p:cNvSpPr>
              <a:spLocks noChangeShapeType="1"/>
            </p:cNvSpPr>
            <p:nvPr/>
          </p:nvSpPr>
          <p:spPr bwMode="auto">
            <a:xfrm>
              <a:off x="2112" y="1440"/>
              <a:ext cx="24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3260" name="Group 25"/>
          <p:cNvGrpSpPr>
            <a:grpSpLocks/>
          </p:cNvGrpSpPr>
          <p:nvPr/>
        </p:nvGrpSpPr>
        <p:grpSpPr bwMode="auto">
          <a:xfrm>
            <a:off x="304800" y="5105400"/>
            <a:ext cx="7245350" cy="457200"/>
            <a:chOff x="192" y="3216"/>
            <a:chExt cx="4564" cy="288"/>
          </a:xfrm>
        </p:grpSpPr>
        <p:sp>
          <p:nvSpPr>
            <p:cNvPr id="53273" name="Text Box 26"/>
            <p:cNvSpPr txBox="1">
              <a:spLocks noChangeArrowheads="1"/>
            </p:cNvSpPr>
            <p:nvPr/>
          </p:nvSpPr>
          <p:spPr bwMode="auto">
            <a:xfrm>
              <a:off x="192" y="3216"/>
              <a:ext cx="2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FF0000"/>
                  </a:solidFill>
                  <a:latin typeface="Tahoma" charset="0"/>
                  <a:ea typeface="MS PGothic" charset="0"/>
                  <a:cs typeface="Times New Roman" charset="0"/>
                </a:rPr>
                <a:t>Q</a:t>
              </a:r>
              <a:r>
                <a:rPr lang="fr-FR" altLang="ja-JP" dirty="0">
                  <a:solidFill>
                    <a:srgbClr val="FF0000"/>
                  </a:solidFill>
                  <a:latin typeface="Tahoma" charset="0"/>
                  <a:ea typeface="MS PGothic" charset="0"/>
                  <a:cs typeface="Times New Roman" charset="0"/>
                </a:rPr>
                <a:t>'</a:t>
              </a:r>
              <a:endParaRPr lang="en-US" dirty="0">
                <a:solidFill>
                  <a:srgbClr val="FF0000"/>
                </a:solidFill>
                <a:latin typeface="Tahoma" charset="0"/>
                <a:ea typeface="MS PGothic" charset="0"/>
                <a:cs typeface="Times New Roman" charset="0"/>
              </a:endParaRPr>
            </a:p>
          </p:txBody>
        </p:sp>
        <p:sp>
          <p:nvSpPr>
            <p:cNvPr id="53274" name="Text Box 27"/>
            <p:cNvSpPr txBox="1">
              <a:spLocks noChangeArrowheads="1"/>
            </p:cNvSpPr>
            <p:nvPr/>
          </p:nvSpPr>
          <p:spPr bwMode="auto">
            <a:xfrm>
              <a:off x="1260" y="3216"/>
              <a:ext cx="2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FF0000"/>
                  </a:solidFill>
                  <a:latin typeface="Tahoma" charset="0"/>
                  <a:ea typeface="MS PGothic" charset="0"/>
                  <a:cs typeface="Times New Roman" charset="0"/>
                </a:rPr>
                <a:t>Q</a:t>
              </a:r>
              <a:r>
                <a:rPr lang="fr-FR" altLang="ja-JP" dirty="0">
                  <a:solidFill>
                    <a:srgbClr val="FF0000"/>
                  </a:solidFill>
                  <a:latin typeface="Tahoma" charset="0"/>
                  <a:ea typeface="MS PGothic" charset="0"/>
                  <a:cs typeface="Times New Roman" charset="0"/>
                </a:rPr>
                <a:t>'</a:t>
              </a:r>
              <a:endParaRPr lang="en-US" dirty="0">
                <a:solidFill>
                  <a:srgbClr val="FF0000"/>
                </a:solidFill>
                <a:latin typeface="Tahoma" charset="0"/>
                <a:ea typeface="MS PGothic" charset="0"/>
                <a:cs typeface="Times New Roman" charset="0"/>
              </a:endParaRPr>
            </a:p>
          </p:txBody>
        </p:sp>
        <p:sp>
          <p:nvSpPr>
            <p:cNvPr id="53275" name="Text Box 28"/>
            <p:cNvSpPr txBox="1">
              <a:spLocks noChangeArrowheads="1"/>
            </p:cNvSpPr>
            <p:nvPr/>
          </p:nvSpPr>
          <p:spPr bwMode="auto">
            <a:xfrm>
              <a:off x="2328" y="3216"/>
              <a:ext cx="2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FF0000"/>
                  </a:solidFill>
                  <a:latin typeface="Tahoma" charset="0"/>
                  <a:ea typeface="MS PGothic" charset="0"/>
                  <a:cs typeface="Times New Roman" charset="0"/>
                </a:rPr>
                <a:t>Q</a:t>
              </a:r>
              <a:r>
                <a:rPr lang="fr-FR" altLang="ja-JP" dirty="0">
                  <a:solidFill>
                    <a:srgbClr val="FF0000"/>
                  </a:solidFill>
                  <a:latin typeface="Tahoma" charset="0"/>
                  <a:ea typeface="MS PGothic" charset="0"/>
                  <a:cs typeface="Times New Roman" charset="0"/>
                </a:rPr>
                <a:t>'</a:t>
              </a:r>
              <a:endParaRPr lang="en-US" dirty="0">
                <a:solidFill>
                  <a:srgbClr val="FF0000"/>
                </a:solidFill>
                <a:latin typeface="Tahoma" charset="0"/>
                <a:ea typeface="MS PGothic" charset="0"/>
                <a:cs typeface="Times New Roman" charset="0"/>
              </a:endParaRPr>
            </a:p>
          </p:txBody>
        </p:sp>
        <p:sp>
          <p:nvSpPr>
            <p:cNvPr id="53276" name="Text Box 29"/>
            <p:cNvSpPr txBox="1">
              <a:spLocks noChangeArrowheads="1"/>
            </p:cNvSpPr>
            <p:nvPr/>
          </p:nvSpPr>
          <p:spPr bwMode="auto">
            <a:xfrm>
              <a:off x="3396" y="3216"/>
              <a:ext cx="2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FF0000"/>
                  </a:solidFill>
                  <a:latin typeface="Tahoma" charset="0"/>
                  <a:ea typeface="MS PGothic" charset="0"/>
                  <a:cs typeface="Times New Roman" charset="0"/>
                </a:rPr>
                <a:t>Q</a:t>
              </a:r>
              <a:r>
                <a:rPr lang="fr-FR" altLang="ja-JP" dirty="0">
                  <a:solidFill>
                    <a:srgbClr val="FF0000"/>
                  </a:solidFill>
                  <a:latin typeface="Tahoma" charset="0"/>
                  <a:ea typeface="MS PGothic" charset="0"/>
                  <a:cs typeface="Times New Roman" charset="0"/>
                </a:rPr>
                <a:t>'</a:t>
              </a:r>
              <a:endParaRPr lang="en-US" dirty="0">
                <a:solidFill>
                  <a:srgbClr val="FF0000"/>
                </a:solidFill>
                <a:latin typeface="Tahoma" charset="0"/>
                <a:ea typeface="MS PGothic" charset="0"/>
                <a:cs typeface="Times New Roman" charset="0"/>
              </a:endParaRPr>
            </a:p>
          </p:txBody>
        </p:sp>
        <p:sp>
          <p:nvSpPr>
            <p:cNvPr id="53277" name="Text Box 30"/>
            <p:cNvSpPr txBox="1">
              <a:spLocks noChangeArrowheads="1"/>
            </p:cNvSpPr>
            <p:nvPr/>
          </p:nvSpPr>
          <p:spPr bwMode="auto">
            <a:xfrm>
              <a:off x="4464" y="3216"/>
              <a:ext cx="2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FF0000"/>
                  </a:solidFill>
                  <a:latin typeface="Tahoma" charset="0"/>
                  <a:ea typeface="MS PGothic" charset="0"/>
                  <a:cs typeface="Times New Roman" charset="0"/>
                </a:rPr>
                <a:t>Q</a:t>
              </a:r>
              <a:r>
                <a:rPr lang="fr-FR" altLang="ja-JP" dirty="0">
                  <a:solidFill>
                    <a:srgbClr val="FF0000"/>
                  </a:solidFill>
                  <a:latin typeface="Tahoma" charset="0"/>
                  <a:ea typeface="MS PGothic" charset="0"/>
                  <a:cs typeface="Times New Roman" charset="0"/>
                </a:rPr>
                <a:t>'</a:t>
              </a:r>
              <a:endParaRPr lang="en-US" dirty="0">
                <a:solidFill>
                  <a:srgbClr val="FF0000"/>
                </a:solidFill>
                <a:latin typeface="Tahoma" charset="0"/>
                <a:ea typeface="MS PGothic" charset="0"/>
                <a:cs typeface="Times New Roman" charset="0"/>
              </a:endParaRPr>
            </a:p>
          </p:txBody>
        </p:sp>
      </p:grpSp>
      <p:sp>
        <p:nvSpPr>
          <p:cNvPr id="53261" name="Line 31"/>
          <p:cNvSpPr>
            <a:spLocks noChangeShapeType="1"/>
          </p:cNvSpPr>
          <p:nvPr/>
        </p:nvSpPr>
        <p:spPr bwMode="auto">
          <a:xfrm flipV="1">
            <a:off x="1371600" y="3810000"/>
            <a:ext cx="1828800" cy="1447800"/>
          </a:xfrm>
          <a:prstGeom prst="line">
            <a:avLst/>
          </a:prstGeom>
          <a:noFill/>
          <a:ln w="63500">
            <a:solidFill>
              <a:srgbClr val="3399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2" name="Line 32"/>
          <p:cNvSpPr>
            <a:spLocks noChangeShapeType="1"/>
          </p:cNvSpPr>
          <p:nvPr/>
        </p:nvSpPr>
        <p:spPr bwMode="auto">
          <a:xfrm flipH="1" flipV="1">
            <a:off x="5791200" y="3657600"/>
            <a:ext cx="1981200" cy="1600200"/>
          </a:xfrm>
          <a:prstGeom prst="line">
            <a:avLst/>
          </a:prstGeom>
          <a:noFill/>
          <a:ln w="63500">
            <a:solidFill>
              <a:srgbClr val="3399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3" name="Rectangle 33"/>
          <p:cNvSpPr>
            <a:spLocks noChangeArrowheads="1"/>
          </p:cNvSpPr>
          <p:nvPr/>
        </p:nvSpPr>
        <p:spPr bwMode="auto">
          <a:xfrm>
            <a:off x="1143000" y="4267200"/>
            <a:ext cx="1065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299018"/>
                </a:solidFill>
                <a:cs typeface="Times New Roman" charset="0"/>
              </a:rPr>
              <a:t>GAV</a:t>
            </a:r>
          </a:p>
        </p:txBody>
      </p: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2819400" y="3886200"/>
            <a:ext cx="3352800" cy="1371600"/>
            <a:chOff x="1776" y="2448"/>
            <a:chExt cx="2112" cy="864"/>
          </a:xfrm>
        </p:grpSpPr>
        <p:sp>
          <p:nvSpPr>
            <p:cNvPr id="53265" name="Line 35"/>
            <p:cNvSpPr>
              <a:spLocks noChangeShapeType="1"/>
            </p:cNvSpPr>
            <p:nvPr/>
          </p:nvSpPr>
          <p:spPr bwMode="auto">
            <a:xfrm flipV="1">
              <a:off x="1776" y="2496"/>
              <a:ext cx="57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66" name="Line 36"/>
            <p:cNvSpPr>
              <a:spLocks noChangeShapeType="1"/>
            </p:cNvSpPr>
            <p:nvPr/>
          </p:nvSpPr>
          <p:spPr bwMode="auto">
            <a:xfrm flipV="1">
              <a:off x="2832" y="249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67" name="Line 37"/>
            <p:cNvSpPr>
              <a:spLocks noChangeShapeType="1"/>
            </p:cNvSpPr>
            <p:nvPr/>
          </p:nvSpPr>
          <p:spPr bwMode="auto">
            <a:xfrm flipH="1" flipV="1">
              <a:off x="3264" y="2448"/>
              <a:ext cx="624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68" name="Line 38"/>
            <p:cNvSpPr>
              <a:spLocks noChangeShapeType="1"/>
            </p:cNvSpPr>
            <p:nvPr/>
          </p:nvSpPr>
          <p:spPr bwMode="auto">
            <a:xfrm flipV="1">
              <a:off x="1776" y="2496"/>
              <a:ext cx="576" cy="816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69" name="Line 39"/>
            <p:cNvSpPr>
              <a:spLocks noChangeShapeType="1"/>
            </p:cNvSpPr>
            <p:nvPr/>
          </p:nvSpPr>
          <p:spPr bwMode="auto">
            <a:xfrm flipH="1" flipV="1">
              <a:off x="3264" y="2448"/>
              <a:ext cx="624" cy="864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70" name="Line 40"/>
            <p:cNvSpPr>
              <a:spLocks noChangeShapeType="1"/>
            </p:cNvSpPr>
            <p:nvPr/>
          </p:nvSpPr>
          <p:spPr bwMode="auto">
            <a:xfrm flipV="1">
              <a:off x="2832" y="2496"/>
              <a:ext cx="0" cy="816"/>
            </a:xfrm>
            <a:prstGeom prst="line">
              <a:avLst/>
            </a:prstGeom>
            <a:noFill/>
            <a:ln w="63500">
              <a:solidFill>
                <a:srgbClr val="FF00FF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71" name="Rectangle 41"/>
            <p:cNvSpPr>
              <a:spLocks noChangeArrowheads="1"/>
            </p:cNvSpPr>
            <p:nvPr/>
          </p:nvSpPr>
          <p:spPr bwMode="auto">
            <a:xfrm>
              <a:off x="2064" y="2784"/>
              <a:ext cx="64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  <a:cs typeface="Times New Roman" charset="0"/>
                </a:rPr>
                <a:t>LAV</a:t>
              </a:r>
            </a:p>
          </p:txBody>
        </p:sp>
        <p:sp>
          <p:nvSpPr>
            <p:cNvPr id="53272" name="Rectangle 42"/>
            <p:cNvSpPr>
              <a:spLocks noChangeArrowheads="1"/>
            </p:cNvSpPr>
            <p:nvPr/>
          </p:nvSpPr>
          <p:spPr bwMode="auto">
            <a:xfrm>
              <a:off x="2784" y="2784"/>
              <a:ext cx="82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FF00FF"/>
                  </a:solidFill>
                  <a:cs typeface="Times New Roman" charset="0"/>
                </a:rPr>
                <a:t>GLAV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997258" y="6611779"/>
            <a:ext cx="21467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Doan, Halevy, Ives]</a:t>
            </a:r>
          </a:p>
        </p:txBody>
      </p:sp>
    </p:spTree>
    <p:extLst>
      <p:ext uri="{BB962C8B-B14F-4D97-AF65-F5344CB8AC3E}">
        <p14:creationId xmlns:p14="http://schemas.microsoft.com/office/powerpoint/2010/main" val="204460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 Mappings</a:t>
            </a:r>
            <a:endParaRPr lang="en-US" dirty="0"/>
          </a:p>
        </p:txBody>
      </p:sp>
      <p:sp>
        <p:nvSpPr>
          <p:cNvPr id="358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63040"/>
            <a:ext cx="8551788" cy="4594860"/>
          </a:xfrm>
        </p:spPr>
        <p:txBody>
          <a:bodyPr/>
          <a:lstStyle/>
          <a:p>
            <a:r>
              <a:rPr lang="en-US" dirty="0"/>
              <a:t>Global-as-View (GAV):  </a:t>
            </a:r>
            <a:r>
              <a:rPr lang="en-US" dirty="0">
                <a:sym typeface="Symbol" charset="0"/>
              </a:rPr>
              <a:t>s(X,Y) --&gt; g(X)</a:t>
            </a:r>
          </a:p>
          <a:p>
            <a:pPr lvl="1"/>
            <a:r>
              <a:rPr lang="en-US" dirty="0"/>
              <a:t>Mediator relation defined as a view over source relations</a:t>
            </a:r>
          </a:p>
          <a:p>
            <a:pPr lvl="2"/>
            <a:r>
              <a:rPr lang="en-US" dirty="0"/>
              <a:t>review(</a:t>
            </a:r>
            <a:r>
              <a:rPr lang="en-US" dirty="0" err="1"/>
              <a:t>Title,Year,Review</a:t>
            </a:r>
            <a:r>
              <a:rPr lang="en-US" dirty="0"/>
              <a:t>) </a:t>
            </a:r>
            <a:r>
              <a:rPr lang="en-US" dirty="0">
                <a:sym typeface="Wingdings"/>
              </a:rPr>
              <a:t>&lt;--</a:t>
            </a:r>
            <a:r>
              <a:rPr lang="en-US" dirty="0"/>
              <a:t> s1(</a:t>
            </a:r>
            <a:r>
              <a:rPr lang="en-US" dirty="0" err="1"/>
              <a:t>ID,Title,Director,Year</a:t>
            </a:r>
            <a:r>
              <a:rPr lang="en-US" dirty="0"/>
              <a:t>) ^ s3(</a:t>
            </a:r>
            <a:r>
              <a:rPr lang="en-US" dirty="0" err="1"/>
              <a:t>ID,Review</a:t>
            </a:r>
            <a:r>
              <a:rPr lang="en-US" dirty="0"/>
              <a:t>)</a:t>
            </a:r>
          </a:p>
          <a:p>
            <a:r>
              <a:rPr lang="en-US" dirty="0"/>
              <a:t>Local-as-View (LAV):   s(X) </a:t>
            </a:r>
            <a:r>
              <a:rPr lang="en-US" dirty="0">
                <a:sym typeface="Symbol" charset="0"/>
              </a:rPr>
              <a:t>--&gt; ∃Y g(X,Y)</a:t>
            </a:r>
            <a:endParaRPr lang="en-US" dirty="0"/>
          </a:p>
          <a:p>
            <a:pPr lvl="1"/>
            <a:r>
              <a:rPr lang="en-US" dirty="0"/>
              <a:t>Source relation defined as view over mediator relations</a:t>
            </a:r>
          </a:p>
          <a:p>
            <a:pPr lvl="2"/>
            <a:r>
              <a:rPr lang="en-US" dirty="0"/>
              <a:t>s2(title, review) --&gt;  Movie(</a:t>
            </a:r>
            <a:r>
              <a:rPr lang="en-US" dirty="0" err="1"/>
              <a:t>title,year,director,genre</a:t>
            </a:r>
            <a:r>
              <a:rPr lang="en-US" dirty="0"/>
              <a:t>) ^ year≥1990 ^ 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err="1"/>
              <a:t>hasReview</a:t>
            </a:r>
            <a:r>
              <a:rPr lang="en-US" dirty="0"/>
              <a:t>(title, review)</a:t>
            </a:r>
          </a:p>
          <a:p>
            <a:r>
              <a:rPr lang="en-US" dirty="0"/>
              <a:t>General (GLAV,  </a:t>
            </a:r>
            <a:r>
              <a:rPr lang="en-US" dirty="0" err="1"/>
              <a:t>st-tgds</a:t>
            </a:r>
            <a:r>
              <a:rPr lang="en-US" dirty="0"/>
              <a:t>, source-to-target tuple generating dependencies): </a:t>
            </a:r>
            <a:r>
              <a:rPr lang="en-US" dirty="0">
                <a:sym typeface="Symbol" charset="0"/>
              </a:rPr>
              <a:t>s(X,Y) --&gt; ∃Z g(X,Z) </a:t>
            </a:r>
          </a:p>
          <a:p>
            <a:pPr lvl="2"/>
            <a:r>
              <a:rPr lang="en-US" dirty="0"/>
              <a:t>s1(id, title, year, director) ^ s2(id, review) </a:t>
            </a:r>
            <a:r>
              <a:rPr lang="en-US" dirty="0">
                <a:sym typeface="Symbol" charset="0"/>
              </a:rPr>
              <a:t>--&gt;  </a:t>
            </a:r>
            <a:br>
              <a:rPr lang="en-US" dirty="0">
                <a:sym typeface="Symbol" charset="0"/>
              </a:rPr>
            </a:br>
            <a:r>
              <a:rPr lang="en-US" dirty="0">
                <a:sym typeface="Symbol" charset="0"/>
              </a:rPr>
              <a:t>	</a:t>
            </a:r>
            <a:r>
              <a:rPr lang="en-US" dirty="0"/>
              <a:t>Movie(</a:t>
            </a:r>
            <a:r>
              <a:rPr lang="en-US" dirty="0" err="1"/>
              <a:t>title,year,director</a:t>
            </a:r>
            <a:r>
              <a:rPr lang="en-US" dirty="0"/>
              <a:t>, ‘Comedy’) ^ American(director) ^ </a:t>
            </a:r>
            <a:br>
              <a:rPr lang="en-US" dirty="0"/>
            </a:br>
            <a:r>
              <a:rPr lang="en-US" dirty="0"/>
              <a:t>	year≥1990 ^ </a:t>
            </a:r>
            <a:r>
              <a:rPr lang="en-US" dirty="0" err="1"/>
              <a:t>hasReview</a:t>
            </a:r>
            <a:r>
              <a:rPr lang="en-US" dirty="0"/>
              <a:t>(title, review)</a:t>
            </a:r>
            <a:endParaRPr lang="en-US" dirty="0">
              <a:sym typeface="Symbol" charset="0"/>
            </a:endParaRPr>
          </a:p>
          <a:p>
            <a:endParaRPr lang="en-US" dirty="0"/>
          </a:p>
          <a:p>
            <a:pPr lvl="1"/>
            <a:endParaRPr lang="en-US" dirty="0">
              <a:sym typeface="Symbol" charset="0"/>
            </a:endParaRPr>
          </a:p>
          <a:p>
            <a:r>
              <a:rPr lang="en-US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25071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8" y="400050"/>
            <a:ext cx="8077200" cy="5207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Principles of Schema Mappings</a:t>
            </a:r>
          </a:p>
        </p:txBody>
      </p:sp>
      <p:sp>
        <p:nvSpPr>
          <p:cNvPr id="36866" name="AutoShape 4"/>
          <p:cNvSpPr>
            <a:spLocks noChangeArrowheads="1"/>
          </p:cNvSpPr>
          <p:nvPr/>
        </p:nvSpPr>
        <p:spPr bwMode="auto">
          <a:xfrm>
            <a:off x="1981200" y="2133600"/>
            <a:ext cx="1295400" cy="1219200"/>
          </a:xfrm>
          <a:prstGeom prst="flowChartInternalStorage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/>
              <a:t>Source</a:t>
            </a:r>
          </a:p>
        </p:txBody>
      </p:sp>
      <p:sp>
        <p:nvSpPr>
          <p:cNvPr id="36867" name="AutoShape 5"/>
          <p:cNvSpPr>
            <a:spLocks noChangeArrowheads="1"/>
          </p:cNvSpPr>
          <p:nvPr/>
        </p:nvSpPr>
        <p:spPr bwMode="auto">
          <a:xfrm>
            <a:off x="5715000" y="2133600"/>
            <a:ext cx="1295400" cy="1219200"/>
          </a:xfrm>
          <a:prstGeom prst="flowChartInternalStorage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/>
              <a:t>Target</a:t>
            </a:r>
          </a:p>
        </p:txBody>
      </p:sp>
      <p:sp>
        <p:nvSpPr>
          <p:cNvPr id="36868" name="Freeform 7"/>
          <p:cNvSpPr>
            <a:spLocks/>
          </p:cNvSpPr>
          <p:nvPr/>
        </p:nvSpPr>
        <p:spPr bwMode="auto">
          <a:xfrm>
            <a:off x="3276600" y="2133600"/>
            <a:ext cx="2438400" cy="228600"/>
          </a:xfrm>
          <a:custGeom>
            <a:avLst/>
            <a:gdLst>
              <a:gd name="T0" fmla="*/ 0 w 1536"/>
              <a:gd name="T1" fmla="*/ 362902445 h 144"/>
              <a:gd name="T2" fmla="*/ 1814512717 w 1536"/>
              <a:gd name="T3" fmla="*/ 0 h 144"/>
              <a:gd name="T4" fmla="*/ 2147483647 w 1536"/>
              <a:gd name="T5" fmla="*/ 362902445 h 144"/>
              <a:gd name="T6" fmla="*/ 0 60000 65536"/>
              <a:gd name="T7" fmla="*/ 0 60000 65536"/>
              <a:gd name="T8" fmla="*/ 0 60000 65536"/>
              <a:gd name="T9" fmla="*/ 0 w 1536"/>
              <a:gd name="T10" fmla="*/ 0 h 144"/>
              <a:gd name="T11" fmla="*/ 1536 w 153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144">
                <a:moveTo>
                  <a:pt x="0" y="144"/>
                </a:moveTo>
                <a:cubicBezTo>
                  <a:pt x="232" y="72"/>
                  <a:pt x="464" y="0"/>
                  <a:pt x="720" y="0"/>
                </a:cubicBezTo>
                <a:cubicBezTo>
                  <a:pt x="976" y="0"/>
                  <a:pt x="1256" y="72"/>
                  <a:pt x="1536" y="144"/>
                </a:cubicBezTo>
              </a:path>
            </a:pathLst>
          </a:custGeom>
          <a:noFill/>
          <a:ln w="15875">
            <a:solidFill>
              <a:schemeClr val="tx1"/>
            </a:solidFill>
            <a:prstDash val="lg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GB" altLang="en-US"/>
          </a:p>
        </p:txBody>
      </p:sp>
      <p:sp>
        <p:nvSpPr>
          <p:cNvPr id="20492" name="AutoShape 12"/>
          <p:cNvSpPr>
            <a:spLocks noChangeArrowheads="1"/>
          </p:cNvSpPr>
          <p:nvPr/>
        </p:nvSpPr>
        <p:spPr bwMode="auto">
          <a:xfrm>
            <a:off x="1828800" y="5486400"/>
            <a:ext cx="762000" cy="762000"/>
          </a:xfrm>
          <a:prstGeom prst="flowChartInternalStorage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/>
              <a:t>S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20493" name="AutoShape 13"/>
          <p:cNvSpPr>
            <a:spLocks noChangeArrowheads="1"/>
          </p:cNvSpPr>
          <p:nvPr/>
        </p:nvSpPr>
        <p:spPr bwMode="auto">
          <a:xfrm>
            <a:off x="2933700" y="5486400"/>
            <a:ext cx="762000" cy="762000"/>
          </a:xfrm>
          <a:prstGeom prst="flowChartInternalStorage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/>
              <a:t>S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20494" name="AutoShape 14"/>
          <p:cNvSpPr>
            <a:spLocks noChangeArrowheads="1"/>
          </p:cNvSpPr>
          <p:nvPr/>
        </p:nvSpPr>
        <p:spPr bwMode="auto">
          <a:xfrm>
            <a:off x="6172200" y="5486400"/>
            <a:ext cx="762000" cy="762000"/>
          </a:xfrm>
          <a:prstGeom prst="flowChartInternalStorage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/>
              <a:t>S</a:t>
            </a:r>
            <a:r>
              <a:rPr lang="en-US" altLang="en-US" baseline="-25000"/>
              <a:t>n</a:t>
            </a:r>
            <a:endParaRPr lang="en-US" altLang="en-US"/>
          </a:p>
        </p:txBody>
      </p:sp>
      <p:sp>
        <p:nvSpPr>
          <p:cNvPr id="20495" name="AutoShape 15"/>
          <p:cNvSpPr>
            <a:spLocks noChangeArrowheads="1"/>
          </p:cNvSpPr>
          <p:nvPr/>
        </p:nvSpPr>
        <p:spPr bwMode="auto">
          <a:xfrm>
            <a:off x="2743200" y="3962400"/>
            <a:ext cx="3276600" cy="914400"/>
          </a:xfrm>
          <a:prstGeom prst="flowChartInternalStorage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/>
              <a:t>Mediated Schema</a:t>
            </a:r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V="1">
            <a:off x="2362200" y="4953000"/>
            <a:ext cx="1981200" cy="381000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H="1" flipV="1">
            <a:off x="4572000" y="4953000"/>
            <a:ext cx="1981200" cy="457200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 flipV="1">
            <a:off x="3352800" y="4953000"/>
            <a:ext cx="1143000" cy="457200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Box 1"/>
          <p:cNvSpPr txBox="1">
            <a:spLocks noChangeArrowheads="1"/>
          </p:cNvSpPr>
          <p:nvPr/>
        </p:nvSpPr>
        <p:spPr bwMode="auto">
          <a:xfrm>
            <a:off x="287338" y="1397000"/>
            <a:ext cx="6869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>
                <a:latin typeface="Calibri" charset="0"/>
              </a:rPr>
              <a:t>Schema mappings describe the relationship between:</a:t>
            </a:r>
          </a:p>
        </p:txBody>
      </p:sp>
      <p:sp>
        <p:nvSpPr>
          <p:cNvPr id="36877" name="TextBox 13"/>
          <p:cNvSpPr txBox="1">
            <a:spLocks noChangeArrowheads="1"/>
          </p:cNvSpPr>
          <p:nvPr/>
        </p:nvSpPr>
        <p:spPr bwMode="auto">
          <a:xfrm>
            <a:off x="282575" y="3473450"/>
            <a:ext cx="1817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>
                <a:latin typeface="Calibri" charset="0"/>
              </a:rPr>
              <a:t>Or between: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[based on slide by Doan, Halevy &amp; Ives]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2" grpId="0" animBg="1"/>
      <p:bldP spid="20493" grpId="0" animBg="1"/>
      <p:bldP spid="20494" grpId="0" animBg="1"/>
      <p:bldP spid="20495" grpId="0" animBg="1"/>
      <p:bldP spid="20496" grpId="0" animBg="1"/>
      <p:bldP spid="20497" grpId="0" animBg="1"/>
      <p:bldP spid="2049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319088"/>
            <a:ext cx="8382000" cy="6953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Semantics of Schema Mappings</a:t>
            </a:r>
          </a:p>
        </p:txBody>
      </p:sp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2093843" y="5063883"/>
            <a:ext cx="890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2800" i="1">
                <a:latin typeface="Arial" charset="0"/>
                <a:ea typeface="MS PGothic" charset="-128"/>
              </a:rPr>
              <a:t>I(S</a:t>
            </a:r>
            <a:r>
              <a:rPr lang="en-US" altLang="en-US" sz="2800" i="1" baseline="-25000">
                <a:latin typeface="Arial" charset="0"/>
                <a:ea typeface="MS PGothic" charset="-128"/>
              </a:rPr>
              <a:t>1</a:t>
            </a:r>
            <a:r>
              <a:rPr lang="en-US" altLang="en-US" sz="2800" i="1">
                <a:latin typeface="Arial" charset="0"/>
                <a:ea typeface="MS PGothic" charset="-128"/>
              </a:rPr>
              <a:t>)</a:t>
            </a:r>
            <a:endParaRPr lang="en-US" altLang="en-US" sz="2800">
              <a:latin typeface="Arial" charset="0"/>
              <a:ea typeface="MS PGothic" charset="-128"/>
            </a:endParaRPr>
          </a:p>
        </p:txBody>
      </p:sp>
      <p:sp>
        <p:nvSpPr>
          <p:cNvPr id="38915" name="AutoShape 5"/>
          <p:cNvSpPr>
            <a:spLocks noChangeArrowheads="1"/>
          </p:cNvSpPr>
          <p:nvPr/>
        </p:nvSpPr>
        <p:spPr bwMode="auto">
          <a:xfrm>
            <a:off x="2093843" y="4122495"/>
            <a:ext cx="762000" cy="762000"/>
          </a:xfrm>
          <a:prstGeom prst="flowChartInternalStorage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/>
              <a:t>S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38916" name="AutoShape 6"/>
          <p:cNvSpPr>
            <a:spLocks noChangeArrowheads="1"/>
          </p:cNvSpPr>
          <p:nvPr/>
        </p:nvSpPr>
        <p:spPr bwMode="auto">
          <a:xfrm>
            <a:off x="3198743" y="4122495"/>
            <a:ext cx="762000" cy="762000"/>
          </a:xfrm>
          <a:prstGeom prst="flowChartInternalStorage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/>
              <a:t>S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38917" name="AutoShape 7"/>
          <p:cNvSpPr>
            <a:spLocks noChangeArrowheads="1"/>
          </p:cNvSpPr>
          <p:nvPr/>
        </p:nvSpPr>
        <p:spPr bwMode="auto">
          <a:xfrm>
            <a:off x="6437243" y="4122495"/>
            <a:ext cx="762000" cy="762000"/>
          </a:xfrm>
          <a:prstGeom prst="flowChartInternalStorage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/>
              <a:t>S</a:t>
            </a:r>
            <a:r>
              <a:rPr lang="en-US" altLang="en-US" baseline="-25000"/>
              <a:t>n</a:t>
            </a:r>
            <a:endParaRPr lang="en-US" altLang="en-US"/>
          </a:p>
        </p:txBody>
      </p:sp>
      <p:sp>
        <p:nvSpPr>
          <p:cNvPr id="38918" name="AutoShape 8"/>
          <p:cNvSpPr>
            <a:spLocks noChangeArrowheads="1"/>
          </p:cNvSpPr>
          <p:nvPr/>
        </p:nvSpPr>
        <p:spPr bwMode="auto">
          <a:xfrm>
            <a:off x="3008243" y="2598495"/>
            <a:ext cx="4038600" cy="990600"/>
          </a:xfrm>
          <a:prstGeom prst="flowChartInternalStorage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/>
              <a:t>Mediated Schema (G)</a:t>
            </a:r>
          </a:p>
        </p:txBody>
      </p:sp>
      <p:sp>
        <p:nvSpPr>
          <p:cNvPr id="38919" name="Line 9"/>
          <p:cNvSpPr>
            <a:spLocks noChangeShapeType="1"/>
          </p:cNvSpPr>
          <p:nvPr/>
        </p:nvSpPr>
        <p:spPr bwMode="auto">
          <a:xfrm flipV="1">
            <a:off x="2627243" y="3589095"/>
            <a:ext cx="1981200" cy="381000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10"/>
          <p:cNvSpPr>
            <a:spLocks noChangeShapeType="1"/>
          </p:cNvSpPr>
          <p:nvPr/>
        </p:nvSpPr>
        <p:spPr bwMode="auto">
          <a:xfrm flipH="1" flipV="1">
            <a:off x="4608443" y="3589095"/>
            <a:ext cx="2209800" cy="457200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Line 11"/>
          <p:cNvSpPr>
            <a:spLocks noChangeShapeType="1"/>
          </p:cNvSpPr>
          <p:nvPr/>
        </p:nvSpPr>
        <p:spPr bwMode="auto">
          <a:xfrm flipV="1">
            <a:off x="3617843" y="3589095"/>
            <a:ext cx="990600" cy="457200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Text Box 12"/>
          <p:cNvSpPr txBox="1">
            <a:spLocks noChangeArrowheads="1"/>
          </p:cNvSpPr>
          <p:nvPr/>
        </p:nvSpPr>
        <p:spPr bwMode="auto">
          <a:xfrm>
            <a:off x="3160643" y="5063883"/>
            <a:ext cx="890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2800" i="1">
                <a:latin typeface="Arial" charset="0"/>
                <a:ea typeface="MS PGothic" charset="-128"/>
              </a:rPr>
              <a:t>I(S</a:t>
            </a:r>
            <a:r>
              <a:rPr lang="en-US" altLang="en-US" sz="2800" i="1" baseline="-25000">
                <a:latin typeface="Arial" charset="0"/>
                <a:ea typeface="MS PGothic" charset="-128"/>
              </a:rPr>
              <a:t>2</a:t>
            </a:r>
            <a:r>
              <a:rPr lang="en-US" altLang="en-US" sz="2800" i="1">
                <a:latin typeface="Arial" charset="0"/>
                <a:ea typeface="MS PGothic" charset="-128"/>
              </a:rPr>
              <a:t>)</a:t>
            </a:r>
            <a:endParaRPr lang="en-US" altLang="en-US" sz="2800">
              <a:latin typeface="Arial" charset="0"/>
              <a:ea typeface="MS PGothic" charset="-128"/>
            </a:endParaRPr>
          </a:p>
        </p:txBody>
      </p:sp>
      <p:sp>
        <p:nvSpPr>
          <p:cNvPr id="38923" name="Text Box 13"/>
          <p:cNvSpPr txBox="1">
            <a:spLocks noChangeArrowheads="1"/>
          </p:cNvSpPr>
          <p:nvPr/>
        </p:nvSpPr>
        <p:spPr bwMode="auto">
          <a:xfrm>
            <a:off x="6437243" y="5063883"/>
            <a:ext cx="890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2800" i="1">
                <a:latin typeface="Arial" charset="0"/>
                <a:ea typeface="MS PGothic" charset="-128"/>
              </a:rPr>
              <a:t>I(S</a:t>
            </a:r>
            <a:r>
              <a:rPr lang="en-US" altLang="en-US" sz="2800" i="1" baseline="-25000">
                <a:latin typeface="Arial" charset="0"/>
                <a:ea typeface="MS PGothic" charset="-128"/>
              </a:rPr>
              <a:t>n</a:t>
            </a:r>
            <a:r>
              <a:rPr lang="en-US" altLang="en-US" sz="2800" i="1">
                <a:latin typeface="Arial" charset="0"/>
                <a:ea typeface="MS PGothic" charset="-128"/>
              </a:rPr>
              <a:t>)</a:t>
            </a:r>
            <a:endParaRPr lang="en-US" altLang="en-US" sz="2800">
              <a:latin typeface="Arial" charset="0"/>
              <a:ea typeface="MS PGothic" charset="-128"/>
            </a:endParaRPr>
          </a:p>
        </p:txBody>
      </p:sp>
      <p:sp>
        <p:nvSpPr>
          <p:cNvPr id="38924" name="Text Box 14"/>
          <p:cNvSpPr txBox="1">
            <a:spLocks noChangeArrowheads="1"/>
          </p:cNvSpPr>
          <p:nvPr/>
        </p:nvSpPr>
        <p:spPr bwMode="auto">
          <a:xfrm>
            <a:off x="874643" y="3493845"/>
            <a:ext cx="522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3200" i="1">
                <a:latin typeface="Arial" charset="0"/>
                <a:ea typeface="MS PGothic" charset="-128"/>
              </a:rPr>
              <a:t>M</a:t>
            </a:r>
          </a:p>
        </p:txBody>
      </p:sp>
      <p:sp>
        <p:nvSpPr>
          <p:cNvPr id="38925" name="Line 15"/>
          <p:cNvSpPr>
            <a:spLocks noChangeShapeType="1"/>
          </p:cNvSpPr>
          <p:nvPr/>
        </p:nvSpPr>
        <p:spPr bwMode="auto">
          <a:xfrm>
            <a:off x="1408043" y="3817695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Text Box 16"/>
          <p:cNvSpPr txBox="1">
            <a:spLocks noChangeArrowheads="1"/>
          </p:cNvSpPr>
          <p:nvPr/>
        </p:nvSpPr>
        <p:spPr bwMode="auto">
          <a:xfrm>
            <a:off x="7142988" y="2966724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i="1">
                <a:latin typeface="Arial" charset="0"/>
                <a:ea typeface="MS PGothic" charset="-128"/>
              </a:rPr>
              <a:t>I(G)</a:t>
            </a:r>
            <a:endParaRPr lang="en-US" altLang="en-US">
              <a:latin typeface="Arial" charset="0"/>
              <a:ea typeface="MS PGothic" charset="-128"/>
            </a:endParaRPr>
          </a:p>
        </p:txBody>
      </p:sp>
      <p:sp>
        <p:nvSpPr>
          <p:cNvPr id="38927" name="Text Box 17"/>
          <p:cNvSpPr txBox="1">
            <a:spLocks noChangeArrowheads="1"/>
          </p:cNvSpPr>
          <p:nvPr/>
        </p:nvSpPr>
        <p:spPr bwMode="auto">
          <a:xfrm>
            <a:off x="1676400" y="5756311"/>
            <a:ext cx="56525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3600" i="1" dirty="0">
                <a:latin typeface="Arial" charset="0"/>
                <a:ea typeface="MS PGothic" charset="-128"/>
              </a:rPr>
              <a:t>M</a:t>
            </a:r>
            <a:r>
              <a:rPr lang="en-US" altLang="en-US" sz="3600" i="1" baseline="-25000" dirty="0">
                <a:latin typeface="Arial" charset="0"/>
                <a:ea typeface="MS PGothic" charset="-128"/>
              </a:rPr>
              <a:t>R </a:t>
            </a:r>
            <a:r>
              <a:rPr lang="en-US" altLang="en-US" sz="3600" i="1" dirty="0">
                <a:latin typeface="Arial" charset="0"/>
                <a:ea typeface="MS PGothic" charset="-128"/>
                <a:sym typeface="Symbol" charset="2"/>
              </a:rPr>
              <a:t></a:t>
            </a:r>
            <a:r>
              <a:rPr lang="en-US" altLang="en-US" sz="3600" i="1" dirty="0">
                <a:latin typeface="Arial" charset="0"/>
                <a:ea typeface="MS PGothic" charset="-128"/>
              </a:rPr>
              <a:t>  I(G) x I(S</a:t>
            </a:r>
            <a:r>
              <a:rPr lang="en-US" altLang="en-US" sz="3600" i="1" baseline="-25000" dirty="0">
                <a:latin typeface="Arial" charset="0"/>
                <a:ea typeface="MS PGothic" charset="-128"/>
              </a:rPr>
              <a:t>1</a:t>
            </a:r>
            <a:r>
              <a:rPr lang="en-US" altLang="en-US" sz="3600" i="1" dirty="0">
                <a:latin typeface="Arial" charset="0"/>
                <a:ea typeface="MS PGothic" charset="-128"/>
              </a:rPr>
              <a:t>) x … I(S</a:t>
            </a:r>
            <a:r>
              <a:rPr lang="en-US" altLang="en-US" sz="3600" i="1" baseline="-25000" dirty="0">
                <a:latin typeface="Arial" charset="0"/>
                <a:ea typeface="MS PGothic" charset="-128"/>
              </a:rPr>
              <a:t>n</a:t>
            </a:r>
            <a:r>
              <a:rPr lang="en-US" altLang="en-US" sz="3600" i="1" dirty="0">
                <a:latin typeface="Arial" charset="0"/>
                <a:ea typeface="MS PGothic" charset="-128"/>
              </a:rPr>
              <a:t>)</a:t>
            </a:r>
          </a:p>
        </p:txBody>
      </p:sp>
      <p:sp>
        <p:nvSpPr>
          <p:cNvPr id="38928" name="TextBox 16"/>
          <p:cNvSpPr txBox="1">
            <a:spLocks noChangeArrowheads="1"/>
          </p:cNvSpPr>
          <p:nvPr/>
        </p:nvSpPr>
        <p:spPr bwMode="auto">
          <a:xfrm>
            <a:off x="265113" y="1255713"/>
            <a:ext cx="83550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dirty="0">
                <a:latin typeface="Calibri" charset="0"/>
              </a:rPr>
              <a:t>Formally, schema mapping M describes a relation M</a:t>
            </a:r>
            <a:r>
              <a:rPr lang="en-US" altLang="en-US" baseline="-25000" dirty="0">
                <a:latin typeface="Calibri" charset="0"/>
              </a:rPr>
              <a:t>R</a:t>
            </a:r>
            <a:r>
              <a:rPr lang="en-US" altLang="en-US" dirty="0">
                <a:latin typeface="Calibri" charset="0"/>
              </a:rPr>
              <a:t>:</a:t>
            </a:r>
          </a:p>
          <a:p>
            <a:pPr algn="l"/>
            <a:r>
              <a:rPr lang="en-US" altLang="en-US" dirty="0">
                <a:latin typeface="Calibri" charset="0"/>
              </a:rPr>
              <a:t>which instances I(G) of the mediated schema G are consistent with the current instances {I(Si)} of the data sources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[based on slide by Doan, Halevy &amp; Ives]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7772400" cy="1044575"/>
          </a:xfrm>
        </p:spPr>
        <p:txBody>
          <a:bodyPr/>
          <a:lstStyle/>
          <a:p>
            <a:pPr>
              <a:defRPr/>
            </a:pPr>
            <a:r>
              <a:rPr lang="en-US"/>
              <a:t>Possible Instances of Mediated Schema: Simple Example</a:t>
            </a:r>
            <a:endParaRPr lang="en-US" dirty="0"/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r>
              <a:rPr lang="en-US" altLang="en-US" dirty="0">
                <a:latin typeface="Calibri" charset="0"/>
              </a:rPr>
              <a:t>Source 1: (Director, Title, Year) with tuples</a:t>
            </a:r>
          </a:p>
          <a:p>
            <a:pPr lvl="1"/>
            <a:r>
              <a:rPr lang="en-US" altLang="en-US" dirty="0">
                <a:latin typeface="Calibri" charset="0"/>
              </a:rPr>
              <a:t>{(Allen, Manhattan, 1979), </a:t>
            </a:r>
          </a:p>
          <a:p>
            <a:pPr lvl="1"/>
            <a:r>
              <a:rPr lang="en-US" altLang="en-US" dirty="0">
                <a:latin typeface="Calibri" charset="0"/>
              </a:rPr>
              <a:t>(Coppola, </a:t>
            </a:r>
            <a:r>
              <a:rPr lang="en-US" altLang="en-US" dirty="0" err="1">
                <a:latin typeface="Calibri" charset="0"/>
              </a:rPr>
              <a:t>GodFather</a:t>
            </a:r>
            <a:r>
              <a:rPr lang="en-US" altLang="en-US" dirty="0">
                <a:latin typeface="Calibri" charset="0"/>
              </a:rPr>
              <a:t>, 1972)}</a:t>
            </a:r>
          </a:p>
          <a:p>
            <a:r>
              <a:rPr lang="en-US" altLang="en-US" dirty="0">
                <a:latin typeface="Calibri" charset="0"/>
              </a:rPr>
              <a:t>Mediated schema: (Title, Year)</a:t>
            </a:r>
          </a:p>
          <a:p>
            <a:pPr lvl="1"/>
            <a:r>
              <a:rPr lang="en-US" altLang="en-US" dirty="0">
                <a:latin typeface="Calibri" charset="0"/>
              </a:rPr>
              <a:t>Simple projection of Source 1  </a:t>
            </a:r>
          </a:p>
          <a:p>
            <a:pPr lvl="1"/>
            <a:r>
              <a:rPr lang="en-US" altLang="en-US" dirty="0">
                <a:latin typeface="Calibri" charset="0"/>
              </a:rPr>
              <a:t>Only one possible instance:</a:t>
            </a:r>
          </a:p>
          <a:p>
            <a:pPr lvl="1"/>
            <a:r>
              <a:rPr lang="en-US" altLang="en-US" dirty="0">
                <a:latin typeface="Calibri" charset="0"/>
              </a:rPr>
              <a:t>{(Manhattan, 1979), (</a:t>
            </a:r>
            <a:r>
              <a:rPr lang="en-US" altLang="en-US" dirty="0" err="1">
                <a:latin typeface="Calibri" charset="0"/>
              </a:rPr>
              <a:t>GodFather</a:t>
            </a:r>
            <a:r>
              <a:rPr lang="en-US" altLang="en-US" dirty="0">
                <a:latin typeface="Calibri" charset="0"/>
              </a:rPr>
              <a:t>, 1972)}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[based on slide by Doan, Halevy &amp; Ives]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7772400" cy="1044575"/>
          </a:xfrm>
        </p:spPr>
        <p:txBody>
          <a:bodyPr/>
          <a:lstStyle/>
          <a:p>
            <a:pPr>
              <a:defRPr/>
            </a:pPr>
            <a:r>
              <a:rPr lang="en-US"/>
              <a:t>Possible Instances of Mediated Schema: Second Example</a:t>
            </a:r>
            <a:endParaRPr lang="en-US" dirty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463675"/>
            <a:ext cx="8639033" cy="4594225"/>
          </a:xfrm>
        </p:spPr>
        <p:txBody>
          <a:bodyPr/>
          <a:lstStyle/>
          <a:p>
            <a:r>
              <a:rPr lang="en-US" altLang="en-US" dirty="0">
                <a:latin typeface="Calibri" charset="0"/>
              </a:rPr>
              <a:t>Source 1: (Title, Year) with tuples</a:t>
            </a:r>
          </a:p>
          <a:p>
            <a:pPr lvl="1"/>
            <a:r>
              <a:rPr lang="en-US" altLang="en-US" dirty="0">
                <a:latin typeface="Calibri" charset="0"/>
              </a:rPr>
              <a:t>{(Manhattan, 1979), (</a:t>
            </a:r>
            <a:r>
              <a:rPr lang="en-US" altLang="en-US" dirty="0" err="1">
                <a:latin typeface="Calibri" charset="0"/>
              </a:rPr>
              <a:t>GodFather</a:t>
            </a:r>
            <a:r>
              <a:rPr lang="en-US" altLang="en-US" dirty="0">
                <a:latin typeface="Calibri" charset="0"/>
              </a:rPr>
              <a:t>, 1972)}</a:t>
            </a:r>
          </a:p>
          <a:p>
            <a:r>
              <a:rPr lang="en-US" altLang="en-US" dirty="0">
                <a:latin typeface="Calibri" charset="0"/>
              </a:rPr>
              <a:t>Mediated schema: movie(Director, Title, Year)</a:t>
            </a:r>
          </a:p>
          <a:p>
            <a:pPr lvl="1"/>
            <a:r>
              <a:rPr lang="en-US" altLang="en-US" dirty="0">
                <a:latin typeface="Calibri" charset="0"/>
              </a:rPr>
              <a:t>Possible instance 1: </a:t>
            </a:r>
            <a:br>
              <a:rPr lang="en-US" altLang="en-US" dirty="0">
                <a:latin typeface="Calibri" charset="0"/>
              </a:rPr>
            </a:br>
            <a:r>
              <a:rPr lang="en-US" altLang="en-US" dirty="0">
                <a:latin typeface="Calibri" charset="0"/>
              </a:rPr>
              <a:t>{(Allen, Manhattan, 1979), (Coppola, </a:t>
            </a:r>
            <a:r>
              <a:rPr lang="en-US" altLang="en-US" dirty="0" err="1">
                <a:latin typeface="Calibri" charset="0"/>
              </a:rPr>
              <a:t>GodFather</a:t>
            </a:r>
            <a:r>
              <a:rPr lang="en-US" altLang="en-US" dirty="0">
                <a:latin typeface="Calibri" charset="0"/>
              </a:rPr>
              <a:t>, 1972)}</a:t>
            </a:r>
          </a:p>
          <a:p>
            <a:pPr lvl="1"/>
            <a:r>
              <a:rPr lang="en-US" altLang="en-US" dirty="0">
                <a:latin typeface="Calibri" charset="0"/>
              </a:rPr>
              <a:t>Another possible instance 2: </a:t>
            </a:r>
            <a:br>
              <a:rPr lang="en-US" altLang="en-US" dirty="0">
                <a:latin typeface="Calibri" charset="0"/>
              </a:rPr>
            </a:br>
            <a:r>
              <a:rPr lang="en-US" altLang="en-US" dirty="0">
                <a:latin typeface="Calibri" charset="0"/>
              </a:rPr>
              <a:t>{(Halevy, Manhattan, 1979), (</a:t>
            </a:r>
            <a:r>
              <a:rPr lang="en-US" altLang="en-US" dirty="0" err="1">
                <a:latin typeface="Calibri" charset="0"/>
              </a:rPr>
              <a:t>Stonebraker</a:t>
            </a:r>
            <a:r>
              <a:rPr lang="en-US" altLang="en-US" dirty="0">
                <a:latin typeface="Calibri" charset="0"/>
              </a:rPr>
              <a:t>, </a:t>
            </a:r>
            <a:r>
              <a:rPr lang="en-US" altLang="en-US" dirty="0" err="1">
                <a:latin typeface="Calibri" charset="0"/>
              </a:rPr>
              <a:t>GodFather</a:t>
            </a:r>
            <a:r>
              <a:rPr lang="en-US" altLang="en-US" dirty="0">
                <a:latin typeface="Calibri" charset="0"/>
              </a:rPr>
              <a:t>, 1972)}. </a:t>
            </a:r>
          </a:p>
          <a:p>
            <a:r>
              <a:rPr lang="en-US" altLang="en-US" dirty="0">
                <a:latin typeface="Calibri" charset="0"/>
              </a:rPr>
              <a:t>This matters when we answer queries:</a:t>
            </a:r>
          </a:p>
          <a:p>
            <a:pPr lvl="1"/>
            <a:r>
              <a:rPr lang="en-US" altLang="en-US" dirty="0">
                <a:latin typeface="Calibri" charset="0"/>
              </a:rPr>
              <a:t>See next slide.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[based on slide by Doan, Halevy &amp; Ives]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7772400" cy="1044575"/>
          </a:xfrm>
        </p:spPr>
        <p:txBody>
          <a:bodyPr/>
          <a:lstStyle/>
          <a:p>
            <a:pPr>
              <a:defRPr/>
            </a:pPr>
            <a:r>
              <a:rPr lang="en-US"/>
              <a:t>Answering Queries over Possible Instances of Mediated Schema</a:t>
            </a:r>
            <a:endParaRPr lang="en-US" dirty="0"/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463675"/>
            <a:ext cx="8536675" cy="4594225"/>
          </a:xfrm>
        </p:spPr>
        <p:txBody>
          <a:bodyPr/>
          <a:lstStyle/>
          <a:p>
            <a:r>
              <a:rPr lang="en-US" altLang="en-US" dirty="0">
                <a:latin typeface="Calibri" charset="0"/>
              </a:rPr>
              <a:t>Mediated schema: movie(Director, Title, Year)</a:t>
            </a:r>
          </a:p>
          <a:p>
            <a:pPr lvl="1"/>
            <a:r>
              <a:rPr lang="en-US" altLang="en-US" dirty="0">
                <a:latin typeface="Calibri" charset="0"/>
              </a:rPr>
              <a:t>Possible instance 1: </a:t>
            </a:r>
            <a:br>
              <a:rPr lang="en-US" altLang="en-US" dirty="0">
                <a:latin typeface="Calibri" charset="0"/>
              </a:rPr>
            </a:br>
            <a:r>
              <a:rPr lang="en-US" altLang="en-US" dirty="0">
                <a:latin typeface="Calibri" charset="0"/>
              </a:rPr>
              <a:t>{(Allen, Manhattan, 1979), (Coppola, </a:t>
            </a:r>
            <a:r>
              <a:rPr lang="en-US" altLang="en-US" dirty="0" err="1">
                <a:latin typeface="Calibri" charset="0"/>
              </a:rPr>
              <a:t>GodFather</a:t>
            </a:r>
            <a:r>
              <a:rPr lang="en-US" altLang="en-US" dirty="0">
                <a:latin typeface="Calibri" charset="0"/>
              </a:rPr>
              <a:t>, 1972)}</a:t>
            </a:r>
          </a:p>
          <a:p>
            <a:pPr lvl="1"/>
            <a:r>
              <a:rPr lang="en-US" altLang="en-US" dirty="0">
                <a:latin typeface="Calibri" charset="0"/>
              </a:rPr>
              <a:t>Another possible instance 2: </a:t>
            </a:r>
            <a:br>
              <a:rPr lang="en-US" altLang="en-US" dirty="0">
                <a:latin typeface="Calibri" charset="0"/>
              </a:rPr>
            </a:br>
            <a:r>
              <a:rPr lang="en-US" altLang="en-US" dirty="0">
                <a:latin typeface="Calibri" charset="0"/>
              </a:rPr>
              <a:t>{(Halevy, Manhattan, 1979), (</a:t>
            </a:r>
            <a:r>
              <a:rPr lang="en-US" altLang="en-US" dirty="0" err="1">
                <a:latin typeface="Calibri" charset="0"/>
              </a:rPr>
              <a:t>Stonebraker</a:t>
            </a:r>
            <a:r>
              <a:rPr lang="en-US" altLang="en-US" dirty="0">
                <a:latin typeface="Calibri" charset="0"/>
              </a:rPr>
              <a:t>, </a:t>
            </a:r>
            <a:r>
              <a:rPr lang="en-US" altLang="en-US" dirty="0" err="1">
                <a:latin typeface="Calibri" charset="0"/>
              </a:rPr>
              <a:t>GodFather</a:t>
            </a:r>
            <a:r>
              <a:rPr lang="en-US" altLang="en-US" dirty="0">
                <a:latin typeface="Calibri" charset="0"/>
              </a:rPr>
              <a:t>, 1972)}. </a:t>
            </a:r>
          </a:p>
          <a:p>
            <a:r>
              <a:rPr lang="en-US" altLang="en-US" dirty="0">
                <a:latin typeface="Calibri" charset="0"/>
              </a:rPr>
              <a:t>Query Q1: return all years of movies</a:t>
            </a:r>
          </a:p>
          <a:p>
            <a:pPr lvl="1"/>
            <a:r>
              <a:rPr lang="en-US" altLang="en-US" dirty="0">
                <a:latin typeface="Calibri" charset="0"/>
              </a:rPr>
              <a:t> Answer: (1979, 1972) are certain answers.</a:t>
            </a:r>
          </a:p>
          <a:p>
            <a:r>
              <a:rPr lang="en-US" altLang="en-US" dirty="0">
                <a:latin typeface="Calibri" charset="0"/>
              </a:rPr>
              <a:t>Query Q2: return all directors</a:t>
            </a:r>
          </a:p>
          <a:p>
            <a:pPr lvl="1"/>
            <a:r>
              <a:rPr lang="en-US" altLang="en-US" dirty="0">
                <a:latin typeface="Calibri" charset="0"/>
              </a:rPr>
              <a:t>No certain answers because no directors appear in all possible instances of the mediated schema.</a:t>
            </a:r>
          </a:p>
          <a:p>
            <a:pPr lvl="1"/>
            <a:endParaRPr lang="en-US" altLang="en-US" dirty="0">
              <a:latin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[based on slide by Doan, Halevy &amp; Ives]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30188" y="225425"/>
            <a:ext cx="8382000" cy="8350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Certain Answers Makes this Formal</a:t>
            </a:r>
          </a:p>
        </p:txBody>
      </p:sp>
      <p:sp>
        <p:nvSpPr>
          <p:cNvPr id="49154" name="Text Box 3"/>
          <p:cNvSpPr txBox="1">
            <a:spLocks noChangeArrowheads="1"/>
          </p:cNvSpPr>
          <p:nvPr/>
        </p:nvSpPr>
        <p:spPr bwMode="auto">
          <a:xfrm>
            <a:off x="2895600" y="4937262"/>
            <a:ext cx="496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2800" i="1">
                <a:latin typeface="Arial" charset="0"/>
                <a:ea typeface="MS PGothic" charset="-128"/>
              </a:rPr>
              <a:t>s</a:t>
            </a:r>
            <a:r>
              <a:rPr lang="en-US" altLang="en-US" sz="2800" i="1" baseline="-25000">
                <a:latin typeface="Arial" charset="0"/>
                <a:ea typeface="MS PGothic" charset="-128"/>
              </a:rPr>
              <a:t>1</a:t>
            </a:r>
            <a:endParaRPr lang="en-US" altLang="en-US" sz="2800">
              <a:latin typeface="Arial" charset="0"/>
              <a:ea typeface="MS PGothic" charset="-128"/>
            </a:endParaRPr>
          </a:p>
        </p:txBody>
      </p:sp>
      <p:sp>
        <p:nvSpPr>
          <p:cNvPr id="49155" name="AutoShape 4"/>
          <p:cNvSpPr>
            <a:spLocks noChangeArrowheads="1"/>
          </p:cNvSpPr>
          <p:nvPr/>
        </p:nvSpPr>
        <p:spPr bwMode="auto">
          <a:xfrm>
            <a:off x="2743200" y="4022862"/>
            <a:ext cx="762000" cy="762000"/>
          </a:xfrm>
          <a:prstGeom prst="flowChartInternalStorage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/>
              <a:t>S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49156" name="AutoShape 5"/>
          <p:cNvSpPr>
            <a:spLocks noChangeArrowheads="1"/>
          </p:cNvSpPr>
          <p:nvPr/>
        </p:nvSpPr>
        <p:spPr bwMode="auto">
          <a:xfrm>
            <a:off x="3848100" y="4022862"/>
            <a:ext cx="762000" cy="762000"/>
          </a:xfrm>
          <a:prstGeom prst="flowChartInternalStorage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/>
              <a:t>S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49157" name="AutoShape 6"/>
          <p:cNvSpPr>
            <a:spLocks noChangeArrowheads="1"/>
          </p:cNvSpPr>
          <p:nvPr/>
        </p:nvSpPr>
        <p:spPr bwMode="auto">
          <a:xfrm>
            <a:off x="7086600" y="4022862"/>
            <a:ext cx="762000" cy="762000"/>
          </a:xfrm>
          <a:prstGeom prst="flowChartInternalStorage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/>
              <a:t>S</a:t>
            </a:r>
            <a:r>
              <a:rPr lang="en-US" altLang="en-US" baseline="-25000"/>
              <a:t>n</a:t>
            </a:r>
            <a:endParaRPr lang="en-US" altLang="en-US"/>
          </a:p>
        </p:txBody>
      </p:sp>
      <p:sp>
        <p:nvSpPr>
          <p:cNvPr id="49158" name="AutoShape 7"/>
          <p:cNvSpPr>
            <a:spLocks noChangeArrowheads="1"/>
          </p:cNvSpPr>
          <p:nvPr/>
        </p:nvSpPr>
        <p:spPr bwMode="auto">
          <a:xfrm>
            <a:off x="3657600" y="2498862"/>
            <a:ext cx="4038600" cy="990600"/>
          </a:xfrm>
          <a:prstGeom prst="flowChartInternalStorage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/>
              <a:t>Mediated Schema (G)</a:t>
            </a:r>
          </a:p>
        </p:txBody>
      </p:sp>
      <p:sp>
        <p:nvSpPr>
          <p:cNvPr id="49159" name="Line 8"/>
          <p:cNvSpPr>
            <a:spLocks noChangeShapeType="1"/>
          </p:cNvSpPr>
          <p:nvPr/>
        </p:nvSpPr>
        <p:spPr bwMode="auto">
          <a:xfrm flipV="1">
            <a:off x="3276600" y="3489462"/>
            <a:ext cx="1981200" cy="381000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Line 9"/>
          <p:cNvSpPr>
            <a:spLocks noChangeShapeType="1"/>
          </p:cNvSpPr>
          <p:nvPr/>
        </p:nvSpPr>
        <p:spPr bwMode="auto">
          <a:xfrm flipH="1" flipV="1">
            <a:off x="5257800" y="3489462"/>
            <a:ext cx="2209800" cy="457200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Line 10"/>
          <p:cNvSpPr>
            <a:spLocks noChangeShapeType="1"/>
          </p:cNvSpPr>
          <p:nvPr/>
        </p:nvSpPr>
        <p:spPr bwMode="auto">
          <a:xfrm flipV="1">
            <a:off x="4267200" y="3489462"/>
            <a:ext cx="990600" cy="457200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Text Box 11"/>
          <p:cNvSpPr txBox="1">
            <a:spLocks noChangeArrowheads="1"/>
          </p:cNvSpPr>
          <p:nvPr/>
        </p:nvSpPr>
        <p:spPr bwMode="auto">
          <a:xfrm>
            <a:off x="3962400" y="4937262"/>
            <a:ext cx="496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2800" i="1">
                <a:latin typeface="Arial" charset="0"/>
                <a:ea typeface="MS PGothic" charset="-128"/>
              </a:rPr>
              <a:t>s</a:t>
            </a:r>
            <a:r>
              <a:rPr lang="en-US" altLang="en-US" sz="2800" i="1" baseline="-25000">
                <a:latin typeface="Arial" charset="0"/>
                <a:ea typeface="MS PGothic" charset="-128"/>
              </a:rPr>
              <a:t>2</a:t>
            </a:r>
            <a:endParaRPr lang="en-US" altLang="en-US" sz="2800">
              <a:latin typeface="Arial" charset="0"/>
              <a:ea typeface="MS PGothic" charset="-128"/>
            </a:endParaRPr>
          </a:p>
        </p:txBody>
      </p:sp>
      <p:sp>
        <p:nvSpPr>
          <p:cNvPr id="49163" name="Text Box 12"/>
          <p:cNvSpPr txBox="1">
            <a:spLocks noChangeArrowheads="1"/>
          </p:cNvSpPr>
          <p:nvPr/>
        </p:nvSpPr>
        <p:spPr bwMode="auto">
          <a:xfrm>
            <a:off x="7239000" y="4937262"/>
            <a:ext cx="496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2800" i="1">
                <a:latin typeface="Arial" charset="0"/>
                <a:ea typeface="MS PGothic" charset="-128"/>
              </a:rPr>
              <a:t>s</a:t>
            </a:r>
            <a:r>
              <a:rPr lang="en-US" altLang="en-US" sz="2800" i="1" baseline="-25000">
                <a:latin typeface="Arial" charset="0"/>
                <a:ea typeface="MS PGothic" charset="-128"/>
              </a:rPr>
              <a:t>n</a:t>
            </a:r>
            <a:endParaRPr lang="en-US" altLang="en-US" sz="2800">
              <a:latin typeface="Arial" charset="0"/>
              <a:ea typeface="MS PGothic" charset="-128"/>
            </a:endParaRPr>
          </a:p>
        </p:txBody>
      </p:sp>
      <p:sp>
        <p:nvSpPr>
          <p:cNvPr id="49164" name="Text Box 13"/>
          <p:cNvSpPr txBox="1">
            <a:spLocks noChangeArrowheads="1"/>
          </p:cNvSpPr>
          <p:nvPr/>
        </p:nvSpPr>
        <p:spPr bwMode="auto">
          <a:xfrm>
            <a:off x="381000" y="3413262"/>
            <a:ext cx="2193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3200" i="1">
                <a:latin typeface="Arial" charset="0"/>
                <a:ea typeface="MS PGothic" charset="-128"/>
              </a:rPr>
              <a:t>Mapping M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1457325" y="2592525"/>
            <a:ext cx="579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4000">
                <a:latin typeface="Arial" charset="0"/>
                <a:ea typeface="MS PGothic" charset="-128"/>
              </a:rPr>
              <a:t>Q</a:t>
            </a:r>
            <a:endParaRPr lang="en-US" altLang="en-US">
              <a:latin typeface="Arial" charset="0"/>
              <a:ea typeface="MS PGothic" charset="-128"/>
            </a:endParaRPr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2157413" y="3040200"/>
            <a:ext cx="1271587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80963" y="4602989"/>
            <a:ext cx="16859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2800" dirty="0">
                <a:latin typeface="Arial" charset="0"/>
                <a:ea typeface="MS PGothic" charset="-128"/>
              </a:rPr>
              <a:t>Source </a:t>
            </a:r>
          </a:p>
          <a:p>
            <a:r>
              <a:rPr lang="en-US" altLang="en-US" sz="2800" dirty="0">
                <a:latin typeface="Arial" charset="0"/>
                <a:ea typeface="MS PGothic" charset="-128"/>
              </a:rPr>
              <a:t>instances</a:t>
            </a:r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1736034" y="5165862"/>
            <a:ext cx="100716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478261" y="5549139"/>
            <a:ext cx="7333033" cy="107721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3200" b="1" i="1" dirty="0">
                <a:latin typeface="Arial" charset="0"/>
                <a:ea typeface="MS PGothic" charset="-128"/>
              </a:rPr>
              <a:t>Certain answers</a:t>
            </a:r>
            <a:r>
              <a:rPr lang="en-US" altLang="en-US" sz="3200" i="1" dirty="0">
                <a:latin typeface="Arial" charset="0"/>
                <a:ea typeface="MS PGothic" charset="-128"/>
              </a:rPr>
              <a:t>:    t </a:t>
            </a:r>
            <a:r>
              <a:rPr lang="en-US" altLang="en-US" sz="3200" i="1" dirty="0">
                <a:latin typeface="Arial" charset="0"/>
                <a:ea typeface="MS PGothic" charset="-128"/>
                <a:sym typeface="Symbol" charset="2"/>
              </a:rPr>
              <a:t> Q(s</a:t>
            </a:r>
            <a:r>
              <a:rPr lang="en-US" altLang="en-US" sz="3200" i="1" baseline="-25000" dirty="0">
                <a:latin typeface="Arial" charset="0"/>
                <a:ea typeface="MS PGothic" charset="-128"/>
                <a:sym typeface="Symbol" charset="2"/>
              </a:rPr>
              <a:t>1</a:t>
            </a:r>
            <a:r>
              <a:rPr lang="en-US" altLang="en-US" sz="3200" i="1" dirty="0">
                <a:latin typeface="Arial" charset="0"/>
                <a:ea typeface="MS PGothic" charset="-128"/>
                <a:sym typeface="Symbol" charset="2"/>
              </a:rPr>
              <a:t>, …, </a:t>
            </a:r>
            <a:r>
              <a:rPr lang="en-US" altLang="en-US" sz="3200" i="1" dirty="0" err="1">
                <a:latin typeface="Arial" charset="0"/>
                <a:ea typeface="MS PGothic" charset="-128"/>
                <a:sym typeface="Symbol" charset="2"/>
              </a:rPr>
              <a:t>s</a:t>
            </a:r>
            <a:r>
              <a:rPr lang="en-US" altLang="en-US" sz="3200" i="1" baseline="-25000" dirty="0" err="1">
                <a:latin typeface="Arial" charset="0"/>
                <a:ea typeface="MS PGothic" charset="-128"/>
                <a:sym typeface="Symbol" charset="2"/>
              </a:rPr>
              <a:t>n</a:t>
            </a:r>
            <a:r>
              <a:rPr lang="en-US" altLang="en-US" sz="3200" i="1" dirty="0">
                <a:latin typeface="Arial" charset="0"/>
                <a:ea typeface="MS PGothic" charset="-128"/>
                <a:sym typeface="Symbol" charset="2"/>
              </a:rPr>
              <a:t>)  </a:t>
            </a:r>
            <a:r>
              <a:rPr lang="en-US" altLang="en-US" sz="3200" b="1" i="1" dirty="0" err="1">
                <a:latin typeface="Arial" charset="0"/>
                <a:ea typeface="MS PGothic" charset="-128"/>
                <a:sym typeface="Symbol" charset="2"/>
              </a:rPr>
              <a:t>iff</a:t>
            </a:r>
            <a:endParaRPr lang="en-US" altLang="en-US" sz="3200" b="1" i="1" dirty="0">
              <a:latin typeface="Arial" charset="0"/>
              <a:ea typeface="MS PGothic" charset="-128"/>
              <a:sym typeface="Symbol" charset="2"/>
            </a:endParaRPr>
          </a:p>
          <a:p>
            <a:r>
              <a:rPr lang="en-US" altLang="en-US" sz="3200" i="1" dirty="0">
                <a:latin typeface="Arial" charset="0"/>
                <a:ea typeface="MS PGothic" charset="-128"/>
                <a:sym typeface="Symbol" charset="2"/>
              </a:rPr>
              <a:t>    t  Q(g)  for g, </a:t>
            </a:r>
            <a:r>
              <a:rPr lang="en-US" altLang="en-US" sz="3200" i="1" dirty="0" err="1">
                <a:latin typeface="Arial" charset="0"/>
                <a:ea typeface="MS PGothic" charset="-128"/>
                <a:sym typeface="Symbol" charset="2"/>
              </a:rPr>
              <a:t>s.t.</a:t>
            </a:r>
            <a:r>
              <a:rPr lang="en-US" altLang="en-US" sz="3200" i="1" dirty="0">
                <a:latin typeface="Arial" charset="0"/>
                <a:ea typeface="MS PGothic" charset="-128"/>
                <a:sym typeface="Symbol" charset="2"/>
              </a:rPr>
              <a:t> (g,s</a:t>
            </a:r>
            <a:r>
              <a:rPr lang="en-US" altLang="en-US" sz="3200" i="1" baseline="-25000" dirty="0">
                <a:latin typeface="Arial" charset="0"/>
                <a:ea typeface="MS PGothic" charset="-128"/>
                <a:sym typeface="Symbol" charset="2"/>
              </a:rPr>
              <a:t>1</a:t>
            </a:r>
            <a:r>
              <a:rPr lang="en-US" altLang="en-US" sz="3200" i="1" dirty="0">
                <a:latin typeface="Arial" charset="0"/>
                <a:ea typeface="MS PGothic" charset="-128"/>
                <a:sym typeface="Symbol" charset="2"/>
              </a:rPr>
              <a:t>,…</a:t>
            </a:r>
            <a:r>
              <a:rPr lang="en-US" altLang="en-US" sz="3200" i="1" dirty="0" err="1">
                <a:latin typeface="Arial" charset="0"/>
                <a:ea typeface="MS PGothic" charset="-128"/>
                <a:sym typeface="Symbol" charset="2"/>
              </a:rPr>
              <a:t>s</a:t>
            </a:r>
            <a:r>
              <a:rPr lang="en-US" altLang="en-US" sz="3200" i="1" baseline="-25000" dirty="0" err="1">
                <a:latin typeface="Arial" charset="0"/>
                <a:ea typeface="MS PGothic" charset="-128"/>
                <a:sym typeface="Symbol" charset="2"/>
              </a:rPr>
              <a:t>n</a:t>
            </a:r>
            <a:r>
              <a:rPr lang="en-US" altLang="en-US" sz="3200" i="1" dirty="0">
                <a:latin typeface="Arial" charset="0"/>
                <a:ea typeface="MS PGothic" charset="-128"/>
                <a:sym typeface="Symbol" charset="2"/>
              </a:rPr>
              <a:t>)  M</a:t>
            </a:r>
            <a:r>
              <a:rPr lang="en-US" altLang="en-US" sz="3200" i="1" baseline="-25000" dirty="0">
                <a:latin typeface="Arial" charset="0"/>
                <a:ea typeface="MS PGothic" charset="-128"/>
                <a:sym typeface="Symbol" charset="2"/>
              </a:rPr>
              <a:t>R</a:t>
            </a:r>
            <a:endParaRPr lang="en-US" altLang="en-US" sz="3200" dirty="0">
              <a:latin typeface="Arial" charset="0"/>
              <a:ea typeface="MS PGothic" charset="-128"/>
              <a:sym typeface="Symbol" charset="2"/>
            </a:endParaRPr>
          </a:p>
        </p:txBody>
      </p:sp>
      <p:sp>
        <p:nvSpPr>
          <p:cNvPr id="49170" name="TextBox 18"/>
          <p:cNvSpPr txBox="1">
            <a:spLocks noChangeArrowheads="1"/>
          </p:cNvSpPr>
          <p:nvPr/>
        </p:nvSpPr>
        <p:spPr bwMode="auto">
          <a:xfrm>
            <a:off x="257176" y="1242115"/>
            <a:ext cx="83550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dirty="0">
                <a:latin typeface="Calibri" charset="0"/>
              </a:rPr>
              <a:t>An answer is certain if it is true in every instance of the mediated schema that is consistent with: (1) the instances of the sources and (2) the mapping </a:t>
            </a:r>
            <a:r>
              <a:rPr lang="en-US" altLang="en-US" i="1" dirty="0">
                <a:latin typeface="Calibri" charset="0"/>
              </a:rPr>
              <a:t>M</a:t>
            </a:r>
            <a:r>
              <a:rPr lang="en-US" altLang="en-US" dirty="0">
                <a:latin typeface="Calibri" charset="0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67290" y="6626357"/>
            <a:ext cx="2276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+mn-lt"/>
              </a:rPr>
              <a:t>[based on slide by Doan, Halevy &amp; Ives]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9" grpId="0"/>
      <p:bldP spid="28690" grpId="0" animBg="1"/>
      <p:bldP spid="28691" grpId="0"/>
      <p:bldP spid="28692" grpId="0" animBg="1"/>
      <p:bldP spid="28693" grpId="0"/>
    </p:bldLst>
  </p:timing>
</p:sld>
</file>

<file path=ppt/theme/theme1.xml><?xml version="1.0" encoding="utf-8"?>
<a:theme xmlns:a="http://schemas.openxmlformats.org/drawingml/2006/main" name="dibook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Zack's Standard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>
    <a:extraClrScheme>
      <a:clrScheme name="Zack's Standard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ack's Standard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ck's Standard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ck's Standard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ck's Standard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ck's Standard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ack's Standard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dibook.potx</Template>
  <TotalTime>3235</TotalTime>
  <Words>1161</Words>
  <Application>Microsoft Macintosh PowerPoint</Application>
  <PresentationFormat>On-screen Show (4:3)</PresentationFormat>
  <Paragraphs>208</Paragraphs>
  <Slides>18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Comic Sans MS</vt:lpstr>
      <vt:lpstr>Franklin Gothic Medium</vt:lpstr>
      <vt:lpstr>Gill Sans MT</vt:lpstr>
      <vt:lpstr>Tahoma</vt:lpstr>
      <vt:lpstr>Times New Roman</vt:lpstr>
      <vt:lpstr>Wingdings</vt:lpstr>
      <vt:lpstr>dibook</vt:lpstr>
      <vt:lpstr>Equation</vt:lpstr>
      <vt:lpstr>Certain Answers</vt:lpstr>
      <vt:lpstr>Languages for Schema Mapping</vt:lpstr>
      <vt:lpstr>Schema Mappings</vt:lpstr>
      <vt:lpstr>Principles of Schema Mappings</vt:lpstr>
      <vt:lpstr>Semantics of Schema Mappings</vt:lpstr>
      <vt:lpstr>Possible Instances of Mediated Schema: Simple Example</vt:lpstr>
      <vt:lpstr>Possible Instances of Mediated Schema: Second Example</vt:lpstr>
      <vt:lpstr>Answering Queries over Possible Instances of Mediated Schema</vt:lpstr>
      <vt:lpstr>Certain Answers Makes this Formal</vt:lpstr>
      <vt:lpstr>Local-as-View (LAV)</vt:lpstr>
      <vt:lpstr>Local-as-View (LAV)</vt:lpstr>
      <vt:lpstr>LAV: Formal Definition</vt:lpstr>
      <vt:lpstr>Semantics of LAV</vt:lpstr>
      <vt:lpstr>Possible Databases</vt:lpstr>
      <vt:lpstr>Possible Databases</vt:lpstr>
      <vt:lpstr>Certain Answers</vt:lpstr>
      <vt:lpstr>Certain Answers Example 1</vt:lpstr>
      <vt:lpstr>Certain Answers Example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8: XML</dc:title>
  <dc:subject>Collaborative Data Sharing</dc:subject>
  <dc:creator>zives</dc:creator>
  <cp:keywords>Principles of Data Integration</cp:keywords>
  <dc:description>QDB-MUD Keynote talk</dc:description>
  <cp:lastModifiedBy>Jose-Luis Ambite</cp:lastModifiedBy>
  <cp:revision>123</cp:revision>
  <cp:lastPrinted>1999-02-17T19:14:15Z</cp:lastPrinted>
  <dcterms:created xsi:type="dcterms:W3CDTF">2012-04-11T16:55:16Z</dcterms:created>
  <dcterms:modified xsi:type="dcterms:W3CDTF">2019-03-18T20:26:50Z</dcterms:modified>
</cp:coreProperties>
</file>