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968" r:id="rId1"/>
  </p:sldMasterIdLst>
  <p:notesMasterIdLst>
    <p:notesMasterId r:id="rId28"/>
  </p:notesMasterIdLst>
  <p:handoutMasterIdLst>
    <p:handoutMasterId r:id="rId29"/>
  </p:handoutMasterIdLst>
  <p:sldIdLst>
    <p:sldId id="480" r:id="rId2"/>
    <p:sldId id="392" r:id="rId3"/>
    <p:sldId id="393" r:id="rId4"/>
    <p:sldId id="395" r:id="rId5"/>
    <p:sldId id="397" r:id="rId6"/>
    <p:sldId id="396" r:id="rId7"/>
    <p:sldId id="456" r:id="rId8"/>
    <p:sldId id="414" r:id="rId9"/>
    <p:sldId id="410" r:id="rId10"/>
    <p:sldId id="409" r:id="rId11"/>
    <p:sldId id="411" r:id="rId12"/>
    <p:sldId id="481" r:id="rId13"/>
    <p:sldId id="413" r:id="rId14"/>
    <p:sldId id="419" r:id="rId15"/>
    <p:sldId id="420" r:id="rId16"/>
    <p:sldId id="405" r:id="rId17"/>
    <p:sldId id="415" r:id="rId18"/>
    <p:sldId id="416" r:id="rId19"/>
    <p:sldId id="417" r:id="rId20"/>
    <p:sldId id="418" r:id="rId21"/>
    <p:sldId id="421" r:id="rId22"/>
    <p:sldId id="422" r:id="rId23"/>
    <p:sldId id="479" r:id="rId24"/>
    <p:sldId id="423" r:id="rId25"/>
    <p:sldId id="483" r:id="rId26"/>
    <p:sldId id="482" r:id="rId27"/>
  </p:sldIdLst>
  <p:sldSz cx="9144000" cy="6858000" type="overhead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3845A8"/>
    <a:srgbClr val="032293"/>
    <a:srgbClr val="B3B3B3"/>
    <a:srgbClr val="66FFFF"/>
    <a:srgbClr val="FF66FF"/>
    <a:srgbClr val="00FF00"/>
    <a:srgbClr val="FF8000"/>
    <a:srgbClr val="CC66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633" autoAdjust="0"/>
    <p:restoredTop sz="88398" autoAdjust="0"/>
  </p:normalViewPr>
  <p:slideViewPr>
    <p:cSldViewPr snapToGrid="0" snapToObjects="1">
      <p:cViewPr varScale="1">
        <p:scale>
          <a:sx n="97" d="100"/>
          <a:sy n="97" d="100"/>
        </p:scale>
        <p:origin x="216" y="3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6" d="100"/>
        <a:sy n="76" d="100"/>
      </p:scale>
      <p:origin x="0" y="1664"/>
    </p:cViewPr>
  </p:sorterViewPr>
  <p:notesViewPr>
    <p:cSldViewPr snapToGrid="0">
      <p:cViewPr>
        <p:scale>
          <a:sx n="100" d="100"/>
          <a:sy n="100" d="100"/>
        </p:scale>
        <p:origin x="-432" y="215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" pitchFamily="-110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" pitchFamily="-110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" pitchFamily="-110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70474AE8-3A55-48B9-AEA4-FBB97F9797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94083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" pitchFamily="-110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" pitchFamily="-110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37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" pitchFamily="-110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1678122B-210B-47C7-89F4-C84F9B9505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54194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65" charset="0"/>
        <a:ea typeface="ＭＳ Ｐゴシック" pitchFamily="-110" charset="-128"/>
        <a:cs typeface="ＭＳ Ｐゴシック" pitchFamily="-110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65" charset="0"/>
        <a:ea typeface="ＭＳ Ｐゴシック" pitchFamily="-65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65" charset="0"/>
        <a:ea typeface="ＭＳ Ｐゴシック" pitchFamily="-65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65" charset="0"/>
        <a:ea typeface="ＭＳ Ｐゴシック" pitchFamily="-65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65" charset="0"/>
        <a:ea typeface="ＭＳ Ｐゴシック" pitchFamily="-6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>
          <a:xfrm rot="16200000">
            <a:off x="7551738" y="1401762"/>
            <a:ext cx="2438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Spring 2012</a:t>
            </a:r>
            <a:endParaRPr lang="en-US"/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531225" y="5648325"/>
            <a:ext cx="549275" cy="396875"/>
          </a:xfrm>
          <a:prstGeom prst="bracketPair">
            <a:avLst>
              <a:gd name="adj" fmla="val 17949"/>
            </a:avLst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DB3AA7-648E-40E2-A7AC-635B45C5E9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Footer Placeholder 9"/>
          <p:cNvSpPr>
            <a:spLocks noGrp="1"/>
          </p:cNvSpPr>
          <p:nvPr>
            <p:ph type="ftr" sz="quarter" idx="12"/>
          </p:nvPr>
        </p:nvSpPr>
        <p:spPr>
          <a:xfrm rot="16200000">
            <a:off x="7469188" y="3930650"/>
            <a:ext cx="26035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Information Integration on the Web, 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7551738" y="1401762"/>
            <a:ext cx="2438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Spring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7469188" y="3930650"/>
            <a:ext cx="26035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Information Integration on the Web,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1225" y="5648325"/>
            <a:ext cx="549275" cy="396875"/>
          </a:xfrm>
          <a:prstGeom prst="bracketPair">
            <a:avLst>
              <a:gd name="adj" fmla="val 17949"/>
            </a:avLst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D24D5F-C380-43D4-A9E4-E0847F7712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7551738" y="1401762"/>
            <a:ext cx="2438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Spring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7469188" y="3930650"/>
            <a:ext cx="26035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Information Integration on the Web,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1225" y="5648325"/>
            <a:ext cx="549275" cy="396875"/>
          </a:xfrm>
          <a:prstGeom prst="bracketPair">
            <a:avLst>
              <a:gd name="adj" fmla="val 17949"/>
            </a:avLst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09B11F-8889-432E-91F6-A16AC8F8C2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74638"/>
            <a:ext cx="8237165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228641" cy="4800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93431"/>
            <a:ext cx="7659687" cy="1168400"/>
          </a:xfrm>
        </p:spPr>
        <p:txBody>
          <a:bodyPr anchor="t"/>
          <a:lstStyle>
            <a:lvl1pPr algn="l">
              <a:defRPr sz="4400" b="0" cap="none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1748136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950118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86730" y="1537063"/>
            <a:ext cx="3950118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1444" y="274638"/>
            <a:ext cx="76200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1444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1444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83844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83844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8537878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8549639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799" y="381000"/>
            <a:ext cx="8537879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>
          <a:xfrm>
            <a:off x="8531225" y="5648325"/>
            <a:ext cx="549275" cy="396875"/>
          </a:xfrm>
          <a:prstGeom prst="bracketPair">
            <a:avLst>
              <a:gd name="adj" fmla="val 17949"/>
            </a:avLst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15B46C-A311-46F5-91A8-DAF4B5A6B1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799" y="893627"/>
            <a:ext cx="8537879" cy="5244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>
          <a:xfrm>
            <a:off x="8531225" y="5648325"/>
            <a:ext cx="549275" cy="396875"/>
          </a:xfrm>
          <a:prstGeom prst="bracketPair">
            <a:avLst>
              <a:gd name="adj" fmla="val 17949"/>
            </a:avLst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15B46C-A311-46F5-91A8-DAF4B5A6B1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223652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274638"/>
            <a:ext cx="8279649" cy="1143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377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199" y="1600200"/>
            <a:ext cx="8279649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1" r:id="rId1"/>
    <p:sldLayoutId id="2147483982" r:id="rId2"/>
    <p:sldLayoutId id="2147483983" r:id="rId3"/>
    <p:sldLayoutId id="2147483984" r:id="rId4"/>
    <p:sldLayoutId id="2147483985" r:id="rId5"/>
    <p:sldLayoutId id="2147483986" r:id="rId6"/>
    <p:sldLayoutId id="2147483987" r:id="rId7"/>
    <p:sldLayoutId id="2147483988" r:id="rId8"/>
    <p:sldLayoutId id="2147483992" r:id="rId9"/>
    <p:sldLayoutId id="2147483989" r:id="rId10"/>
    <p:sldLayoutId id="2147483990" r:id="rId11"/>
    <p:sldLayoutId id="2147483991" r:id="rId12"/>
  </p:sldLayoutIdLst>
  <p:transition/>
  <p:hf hdr="0"/>
  <p:txStyles>
    <p:titleStyle>
      <a:lvl1pPr algn="l" rtl="0" fontAlgn="base">
        <a:spcBef>
          <a:spcPct val="0"/>
        </a:spcBef>
        <a:spcAft>
          <a:spcPct val="0"/>
        </a:spcAft>
        <a:defRPr sz="4600" kern="1200" spc="-1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mbria" pitchFamily="18" charset="0"/>
        </a:defRPr>
      </a:lvl2pPr>
      <a:lvl3pPr algn="l" rtl="0" fontAlgn="base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mbria" pitchFamily="18" charset="0"/>
        </a:defRPr>
      </a:lvl3pPr>
      <a:lvl4pPr algn="l" rtl="0" fontAlgn="base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mbria" pitchFamily="18" charset="0"/>
        </a:defRPr>
      </a:lvl4pPr>
      <a:lvl5pPr algn="l" rtl="0" fontAlgn="base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mbria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mbria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mbria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mbria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mbria" pitchFamily="18" charset="0"/>
        </a:defRPr>
      </a:lvl9pPr>
    </p:titleStyle>
    <p:bodyStyle>
      <a:lvl1pPr marL="3429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•"/>
        <a:defRPr sz="28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004888" indent="-228600" algn="l" rtl="0" fontAlgn="base">
        <a:spcBef>
          <a:spcPct val="20000"/>
        </a:spcBef>
        <a:spcAft>
          <a:spcPct val="0"/>
        </a:spcAft>
        <a:buClr>
          <a:srgbClr val="D2CB6C"/>
        </a:buClr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79525" indent="-228600" algn="l" rtl="0" fontAlgn="base">
        <a:spcBef>
          <a:spcPct val="20000"/>
        </a:spcBef>
        <a:spcAft>
          <a:spcPct val="0"/>
        </a:spcAft>
        <a:buClr>
          <a:srgbClr val="95A39D"/>
        </a:buClr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163" indent="-228600" algn="l" rtl="0" fontAlgn="base">
        <a:spcBef>
          <a:spcPct val="20000"/>
        </a:spcBef>
        <a:spcAft>
          <a:spcPct val="0"/>
        </a:spcAft>
        <a:buClr>
          <a:srgbClr val="C89F5D"/>
        </a:buClr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Relationship Id="rId3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Relationship Id="rId3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Relationship Id="rId3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png"/><Relationship Id="rId3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png"/><Relationship Id="rId3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png"/><Relationship Id="rId3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png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Relationship Id="rId3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the Semantic Web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Pedro Szekely</a:t>
            </a:r>
          </a:p>
          <a:p>
            <a:r>
              <a:rPr lang="en-US" dirty="0" smtClean="0"/>
              <a:t>University of Southern California, ISI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7698832" y="6219666"/>
            <a:ext cx="1445168" cy="638334"/>
            <a:chOff x="7698832" y="6167290"/>
            <a:chExt cx="1445168" cy="638334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285824" y="6270996"/>
              <a:ext cx="779618" cy="274638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7805576" y="6584916"/>
              <a:ext cx="1259866" cy="1692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US" sz="1100" dirty="0" smtClean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+mn-lt"/>
                </a:rPr>
                <a:t>slide by Pedro Szekely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7698832" y="6167290"/>
              <a:ext cx="1445168" cy="638334"/>
            </a:xfrm>
            <a:prstGeom prst="rect">
              <a:avLst/>
            </a:prstGeom>
            <a:noFill/>
            <a:ln w="28575" cmpd="sng">
              <a:noFill/>
            </a:ln>
          </p:spPr>
          <p:txBody>
            <a:bodyPr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008513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256" y="254344"/>
            <a:ext cx="7801404" cy="638024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70256" y="254345"/>
            <a:ext cx="7801404" cy="6380247"/>
          </a:xfrm>
          <a:prstGeom prst="rect">
            <a:avLst/>
          </a:prstGeom>
          <a:solidFill>
            <a:schemeClr val="bg1">
              <a:alpha val="78000"/>
            </a:schemeClr>
          </a:solidFill>
          <a:ln w="28575" cmpd="sng">
            <a:noFill/>
          </a:ln>
          <a:effectLst/>
        </p:spPr>
        <p:txBody>
          <a:bodyPr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618261" y="1474885"/>
            <a:ext cx="13644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4"/>
                </a:solidFill>
                <a:latin typeface="+mn-lt"/>
              </a:rPr>
              <a:t>&lt;person&gt;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270848" y="1693718"/>
            <a:ext cx="30150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+mn-lt"/>
              </a:rPr>
              <a:t>“Juan Manuel Santos”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140990" y="5794866"/>
            <a:ext cx="15932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4"/>
                </a:solidFill>
                <a:latin typeface="+mn-lt"/>
              </a:rPr>
              <a:t>&lt;ciudad-2&gt;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778382" y="5441145"/>
            <a:ext cx="13604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+mn-lt"/>
              </a:rPr>
              <a:t>“Bogota”</a:t>
            </a:r>
          </a:p>
        </p:txBody>
      </p:sp>
      <p:cxnSp>
        <p:nvCxnSpPr>
          <p:cNvPr id="16" name="Curved Connector 15"/>
          <p:cNvCxnSpPr>
            <a:stCxn id="14" idx="3"/>
            <a:endCxn id="15" idx="1"/>
          </p:cNvCxnSpPr>
          <p:nvPr/>
        </p:nvCxnSpPr>
        <p:spPr>
          <a:xfrm flipV="1">
            <a:off x="4734245" y="5671978"/>
            <a:ext cx="2044137" cy="353721"/>
          </a:xfrm>
          <a:prstGeom prst="curvedConnector3">
            <a:avLst/>
          </a:prstGeom>
          <a:ln>
            <a:solidFill>
              <a:schemeClr val="accent4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/>
          <p:cNvCxnSpPr>
            <a:stCxn id="21" idx="3"/>
            <a:endCxn id="13" idx="1"/>
          </p:cNvCxnSpPr>
          <p:nvPr/>
        </p:nvCxnSpPr>
        <p:spPr>
          <a:xfrm flipV="1">
            <a:off x="2982737" y="1924551"/>
            <a:ext cx="2288111" cy="1871857"/>
          </a:xfrm>
          <a:prstGeom prst="curvedConnector3">
            <a:avLst>
              <a:gd name="adj1" fmla="val 50000"/>
            </a:avLst>
          </a:prstGeom>
          <a:ln>
            <a:solidFill>
              <a:schemeClr val="accent4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/>
          <p:cNvCxnSpPr>
            <a:stCxn id="21" idx="2"/>
            <a:endCxn id="14" idx="0"/>
          </p:cNvCxnSpPr>
          <p:nvPr/>
        </p:nvCxnSpPr>
        <p:spPr>
          <a:xfrm rot="16200000" flipH="1">
            <a:off x="2139053" y="3996301"/>
            <a:ext cx="1767626" cy="1829504"/>
          </a:xfrm>
          <a:prstGeom prst="curvedConnector3">
            <a:avLst>
              <a:gd name="adj1" fmla="val 50000"/>
            </a:avLst>
          </a:prstGeom>
          <a:ln>
            <a:solidFill>
              <a:schemeClr val="accent4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090519" y="2478627"/>
            <a:ext cx="15017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4"/>
                </a:solidFill>
                <a:latin typeface="+mn-lt"/>
              </a:rPr>
              <a:t>&lt;</a:t>
            </a:r>
            <a:r>
              <a:rPr lang="en-US" b="1" dirty="0" err="1" smtClean="0">
                <a:solidFill>
                  <a:schemeClr val="accent4"/>
                </a:solidFill>
                <a:latin typeface="+mn-lt"/>
              </a:rPr>
              <a:t>nombre</a:t>
            </a:r>
            <a:r>
              <a:rPr lang="en-US" b="1" dirty="0" smtClean="0">
                <a:solidFill>
                  <a:schemeClr val="accent4"/>
                </a:solidFill>
                <a:latin typeface="+mn-lt"/>
              </a:rPr>
              <a:t>&gt;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140990" y="4448596"/>
            <a:ext cx="30382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4"/>
                </a:solidFill>
                <a:latin typeface="+mn-lt"/>
              </a:rPr>
              <a:t>&lt;</a:t>
            </a:r>
            <a:r>
              <a:rPr lang="en-US" b="1" dirty="0" err="1" smtClean="0">
                <a:solidFill>
                  <a:schemeClr val="accent4"/>
                </a:solidFill>
                <a:latin typeface="+mn-lt"/>
              </a:rPr>
              <a:t>lugar</a:t>
            </a:r>
            <a:r>
              <a:rPr lang="en-US" b="1" dirty="0" smtClean="0">
                <a:solidFill>
                  <a:schemeClr val="accent4"/>
                </a:solidFill>
                <a:latin typeface="+mn-lt"/>
              </a:rPr>
              <a:t> de </a:t>
            </a:r>
            <a:r>
              <a:rPr lang="en-US" b="1" dirty="0" err="1" smtClean="0">
                <a:solidFill>
                  <a:schemeClr val="accent4"/>
                </a:solidFill>
                <a:latin typeface="+mn-lt"/>
              </a:rPr>
              <a:t>nacimiento</a:t>
            </a:r>
            <a:r>
              <a:rPr lang="en-US" b="1" dirty="0" smtClean="0">
                <a:solidFill>
                  <a:schemeClr val="accent4"/>
                </a:solidFill>
                <a:latin typeface="+mn-lt"/>
              </a:rPr>
              <a:t>&gt;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256" y="0"/>
            <a:ext cx="7801404" cy="1117030"/>
          </a:xfrm>
          <a:noFill/>
        </p:spPr>
        <p:txBody>
          <a:bodyPr/>
          <a:lstStyle/>
          <a:p>
            <a:pPr algn="ctr"/>
            <a:r>
              <a:rPr lang="en-US" dirty="0" smtClean="0">
                <a:solidFill>
                  <a:srgbClr val="8064A2"/>
                </a:solidFill>
              </a:rPr>
              <a:t>What If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the Computer Sees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233490" y="3565575"/>
            <a:ext cx="17492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accent4"/>
                </a:solidFill>
                <a:latin typeface="+mn-lt"/>
              </a:defRPr>
            </a:lvl1pPr>
          </a:lstStyle>
          <a:p>
            <a:r>
              <a:rPr lang="en-US" dirty="0" smtClean="0"/>
              <a:t>&lt;</a:t>
            </a:r>
            <a:r>
              <a:rPr lang="en-US" dirty="0" err="1" smtClean="0"/>
              <a:t>jm-santos</a:t>
            </a:r>
            <a:r>
              <a:rPr lang="en-US" dirty="0" smtClean="0"/>
              <a:t>&gt;</a:t>
            </a:r>
            <a:endParaRPr lang="en-US" dirty="0"/>
          </a:p>
        </p:txBody>
      </p:sp>
      <p:cxnSp>
        <p:nvCxnSpPr>
          <p:cNvPr id="22" name="Curved Connector 21"/>
          <p:cNvCxnSpPr>
            <a:stCxn id="21" idx="0"/>
            <a:endCxn id="12" idx="2"/>
          </p:cNvCxnSpPr>
          <p:nvPr/>
        </p:nvCxnSpPr>
        <p:spPr>
          <a:xfrm rot="5400000" flipH="1" flipV="1">
            <a:off x="1389794" y="2654871"/>
            <a:ext cx="1629025" cy="192385"/>
          </a:xfrm>
          <a:prstGeom prst="curvedConnector3">
            <a:avLst>
              <a:gd name="adj1" fmla="val 50000"/>
            </a:avLst>
          </a:prstGeom>
          <a:ln>
            <a:solidFill>
              <a:schemeClr val="accent4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150374" y="2478627"/>
            <a:ext cx="9357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accent4"/>
                </a:solidFill>
                <a:latin typeface="+mn-lt"/>
              </a:defRPr>
            </a:lvl1pPr>
          </a:lstStyle>
          <a:p>
            <a:r>
              <a:rPr lang="en-US" dirty="0"/>
              <a:t>&lt;is-a&gt;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428335" y="5915639"/>
            <a:ext cx="15017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4"/>
                </a:solidFill>
                <a:latin typeface="+mn-lt"/>
              </a:rPr>
              <a:t>&lt;</a:t>
            </a:r>
            <a:r>
              <a:rPr lang="en-US" b="1" dirty="0" err="1" smtClean="0">
                <a:solidFill>
                  <a:schemeClr val="accent4"/>
                </a:solidFill>
                <a:latin typeface="+mn-lt"/>
              </a:rPr>
              <a:t>nombre</a:t>
            </a:r>
            <a:r>
              <a:rPr lang="en-US" b="1" dirty="0" smtClean="0">
                <a:solidFill>
                  <a:schemeClr val="accent4"/>
                </a:solidFill>
                <a:latin typeface="+mn-lt"/>
              </a:rPr>
              <a:t>&gt;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7698832" y="6219666"/>
            <a:ext cx="1445168" cy="638334"/>
            <a:chOff x="7698832" y="6167290"/>
            <a:chExt cx="1445168" cy="638334"/>
          </a:xfrm>
        </p:grpSpPr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285824" y="6270996"/>
              <a:ext cx="779618" cy="274638"/>
            </a:xfrm>
            <a:prstGeom prst="rect">
              <a:avLst/>
            </a:prstGeom>
          </p:spPr>
        </p:pic>
        <p:sp>
          <p:nvSpPr>
            <p:cNvPr id="27" name="TextBox 26"/>
            <p:cNvSpPr txBox="1"/>
            <p:nvPr/>
          </p:nvSpPr>
          <p:spPr>
            <a:xfrm>
              <a:off x="7805576" y="6584916"/>
              <a:ext cx="1259866" cy="1692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US" sz="1100" dirty="0" smtClean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+mn-lt"/>
                </a:rPr>
                <a:t>slide by Pedro Szekely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7698832" y="6167290"/>
              <a:ext cx="1445168" cy="638334"/>
            </a:xfrm>
            <a:prstGeom prst="rect">
              <a:avLst/>
            </a:prstGeom>
            <a:noFill/>
            <a:ln w="28575" cmpd="sng">
              <a:noFill/>
            </a:ln>
          </p:spPr>
          <p:txBody>
            <a:bodyPr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428866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2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If the Computer Sees Both?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99468" y="6596390"/>
            <a:ext cx="14445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1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slide by Pedro Szekely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609" y="3655218"/>
            <a:ext cx="5083257" cy="285227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1100" y="1836738"/>
            <a:ext cx="5299766" cy="3643001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7698832" y="6219666"/>
            <a:ext cx="1445168" cy="638334"/>
            <a:chOff x="7698832" y="6167290"/>
            <a:chExt cx="1445168" cy="638334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285824" y="6270996"/>
              <a:ext cx="779618" cy="274638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7805576" y="6584916"/>
              <a:ext cx="1259866" cy="1692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US" sz="1100" dirty="0" smtClean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+mn-lt"/>
                </a:rPr>
                <a:t>slide by Pedro Szekely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698832" y="6167290"/>
              <a:ext cx="1445168" cy="638334"/>
            </a:xfrm>
            <a:prstGeom prst="rect">
              <a:avLst/>
            </a:prstGeom>
            <a:noFill/>
            <a:ln w="28575" cmpd="sng">
              <a:noFill/>
            </a:ln>
          </p:spPr>
          <p:txBody>
            <a:bodyPr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00604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2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If the Computer Sees Both?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609" y="3655218"/>
            <a:ext cx="5083257" cy="285227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1100" y="1836738"/>
            <a:ext cx="5299766" cy="364300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676255" y="2974792"/>
            <a:ext cx="6125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+mn-lt"/>
              </a:rPr>
              <a:t>???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692288" y="4080727"/>
            <a:ext cx="6125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+mn-lt"/>
              </a:rPr>
              <a:t>???</a:t>
            </a:r>
          </a:p>
        </p:txBody>
      </p:sp>
      <p:sp>
        <p:nvSpPr>
          <p:cNvPr id="10" name="Oval 9"/>
          <p:cNvSpPr/>
          <p:nvPr/>
        </p:nvSpPr>
        <p:spPr>
          <a:xfrm>
            <a:off x="2022527" y="4639093"/>
            <a:ext cx="1011264" cy="435056"/>
          </a:xfrm>
          <a:prstGeom prst="ellipse">
            <a:avLst/>
          </a:prstGeom>
          <a:ln w="57150" cmpd="sng">
            <a:solidFill>
              <a:schemeClr val="accent4">
                <a:lumMod val="75000"/>
              </a:schemeClr>
            </a:solidFill>
          </a:ln>
        </p:spPr>
        <p:txBody>
          <a:bodyPr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4918522" y="4035682"/>
            <a:ext cx="2681024" cy="435056"/>
          </a:xfrm>
          <a:prstGeom prst="ellipse">
            <a:avLst/>
          </a:prstGeom>
          <a:ln w="57150" cmpd="sng">
            <a:solidFill>
              <a:schemeClr val="accent3">
                <a:lumMod val="75000"/>
              </a:schemeClr>
            </a:solidFill>
          </a:ln>
        </p:spPr>
        <p:txBody>
          <a:bodyPr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5744467" y="2553401"/>
            <a:ext cx="1387548" cy="435056"/>
          </a:xfrm>
          <a:prstGeom prst="ellipse">
            <a:avLst/>
          </a:prstGeom>
          <a:ln w="57150" cmpd="sng">
            <a:solidFill>
              <a:schemeClr val="accent3">
                <a:lumMod val="75000"/>
              </a:schemeClr>
            </a:solidFill>
          </a:ln>
        </p:spPr>
        <p:txBody>
          <a:bodyPr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cxnSp>
        <p:nvCxnSpPr>
          <p:cNvPr id="13" name="Curved Connector 12"/>
          <p:cNvCxnSpPr>
            <a:stCxn id="10" idx="7"/>
            <a:endCxn id="11" idx="3"/>
          </p:cNvCxnSpPr>
          <p:nvPr/>
        </p:nvCxnSpPr>
        <p:spPr>
          <a:xfrm rot="5400000" flipH="1" flipV="1">
            <a:off x="3950533" y="3342189"/>
            <a:ext cx="295779" cy="2425454"/>
          </a:xfrm>
          <a:prstGeom prst="curvedConnector3">
            <a:avLst/>
          </a:prstGeom>
          <a:ln w="57150" cmpd="sng"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/>
          <p:cNvCxnSpPr>
            <a:stCxn id="10" idx="1"/>
            <a:endCxn id="12" idx="2"/>
          </p:cNvCxnSpPr>
          <p:nvPr/>
        </p:nvCxnSpPr>
        <p:spPr>
          <a:xfrm rot="5400000" flipH="1" flipV="1">
            <a:off x="2991607" y="1949945"/>
            <a:ext cx="1931876" cy="3573844"/>
          </a:xfrm>
          <a:prstGeom prst="curvedConnector2">
            <a:avLst/>
          </a:prstGeom>
          <a:ln w="57150" cmpd="sng"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7698832" y="6219666"/>
            <a:ext cx="1445168" cy="638334"/>
            <a:chOff x="7698832" y="6167290"/>
            <a:chExt cx="1445168" cy="638334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285824" y="6270996"/>
              <a:ext cx="779618" cy="274638"/>
            </a:xfrm>
            <a:prstGeom prst="rect">
              <a:avLst/>
            </a:prstGeom>
          </p:spPr>
        </p:pic>
        <p:sp>
          <p:nvSpPr>
            <p:cNvPr id="17" name="TextBox 16"/>
            <p:cNvSpPr txBox="1"/>
            <p:nvPr/>
          </p:nvSpPr>
          <p:spPr>
            <a:xfrm>
              <a:off x="7805576" y="6584916"/>
              <a:ext cx="1259866" cy="1692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US" sz="1100" dirty="0" smtClean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+mn-lt"/>
                </a:rPr>
                <a:t>slide by Pedro Szekely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698832" y="6167290"/>
              <a:ext cx="1445168" cy="638334"/>
            </a:xfrm>
            <a:prstGeom prst="rect">
              <a:avLst/>
            </a:prstGeom>
            <a:noFill/>
            <a:ln w="28575" cmpd="sng">
              <a:noFill/>
            </a:ln>
          </p:spPr>
          <p:txBody>
            <a:bodyPr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709428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 Diagonal Corner Rectangle 2"/>
          <p:cNvSpPr/>
          <p:nvPr/>
        </p:nvSpPr>
        <p:spPr>
          <a:xfrm>
            <a:off x="1269960" y="2116486"/>
            <a:ext cx="2187151" cy="940660"/>
          </a:xfrm>
          <a:prstGeom prst="round2DiagRect">
            <a:avLst/>
          </a:prstGeom>
          <a:solidFill>
            <a:schemeClr val="accent3">
              <a:lumMod val="75000"/>
            </a:schemeClr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dirty="0" smtClean="0">
                <a:latin typeface="+mn-lt"/>
              </a:rPr>
              <a:t>Structured </a:t>
            </a:r>
          </a:p>
          <a:p>
            <a:pPr algn="ctr"/>
            <a:r>
              <a:rPr lang="en-US" dirty="0" smtClean="0">
                <a:latin typeface="+mn-lt"/>
              </a:rPr>
              <a:t>Data</a:t>
            </a:r>
            <a:endParaRPr lang="en-US" dirty="0">
              <a:latin typeface="+mn-lt"/>
            </a:endParaRPr>
          </a:p>
        </p:txBody>
      </p:sp>
      <p:sp>
        <p:nvSpPr>
          <p:cNvPr id="4" name="Round Diagonal Corner Rectangle 3"/>
          <p:cNvSpPr/>
          <p:nvPr/>
        </p:nvSpPr>
        <p:spPr>
          <a:xfrm>
            <a:off x="3551183" y="3856708"/>
            <a:ext cx="2234188" cy="940660"/>
          </a:xfrm>
          <a:prstGeom prst="round2Diag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dirty="0" smtClean="0">
                <a:latin typeface="+mn-lt"/>
              </a:rPr>
              <a:t>Terminology</a:t>
            </a:r>
          </a:p>
          <a:p>
            <a:pPr algn="ctr"/>
            <a:r>
              <a:rPr lang="en-US" dirty="0" smtClean="0">
                <a:latin typeface="+mn-lt"/>
              </a:rPr>
              <a:t>Standards</a:t>
            </a:r>
            <a:endParaRPr lang="en-US" dirty="0"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If the Web Had?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7698832" y="6219666"/>
            <a:ext cx="1445168" cy="638334"/>
            <a:chOff x="7698832" y="6167290"/>
            <a:chExt cx="1445168" cy="638334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285824" y="6270996"/>
              <a:ext cx="779618" cy="274638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7805576" y="6584916"/>
              <a:ext cx="1259866" cy="1692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US" sz="1100" dirty="0" smtClean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+mn-lt"/>
                </a:rPr>
                <a:t>slide by Pedro Szekely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7698832" y="6167290"/>
              <a:ext cx="1445168" cy="638334"/>
            </a:xfrm>
            <a:prstGeom prst="rect">
              <a:avLst/>
            </a:prstGeom>
            <a:noFill/>
            <a:ln w="28575" cmpd="sng">
              <a:noFill/>
            </a:ln>
          </p:spPr>
          <p:txBody>
            <a:bodyPr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501446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Has Links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752" y="1855196"/>
            <a:ext cx="4851400" cy="1854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/>
          <p:cNvSpPr txBox="1"/>
          <p:nvPr/>
        </p:nvSpPr>
        <p:spPr>
          <a:xfrm>
            <a:off x="2998516" y="4303519"/>
            <a:ext cx="5738332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tabLst>
                <a:tab pos="458788" algn="l"/>
                <a:tab pos="800100" algn="l"/>
              </a:tabLst>
            </a:pPr>
            <a:r>
              <a:rPr lang="en-US" dirty="0" smtClean="0">
                <a:latin typeface="+mn-lt"/>
              </a:rPr>
              <a:t>&lt;</a:t>
            </a:r>
            <a:r>
              <a:rPr lang="en-US" dirty="0">
                <a:latin typeface="+mn-lt"/>
              </a:rPr>
              <a:t>p&gt;Born in </a:t>
            </a:r>
            <a:endParaRPr lang="en-US" dirty="0" smtClean="0">
              <a:latin typeface="+mn-lt"/>
            </a:endParaRPr>
          </a:p>
          <a:p>
            <a:pPr>
              <a:tabLst>
                <a:tab pos="458788" algn="l"/>
                <a:tab pos="1258888" algn="l"/>
              </a:tabLst>
            </a:pPr>
            <a:r>
              <a:rPr lang="en-US" dirty="0" smtClean="0">
                <a:latin typeface="+mn-lt"/>
              </a:rPr>
              <a:t>	&lt;</a:t>
            </a:r>
            <a:r>
              <a:rPr lang="en-US" b="1" dirty="0">
                <a:solidFill>
                  <a:schemeClr val="accent1"/>
                </a:solidFill>
                <a:latin typeface="+mn-lt"/>
              </a:rPr>
              <a:t>a</a:t>
            </a:r>
            <a:r>
              <a:rPr lang="en-US" dirty="0">
                <a:latin typeface="+mn-lt"/>
              </a:rPr>
              <a:t> </a:t>
            </a:r>
            <a:r>
              <a:rPr lang="en-US" dirty="0" smtClean="0">
                <a:latin typeface="+mn-lt"/>
              </a:rPr>
              <a:t>	</a:t>
            </a:r>
            <a:r>
              <a:rPr lang="en-US" b="1" dirty="0" err="1" smtClean="0">
                <a:solidFill>
                  <a:srgbClr val="4F81BD"/>
                </a:solidFill>
                <a:latin typeface="+mn-lt"/>
              </a:rPr>
              <a:t>href</a:t>
            </a:r>
            <a:r>
              <a:rPr lang="en-US" dirty="0">
                <a:latin typeface="+mn-lt"/>
              </a:rPr>
              <a:t>="/wiki/Honolulu" </a:t>
            </a:r>
            <a:endParaRPr lang="en-US" dirty="0" smtClean="0">
              <a:latin typeface="+mn-lt"/>
            </a:endParaRPr>
          </a:p>
          <a:p>
            <a:pPr>
              <a:tabLst>
                <a:tab pos="458788" algn="l"/>
                <a:tab pos="1258888" algn="l"/>
              </a:tabLst>
            </a:pPr>
            <a:r>
              <a:rPr lang="en-US" dirty="0">
                <a:latin typeface="+mn-lt"/>
              </a:rPr>
              <a:t>	</a:t>
            </a:r>
            <a:r>
              <a:rPr lang="en-US" dirty="0" smtClean="0">
                <a:latin typeface="+mn-lt"/>
              </a:rPr>
              <a:t>	title</a:t>
            </a:r>
            <a:r>
              <a:rPr lang="en-US" dirty="0">
                <a:latin typeface="+mn-lt"/>
              </a:rPr>
              <a:t>="Honolulu"&gt;Honolulu&lt;/a&gt;, </a:t>
            </a:r>
            <a:endParaRPr lang="en-US" dirty="0" smtClean="0">
              <a:latin typeface="+mn-lt"/>
            </a:endParaRPr>
          </a:p>
          <a:p>
            <a:pPr>
              <a:tabLst>
                <a:tab pos="458788" algn="l"/>
                <a:tab pos="1258888" algn="l"/>
              </a:tabLst>
            </a:pPr>
            <a:r>
              <a:rPr lang="en-US" dirty="0">
                <a:latin typeface="+mn-lt"/>
              </a:rPr>
              <a:t>	</a:t>
            </a:r>
            <a:r>
              <a:rPr lang="en-US" dirty="0" smtClean="0">
                <a:latin typeface="+mn-lt"/>
              </a:rPr>
              <a:t>&lt;</a:t>
            </a:r>
            <a:r>
              <a:rPr lang="en-US" b="1" dirty="0">
                <a:solidFill>
                  <a:srgbClr val="4F81BD"/>
                </a:solidFill>
                <a:latin typeface="+mn-lt"/>
              </a:rPr>
              <a:t>a</a:t>
            </a:r>
            <a:r>
              <a:rPr lang="en-US" dirty="0">
                <a:latin typeface="+mn-lt"/>
              </a:rPr>
              <a:t> </a:t>
            </a:r>
            <a:r>
              <a:rPr lang="en-US" dirty="0" smtClean="0">
                <a:latin typeface="+mn-lt"/>
              </a:rPr>
              <a:t>	</a:t>
            </a:r>
            <a:r>
              <a:rPr lang="en-US" b="1" dirty="0" err="1" smtClean="0">
                <a:solidFill>
                  <a:srgbClr val="4F81BD"/>
                </a:solidFill>
                <a:latin typeface="+mn-lt"/>
              </a:rPr>
              <a:t>href</a:t>
            </a:r>
            <a:r>
              <a:rPr lang="en-US" dirty="0">
                <a:latin typeface="+mn-lt"/>
              </a:rPr>
              <a:t>="/wiki/Hawaii" </a:t>
            </a:r>
            <a:endParaRPr lang="en-US" dirty="0" smtClean="0">
              <a:latin typeface="+mn-lt"/>
            </a:endParaRPr>
          </a:p>
          <a:p>
            <a:pPr>
              <a:tabLst>
                <a:tab pos="458788" algn="l"/>
                <a:tab pos="1258888" algn="l"/>
              </a:tabLst>
            </a:pPr>
            <a:r>
              <a:rPr lang="en-US" dirty="0">
                <a:latin typeface="+mn-lt"/>
              </a:rPr>
              <a:t>	</a:t>
            </a:r>
            <a:r>
              <a:rPr lang="en-US" dirty="0" smtClean="0">
                <a:latin typeface="+mn-lt"/>
              </a:rPr>
              <a:t>	title</a:t>
            </a:r>
            <a:r>
              <a:rPr lang="en-US" dirty="0">
                <a:latin typeface="+mn-lt"/>
              </a:rPr>
              <a:t>="Hawaii"&gt;Hawaii&lt;/a&gt;, </a:t>
            </a:r>
            <a:endParaRPr lang="en-US" dirty="0" smtClean="0">
              <a:latin typeface="+mn-lt"/>
            </a:endParaRPr>
          </a:p>
          <a:p>
            <a:pPr>
              <a:tabLst>
                <a:tab pos="458788" algn="l"/>
                <a:tab pos="1258888" algn="l"/>
              </a:tabLst>
            </a:pPr>
            <a:r>
              <a:rPr lang="en-US" dirty="0" smtClean="0">
                <a:latin typeface="+mn-lt"/>
              </a:rPr>
              <a:t>Obama </a:t>
            </a:r>
            <a:r>
              <a:rPr lang="en-US" dirty="0">
                <a:latin typeface="+mn-lt"/>
              </a:rPr>
              <a:t>is a graduate</a:t>
            </a:r>
            <a:endParaRPr lang="en-US" dirty="0" smtClean="0">
              <a:latin typeface="+mn-lt"/>
            </a:endParaRPr>
          </a:p>
        </p:txBody>
      </p:sp>
      <p:sp>
        <p:nvSpPr>
          <p:cNvPr id="9" name="Oval 8"/>
          <p:cNvSpPr/>
          <p:nvPr/>
        </p:nvSpPr>
        <p:spPr>
          <a:xfrm>
            <a:off x="1740314" y="2528024"/>
            <a:ext cx="1117094" cy="623187"/>
          </a:xfrm>
          <a:prstGeom prst="ellipse">
            <a:avLst/>
          </a:prstGeom>
          <a:ln w="57150" cmpd="sng">
            <a:solidFill>
              <a:schemeClr val="accent2"/>
            </a:solidFill>
          </a:ln>
        </p:spPr>
        <p:txBody>
          <a:bodyPr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7698832" y="6219666"/>
            <a:ext cx="1445168" cy="638334"/>
            <a:chOff x="7698832" y="6167290"/>
            <a:chExt cx="1445168" cy="638334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285824" y="6270996"/>
              <a:ext cx="779618" cy="274638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7805576" y="6584916"/>
              <a:ext cx="1259866" cy="1692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US" sz="1100" dirty="0" smtClean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+mn-lt"/>
                </a:rPr>
                <a:t>slide by Pedro Szekely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698832" y="6167290"/>
              <a:ext cx="1445168" cy="638334"/>
            </a:xfrm>
            <a:prstGeom prst="rect">
              <a:avLst/>
            </a:prstGeom>
            <a:noFill/>
            <a:ln w="28575" cmpd="sng">
              <a:noFill/>
            </a:ln>
          </p:spPr>
          <p:txBody>
            <a:bodyPr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497340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Has </a:t>
            </a:r>
            <a:r>
              <a:rPr lang="en-US" dirty="0" smtClean="0">
                <a:solidFill>
                  <a:schemeClr val="accent2"/>
                </a:solidFill>
              </a:rPr>
              <a:t>No Data Relationships</a:t>
            </a:r>
            <a:endParaRPr lang="en-US" dirty="0">
              <a:solidFill>
                <a:schemeClr val="accent2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752" y="1855196"/>
            <a:ext cx="4851400" cy="1854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2998516" y="4303519"/>
            <a:ext cx="5738332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tabLst>
                <a:tab pos="458788" algn="l"/>
                <a:tab pos="800100" algn="l"/>
              </a:tabLst>
            </a:pPr>
            <a:r>
              <a:rPr lang="en-US" dirty="0" smtClean="0">
                <a:latin typeface="+mn-lt"/>
              </a:rPr>
              <a:t>&lt;</a:t>
            </a:r>
            <a:r>
              <a:rPr lang="en-US" dirty="0">
                <a:latin typeface="+mn-lt"/>
              </a:rPr>
              <a:t>p&gt;Born in </a:t>
            </a:r>
            <a:endParaRPr lang="en-US" dirty="0" smtClean="0">
              <a:latin typeface="+mn-lt"/>
            </a:endParaRPr>
          </a:p>
          <a:p>
            <a:pPr>
              <a:tabLst>
                <a:tab pos="458788" algn="l"/>
                <a:tab pos="1258888" algn="l"/>
              </a:tabLst>
            </a:pPr>
            <a:r>
              <a:rPr lang="en-US" dirty="0" smtClean="0">
                <a:latin typeface="+mn-lt"/>
              </a:rPr>
              <a:t>	&lt;</a:t>
            </a:r>
            <a:r>
              <a:rPr lang="en-US" b="1" dirty="0">
                <a:solidFill>
                  <a:schemeClr val="accent1"/>
                </a:solidFill>
                <a:latin typeface="+mn-lt"/>
              </a:rPr>
              <a:t>a</a:t>
            </a:r>
            <a:r>
              <a:rPr lang="en-US" dirty="0">
                <a:latin typeface="+mn-lt"/>
              </a:rPr>
              <a:t> </a:t>
            </a:r>
            <a:r>
              <a:rPr lang="en-US" dirty="0" smtClean="0">
                <a:latin typeface="+mn-lt"/>
              </a:rPr>
              <a:t>	</a:t>
            </a:r>
            <a:r>
              <a:rPr lang="en-US" b="1" dirty="0" err="1" smtClean="0">
                <a:solidFill>
                  <a:srgbClr val="4F81BD"/>
                </a:solidFill>
                <a:latin typeface="+mn-lt"/>
              </a:rPr>
              <a:t>href</a:t>
            </a:r>
            <a:r>
              <a:rPr lang="en-US" dirty="0">
                <a:latin typeface="+mn-lt"/>
              </a:rPr>
              <a:t>="/wiki/Honolulu" </a:t>
            </a:r>
            <a:endParaRPr lang="en-US" dirty="0" smtClean="0">
              <a:latin typeface="+mn-lt"/>
            </a:endParaRPr>
          </a:p>
          <a:p>
            <a:pPr>
              <a:tabLst>
                <a:tab pos="458788" algn="l"/>
                <a:tab pos="1258888" algn="l"/>
              </a:tabLst>
            </a:pPr>
            <a:r>
              <a:rPr lang="en-US" dirty="0">
                <a:latin typeface="+mn-lt"/>
              </a:rPr>
              <a:t>	</a:t>
            </a:r>
            <a:r>
              <a:rPr lang="en-US" dirty="0" smtClean="0">
                <a:latin typeface="+mn-lt"/>
              </a:rPr>
              <a:t>	title</a:t>
            </a:r>
            <a:r>
              <a:rPr lang="en-US" dirty="0">
                <a:latin typeface="+mn-lt"/>
              </a:rPr>
              <a:t>="Honolulu"&gt;Honolulu&lt;/a&gt;, </a:t>
            </a:r>
            <a:endParaRPr lang="en-US" dirty="0" smtClean="0">
              <a:latin typeface="+mn-lt"/>
            </a:endParaRPr>
          </a:p>
          <a:p>
            <a:pPr>
              <a:tabLst>
                <a:tab pos="458788" algn="l"/>
                <a:tab pos="1258888" algn="l"/>
              </a:tabLst>
            </a:pPr>
            <a:r>
              <a:rPr lang="en-US" dirty="0">
                <a:latin typeface="+mn-lt"/>
              </a:rPr>
              <a:t>	</a:t>
            </a:r>
            <a:r>
              <a:rPr lang="en-US" dirty="0" smtClean="0">
                <a:latin typeface="+mn-lt"/>
              </a:rPr>
              <a:t>&lt;</a:t>
            </a:r>
            <a:r>
              <a:rPr lang="en-US" b="1" dirty="0">
                <a:solidFill>
                  <a:srgbClr val="4F81BD"/>
                </a:solidFill>
                <a:latin typeface="+mn-lt"/>
              </a:rPr>
              <a:t>a</a:t>
            </a:r>
            <a:r>
              <a:rPr lang="en-US" dirty="0">
                <a:latin typeface="+mn-lt"/>
              </a:rPr>
              <a:t> </a:t>
            </a:r>
            <a:r>
              <a:rPr lang="en-US" dirty="0" smtClean="0">
                <a:latin typeface="+mn-lt"/>
              </a:rPr>
              <a:t>	</a:t>
            </a:r>
            <a:r>
              <a:rPr lang="en-US" b="1" dirty="0" err="1" smtClean="0">
                <a:solidFill>
                  <a:srgbClr val="4F81BD"/>
                </a:solidFill>
                <a:latin typeface="+mn-lt"/>
              </a:rPr>
              <a:t>href</a:t>
            </a:r>
            <a:r>
              <a:rPr lang="en-US" dirty="0">
                <a:latin typeface="+mn-lt"/>
              </a:rPr>
              <a:t>="/wiki/Hawaii" </a:t>
            </a:r>
            <a:endParaRPr lang="en-US" dirty="0" smtClean="0">
              <a:latin typeface="+mn-lt"/>
            </a:endParaRPr>
          </a:p>
          <a:p>
            <a:pPr>
              <a:tabLst>
                <a:tab pos="458788" algn="l"/>
                <a:tab pos="1258888" algn="l"/>
              </a:tabLst>
            </a:pPr>
            <a:r>
              <a:rPr lang="en-US" dirty="0">
                <a:latin typeface="+mn-lt"/>
              </a:rPr>
              <a:t>	</a:t>
            </a:r>
            <a:r>
              <a:rPr lang="en-US" dirty="0" smtClean="0">
                <a:latin typeface="+mn-lt"/>
              </a:rPr>
              <a:t>	title</a:t>
            </a:r>
            <a:r>
              <a:rPr lang="en-US" dirty="0">
                <a:latin typeface="+mn-lt"/>
              </a:rPr>
              <a:t>="Hawaii"&gt;Hawaii&lt;/a&gt;, </a:t>
            </a:r>
            <a:endParaRPr lang="en-US" dirty="0" smtClean="0">
              <a:latin typeface="+mn-lt"/>
            </a:endParaRPr>
          </a:p>
          <a:p>
            <a:pPr>
              <a:tabLst>
                <a:tab pos="458788" algn="l"/>
                <a:tab pos="1258888" algn="l"/>
              </a:tabLst>
            </a:pPr>
            <a:r>
              <a:rPr lang="en-US" dirty="0" smtClean="0">
                <a:latin typeface="+mn-lt"/>
              </a:rPr>
              <a:t>Obama </a:t>
            </a:r>
            <a:r>
              <a:rPr lang="en-US" dirty="0">
                <a:latin typeface="+mn-lt"/>
              </a:rPr>
              <a:t>is a graduate</a:t>
            </a:r>
            <a:endParaRPr lang="en-US" dirty="0" smtClean="0">
              <a:latin typeface="+mn-lt"/>
            </a:endParaRPr>
          </a:p>
        </p:txBody>
      </p:sp>
      <p:sp>
        <p:nvSpPr>
          <p:cNvPr id="6" name="Oval 5"/>
          <p:cNvSpPr/>
          <p:nvPr/>
        </p:nvSpPr>
        <p:spPr>
          <a:xfrm>
            <a:off x="1740314" y="2528024"/>
            <a:ext cx="1117094" cy="623187"/>
          </a:xfrm>
          <a:prstGeom prst="ellipse">
            <a:avLst/>
          </a:prstGeom>
          <a:ln w="57150" cmpd="sng">
            <a:solidFill>
              <a:schemeClr val="accent2"/>
            </a:solidFill>
          </a:ln>
        </p:spPr>
        <p:txBody>
          <a:bodyPr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52223" y="4705297"/>
            <a:ext cx="9412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77933C"/>
                </a:solidFill>
                <a:latin typeface="+mn-lt"/>
              </a:rPr>
              <a:t>&lt;city&gt;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64079" y="5397794"/>
            <a:ext cx="11342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77933C"/>
                </a:solidFill>
                <a:latin typeface="+mn-lt"/>
              </a:rPr>
              <a:t>&lt;state&gt;</a:t>
            </a:r>
          </a:p>
        </p:txBody>
      </p:sp>
      <p:sp>
        <p:nvSpPr>
          <p:cNvPr id="3" name="Freeform 2"/>
          <p:cNvSpPr/>
          <p:nvPr/>
        </p:nvSpPr>
        <p:spPr>
          <a:xfrm>
            <a:off x="1528784" y="4705296"/>
            <a:ext cx="1846016" cy="244927"/>
          </a:xfrm>
          <a:custGeom>
            <a:avLst/>
            <a:gdLst>
              <a:gd name="connsiteX0" fmla="*/ 2198911 w 2198911"/>
              <a:gd name="connsiteY0" fmla="*/ 686161 h 686161"/>
              <a:gd name="connsiteX1" fmla="*/ 1058299 w 2198911"/>
              <a:gd name="connsiteY1" fmla="*/ 4182 h 686161"/>
              <a:gd name="connsiteX2" fmla="*/ 0 w 2198911"/>
              <a:gd name="connsiteY2" fmla="*/ 450996 h 686161"/>
              <a:gd name="connsiteX0" fmla="*/ 2157678 w 2157678"/>
              <a:gd name="connsiteY0" fmla="*/ 682091 h 682091"/>
              <a:gd name="connsiteX1" fmla="*/ 1017066 w 2157678"/>
              <a:gd name="connsiteY1" fmla="*/ 112 h 682091"/>
              <a:gd name="connsiteX2" fmla="*/ 0 w 2157678"/>
              <a:gd name="connsiteY2" fmla="*/ 635621 h 682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57678" h="682091">
                <a:moveTo>
                  <a:pt x="2157678" y="682091"/>
                </a:moveTo>
                <a:cubicBezTo>
                  <a:pt x="1770614" y="360698"/>
                  <a:pt x="1376679" y="7857"/>
                  <a:pt x="1017066" y="112"/>
                </a:cubicBezTo>
                <a:cubicBezTo>
                  <a:pt x="657453" y="-7633"/>
                  <a:pt x="345907" y="392617"/>
                  <a:pt x="0" y="635621"/>
                </a:cubicBezTo>
              </a:path>
            </a:pathLst>
          </a:custGeom>
          <a:ln w="57150" cmpd="sng">
            <a:solidFill>
              <a:srgbClr val="C0504D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 flipV="1">
            <a:off x="1533651" y="5749784"/>
            <a:ext cx="1846016" cy="317473"/>
          </a:xfrm>
          <a:custGeom>
            <a:avLst/>
            <a:gdLst>
              <a:gd name="connsiteX0" fmla="*/ 2198911 w 2198911"/>
              <a:gd name="connsiteY0" fmla="*/ 686161 h 686161"/>
              <a:gd name="connsiteX1" fmla="*/ 1058299 w 2198911"/>
              <a:gd name="connsiteY1" fmla="*/ 4182 h 686161"/>
              <a:gd name="connsiteX2" fmla="*/ 0 w 2198911"/>
              <a:gd name="connsiteY2" fmla="*/ 450996 h 686161"/>
              <a:gd name="connsiteX0" fmla="*/ 2157678 w 2157678"/>
              <a:gd name="connsiteY0" fmla="*/ 682091 h 682091"/>
              <a:gd name="connsiteX1" fmla="*/ 1017066 w 2157678"/>
              <a:gd name="connsiteY1" fmla="*/ 112 h 682091"/>
              <a:gd name="connsiteX2" fmla="*/ 0 w 2157678"/>
              <a:gd name="connsiteY2" fmla="*/ 635621 h 682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57678" h="682091">
                <a:moveTo>
                  <a:pt x="2157678" y="682091"/>
                </a:moveTo>
                <a:cubicBezTo>
                  <a:pt x="1770614" y="360698"/>
                  <a:pt x="1376679" y="7857"/>
                  <a:pt x="1017066" y="112"/>
                </a:cubicBezTo>
                <a:cubicBezTo>
                  <a:pt x="657453" y="-7633"/>
                  <a:pt x="345907" y="392617"/>
                  <a:pt x="0" y="635621"/>
                </a:cubicBezTo>
              </a:path>
            </a:pathLst>
          </a:custGeom>
          <a:ln w="57150" cmpd="sng">
            <a:solidFill>
              <a:srgbClr val="C0504D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034286" y="4243631"/>
            <a:ext cx="6125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2"/>
                </a:solidFill>
                <a:latin typeface="+mn-lt"/>
              </a:rPr>
              <a:t>???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093081" y="5570318"/>
            <a:ext cx="6125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2"/>
                </a:solidFill>
                <a:latin typeface="+mn-lt"/>
              </a:rPr>
              <a:t>???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7698832" y="6219666"/>
            <a:ext cx="1445168" cy="638334"/>
            <a:chOff x="7698832" y="6167290"/>
            <a:chExt cx="1445168" cy="638334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285824" y="6270996"/>
              <a:ext cx="779618" cy="274638"/>
            </a:xfrm>
            <a:prstGeom prst="rect">
              <a:avLst/>
            </a:prstGeom>
          </p:spPr>
        </p:pic>
        <p:sp>
          <p:nvSpPr>
            <p:cNvPr id="16" name="TextBox 15"/>
            <p:cNvSpPr txBox="1"/>
            <p:nvPr/>
          </p:nvSpPr>
          <p:spPr>
            <a:xfrm>
              <a:off x="7805576" y="6584916"/>
              <a:ext cx="1259866" cy="1692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US" sz="1100" dirty="0" smtClean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+mn-lt"/>
                </a:rPr>
                <a:t>slide by Pedro Szekely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698832" y="6167290"/>
              <a:ext cx="1445168" cy="638334"/>
            </a:xfrm>
            <a:prstGeom prst="rect">
              <a:avLst/>
            </a:prstGeom>
            <a:noFill/>
            <a:ln w="28575" cmpd="sng">
              <a:noFill/>
            </a:ln>
          </p:spPr>
          <p:txBody>
            <a:bodyPr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245365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athway-source-PDF.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11917"/>
          <a:stretch/>
        </p:blipFill>
        <p:spPr>
          <a:xfrm>
            <a:off x="148197" y="4279948"/>
            <a:ext cx="8859103" cy="1916647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About Structured Sources?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41005" y="2395588"/>
            <a:ext cx="17992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  <a:latin typeface="+mn-lt"/>
              </a:rPr>
              <a:t>What is this?</a:t>
            </a:r>
          </a:p>
        </p:txBody>
      </p:sp>
      <p:cxnSp>
        <p:nvCxnSpPr>
          <p:cNvPr id="6" name="Curved Connector 5"/>
          <p:cNvCxnSpPr>
            <a:stCxn id="4" idx="2"/>
          </p:cNvCxnSpPr>
          <p:nvPr/>
        </p:nvCxnSpPr>
        <p:spPr>
          <a:xfrm rot="5400000">
            <a:off x="308779" y="3348075"/>
            <a:ext cx="1422695" cy="441050"/>
          </a:xfrm>
          <a:prstGeom prst="curvedConnector3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234185" y="3171633"/>
            <a:ext cx="21000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  <a:latin typeface="+mn-lt"/>
              </a:rPr>
              <a:t>Name of what?</a:t>
            </a:r>
          </a:p>
        </p:txBody>
      </p:sp>
      <p:cxnSp>
        <p:nvCxnSpPr>
          <p:cNvPr id="8" name="Curved Connector 7"/>
          <p:cNvCxnSpPr>
            <a:stCxn id="7" idx="2"/>
            <a:endCxn id="13" idx="0"/>
          </p:cNvCxnSpPr>
          <p:nvPr/>
        </p:nvCxnSpPr>
        <p:spPr>
          <a:xfrm rot="5400000">
            <a:off x="2303575" y="3322852"/>
            <a:ext cx="670166" cy="1291059"/>
          </a:xfrm>
          <a:prstGeom prst="curvedConnector3">
            <a:avLst>
              <a:gd name="adj1" fmla="val 50000"/>
            </a:avLst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752071" y="4303464"/>
            <a:ext cx="482114" cy="199890"/>
          </a:xfrm>
          <a:prstGeom prst="rect">
            <a:avLst/>
          </a:prstGeom>
          <a:noFill/>
          <a:ln w="28575" cmpd="sng">
            <a:noFill/>
          </a:ln>
        </p:spPr>
        <p:txBody>
          <a:bodyPr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7698832" y="6219666"/>
            <a:ext cx="1445168" cy="638334"/>
            <a:chOff x="7698832" y="6167290"/>
            <a:chExt cx="1445168" cy="638334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285824" y="6270996"/>
              <a:ext cx="779618" cy="274638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7805576" y="6584916"/>
              <a:ext cx="1259866" cy="1692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US" sz="1100" dirty="0" smtClean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+mn-lt"/>
                </a:rPr>
                <a:t>slide by Pedro Szekely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698832" y="6167290"/>
              <a:ext cx="1445168" cy="638334"/>
            </a:xfrm>
            <a:prstGeom prst="rect">
              <a:avLst/>
            </a:prstGeom>
            <a:noFill/>
            <a:ln w="28575" cmpd="sng">
              <a:noFill/>
            </a:ln>
          </p:spPr>
          <p:txBody>
            <a:bodyPr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386404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athway-source-PDF.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151"/>
          <a:stretch/>
        </p:blipFill>
        <p:spPr>
          <a:xfrm>
            <a:off x="159956" y="4279948"/>
            <a:ext cx="8835586" cy="1916647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In the Columns?</a:t>
            </a:r>
            <a:endParaRPr lang="en-US" dirty="0"/>
          </a:p>
        </p:txBody>
      </p:sp>
      <p:cxnSp>
        <p:nvCxnSpPr>
          <p:cNvPr id="8" name="Curved Connector 7"/>
          <p:cNvCxnSpPr>
            <a:stCxn id="17" idx="2"/>
            <a:endCxn id="13" idx="0"/>
          </p:cNvCxnSpPr>
          <p:nvPr/>
        </p:nvCxnSpPr>
        <p:spPr>
          <a:xfrm rot="16200000" flipH="1">
            <a:off x="995390" y="3293966"/>
            <a:ext cx="1215379" cy="803615"/>
          </a:xfrm>
          <a:prstGeom prst="curvedConnector3">
            <a:avLst>
              <a:gd name="adj1" fmla="val 50000"/>
            </a:avLst>
          </a:prstGeom>
          <a:ln>
            <a:solidFill>
              <a:schemeClr val="accent4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763830" y="4303464"/>
            <a:ext cx="482114" cy="199890"/>
          </a:xfrm>
          <a:prstGeom prst="rect">
            <a:avLst/>
          </a:prstGeom>
          <a:noFill/>
          <a:ln w="28575" cmpd="sng">
            <a:noFill/>
          </a:ln>
        </p:spPr>
        <p:txBody>
          <a:bodyPr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97656" y="2626420"/>
            <a:ext cx="16072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4"/>
                </a:solidFill>
                <a:latin typeface="+mn-lt"/>
              </a:rPr>
              <a:t>&lt;pathway&gt;</a:t>
            </a:r>
          </a:p>
        </p:txBody>
      </p:sp>
      <p:cxnSp>
        <p:nvCxnSpPr>
          <p:cNvPr id="18" name="Curved Connector 17"/>
          <p:cNvCxnSpPr>
            <a:stCxn id="17" idx="2"/>
          </p:cNvCxnSpPr>
          <p:nvPr/>
        </p:nvCxnSpPr>
        <p:spPr>
          <a:xfrm rot="5400000">
            <a:off x="375108" y="3453785"/>
            <a:ext cx="1191865" cy="460465"/>
          </a:xfrm>
          <a:prstGeom prst="curvedConnector3">
            <a:avLst>
              <a:gd name="adj1" fmla="val 50000"/>
            </a:avLst>
          </a:prstGeom>
          <a:ln>
            <a:solidFill>
              <a:schemeClr val="accent4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1901485" y="3433330"/>
            <a:ext cx="12136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b="1" dirty="0" smtClean="0">
                <a:solidFill>
                  <a:srgbClr val="8064A2"/>
                </a:solidFill>
                <a:latin typeface="Calibri"/>
              </a:rPr>
              <a:t>&lt;name&gt;</a:t>
            </a:r>
            <a:endParaRPr lang="en-US" b="1" dirty="0">
              <a:solidFill>
                <a:srgbClr val="8064A2"/>
              </a:solidFill>
              <a:latin typeface="Calibri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1660" y="3342279"/>
            <a:ext cx="73199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b="1" dirty="0" smtClean="0">
                <a:solidFill>
                  <a:srgbClr val="8064A2"/>
                </a:solidFill>
                <a:latin typeface="Calibri"/>
              </a:rPr>
              <a:t>&lt;id&gt;</a:t>
            </a:r>
            <a:endParaRPr lang="en-US" b="1" dirty="0">
              <a:solidFill>
                <a:srgbClr val="8064A2"/>
              </a:solidFill>
              <a:latin typeface="Calibri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7698832" y="6219666"/>
            <a:ext cx="1445168" cy="638334"/>
            <a:chOff x="7698832" y="6167290"/>
            <a:chExt cx="1445168" cy="638334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285824" y="6270996"/>
              <a:ext cx="779618" cy="274638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7805576" y="6584916"/>
              <a:ext cx="1259866" cy="1692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US" sz="1100" dirty="0" smtClean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+mn-lt"/>
                </a:rPr>
                <a:t>slide by Pedro Szekely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7698832" y="6167290"/>
              <a:ext cx="1445168" cy="638334"/>
            </a:xfrm>
            <a:prstGeom prst="rect">
              <a:avLst/>
            </a:prstGeom>
            <a:noFill/>
            <a:ln w="28575" cmpd="sng">
              <a:noFill/>
            </a:ln>
          </p:spPr>
          <p:txBody>
            <a:bodyPr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187613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athway-source-PDF.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151"/>
          <a:stretch/>
        </p:blipFill>
        <p:spPr>
          <a:xfrm>
            <a:off x="159956" y="4291706"/>
            <a:ext cx="8835585" cy="1916647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In the Columns?</a:t>
            </a:r>
          </a:p>
        </p:txBody>
      </p:sp>
      <p:cxnSp>
        <p:nvCxnSpPr>
          <p:cNvPr id="8" name="Curved Connector 7"/>
          <p:cNvCxnSpPr>
            <a:stCxn id="17" idx="2"/>
            <a:endCxn id="13" idx="0"/>
          </p:cNvCxnSpPr>
          <p:nvPr/>
        </p:nvCxnSpPr>
        <p:spPr>
          <a:xfrm rot="16200000" flipH="1">
            <a:off x="885585" y="3195920"/>
            <a:ext cx="1434988" cy="803615"/>
          </a:xfrm>
          <a:prstGeom prst="curvedConnector3">
            <a:avLst>
              <a:gd name="adj1" fmla="val 50000"/>
            </a:avLst>
          </a:prstGeom>
          <a:ln>
            <a:solidFill>
              <a:schemeClr val="accent4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763830" y="4315222"/>
            <a:ext cx="482114" cy="199890"/>
          </a:xfrm>
          <a:prstGeom prst="rect">
            <a:avLst/>
          </a:prstGeom>
          <a:noFill/>
          <a:ln w="28575" cmpd="sng">
            <a:noFill/>
          </a:ln>
        </p:spPr>
        <p:txBody>
          <a:bodyPr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97656" y="2418569"/>
            <a:ext cx="16072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4"/>
                </a:solidFill>
                <a:latin typeface="+mn-lt"/>
              </a:rPr>
              <a:t>&lt;pathway&gt;</a:t>
            </a:r>
          </a:p>
        </p:txBody>
      </p:sp>
      <p:cxnSp>
        <p:nvCxnSpPr>
          <p:cNvPr id="18" name="Curved Connector 17"/>
          <p:cNvCxnSpPr>
            <a:stCxn id="17" idx="2"/>
          </p:cNvCxnSpPr>
          <p:nvPr/>
        </p:nvCxnSpPr>
        <p:spPr>
          <a:xfrm rot="5400000">
            <a:off x="247934" y="3373108"/>
            <a:ext cx="1446212" cy="460464"/>
          </a:xfrm>
          <a:prstGeom prst="curvedConnector3">
            <a:avLst>
              <a:gd name="adj1" fmla="val 50000"/>
            </a:avLst>
          </a:prstGeom>
          <a:ln>
            <a:solidFill>
              <a:schemeClr val="accent4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1398066" y="3119657"/>
            <a:ext cx="12136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b="1" dirty="0" smtClean="0">
                <a:solidFill>
                  <a:srgbClr val="8064A2"/>
                </a:solidFill>
                <a:latin typeface="Calibri"/>
              </a:rPr>
              <a:t>&lt;name&gt;</a:t>
            </a:r>
            <a:endParaRPr lang="en-US" b="1" dirty="0">
              <a:solidFill>
                <a:srgbClr val="8064A2"/>
              </a:solidFill>
              <a:latin typeface="Calibri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59957" y="3456311"/>
            <a:ext cx="73199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b="1" dirty="0" smtClean="0">
                <a:solidFill>
                  <a:srgbClr val="8064A2"/>
                </a:solidFill>
                <a:latin typeface="Calibri"/>
              </a:rPr>
              <a:t>&lt;id&gt;</a:t>
            </a:r>
            <a:endParaRPr lang="en-US" b="1" dirty="0">
              <a:solidFill>
                <a:srgbClr val="8064A2"/>
              </a:solidFill>
              <a:latin typeface="Calibri"/>
            </a:endParaRPr>
          </a:p>
        </p:txBody>
      </p:sp>
      <p:cxnSp>
        <p:nvCxnSpPr>
          <p:cNvPr id="10" name="Curved Connector 9"/>
          <p:cNvCxnSpPr>
            <a:stCxn id="12" idx="2"/>
            <a:endCxn id="11" idx="0"/>
          </p:cNvCxnSpPr>
          <p:nvPr/>
        </p:nvCxnSpPr>
        <p:spPr>
          <a:xfrm rot="16200000" flipH="1">
            <a:off x="3507997" y="3390658"/>
            <a:ext cx="1332962" cy="556101"/>
          </a:xfrm>
          <a:prstGeom prst="curvedConnector3">
            <a:avLst>
              <a:gd name="adj1" fmla="val 50000"/>
            </a:avLst>
          </a:prstGeom>
          <a:ln>
            <a:solidFill>
              <a:schemeClr val="accent4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211472" y="4335190"/>
            <a:ext cx="482114" cy="199890"/>
          </a:xfrm>
          <a:prstGeom prst="rect">
            <a:avLst/>
          </a:prstGeom>
          <a:noFill/>
          <a:ln w="28575" cmpd="sng">
            <a:noFill/>
          </a:ln>
        </p:spPr>
        <p:txBody>
          <a:bodyPr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340326" y="2540563"/>
            <a:ext cx="11122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4"/>
                </a:solidFill>
                <a:latin typeface="+mn-lt"/>
              </a:rPr>
              <a:t>&lt;gene&gt;</a:t>
            </a:r>
          </a:p>
        </p:txBody>
      </p:sp>
      <p:cxnSp>
        <p:nvCxnSpPr>
          <p:cNvPr id="14" name="Curved Connector 13"/>
          <p:cNvCxnSpPr>
            <a:stCxn id="12" idx="2"/>
          </p:cNvCxnSpPr>
          <p:nvPr/>
        </p:nvCxnSpPr>
        <p:spPr>
          <a:xfrm rot="5400000">
            <a:off x="2951896" y="3390658"/>
            <a:ext cx="1332962" cy="556102"/>
          </a:xfrm>
          <a:prstGeom prst="curvedConnector3">
            <a:avLst>
              <a:gd name="adj1" fmla="val 50000"/>
            </a:avLst>
          </a:prstGeom>
          <a:ln>
            <a:solidFill>
              <a:schemeClr val="accent4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4086764" y="3225478"/>
            <a:ext cx="12136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b="1" dirty="0" smtClean="0">
                <a:solidFill>
                  <a:srgbClr val="8064A2"/>
                </a:solidFill>
                <a:latin typeface="Calibri"/>
              </a:rPr>
              <a:t>&lt;name&gt;</a:t>
            </a:r>
            <a:endParaRPr lang="en-US" b="1" dirty="0">
              <a:solidFill>
                <a:srgbClr val="8064A2"/>
              </a:solidFill>
              <a:latin typeface="Calibri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820313" y="3374005"/>
            <a:ext cx="73199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b="1" dirty="0" smtClean="0">
                <a:solidFill>
                  <a:srgbClr val="8064A2"/>
                </a:solidFill>
                <a:latin typeface="Calibri"/>
              </a:rPr>
              <a:t>&lt;id&gt;</a:t>
            </a:r>
            <a:endParaRPr lang="en-US" b="1" dirty="0">
              <a:solidFill>
                <a:srgbClr val="8064A2"/>
              </a:solidFill>
              <a:latin typeface="Calibri"/>
            </a:endParaRPr>
          </a:p>
        </p:txBody>
      </p:sp>
      <p:cxnSp>
        <p:nvCxnSpPr>
          <p:cNvPr id="21" name="Curved Connector 20"/>
          <p:cNvCxnSpPr>
            <a:stCxn id="23" idx="2"/>
            <a:endCxn id="22" idx="0"/>
          </p:cNvCxnSpPr>
          <p:nvPr/>
        </p:nvCxnSpPr>
        <p:spPr>
          <a:xfrm rot="16200000" flipH="1">
            <a:off x="5783390" y="3185392"/>
            <a:ext cx="1761152" cy="538443"/>
          </a:xfrm>
          <a:prstGeom prst="curvedConnector3">
            <a:avLst>
              <a:gd name="adj1" fmla="val 50000"/>
            </a:avLst>
          </a:prstGeom>
          <a:ln>
            <a:solidFill>
              <a:schemeClr val="accent4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6692131" y="4335190"/>
            <a:ext cx="482114" cy="199890"/>
          </a:xfrm>
          <a:prstGeom prst="rect">
            <a:avLst/>
          </a:prstGeom>
          <a:noFill/>
          <a:ln w="28575" cmpd="sng">
            <a:noFill/>
          </a:ln>
        </p:spPr>
        <p:txBody>
          <a:bodyPr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856301" y="2112373"/>
            <a:ext cx="10768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4"/>
                </a:solidFill>
                <a:latin typeface="+mn-lt"/>
              </a:rPr>
              <a:t>&lt;drug&gt;</a:t>
            </a:r>
          </a:p>
        </p:txBody>
      </p:sp>
      <p:cxnSp>
        <p:nvCxnSpPr>
          <p:cNvPr id="24" name="Curved Connector 23"/>
          <p:cNvCxnSpPr>
            <a:stCxn id="23" idx="2"/>
          </p:cNvCxnSpPr>
          <p:nvPr/>
        </p:nvCxnSpPr>
        <p:spPr>
          <a:xfrm rot="5400000">
            <a:off x="5130247" y="3076296"/>
            <a:ext cx="1766757" cy="762241"/>
          </a:xfrm>
          <a:prstGeom prst="curvedConnector3">
            <a:avLst>
              <a:gd name="adj1" fmla="val 50000"/>
            </a:avLst>
          </a:prstGeom>
          <a:ln>
            <a:solidFill>
              <a:schemeClr val="accent4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6692131" y="3234223"/>
            <a:ext cx="12136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b="1" dirty="0" smtClean="0">
                <a:solidFill>
                  <a:srgbClr val="8064A2"/>
                </a:solidFill>
                <a:latin typeface="Calibri"/>
              </a:rPr>
              <a:t>&lt;name&gt;</a:t>
            </a:r>
            <a:endParaRPr lang="en-US" b="1" dirty="0">
              <a:solidFill>
                <a:srgbClr val="8064A2"/>
              </a:solidFill>
              <a:latin typeface="Calibri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490305" y="2947004"/>
            <a:ext cx="73199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b="1" dirty="0" smtClean="0">
                <a:solidFill>
                  <a:srgbClr val="8064A2"/>
                </a:solidFill>
                <a:latin typeface="Calibri"/>
              </a:rPr>
              <a:t>&lt;id&gt;</a:t>
            </a:r>
            <a:endParaRPr lang="en-US" b="1" dirty="0">
              <a:solidFill>
                <a:srgbClr val="8064A2"/>
              </a:solidFill>
              <a:latin typeface="Calibri"/>
            </a:endParaRPr>
          </a:p>
        </p:txBody>
      </p:sp>
      <p:cxnSp>
        <p:nvCxnSpPr>
          <p:cNvPr id="30" name="Curved Connector 29"/>
          <p:cNvCxnSpPr>
            <a:stCxn id="32" idx="2"/>
            <a:endCxn id="31" idx="0"/>
          </p:cNvCxnSpPr>
          <p:nvPr/>
        </p:nvCxnSpPr>
        <p:spPr>
          <a:xfrm rot="5400000">
            <a:off x="7220678" y="3285615"/>
            <a:ext cx="1997590" cy="112770"/>
          </a:xfrm>
          <a:prstGeom prst="curvedConnector3">
            <a:avLst>
              <a:gd name="adj1" fmla="val 50000"/>
            </a:avLst>
          </a:prstGeom>
          <a:ln>
            <a:solidFill>
              <a:schemeClr val="accent4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7922031" y="4340795"/>
            <a:ext cx="482114" cy="199890"/>
          </a:xfrm>
          <a:prstGeom prst="rect">
            <a:avLst/>
          </a:prstGeom>
          <a:noFill/>
          <a:ln w="28575" cmpd="sng">
            <a:noFill/>
          </a:ln>
        </p:spPr>
        <p:txBody>
          <a:bodyPr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556175" y="1881540"/>
            <a:ext cx="14393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4"/>
                </a:solidFill>
                <a:latin typeface="+mn-lt"/>
              </a:rPr>
              <a:t>&lt;disease&gt;</a:t>
            </a:r>
          </a:p>
        </p:txBody>
      </p:sp>
      <p:sp>
        <p:nvSpPr>
          <p:cNvPr id="33" name="Rectangle 32"/>
          <p:cNvSpPr/>
          <p:nvPr/>
        </p:nvSpPr>
        <p:spPr>
          <a:xfrm>
            <a:off x="8163088" y="3581322"/>
            <a:ext cx="73199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b="1" dirty="0" smtClean="0">
                <a:solidFill>
                  <a:srgbClr val="8064A2"/>
                </a:solidFill>
                <a:latin typeface="Calibri"/>
              </a:rPr>
              <a:t>&lt;id&gt;</a:t>
            </a:r>
            <a:endParaRPr lang="en-US" b="1" dirty="0">
              <a:solidFill>
                <a:srgbClr val="8064A2"/>
              </a:solidFill>
              <a:latin typeface="Calibri"/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7698832" y="6219666"/>
            <a:ext cx="1445168" cy="638334"/>
            <a:chOff x="7698832" y="6167290"/>
            <a:chExt cx="1445168" cy="638334"/>
          </a:xfrm>
        </p:grpSpPr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285824" y="6270996"/>
              <a:ext cx="779618" cy="274638"/>
            </a:xfrm>
            <a:prstGeom prst="rect">
              <a:avLst/>
            </a:prstGeom>
          </p:spPr>
        </p:pic>
        <p:sp>
          <p:nvSpPr>
            <p:cNvPr id="34" name="TextBox 33"/>
            <p:cNvSpPr txBox="1"/>
            <p:nvPr/>
          </p:nvSpPr>
          <p:spPr>
            <a:xfrm>
              <a:off x="7805576" y="6584916"/>
              <a:ext cx="1259866" cy="1692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US" sz="1100" dirty="0" smtClean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+mn-lt"/>
                </a:rPr>
                <a:t>slide by Pedro Szekely</a:t>
              </a: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7698832" y="6167290"/>
              <a:ext cx="1445168" cy="638334"/>
            </a:xfrm>
            <a:prstGeom prst="rect">
              <a:avLst/>
            </a:prstGeom>
            <a:noFill/>
            <a:ln w="28575" cmpd="sng">
              <a:noFill/>
            </a:ln>
          </p:spPr>
          <p:txBody>
            <a:bodyPr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59083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athway-source-PDF.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151"/>
          <a:stretch/>
        </p:blipFill>
        <p:spPr>
          <a:xfrm>
            <a:off x="159956" y="4291706"/>
            <a:ext cx="8835585" cy="1916647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Are Columns Related?</a:t>
            </a:r>
            <a:endParaRPr lang="en-US" dirty="0"/>
          </a:p>
        </p:txBody>
      </p:sp>
      <p:cxnSp>
        <p:nvCxnSpPr>
          <p:cNvPr id="8" name="Curved Connector 7"/>
          <p:cNvCxnSpPr>
            <a:stCxn id="17" idx="2"/>
            <a:endCxn id="13" idx="0"/>
          </p:cNvCxnSpPr>
          <p:nvPr/>
        </p:nvCxnSpPr>
        <p:spPr>
          <a:xfrm rot="16200000" flipH="1">
            <a:off x="885585" y="3195920"/>
            <a:ext cx="1434988" cy="803615"/>
          </a:xfrm>
          <a:prstGeom prst="curvedConnector3">
            <a:avLst>
              <a:gd name="adj1" fmla="val 50000"/>
            </a:avLst>
          </a:prstGeom>
          <a:ln>
            <a:solidFill>
              <a:schemeClr val="accent4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763830" y="4315222"/>
            <a:ext cx="482114" cy="199890"/>
          </a:xfrm>
          <a:prstGeom prst="rect">
            <a:avLst/>
          </a:prstGeom>
          <a:noFill/>
          <a:ln w="28575" cmpd="sng">
            <a:noFill/>
          </a:ln>
        </p:spPr>
        <p:txBody>
          <a:bodyPr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97656" y="2418569"/>
            <a:ext cx="16072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4"/>
                </a:solidFill>
                <a:latin typeface="+mn-lt"/>
              </a:rPr>
              <a:t>&lt;pathway&gt;</a:t>
            </a:r>
          </a:p>
        </p:txBody>
      </p:sp>
      <p:cxnSp>
        <p:nvCxnSpPr>
          <p:cNvPr id="18" name="Curved Connector 17"/>
          <p:cNvCxnSpPr>
            <a:stCxn id="17" idx="2"/>
          </p:cNvCxnSpPr>
          <p:nvPr/>
        </p:nvCxnSpPr>
        <p:spPr>
          <a:xfrm rot="5400000">
            <a:off x="247934" y="3373108"/>
            <a:ext cx="1446212" cy="460464"/>
          </a:xfrm>
          <a:prstGeom prst="curvedConnector3">
            <a:avLst>
              <a:gd name="adj1" fmla="val 50000"/>
            </a:avLst>
          </a:prstGeom>
          <a:ln>
            <a:solidFill>
              <a:schemeClr val="accent4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1398066" y="3119657"/>
            <a:ext cx="12136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b="1" dirty="0" smtClean="0">
                <a:solidFill>
                  <a:srgbClr val="8064A2"/>
                </a:solidFill>
                <a:latin typeface="Calibri"/>
              </a:rPr>
              <a:t>&lt;name&gt;</a:t>
            </a:r>
            <a:endParaRPr lang="en-US" b="1" dirty="0">
              <a:solidFill>
                <a:srgbClr val="8064A2"/>
              </a:solidFill>
              <a:latin typeface="Calibri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59957" y="3456311"/>
            <a:ext cx="73199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b="1" dirty="0" smtClean="0">
                <a:solidFill>
                  <a:srgbClr val="8064A2"/>
                </a:solidFill>
                <a:latin typeface="Calibri"/>
              </a:rPr>
              <a:t>&lt;id&gt;</a:t>
            </a:r>
            <a:endParaRPr lang="en-US" b="1" dirty="0">
              <a:solidFill>
                <a:srgbClr val="8064A2"/>
              </a:solidFill>
              <a:latin typeface="Calibri"/>
            </a:endParaRPr>
          </a:p>
        </p:txBody>
      </p:sp>
      <p:cxnSp>
        <p:nvCxnSpPr>
          <p:cNvPr id="10" name="Curved Connector 9"/>
          <p:cNvCxnSpPr>
            <a:stCxn id="12" idx="2"/>
            <a:endCxn id="11" idx="0"/>
          </p:cNvCxnSpPr>
          <p:nvPr/>
        </p:nvCxnSpPr>
        <p:spPr>
          <a:xfrm rot="16200000" flipH="1">
            <a:off x="3507997" y="3390658"/>
            <a:ext cx="1332962" cy="556101"/>
          </a:xfrm>
          <a:prstGeom prst="curvedConnector3">
            <a:avLst>
              <a:gd name="adj1" fmla="val 50000"/>
            </a:avLst>
          </a:prstGeom>
          <a:ln>
            <a:solidFill>
              <a:schemeClr val="accent4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211472" y="4335190"/>
            <a:ext cx="482114" cy="199890"/>
          </a:xfrm>
          <a:prstGeom prst="rect">
            <a:avLst/>
          </a:prstGeom>
          <a:noFill/>
          <a:ln w="28575" cmpd="sng">
            <a:noFill/>
          </a:ln>
        </p:spPr>
        <p:txBody>
          <a:bodyPr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340326" y="2540563"/>
            <a:ext cx="11122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4"/>
                </a:solidFill>
                <a:latin typeface="+mn-lt"/>
              </a:rPr>
              <a:t>&lt;gene&gt;</a:t>
            </a:r>
          </a:p>
        </p:txBody>
      </p:sp>
      <p:cxnSp>
        <p:nvCxnSpPr>
          <p:cNvPr id="14" name="Curved Connector 13"/>
          <p:cNvCxnSpPr>
            <a:stCxn id="12" idx="2"/>
          </p:cNvCxnSpPr>
          <p:nvPr/>
        </p:nvCxnSpPr>
        <p:spPr>
          <a:xfrm rot="5400000">
            <a:off x="2951896" y="3390658"/>
            <a:ext cx="1332962" cy="556102"/>
          </a:xfrm>
          <a:prstGeom prst="curvedConnector3">
            <a:avLst>
              <a:gd name="adj1" fmla="val 50000"/>
            </a:avLst>
          </a:prstGeom>
          <a:ln>
            <a:solidFill>
              <a:schemeClr val="accent4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4086764" y="3225478"/>
            <a:ext cx="12136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b="1" dirty="0" smtClean="0">
                <a:solidFill>
                  <a:srgbClr val="8064A2"/>
                </a:solidFill>
                <a:latin typeface="Calibri"/>
              </a:rPr>
              <a:t>&lt;name&gt;</a:t>
            </a:r>
            <a:endParaRPr lang="en-US" b="1" dirty="0">
              <a:solidFill>
                <a:srgbClr val="8064A2"/>
              </a:solidFill>
              <a:latin typeface="Calibri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820313" y="3374005"/>
            <a:ext cx="73199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b="1" dirty="0" smtClean="0">
                <a:solidFill>
                  <a:srgbClr val="8064A2"/>
                </a:solidFill>
                <a:latin typeface="Calibri"/>
              </a:rPr>
              <a:t>&lt;id&gt;</a:t>
            </a:r>
            <a:endParaRPr lang="en-US" b="1" dirty="0">
              <a:solidFill>
                <a:srgbClr val="8064A2"/>
              </a:solidFill>
              <a:latin typeface="Calibri"/>
            </a:endParaRPr>
          </a:p>
        </p:txBody>
      </p:sp>
      <p:cxnSp>
        <p:nvCxnSpPr>
          <p:cNvPr id="21" name="Curved Connector 20"/>
          <p:cNvCxnSpPr>
            <a:stCxn id="23" idx="2"/>
            <a:endCxn id="22" idx="0"/>
          </p:cNvCxnSpPr>
          <p:nvPr/>
        </p:nvCxnSpPr>
        <p:spPr>
          <a:xfrm rot="16200000" flipH="1">
            <a:off x="5783390" y="3185392"/>
            <a:ext cx="1761152" cy="538443"/>
          </a:xfrm>
          <a:prstGeom prst="curvedConnector3">
            <a:avLst>
              <a:gd name="adj1" fmla="val 50000"/>
            </a:avLst>
          </a:prstGeom>
          <a:ln>
            <a:solidFill>
              <a:schemeClr val="accent4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6692131" y="4335190"/>
            <a:ext cx="482114" cy="199890"/>
          </a:xfrm>
          <a:prstGeom prst="rect">
            <a:avLst/>
          </a:prstGeom>
          <a:noFill/>
          <a:ln w="28575" cmpd="sng">
            <a:noFill/>
          </a:ln>
        </p:spPr>
        <p:txBody>
          <a:bodyPr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856301" y="2112373"/>
            <a:ext cx="10768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4"/>
                </a:solidFill>
                <a:latin typeface="+mn-lt"/>
              </a:rPr>
              <a:t>&lt;drug&gt;</a:t>
            </a:r>
          </a:p>
        </p:txBody>
      </p:sp>
      <p:cxnSp>
        <p:nvCxnSpPr>
          <p:cNvPr id="24" name="Curved Connector 23"/>
          <p:cNvCxnSpPr>
            <a:stCxn id="23" idx="2"/>
          </p:cNvCxnSpPr>
          <p:nvPr/>
        </p:nvCxnSpPr>
        <p:spPr>
          <a:xfrm rot="5400000">
            <a:off x="5130247" y="3076296"/>
            <a:ext cx="1766757" cy="762241"/>
          </a:xfrm>
          <a:prstGeom prst="curvedConnector3">
            <a:avLst>
              <a:gd name="adj1" fmla="val 50000"/>
            </a:avLst>
          </a:prstGeom>
          <a:ln>
            <a:solidFill>
              <a:schemeClr val="accent4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6692131" y="3234223"/>
            <a:ext cx="12136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b="1" dirty="0" smtClean="0">
                <a:solidFill>
                  <a:srgbClr val="8064A2"/>
                </a:solidFill>
                <a:latin typeface="Calibri"/>
              </a:rPr>
              <a:t>&lt;name&gt;</a:t>
            </a:r>
            <a:endParaRPr lang="en-US" b="1" dirty="0">
              <a:solidFill>
                <a:srgbClr val="8064A2"/>
              </a:solidFill>
              <a:latin typeface="Calibri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490305" y="2947004"/>
            <a:ext cx="73199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b="1" dirty="0" smtClean="0">
                <a:solidFill>
                  <a:srgbClr val="8064A2"/>
                </a:solidFill>
                <a:latin typeface="Calibri"/>
              </a:rPr>
              <a:t>&lt;id&gt;</a:t>
            </a:r>
            <a:endParaRPr lang="en-US" b="1" dirty="0">
              <a:solidFill>
                <a:srgbClr val="8064A2"/>
              </a:solidFill>
              <a:latin typeface="Calibri"/>
            </a:endParaRPr>
          </a:p>
        </p:txBody>
      </p:sp>
      <p:cxnSp>
        <p:nvCxnSpPr>
          <p:cNvPr id="30" name="Curved Connector 29"/>
          <p:cNvCxnSpPr>
            <a:stCxn id="32" idx="2"/>
            <a:endCxn id="31" idx="0"/>
          </p:cNvCxnSpPr>
          <p:nvPr/>
        </p:nvCxnSpPr>
        <p:spPr>
          <a:xfrm rot="5400000">
            <a:off x="7566927" y="3631865"/>
            <a:ext cx="1305092" cy="112769"/>
          </a:xfrm>
          <a:prstGeom prst="curvedConnector3">
            <a:avLst>
              <a:gd name="adj1" fmla="val 50000"/>
            </a:avLst>
          </a:prstGeom>
          <a:ln>
            <a:solidFill>
              <a:schemeClr val="accent4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7922031" y="4340795"/>
            <a:ext cx="482114" cy="199890"/>
          </a:xfrm>
          <a:prstGeom prst="rect">
            <a:avLst/>
          </a:prstGeom>
          <a:noFill/>
          <a:ln w="28575" cmpd="sng">
            <a:noFill/>
          </a:ln>
        </p:spPr>
        <p:txBody>
          <a:bodyPr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556174" y="2574038"/>
            <a:ext cx="14393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4"/>
                </a:solidFill>
                <a:latin typeface="+mn-lt"/>
              </a:rPr>
              <a:t>&lt;disease&gt;</a:t>
            </a:r>
          </a:p>
        </p:txBody>
      </p:sp>
      <p:sp>
        <p:nvSpPr>
          <p:cNvPr id="33" name="Rectangle 32"/>
          <p:cNvSpPr/>
          <p:nvPr/>
        </p:nvSpPr>
        <p:spPr>
          <a:xfrm>
            <a:off x="8163088" y="3581322"/>
            <a:ext cx="73199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b="1" dirty="0" smtClean="0">
                <a:solidFill>
                  <a:srgbClr val="8064A2"/>
                </a:solidFill>
                <a:latin typeface="Calibri"/>
              </a:rPr>
              <a:t>&lt;id&gt;</a:t>
            </a:r>
            <a:endParaRPr lang="en-US" b="1" dirty="0">
              <a:solidFill>
                <a:srgbClr val="8064A2"/>
              </a:solidFill>
              <a:latin typeface="Calibri"/>
            </a:endParaRPr>
          </a:p>
        </p:txBody>
      </p:sp>
      <p:cxnSp>
        <p:nvCxnSpPr>
          <p:cNvPr id="5" name="Curved Connector 4"/>
          <p:cNvCxnSpPr>
            <a:stCxn id="23" idx="0"/>
            <a:endCxn id="32" idx="0"/>
          </p:cNvCxnSpPr>
          <p:nvPr/>
        </p:nvCxnSpPr>
        <p:spPr>
          <a:xfrm rot="16200000" flipH="1">
            <a:off x="7104468" y="1402649"/>
            <a:ext cx="461665" cy="1881112"/>
          </a:xfrm>
          <a:prstGeom prst="curvedConnector3">
            <a:avLst>
              <a:gd name="adj1" fmla="val -49516"/>
            </a:avLst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27"/>
          <p:cNvCxnSpPr>
            <a:stCxn id="23" idx="0"/>
            <a:endCxn id="17" idx="0"/>
          </p:cNvCxnSpPr>
          <p:nvPr/>
        </p:nvCxnSpPr>
        <p:spPr>
          <a:xfrm rot="16200000" flipH="1" flipV="1">
            <a:off x="3644911" y="-331266"/>
            <a:ext cx="306196" cy="5193473"/>
          </a:xfrm>
          <a:prstGeom prst="curvedConnector3">
            <a:avLst>
              <a:gd name="adj1" fmla="val -136100"/>
            </a:avLst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022032" y="1693187"/>
            <a:ext cx="13341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+mn-lt"/>
              </a:rPr>
              <a:t>disrupts?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172633" y="1391806"/>
            <a:ext cx="1061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+mn-lt"/>
              </a:rPr>
              <a:t>treats?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7698832" y="6219666"/>
            <a:ext cx="1445168" cy="638334"/>
            <a:chOff x="7698832" y="6167290"/>
            <a:chExt cx="1445168" cy="638334"/>
          </a:xfrm>
        </p:grpSpPr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285824" y="6270996"/>
              <a:ext cx="779618" cy="274638"/>
            </a:xfrm>
            <a:prstGeom prst="rect">
              <a:avLst/>
            </a:prstGeom>
          </p:spPr>
        </p:pic>
        <p:sp>
          <p:nvSpPr>
            <p:cNvPr id="37" name="TextBox 36"/>
            <p:cNvSpPr txBox="1"/>
            <p:nvPr/>
          </p:nvSpPr>
          <p:spPr>
            <a:xfrm>
              <a:off x="7805576" y="6584916"/>
              <a:ext cx="1259866" cy="1692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US" sz="1100" dirty="0" smtClean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+mn-lt"/>
                </a:rPr>
                <a:t>slide by Pedro Szekely</a:t>
              </a: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7698832" y="6167290"/>
              <a:ext cx="1445168" cy="638334"/>
            </a:xfrm>
            <a:prstGeom prst="rect">
              <a:avLst/>
            </a:prstGeom>
            <a:noFill/>
            <a:ln w="28575" cmpd="sng">
              <a:noFill/>
            </a:ln>
          </p:spPr>
          <p:txBody>
            <a:bodyPr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886201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2" y="3393431"/>
            <a:ext cx="8214437" cy="1168400"/>
          </a:xfrm>
        </p:spPr>
        <p:txBody>
          <a:bodyPr/>
          <a:lstStyle/>
          <a:p>
            <a:r>
              <a:rPr lang="en-US" dirty="0" smtClean="0"/>
              <a:t>Why Do We Want a Semantic Web?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7698832" y="6219666"/>
            <a:ext cx="1445168" cy="638334"/>
            <a:chOff x="7698832" y="6167290"/>
            <a:chExt cx="1445168" cy="638334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285824" y="6270996"/>
              <a:ext cx="779618" cy="274638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7805576" y="6584916"/>
              <a:ext cx="1259866" cy="1692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US" sz="1100" dirty="0" smtClean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+mn-lt"/>
                </a:rPr>
                <a:t>slide by Pedro Szekely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7698832" y="6167290"/>
              <a:ext cx="1445168" cy="638334"/>
            </a:xfrm>
            <a:prstGeom prst="rect">
              <a:avLst/>
            </a:prstGeom>
            <a:noFill/>
            <a:ln w="28575" cmpd="sng">
              <a:noFill/>
            </a:ln>
          </p:spPr>
          <p:txBody>
            <a:bodyPr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678684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 Diagonal Corner Rectangle 2"/>
          <p:cNvSpPr/>
          <p:nvPr/>
        </p:nvSpPr>
        <p:spPr>
          <a:xfrm>
            <a:off x="1269960" y="2116486"/>
            <a:ext cx="2187151" cy="940660"/>
          </a:xfrm>
          <a:prstGeom prst="round2DiagRect">
            <a:avLst/>
          </a:prstGeom>
          <a:solidFill>
            <a:schemeClr val="accent3">
              <a:lumMod val="75000"/>
            </a:schemeClr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dirty="0" smtClean="0">
                <a:latin typeface="+mn-lt"/>
              </a:rPr>
              <a:t>Structured </a:t>
            </a:r>
          </a:p>
          <a:p>
            <a:pPr algn="ctr"/>
            <a:r>
              <a:rPr lang="en-US" dirty="0" smtClean="0">
                <a:latin typeface="+mn-lt"/>
              </a:rPr>
              <a:t>Data</a:t>
            </a:r>
            <a:endParaRPr lang="en-US" dirty="0">
              <a:latin typeface="+mn-lt"/>
            </a:endParaRPr>
          </a:p>
        </p:txBody>
      </p:sp>
      <p:sp>
        <p:nvSpPr>
          <p:cNvPr id="4" name="Round Diagonal Corner Rectangle 3"/>
          <p:cNvSpPr/>
          <p:nvPr/>
        </p:nvSpPr>
        <p:spPr>
          <a:xfrm>
            <a:off x="3551183" y="3856708"/>
            <a:ext cx="2234188" cy="940660"/>
          </a:xfrm>
          <a:prstGeom prst="round2Diag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dirty="0" smtClean="0">
                <a:latin typeface="+mn-lt"/>
              </a:rPr>
              <a:t>Terminology</a:t>
            </a:r>
          </a:p>
          <a:p>
            <a:pPr algn="ctr"/>
            <a:r>
              <a:rPr lang="en-US" dirty="0" smtClean="0">
                <a:latin typeface="+mn-lt"/>
              </a:rPr>
              <a:t>Standards</a:t>
            </a:r>
            <a:endParaRPr lang="en-US" dirty="0"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If the Web Had?</a:t>
            </a:r>
            <a:endParaRPr lang="en-US" dirty="0"/>
          </a:p>
        </p:txBody>
      </p:sp>
      <p:sp>
        <p:nvSpPr>
          <p:cNvPr id="5" name="Round Diagonal Corner Rectangle 4"/>
          <p:cNvSpPr/>
          <p:nvPr/>
        </p:nvSpPr>
        <p:spPr>
          <a:xfrm>
            <a:off x="5644264" y="1799014"/>
            <a:ext cx="2234188" cy="940660"/>
          </a:xfrm>
          <a:prstGeom prst="round2Diag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dirty="0" smtClean="0"/>
              <a:t>Data </a:t>
            </a:r>
          </a:p>
          <a:p>
            <a:pPr algn="ctr"/>
            <a:r>
              <a:rPr lang="en-US" dirty="0" smtClean="0">
                <a:latin typeface="+mn-lt"/>
              </a:rPr>
              <a:t>Relationships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7698832" y="6219666"/>
            <a:ext cx="1445168" cy="638334"/>
            <a:chOff x="7698832" y="6167290"/>
            <a:chExt cx="1445168" cy="638334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285824" y="6270996"/>
              <a:ext cx="779618" cy="274638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7805576" y="6584916"/>
              <a:ext cx="1259866" cy="1692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US" sz="1100" dirty="0" smtClean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+mn-lt"/>
                </a:rPr>
                <a:t>slide by Pedro Szekely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7698832" y="6167290"/>
              <a:ext cx="1445168" cy="638334"/>
            </a:xfrm>
            <a:prstGeom prst="rect">
              <a:avLst/>
            </a:prstGeom>
            <a:noFill/>
            <a:ln w="28575" cmpd="sng">
              <a:noFill/>
            </a:ln>
          </p:spPr>
          <p:txBody>
            <a:bodyPr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069237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 Diagonal Corner Rectangle 2"/>
          <p:cNvSpPr/>
          <p:nvPr/>
        </p:nvSpPr>
        <p:spPr>
          <a:xfrm>
            <a:off x="1269960" y="2116486"/>
            <a:ext cx="2187151" cy="940660"/>
          </a:xfrm>
          <a:prstGeom prst="round2DiagRect">
            <a:avLst/>
          </a:prstGeom>
          <a:solidFill>
            <a:schemeClr val="accent3">
              <a:lumMod val="75000"/>
            </a:schemeClr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dirty="0" smtClean="0">
                <a:latin typeface="+mn-lt"/>
              </a:rPr>
              <a:t>Structured </a:t>
            </a:r>
          </a:p>
          <a:p>
            <a:pPr algn="ctr"/>
            <a:r>
              <a:rPr lang="en-US" dirty="0" smtClean="0">
                <a:latin typeface="+mn-lt"/>
              </a:rPr>
              <a:t>Data</a:t>
            </a:r>
            <a:endParaRPr lang="en-US" dirty="0">
              <a:latin typeface="+mn-lt"/>
            </a:endParaRPr>
          </a:p>
        </p:txBody>
      </p:sp>
      <p:sp>
        <p:nvSpPr>
          <p:cNvPr id="4" name="Round Diagonal Corner Rectangle 3"/>
          <p:cNvSpPr/>
          <p:nvPr/>
        </p:nvSpPr>
        <p:spPr>
          <a:xfrm>
            <a:off x="3551183" y="3856708"/>
            <a:ext cx="2234188" cy="940660"/>
          </a:xfrm>
          <a:prstGeom prst="round2Diag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dirty="0" smtClean="0">
                <a:latin typeface="+mn-lt"/>
              </a:rPr>
              <a:t>Terminology</a:t>
            </a:r>
          </a:p>
          <a:p>
            <a:pPr algn="ctr"/>
            <a:r>
              <a:rPr lang="en-US" dirty="0" smtClean="0">
                <a:latin typeface="+mn-lt"/>
              </a:rPr>
              <a:t>Standards</a:t>
            </a:r>
            <a:endParaRPr lang="en-US" dirty="0"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If the Web Had?</a:t>
            </a:r>
            <a:endParaRPr lang="en-US" dirty="0"/>
          </a:p>
        </p:txBody>
      </p:sp>
      <p:sp>
        <p:nvSpPr>
          <p:cNvPr id="5" name="Round Diagonal Corner Rectangle 4"/>
          <p:cNvSpPr/>
          <p:nvPr/>
        </p:nvSpPr>
        <p:spPr>
          <a:xfrm>
            <a:off x="5644264" y="1799014"/>
            <a:ext cx="2234188" cy="940660"/>
          </a:xfrm>
          <a:prstGeom prst="round2Diag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dirty="0" smtClean="0"/>
              <a:t>Data </a:t>
            </a:r>
          </a:p>
          <a:p>
            <a:pPr algn="ctr"/>
            <a:r>
              <a:rPr lang="en-US" dirty="0" smtClean="0">
                <a:latin typeface="+mn-lt"/>
              </a:rPr>
              <a:t>Relationships</a:t>
            </a:r>
          </a:p>
        </p:txBody>
      </p:sp>
      <p:sp>
        <p:nvSpPr>
          <p:cNvPr id="6" name="Round Diagonal Corner Rectangle 5"/>
          <p:cNvSpPr/>
          <p:nvPr/>
        </p:nvSpPr>
        <p:spPr>
          <a:xfrm>
            <a:off x="763862" y="5126141"/>
            <a:ext cx="2234188" cy="940660"/>
          </a:xfrm>
          <a:prstGeom prst="round2Diag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dirty="0" smtClean="0">
                <a:latin typeface="+mn-lt"/>
              </a:rPr>
              <a:t>Distributed</a:t>
            </a:r>
            <a:endParaRPr lang="en-US" dirty="0">
              <a:latin typeface="+mn-lt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7698832" y="6219666"/>
            <a:ext cx="1445168" cy="638334"/>
            <a:chOff x="7698832" y="6167290"/>
            <a:chExt cx="1445168" cy="638334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285824" y="6270996"/>
              <a:ext cx="779618" cy="274638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7805576" y="6584916"/>
              <a:ext cx="1259866" cy="1692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US" sz="1100" dirty="0" smtClean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+mn-lt"/>
                </a:rPr>
                <a:t>slide by Pedro Szekely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698832" y="6167290"/>
              <a:ext cx="1445168" cy="638334"/>
            </a:xfrm>
            <a:prstGeom prst="rect">
              <a:avLst/>
            </a:prstGeom>
            <a:noFill/>
            <a:ln w="28575" cmpd="sng">
              <a:noFill/>
            </a:ln>
          </p:spPr>
          <p:txBody>
            <a:bodyPr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713464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 Diagonal Corner Rectangle 2"/>
          <p:cNvSpPr/>
          <p:nvPr/>
        </p:nvSpPr>
        <p:spPr>
          <a:xfrm>
            <a:off x="1269960" y="2116486"/>
            <a:ext cx="2187151" cy="940660"/>
          </a:xfrm>
          <a:prstGeom prst="round2DiagRect">
            <a:avLst/>
          </a:prstGeom>
          <a:solidFill>
            <a:schemeClr val="accent3">
              <a:lumMod val="75000"/>
            </a:schemeClr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dirty="0" smtClean="0">
                <a:latin typeface="+mn-lt"/>
              </a:rPr>
              <a:t>Structured </a:t>
            </a:r>
          </a:p>
          <a:p>
            <a:pPr algn="ctr"/>
            <a:r>
              <a:rPr lang="en-US" dirty="0" smtClean="0">
                <a:latin typeface="+mn-lt"/>
              </a:rPr>
              <a:t>Data</a:t>
            </a:r>
            <a:endParaRPr lang="en-US" dirty="0">
              <a:latin typeface="+mn-lt"/>
            </a:endParaRPr>
          </a:p>
        </p:txBody>
      </p:sp>
      <p:sp>
        <p:nvSpPr>
          <p:cNvPr id="4" name="Round Diagonal Corner Rectangle 3"/>
          <p:cNvSpPr/>
          <p:nvPr/>
        </p:nvSpPr>
        <p:spPr>
          <a:xfrm>
            <a:off x="3551183" y="3856708"/>
            <a:ext cx="2234188" cy="940660"/>
          </a:xfrm>
          <a:prstGeom prst="round2Diag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dirty="0" smtClean="0">
                <a:latin typeface="+mn-lt"/>
              </a:rPr>
              <a:t>Terminology</a:t>
            </a:r>
          </a:p>
          <a:p>
            <a:pPr algn="ctr"/>
            <a:r>
              <a:rPr lang="en-US" dirty="0" smtClean="0">
                <a:latin typeface="+mn-lt"/>
              </a:rPr>
              <a:t>Standards</a:t>
            </a:r>
            <a:endParaRPr lang="en-US" dirty="0"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If the Web Had?</a:t>
            </a:r>
            <a:endParaRPr lang="en-US" dirty="0"/>
          </a:p>
        </p:txBody>
      </p:sp>
      <p:sp>
        <p:nvSpPr>
          <p:cNvPr id="5" name="Round Diagonal Corner Rectangle 4"/>
          <p:cNvSpPr/>
          <p:nvPr/>
        </p:nvSpPr>
        <p:spPr>
          <a:xfrm>
            <a:off x="5644264" y="1799014"/>
            <a:ext cx="2234188" cy="940660"/>
          </a:xfrm>
          <a:prstGeom prst="round2Diag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dirty="0" smtClean="0"/>
              <a:t>Data </a:t>
            </a:r>
          </a:p>
          <a:p>
            <a:pPr algn="ctr"/>
            <a:r>
              <a:rPr lang="en-US" dirty="0" smtClean="0">
                <a:latin typeface="+mn-lt"/>
              </a:rPr>
              <a:t>Relationships</a:t>
            </a:r>
          </a:p>
        </p:txBody>
      </p:sp>
      <p:sp>
        <p:nvSpPr>
          <p:cNvPr id="6" name="Round Diagonal Corner Rectangle 5"/>
          <p:cNvSpPr/>
          <p:nvPr/>
        </p:nvSpPr>
        <p:spPr>
          <a:xfrm>
            <a:off x="763862" y="5126141"/>
            <a:ext cx="2234188" cy="940660"/>
          </a:xfrm>
          <a:prstGeom prst="round2Diag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dirty="0" smtClean="0">
                <a:latin typeface="+mn-lt"/>
              </a:rPr>
              <a:t>Distributed</a:t>
            </a:r>
            <a:endParaRPr lang="en-US" dirty="0">
              <a:latin typeface="+mn-lt"/>
            </a:endParaRPr>
          </a:p>
        </p:txBody>
      </p:sp>
      <p:sp>
        <p:nvSpPr>
          <p:cNvPr id="7" name="Round Diagonal Corner Rectangle 6"/>
          <p:cNvSpPr/>
          <p:nvPr/>
        </p:nvSpPr>
        <p:spPr>
          <a:xfrm>
            <a:off x="6631544" y="5514163"/>
            <a:ext cx="2234188" cy="940660"/>
          </a:xfrm>
          <a:prstGeom prst="round2Diag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dirty="0" smtClean="0"/>
              <a:t>Large </a:t>
            </a:r>
            <a:r>
              <a:rPr lang="en-US" dirty="0" smtClean="0">
                <a:latin typeface="+mn-lt"/>
              </a:rPr>
              <a:t>Scale</a:t>
            </a:r>
            <a:endParaRPr lang="en-US" dirty="0">
              <a:latin typeface="+mn-lt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7698832" y="6219666"/>
            <a:ext cx="1445168" cy="638334"/>
            <a:chOff x="7698832" y="6167290"/>
            <a:chExt cx="1445168" cy="638334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285824" y="6270996"/>
              <a:ext cx="779618" cy="274638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7805576" y="6584916"/>
              <a:ext cx="1259866" cy="1692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US" sz="1100" dirty="0" smtClean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+mn-lt"/>
                </a:rPr>
                <a:t>slide by Pedro Szekely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698832" y="6167290"/>
              <a:ext cx="1445168" cy="638334"/>
            </a:xfrm>
            <a:prstGeom prst="rect">
              <a:avLst/>
            </a:prstGeom>
            <a:noFill/>
            <a:ln w="28575" cmpd="sng">
              <a:noFill/>
            </a:ln>
          </p:spPr>
          <p:txBody>
            <a:bodyPr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358122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 Diagonal Corner Rectangle 2"/>
          <p:cNvSpPr/>
          <p:nvPr/>
        </p:nvSpPr>
        <p:spPr>
          <a:xfrm>
            <a:off x="1269960" y="2116486"/>
            <a:ext cx="2187151" cy="940660"/>
          </a:xfrm>
          <a:prstGeom prst="round2DiagRect">
            <a:avLst/>
          </a:prstGeom>
          <a:solidFill>
            <a:schemeClr val="accent3">
              <a:lumMod val="75000"/>
            </a:schemeClr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dirty="0" smtClean="0">
                <a:latin typeface="+mn-lt"/>
              </a:rPr>
              <a:t>Structured </a:t>
            </a:r>
          </a:p>
          <a:p>
            <a:pPr algn="ctr"/>
            <a:r>
              <a:rPr lang="en-US" dirty="0" smtClean="0">
                <a:latin typeface="+mn-lt"/>
              </a:rPr>
              <a:t>Data</a:t>
            </a:r>
            <a:endParaRPr lang="en-US" dirty="0">
              <a:latin typeface="+mn-lt"/>
            </a:endParaRPr>
          </a:p>
        </p:txBody>
      </p:sp>
      <p:sp>
        <p:nvSpPr>
          <p:cNvPr id="4" name="Round Diagonal Corner Rectangle 3"/>
          <p:cNvSpPr/>
          <p:nvPr/>
        </p:nvSpPr>
        <p:spPr>
          <a:xfrm>
            <a:off x="3551183" y="3856708"/>
            <a:ext cx="2234188" cy="940660"/>
          </a:xfrm>
          <a:prstGeom prst="round2Diag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dirty="0" smtClean="0">
                <a:latin typeface="+mn-lt"/>
              </a:rPr>
              <a:t>Terminology</a:t>
            </a:r>
          </a:p>
          <a:p>
            <a:pPr algn="ctr"/>
            <a:r>
              <a:rPr lang="en-US" dirty="0" smtClean="0">
                <a:latin typeface="+mn-lt"/>
              </a:rPr>
              <a:t>Standards</a:t>
            </a:r>
            <a:endParaRPr lang="en-US" dirty="0"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If the Web Had?</a:t>
            </a:r>
            <a:endParaRPr lang="en-US" dirty="0"/>
          </a:p>
        </p:txBody>
      </p:sp>
      <p:sp>
        <p:nvSpPr>
          <p:cNvPr id="5" name="Round Diagonal Corner Rectangle 4"/>
          <p:cNvSpPr/>
          <p:nvPr/>
        </p:nvSpPr>
        <p:spPr>
          <a:xfrm>
            <a:off x="5644264" y="1799014"/>
            <a:ext cx="2234188" cy="940660"/>
          </a:xfrm>
          <a:prstGeom prst="round2Diag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dirty="0" smtClean="0"/>
              <a:t>Data </a:t>
            </a:r>
          </a:p>
          <a:p>
            <a:pPr algn="ctr"/>
            <a:r>
              <a:rPr lang="en-US" dirty="0" smtClean="0">
                <a:latin typeface="+mn-lt"/>
              </a:rPr>
              <a:t>Relationships</a:t>
            </a:r>
          </a:p>
        </p:txBody>
      </p:sp>
      <p:sp>
        <p:nvSpPr>
          <p:cNvPr id="6" name="Round Diagonal Corner Rectangle 5"/>
          <p:cNvSpPr/>
          <p:nvPr/>
        </p:nvSpPr>
        <p:spPr>
          <a:xfrm>
            <a:off x="763862" y="5126141"/>
            <a:ext cx="2234188" cy="940660"/>
          </a:xfrm>
          <a:prstGeom prst="round2Diag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dirty="0" smtClean="0">
                <a:latin typeface="+mn-lt"/>
              </a:rPr>
              <a:t>Distributed</a:t>
            </a:r>
            <a:endParaRPr lang="en-US" dirty="0">
              <a:latin typeface="+mn-lt"/>
            </a:endParaRPr>
          </a:p>
        </p:txBody>
      </p:sp>
      <p:sp>
        <p:nvSpPr>
          <p:cNvPr id="7" name="Round Diagonal Corner Rectangle 6"/>
          <p:cNvSpPr/>
          <p:nvPr/>
        </p:nvSpPr>
        <p:spPr>
          <a:xfrm>
            <a:off x="6631544" y="5514163"/>
            <a:ext cx="2234188" cy="940660"/>
          </a:xfrm>
          <a:prstGeom prst="round2Diag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dirty="0" smtClean="0"/>
              <a:t>Large </a:t>
            </a:r>
            <a:r>
              <a:rPr lang="en-US" dirty="0" smtClean="0">
                <a:latin typeface="+mn-lt"/>
              </a:rPr>
              <a:t>Scale</a:t>
            </a:r>
            <a:endParaRPr lang="en-US" dirty="0">
              <a:latin typeface="+mn-lt"/>
            </a:endParaRPr>
          </a:p>
        </p:txBody>
      </p:sp>
      <p:sp>
        <p:nvSpPr>
          <p:cNvPr id="9" name="Round Diagonal Corner Rectangle 8"/>
          <p:cNvSpPr/>
          <p:nvPr/>
        </p:nvSpPr>
        <p:spPr>
          <a:xfrm>
            <a:off x="6713279" y="138421"/>
            <a:ext cx="2234188" cy="940660"/>
          </a:xfrm>
          <a:prstGeom prst="round2Diag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dirty="0" smtClean="0"/>
              <a:t>Reasoning</a:t>
            </a:r>
            <a:endParaRPr lang="en-US" dirty="0">
              <a:latin typeface="+mn-lt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7698832" y="6219666"/>
            <a:ext cx="1445168" cy="638334"/>
            <a:chOff x="7698832" y="6167290"/>
            <a:chExt cx="1445168" cy="638334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285824" y="6270996"/>
              <a:ext cx="779618" cy="274638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7805576" y="6584916"/>
              <a:ext cx="1259866" cy="1692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US" sz="1100" dirty="0" smtClean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+mn-lt"/>
                </a:rPr>
                <a:t>slide by Pedro Szekely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698832" y="6167290"/>
              <a:ext cx="1445168" cy="638334"/>
            </a:xfrm>
            <a:prstGeom prst="rect">
              <a:avLst/>
            </a:prstGeom>
            <a:noFill/>
            <a:ln w="28575" cmpd="sng">
              <a:noFill/>
            </a:ln>
          </p:spPr>
          <p:txBody>
            <a:bodyPr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401063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 Diagonal Corner Rectangle 2"/>
          <p:cNvSpPr/>
          <p:nvPr/>
        </p:nvSpPr>
        <p:spPr>
          <a:xfrm>
            <a:off x="2069099" y="2099004"/>
            <a:ext cx="2187151" cy="940660"/>
          </a:xfrm>
          <a:prstGeom prst="round2DiagRect">
            <a:avLst/>
          </a:prstGeom>
          <a:solidFill>
            <a:schemeClr val="accent3">
              <a:lumMod val="75000"/>
            </a:schemeClr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dirty="0" smtClean="0">
                <a:latin typeface="+mn-lt"/>
              </a:rPr>
              <a:t>Structured </a:t>
            </a:r>
          </a:p>
          <a:p>
            <a:pPr algn="ctr"/>
            <a:r>
              <a:rPr lang="en-US" dirty="0" smtClean="0">
                <a:latin typeface="+mn-lt"/>
              </a:rPr>
              <a:t>Data</a:t>
            </a:r>
            <a:endParaRPr lang="en-US" dirty="0">
              <a:latin typeface="+mn-lt"/>
            </a:endParaRPr>
          </a:p>
        </p:txBody>
      </p:sp>
      <p:sp>
        <p:nvSpPr>
          <p:cNvPr id="4" name="Round Diagonal Corner Rectangle 3"/>
          <p:cNvSpPr/>
          <p:nvPr/>
        </p:nvSpPr>
        <p:spPr>
          <a:xfrm>
            <a:off x="2069099" y="3550997"/>
            <a:ext cx="2234188" cy="940660"/>
          </a:xfrm>
          <a:prstGeom prst="round2Diag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dirty="0" smtClean="0">
                <a:latin typeface="+mn-lt"/>
              </a:rPr>
              <a:t>Terminology</a:t>
            </a:r>
          </a:p>
          <a:p>
            <a:pPr algn="ctr"/>
            <a:r>
              <a:rPr lang="en-US" dirty="0" smtClean="0">
                <a:latin typeface="+mn-lt"/>
              </a:rPr>
              <a:t>Standards</a:t>
            </a:r>
            <a:endParaRPr lang="en-US" dirty="0"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Semantic Web</a:t>
            </a:r>
            <a:endParaRPr lang="en-US" dirty="0"/>
          </a:p>
        </p:txBody>
      </p:sp>
      <p:sp>
        <p:nvSpPr>
          <p:cNvPr id="5" name="Round Diagonal Corner Rectangle 4"/>
          <p:cNvSpPr/>
          <p:nvPr/>
        </p:nvSpPr>
        <p:spPr>
          <a:xfrm>
            <a:off x="4844195" y="3539237"/>
            <a:ext cx="2234188" cy="940660"/>
          </a:xfrm>
          <a:prstGeom prst="round2Diag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dirty="0" smtClean="0"/>
              <a:t>Data </a:t>
            </a:r>
          </a:p>
          <a:p>
            <a:pPr algn="ctr"/>
            <a:r>
              <a:rPr lang="en-US" dirty="0" smtClean="0">
                <a:latin typeface="+mn-lt"/>
              </a:rPr>
              <a:t>Relationships</a:t>
            </a:r>
          </a:p>
        </p:txBody>
      </p:sp>
      <p:sp>
        <p:nvSpPr>
          <p:cNvPr id="6" name="Round Diagonal Corner Rectangle 5"/>
          <p:cNvSpPr/>
          <p:nvPr/>
        </p:nvSpPr>
        <p:spPr>
          <a:xfrm>
            <a:off x="2069099" y="5055593"/>
            <a:ext cx="2234188" cy="940660"/>
          </a:xfrm>
          <a:prstGeom prst="round2Diag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dirty="0" smtClean="0">
                <a:latin typeface="+mn-lt"/>
              </a:rPr>
              <a:t>Distributed</a:t>
            </a:r>
            <a:endParaRPr lang="en-US" dirty="0">
              <a:latin typeface="+mn-lt"/>
            </a:endParaRPr>
          </a:p>
        </p:txBody>
      </p:sp>
      <p:sp>
        <p:nvSpPr>
          <p:cNvPr id="7" name="Round Diagonal Corner Rectangle 6"/>
          <p:cNvSpPr/>
          <p:nvPr/>
        </p:nvSpPr>
        <p:spPr>
          <a:xfrm>
            <a:off x="4844195" y="5055593"/>
            <a:ext cx="2234188" cy="940660"/>
          </a:xfrm>
          <a:prstGeom prst="round2Diag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dirty="0" smtClean="0"/>
              <a:t>Large </a:t>
            </a:r>
            <a:r>
              <a:rPr lang="en-US" dirty="0" smtClean="0">
                <a:latin typeface="+mn-lt"/>
              </a:rPr>
              <a:t>Scale</a:t>
            </a:r>
            <a:endParaRPr lang="en-US" dirty="0">
              <a:latin typeface="+mn-lt"/>
            </a:endParaRPr>
          </a:p>
        </p:txBody>
      </p:sp>
      <p:sp>
        <p:nvSpPr>
          <p:cNvPr id="9" name="Round Diagonal Corner Rectangle 8"/>
          <p:cNvSpPr/>
          <p:nvPr/>
        </p:nvSpPr>
        <p:spPr>
          <a:xfrm>
            <a:off x="4844195" y="2100727"/>
            <a:ext cx="2234188" cy="940660"/>
          </a:xfrm>
          <a:prstGeom prst="round2Diag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dirty="0" smtClean="0"/>
              <a:t>Reasoning</a:t>
            </a:r>
            <a:endParaRPr lang="en-US" dirty="0">
              <a:latin typeface="+mn-lt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7698832" y="6219666"/>
            <a:ext cx="1445168" cy="638334"/>
            <a:chOff x="7698832" y="6167290"/>
            <a:chExt cx="1445168" cy="638334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285824" y="6270996"/>
              <a:ext cx="779618" cy="274638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7805576" y="6584916"/>
              <a:ext cx="1259866" cy="1692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US" sz="1100" dirty="0" smtClean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+mn-lt"/>
                </a:rPr>
                <a:t>slide by Pedro Szekely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698832" y="6167290"/>
              <a:ext cx="1445168" cy="638334"/>
            </a:xfrm>
            <a:prstGeom prst="rect">
              <a:avLst/>
            </a:prstGeom>
            <a:noFill/>
            <a:ln w="28575" cmpd="sng">
              <a:noFill/>
            </a:ln>
          </p:spPr>
          <p:txBody>
            <a:bodyPr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288823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The Semantic Web Vision</a:t>
            </a:r>
            <a:endParaRPr lang="en-US" altLang="en-US" dirty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altLang="en-US" sz="2400" dirty="0" smtClean="0"/>
              <a:t>W3C’s Tim Berners-Lee:  “Weaving the Web”:</a:t>
            </a:r>
          </a:p>
          <a:p>
            <a:pPr marL="114300" indent="0">
              <a:buNone/>
            </a:pPr>
            <a:r>
              <a:rPr lang="en-US" altLang="en-US" sz="2400" dirty="0" smtClean="0"/>
              <a:t>	“I have a dream for the Web… and it has two parts.”</a:t>
            </a:r>
          </a:p>
          <a:p>
            <a:r>
              <a:rPr lang="en-US" altLang="en-US" sz="2400" dirty="0" smtClean="0"/>
              <a:t>The first Web enables </a:t>
            </a:r>
            <a:r>
              <a:rPr lang="en-US" altLang="en-US" sz="2400" b="1" i="1" dirty="0" smtClean="0"/>
              <a:t>communication between people </a:t>
            </a:r>
          </a:p>
          <a:p>
            <a:pPr lvl="1"/>
            <a:r>
              <a:rPr lang="en-US" altLang="en-US" sz="2000" dirty="0" smtClean="0"/>
              <a:t>The Web shows how computers and networks enable the information space while getting out of the way</a:t>
            </a:r>
          </a:p>
          <a:p>
            <a:r>
              <a:rPr lang="en-US" altLang="en-US" sz="2400" dirty="0" smtClean="0"/>
              <a:t>The new Web will </a:t>
            </a:r>
            <a:r>
              <a:rPr lang="en-US" altLang="en-US" sz="2400" b="1" i="1" dirty="0" smtClean="0"/>
              <a:t>bring computers into the action</a:t>
            </a:r>
          </a:p>
          <a:p>
            <a:pPr lvl="1"/>
            <a:r>
              <a:rPr lang="en-US" altLang="en-US" sz="2000" dirty="0" smtClean="0"/>
              <a:t>Step 1 -- Describe: putting data on the Web in machine-understandable form -- a Semantic Web</a:t>
            </a:r>
          </a:p>
          <a:p>
            <a:pPr lvl="1"/>
            <a:r>
              <a:rPr lang="en-US" altLang="en-US" sz="2000" dirty="0" smtClean="0"/>
              <a:t>Step 2 -- Infer and reason: apply logic inference</a:t>
            </a:r>
          </a:p>
        </p:txBody>
      </p:sp>
    </p:spTree>
    <p:extLst>
      <p:ext uri="{BB962C8B-B14F-4D97-AF65-F5344CB8AC3E}">
        <p14:creationId xmlns:p14="http://schemas.microsoft.com/office/powerpoint/2010/main" val="20736502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Semantic Web and Data Integration</a:t>
            </a:r>
            <a:endParaRPr lang="en-US" sz="4400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sz="2800" b="1" dirty="0" smtClean="0"/>
              <a:t>If</a:t>
            </a:r>
            <a:r>
              <a:rPr lang="en-US" sz="2800" dirty="0" smtClean="0"/>
              <a:t> all providers use </a:t>
            </a:r>
          </a:p>
          <a:p>
            <a:r>
              <a:rPr lang="en-US" sz="2800" i="1" dirty="0" smtClean="0"/>
              <a:t>same terminologies</a:t>
            </a:r>
            <a:r>
              <a:rPr lang="en-US" sz="2800" dirty="0" smtClean="0"/>
              <a:t>, </a:t>
            </a:r>
            <a:r>
              <a:rPr lang="en-US" sz="2800" b="1" dirty="0" smtClean="0"/>
              <a:t>then</a:t>
            </a:r>
            <a:r>
              <a:rPr lang="en-US" sz="2800" dirty="0" smtClean="0"/>
              <a:t> data would be integrated at the schema level</a:t>
            </a:r>
          </a:p>
          <a:p>
            <a:r>
              <a:rPr lang="en-US" sz="2800" dirty="0" smtClean="0"/>
              <a:t>reuse </a:t>
            </a:r>
            <a:r>
              <a:rPr lang="en-US" sz="2800" i="1" dirty="0" smtClean="0"/>
              <a:t>same standard object ids </a:t>
            </a:r>
            <a:r>
              <a:rPr lang="en-US" sz="2800" dirty="0" smtClean="0"/>
              <a:t>(canonical URLs), </a:t>
            </a:r>
            <a:r>
              <a:rPr lang="en-US" sz="2800" b="1" dirty="0" smtClean="0"/>
              <a:t>then</a:t>
            </a:r>
            <a:r>
              <a:rPr lang="en-US" sz="2800" dirty="0" smtClean="0"/>
              <a:t> data would be integrated at object level</a:t>
            </a:r>
          </a:p>
          <a:p>
            <a:pPr marL="114300" indent="0">
              <a:buNone/>
            </a:pPr>
            <a:r>
              <a:rPr lang="en-US" sz="2800" b="1" i="1" dirty="0" smtClean="0"/>
              <a:t>=&gt; Global object-oriented database</a:t>
            </a:r>
          </a:p>
          <a:p>
            <a:pPr marL="114300" indent="0">
              <a:buNone/>
            </a:pPr>
            <a:endParaRPr lang="en-US" sz="2800" dirty="0" smtClean="0"/>
          </a:p>
          <a:p>
            <a:pPr marL="114300" indent="0">
              <a:buNone/>
            </a:pPr>
            <a:r>
              <a:rPr lang="en-US" sz="2800" dirty="0" smtClean="0"/>
              <a:t>Even if they </a:t>
            </a:r>
            <a:r>
              <a:rPr lang="en-US" sz="2800" dirty="0" smtClean="0"/>
              <a:t>only do </a:t>
            </a:r>
            <a:r>
              <a:rPr lang="en-US" sz="2800" smtClean="0"/>
              <a:t>this partially</a:t>
            </a:r>
            <a:r>
              <a:rPr lang="en-US" sz="2800" smtClean="0"/>
              <a:t>, </a:t>
            </a:r>
            <a:r>
              <a:rPr lang="en-US" sz="2800" dirty="0" smtClean="0"/>
              <a:t>at least we now have structured data we can integrate using techniques we have seen</a:t>
            </a:r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/>
          </a:p>
        </p:txBody>
      </p:sp>
      <p:grpSp>
        <p:nvGrpSpPr>
          <p:cNvPr id="4" name="Group 3"/>
          <p:cNvGrpSpPr/>
          <p:nvPr/>
        </p:nvGrpSpPr>
        <p:grpSpPr>
          <a:xfrm>
            <a:off x="7656402" y="6219666"/>
            <a:ext cx="1487598" cy="638334"/>
            <a:chOff x="7656402" y="6167290"/>
            <a:chExt cx="1487598" cy="638334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285824" y="6270996"/>
              <a:ext cx="779618" cy="274638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7656402" y="6584916"/>
              <a:ext cx="1409040" cy="1692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US" sz="1100" dirty="0" smtClean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+mn-lt"/>
                </a:rPr>
                <a:t>slide by Jose Luis Ambite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7698832" y="6167290"/>
              <a:ext cx="1445168" cy="638334"/>
            </a:xfrm>
            <a:prstGeom prst="rect">
              <a:avLst/>
            </a:prstGeom>
            <a:noFill/>
            <a:ln w="28575" cmpd="sng">
              <a:noFill/>
            </a:ln>
          </p:spPr>
          <p:txBody>
            <a:bodyPr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02565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256" y="254345"/>
            <a:ext cx="7801404" cy="6380247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256" y="254345"/>
            <a:ext cx="7801404" cy="6380247"/>
          </a:xfrm>
          <a:prstGeom prst="rect">
            <a:avLst/>
          </a:prstGeom>
          <a:ln>
            <a:solidFill>
              <a:srgbClr val="000000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itle 17"/>
          <p:cNvSpPr>
            <a:spLocks noGrp="1"/>
          </p:cNvSpPr>
          <p:nvPr>
            <p:ph type="title"/>
          </p:nvPr>
        </p:nvSpPr>
        <p:spPr>
          <a:xfrm>
            <a:off x="670256" y="274638"/>
            <a:ext cx="7801404" cy="1143000"/>
          </a:xfrm>
          <a:solidFill>
            <a:schemeClr val="bg1">
              <a:alpha val="58000"/>
            </a:schemeClr>
          </a:solidFill>
        </p:spPr>
        <p:txBody>
          <a:bodyPr/>
          <a:lstStyle/>
          <a:p>
            <a:pPr algn="ctr"/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The Web of Documents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7698832" y="6219666"/>
            <a:ext cx="1445168" cy="638334"/>
            <a:chOff x="7698832" y="6167290"/>
            <a:chExt cx="1445168" cy="638334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285824" y="6270996"/>
              <a:ext cx="779618" cy="274638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7805576" y="6584916"/>
              <a:ext cx="1259866" cy="1692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US" sz="1100" dirty="0" smtClean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+mn-lt"/>
                </a:rPr>
                <a:t>slide by Pedro Szekely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698832" y="6167290"/>
              <a:ext cx="1445168" cy="638334"/>
            </a:xfrm>
            <a:prstGeom prst="rect">
              <a:avLst/>
            </a:prstGeom>
            <a:noFill/>
            <a:ln w="28575" cmpd="sng">
              <a:noFill/>
            </a:ln>
          </p:spPr>
          <p:txBody>
            <a:bodyPr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313654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256" y="254345"/>
            <a:ext cx="7801404" cy="6380247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256" y="274638"/>
            <a:ext cx="7801404" cy="1143000"/>
          </a:xfrm>
          <a:solidFill>
            <a:srgbClr val="FFFFFF">
              <a:alpha val="49000"/>
            </a:srgbClr>
          </a:solidFill>
        </p:spPr>
        <p:txBody>
          <a:bodyPr/>
          <a:lstStyle/>
          <a:p>
            <a:pPr algn="ctr"/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What We See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7698832" y="6219666"/>
            <a:ext cx="1445168" cy="638334"/>
            <a:chOff x="7698832" y="6167290"/>
            <a:chExt cx="1445168" cy="638334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285824" y="6270996"/>
              <a:ext cx="779618" cy="274638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7805576" y="6584916"/>
              <a:ext cx="1259866" cy="1692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US" sz="1100" dirty="0" smtClean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+mn-lt"/>
                </a:rPr>
                <a:t>slide by Pedro Szekely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7698832" y="6167290"/>
              <a:ext cx="1445168" cy="638334"/>
            </a:xfrm>
            <a:prstGeom prst="rect">
              <a:avLst/>
            </a:prstGeom>
            <a:noFill/>
            <a:ln w="28575" cmpd="sng">
              <a:noFill/>
            </a:ln>
          </p:spPr>
          <p:txBody>
            <a:bodyPr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462288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256" y="261620"/>
            <a:ext cx="7792508" cy="6372972"/>
          </a:xfrm>
          <a:prstGeom prst="rect">
            <a:avLst/>
          </a:prstGeom>
          <a:ln>
            <a:solidFill>
              <a:srgbClr val="000000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256" y="274638"/>
            <a:ext cx="7801404" cy="1143000"/>
          </a:xfrm>
          <a:solidFill>
            <a:srgbClr val="FFFFFF">
              <a:alpha val="49000"/>
            </a:srgbClr>
          </a:solidFill>
        </p:spPr>
        <p:txBody>
          <a:bodyPr/>
          <a:lstStyle/>
          <a:p>
            <a:pPr algn="ctr"/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What We See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7698832" y="6219666"/>
            <a:ext cx="1445168" cy="638334"/>
            <a:chOff x="7698832" y="6167290"/>
            <a:chExt cx="1445168" cy="638334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285824" y="6270996"/>
              <a:ext cx="779618" cy="274638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7805576" y="6584916"/>
              <a:ext cx="1259866" cy="1692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US" sz="1100" dirty="0" smtClean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+mn-lt"/>
                </a:rPr>
                <a:t>slide by Pedro Szekely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7698832" y="6167290"/>
              <a:ext cx="1445168" cy="638334"/>
            </a:xfrm>
            <a:prstGeom prst="rect">
              <a:avLst/>
            </a:prstGeom>
            <a:noFill/>
            <a:ln w="28575" cmpd="sng">
              <a:noFill/>
            </a:ln>
          </p:spPr>
          <p:txBody>
            <a:bodyPr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070251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256" y="254345"/>
            <a:ext cx="7801404" cy="6380247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2586954" y="3652480"/>
            <a:ext cx="2974997" cy="281455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lstStyle/>
          <a:p>
            <a:r>
              <a:rPr lang="en-US" sz="1100" dirty="0" smtClean="0">
                <a:latin typeface="+mn-lt"/>
              </a:rPr>
              <a:t>blah blah </a:t>
            </a:r>
            <a:r>
              <a:rPr lang="en-US" sz="1100" dirty="0" smtClean="0">
                <a:solidFill>
                  <a:srgbClr val="0000FF"/>
                </a:solidFill>
                <a:latin typeface="+mn-lt"/>
              </a:rPr>
              <a:t>blah </a:t>
            </a:r>
            <a:r>
              <a:rPr lang="en-US" sz="1100" dirty="0">
                <a:solidFill>
                  <a:srgbClr val="0000FF"/>
                </a:solidFill>
                <a:latin typeface="+mn-lt"/>
              </a:rPr>
              <a:t>blah blah</a:t>
            </a:r>
            <a:r>
              <a:rPr lang="en-US" sz="1100" dirty="0">
                <a:latin typeface="+mn-lt"/>
              </a:rPr>
              <a:t> blah </a:t>
            </a:r>
            <a:r>
              <a:rPr lang="en-US" sz="1100" dirty="0" smtClean="0">
                <a:latin typeface="+mn-lt"/>
              </a:rPr>
              <a:t>blah </a:t>
            </a:r>
            <a:r>
              <a:rPr lang="en-US" sz="1100" dirty="0">
                <a:solidFill>
                  <a:srgbClr val="0000FF"/>
                </a:solidFill>
                <a:latin typeface="+mn-lt"/>
              </a:rPr>
              <a:t>blah </a:t>
            </a:r>
            <a:r>
              <a:rPr lang="en-US" sz="1100" dirty="0" smtClean="0">
                <a:solidFill>
                  <a:srgbClr val="0000FF"/>
                </a:solidFill>
                <a:latin typeface="+mn-lt"/>
              </a:rPr>
              <a:t>blah</a:t>
            </a:r>
            <a:r>
              <a:rPr lang="en-US" sz="1100" dirty="0" smtClean="0">
                <a:latin typeface="+mn-lt"/>
              </a:rPr>
              <a:t> blah blah blah </a:t>
            </a:r>
            <a:r>
              <a:rPr lang="en-US" sz="1100" dirty="0" smtClean="0">
                <a:solidFill>
                  <a:srgbClr val="0000FF"/>
                </a:solidFill>
                <a:latin typeface="+mn-lt"/>
              </a:rPr>
              <a:t>blah </a:t>
            </a:r>
            <a:r>
              <a:rPr lang="en-US" sz="1100" dirty="0">
                <a:solidFill>
                  <a:srgbClr val="0000FF"/>
                </a:solidFill>
                <a:latin typeface="+mn-lt"/>
              </a:rPr>
              <a:t>blah blah </a:t>
            </a:r>
            <a:r>
              <a:rPr lang="en-US" sz="1100" dirty="0" smtClean="0">
                <a:latin typeface="+mn-lt"/>
              </a:rPr>
              <a:t>blah </a:t>
            </a:r>
            <a:r>
              <a:rPr lang="en-US" sz="1100" dirty="0">
                <a:solidFill>
                  <a:srgbClr val="0000FF"/>
                </a:solidFill>
                <a:latin typeface="+mn-lt"/>
              </a:rPr>
              <a:t>blah</a:t>
            </a:r>
            <a:r>
              <a:rPr lang="en-US" sz="1100" dirty="0">
                <a:latin typeface="+mn-lt"/>
              </a:rPr>
              <a:t> blah </a:t>
            </a:r>
            <a:r>
              <a:rPr lang="en-US" sz="1100" dirty="0" smtClean="0">
                <a:latin typeface="+mn-lt"/>
              </a:rPr>
              <a:t>blah </a:t>
            </a:r>
            <a:r>
              <a:rPr lang="en-US" sz="1100" dirty="0">
                <a:latin typeface="+mn-lt"/>
              </a:rPr>
              <a:t>blah </a:t>
            </a:r>
            <a:r>
              <a:rPr lang="en-US" sz="1100" dirty="0">
                <a:solidFill>
                  <a:srgbClr val="0000FF"/>
                </a:solidFill>
                <a:latin typeface="+mn-lt"/>
              </a:rPr>
              <a:t>blah </a:t>
            </a:r>
            <a:r>
              <a:rPr lang="en-US" sz="1100" dirty="0" smtClean="0">
                <a:solidFill>
                  <a:srgbClr val="0000FF"/>
                </a:solidFill>
                <a:latin typeface="+mn-lt"/>
              </a:rPr>
              <a:t>blah </a:t>
            </a:r>
            <a:r>
              <a:rPr lang="en-US" sz="1100" dirty="0">
                <a:latin typeface="+mn-lt"/>
              </a:rPr>
              <a:t>blah blah </a:t>
            </a:r>
            <a:r>
              <a:rPr lang="en-US" sz="1100" dirty="0" smtClean="0">
                <a:solidFill>
                  <a:srgbClr val="0000FF"/>
                </a:solidFill>
                <a:latin typeface="+mn-lt"/>
              </a:rPr>
              <a:t>blah </a:t>
            </a:r>
            <a:r>
              <a:rPr lang="en-US" sz="1100" dirty="0">
                <a:solidFill>
                  <a:srgbClr val="0000FF"/>
                </a:solidFill>
                <a:latin typeface="+mn-lt"/>
              </a:rPr>
              <a:t>blah </a:t>
            </a:r>
            <a:r>
              <a:rPr lang="en-US" sz="1100" dirty="0">
                <a:latin typeface="+mn-lt"/>
              </a:rPr>
              <a:t>blah </a:t>
            </a:r>
            <a:r>
              <a:rPr lang="en-US" sz="1100" dirty="0" smtClean="0">
                <a:solidFill>
                  <a:srgbClr val="0000FF"/>
                </a:solidFill>
                <a:latin typeface="+mn-lt"/>
              </a:rPr>
              <a:t>blah </a:t>
            </a:r>
            <a:r>
              <a:rPr lang="en-US" sz="1100" dirty="0">
                <a:solidFill>
                  <a:srgbClr val="0000FF"/>
                </a:solidFill>
                <a:latin typeface="+mn-lt"/>
              </a:rPr>
              <a:t>blah</a:t>
            </a:r>
            <a:r>
              <a:rPr lang="en-US" sz="1100" dirty="0">
                <a:latin typeface="+mn-lt"/>
              </a:rPr>
              <a:t> blah </a:t>
            </a:r>
            <a:r>
              <a:rPr lang="en-US" sz="1100" dirty="0" smtClean="0">
                <a:latin typeface="+mn-lt"/>
              </a:rPr>
              <a:t>blah </a:t>
            </a:r>
            <a:r>
              <a:rPr lang="en-US" sz="1100" dirty="0">
                <a:solidFill>
                  <a:srgbClr val="0000FF"/>
                </a:solidFill>
                <a:latin typeface="+mn-lt"/>
              </a:rPr>
              <a:t>blah</a:t>
            </a:r>
            <a:r>
              <a:rPr lang="en-US" sz="1100" dirty="0">
                <a:latin typeface="+mn-lt"/>
              </a:rPr>
              <a:t> blah </a:t>
            </a:r>
            <a:r>
              <a:rPr lang="en-US" sz="1100" dirty="0" smtClean="0">
                <a:latin typeface="+mn-lt"/>
              </a:rPr>
              <a:t>blah </a:t>
            </a:r>
            <a:r>
              <a:rPr lang="en-US" sz="1100" dirty="0">
                <a:latin typeface="+mn-lt"/>
              </a:rPr>
              <a:t>blah </a:t>
            </a:r>
            <a:r>
              <a:rPr lang="en-US" sz="1100" dirty="0">
                <a:solidFill>
                  <a:srgbClr val="0000FF"/>
                </a:solidFill>
                <a:latin typeface="+mn-lt"/>
              </a:rPr>
              <a:t>blah blah </a:t>
            </a:r>
            <a:r>
              <a:rPr lang="en-US" sz="1100" dirty="0">
                <a:latin typeface="+mn-lt"/>
              </a:rPr>
              <a:t>blah </a:t>
            </a:r>
            <a:r>
              <a:rPr lang="en-US" sz="1100" dirty="0">
                <a:solidFill>
                  <a:srgbClr val="0000FF"/>
                </a:solidFill>
                <a:latin typeface="+mn-lt"/>
              </a:rPr>
              <a:t>blah</a:t>
            </a:r>
            <a:r>
              <a:rPr lang="en-US" sz="1100" dirty="0">
                <a:latin typeface="+mn-lt"/>
              </a:rPr>
              <a:t> </a:t>
            </a:r>
            <a:endParaRPr lang="en-US" sz="1100" dirty="0" smtClean="0">
              <a:latin typeface="+mn-lt"/>
            </a:endParaRPr>
          </a:p>
          <a:p>
            <a:endParaRPr lang="en-US" sz="1100" dirty="0">
              <a:latin typeface="+mn-lt"/>
            </a:endParaRPr>
          </a:p>
          <a:p>
            <a:r>
              <a:rPr lang="en-US" sz="1100" dirty="0" smtClean="0">
                <a:latin typeface="+mn-lt"/>
              </a:rPr>
              <a:t>blah </a:t>
            </a:r>
            <a:r>
              <a:rPr lang="en-US" sz="1100" dirty="0">
                <a:solidFill>
                  <a:srgbClr val="0000FF"/>
                </a:solidFill>
                <a:latin typeface="+mn-lt"/>
              </a:rPr>
              <a:t>blah</a:t>
            </a:r>
            <a:r>
              <a:rPr lang="en-US" sz="1100" dirty="0">
                <a:latin typeface="+mn-lt"/>
              </a:rPr>
              <a:t> </a:t>
            </a:r>
            <a:r>
              <a:rPr lang="en-US" sz="1100" dirty="0"/>
              <a:t>blah blah blah </a:t>
            </a:r>
            <a:r>
              <a:rPr lang="en-US" sz="1100" dirty="0">
                <a:solidFill>
                  <a:srgbClr val="0000FF"/>
                </a:solidFill>
              </a:rPr>
              <a:t>blah</a:t>
            </a:r>
            <a:r>
              <a:rPr lang="en-US" sz="1100" dirty="0"/>
              <a:t> blah blah </a:t>
            </a:r>
            <a:r>
              <a:rPr lang="en-US" sz="1100" dirty="0">
                <a:solidFill>
                  <a:srgbClr val="0000FF"/>
                </a:solidFill>
              </a:rPr>
              <a:t>blah </a:t>
            </a:r>
            <a:r>
              <a:rPr lang="en-US" sz="1100" dirty="0" smtClean="0">
                <a:solidFill>
                  <a:srgbClr val="0000FF"/>
                </a:solidFill>
                <a:latin typeface="+mn-lt"/>
              </a:rPr>
              <a:t>blah </a:t>
            </a:r>
            <a:r>
              <a:rPr lang="en-US" sz="1100" dirty="0">
                <a:latin typeface="+mn-lt"/>
              </a:rPr>
              <a:t>blah </a:t>
            </a:r>
            <a:r>
              <a:rPr lang="en-US" sz="1100" dirty="0">
                <a:solidFill>
                  <a:srgbClr val="0000FF"/>
                </a:solidFill>
                <a:latin typeface="+mn-lt"/>
              </a:rPr>
              <a:t>blah</a:t>
            </a:r>
            <a:r>
              <a:rPr lang="en-US" sz="1100" dirty="0">
                <a:latin typeface="+mn-lt"/>
              </a:rPr>
              <a:t> blah blah </a:t>
            </a:r>
            <a:r>
              <a:rPr lang="en-US" sz="1100" dirty="0" smtClean="0">
                <a:solidFill>
                  <a:srgbClr val="0000FF"/>
                </a:solidFill>
                <a:latin typeface="+mn-lt"/>
              </a:rPr>
              <a:t>blah </a:t>
            </a:r>
            <a:r>
              <a:rPr lang="en-US" sz="1100" dirty="0">
                <a:solidFill>
                  <a:srgbClr val="0000FF"/>
                </a:solidFill>
              </a:rPr>
              <a:t>blah </a:t>
            </a:r>
            <a:r>
              <a:rPr lang="en-US" sz="1100" dirty="0"/>
              <a:t>blah </a:t>
            </a:r>
            <a:r>
              <a:rPr lang="en-US" sz="1100" dirty="0">
                <a:solidFill>
                  <a:srgbClr val="0000FF"/>
                </a:solidFill>
              </a:rPr>
              <a:t>blah</a:t>
            </a:r>
            <a:r>
              <a:rPr lang="en-US" sz="1100" dirty="0"/>
              <a:t> blah blah blah </a:t>
            </a:r>
            <a:r>
              <a:rPr lang="en-US" sz="1100" dirty="0">
                <a:solidFill>
                  <a:srgbClr val="0000FF"/>
                </a:solidFill>
              </a:rPr>
              <a:t>blah blah </a:t>
            </a:r>
            <a:r>
              <a:rPr lang="en-US" sz="1100" dirty="0"/>
              <a:t>blah blah </a:t>
            </a:r>
            <a:r>
              <a:rPr lang="en-US" sz="1100" dirty="0">
                <a:solidFill>
                  <a:srgbClr val="0000FF"/>
                </a:solidFill>
              </a:rPr>
              <a:t>blah blah </a:t>
            </a:r>
            <a:r>
              <a:rPr lang="en-US" sz="1100" dirty="0"/>
              <a:t>blah </a:t>
            </a:r>
            <a:r>
              <a:rPr lang="en-US" sz="1100" dirty="0">
                <a:solidFill>
                  <a:srgbClr val="0000FF"/>
                </a:solidFill>
              </a:rPr>
              <a:t>blah blah</a:t>
            </a:r>
            <a:r>
              <a:rPr lang="en-US" sz="1100" dirty="0"/>
              <a:t> blah blah </a:t>
            </a:r>
            <a:r>
              <a:rPr lang="en-US" sz="1100" dirty="0">
                <a:solidFill>
                  <a:srgbClr val="0000FF"/>
                </a:solidFill>
              </a:rPr>
              <a:t>blah</a:t>
            </a:r>
            <a:r>
              <a:rPr lang="en-US" sz="1100" dirty="0"/>
              <a:t> blah blah blah </a:t>
            </a:r>
            <a:r>
              <a:rPr lang="en-US" sz="1100" dirty="0">
                <a:solidFill>
                  <a:srgbClr val="0000FF"/>
                </a:solidFill>
              </a:rPr>
              <a:t>blah blah </a:t>
            </a:r>
            <a:r>
              <a:rPr lang="en-US" sz="1100" dirty="0"/>
              <a:t>blah </a:t>
            </a:r>
            <a:r>
              <a:rPr lang="en-US" sz="1100" dirty="0">
                <a:solidFill>
                  <a:srgbClr val="0000FF"/>
                </a:solidFill>
              </a:rPr>
              <a:t>blah</a:t>
            </a:r>
            <a:r>
              <a:rPr lang="en-US" sz="1100" dirty="0"/>
              <a:t> blah </a:t>
            </a:r>
            <a:r>
              <a:rPr lang="en-US" sz="1100" dirty="0">
                <a:solidFill>
                  <a:srgbClr val="0000FF"/>
                </a:solidFill>
              </a:rPr>
              <a:t>blah</a:t>
            </a:r>
            <a:r>
              <a:rPr lang="en-US" sz="1100" dirty="0"/>
              <a:t> blah blah blah </a:t>
            </a:r>
            <a:r>
              <a:rPr lang="en-US" sz="1100" dirty="0">
                <a:solidFill>
                  <a:srgbClr val="0000FF"/>
                </a:solidFill>
              </a:rPr>
              <a:t>blah</a:t>
            </a:r>
            <a:r>
              <a:rPr lang="en-US" sz="1100" dirty="0"/>
              <a:t> </a:t>
            </a:r>
            <a:r>
              <a:rPr lang="en-US" sz="1100" dirty="0" smtClean="0"/>
              <a:t>blah</a:t>
            </a:r>
          </a:p>
          <a:p>
            <a:endParaRPr lang="en-US" sz="1100" dirty="0"/>
          </a:p>
          <a:p>
            <a:r>
              <a:rPr lang="en-US" sz="1100" dirty="0" smtClean="0"/>
              <a:t> </a:t>
            </a:r>
            <a:r>
              <a:rPr lang="en-US" sz="1100" dirty="0"/>
              <a:t>blah </a:t>
            </a:r>
            <a:r>
              <a:rPr lang="en-US" sz="1100" dirty="0">
                <a:solidFill>
                  <a:srgbClr val="0000FF"/>
                </a:solidFill>
              </a:rPr>
              <a:t>blah blah </a:t>
            </a:r>
            <a:r>
              <a:rPr lang="en-US" sz="1100" dirty="0"/>
              <a:t>blah </a:t>
            </a:r>
            <a:r>
              <a:rPr lang="en-US" sz="1100" dirty="0">
                <a:solidFill>
                  <a:srgbClr val="0000FF"/>
                </a:solidFill>
              </a:rPr>
              <a:t>blah</a:t>
            </a:r>
            <a:r>
              <a:rPr lang="en-US" sz="1100" dirty="0"/>
              <a:t> blah blah </a:t>
            </a:r>
            <a:r>
              <a:rPr lang="en-US" sz="1100" dirty="0" smtClean="0">
                <a:solidFill>
                  <a:srgbClr val="0000FF"/>
                </a:solidFill>
              </a:rPr>
              <a:t>blah </a:t>
            </a:r>
            <a:r>
              <a:rPr lang="en-US" sz="1100" dirty="0"/>
              <a:t> </a:t>
            </a:r>
            <a:r>
              <a:rPr lang="en-US" sz="1100" dirty="0">
                <a:solidFill>
                  <a:srgbClr val="0000FF"/>
                </a:solidFill>
              </a:rPr>
              <a:t>blah blah </a:t>
            </a:r>
            <a:r>
              <a:rPr lang="en-US" sz="1100" dirty="0"/>
              <a:t>blah blah </a:t>
            </a:r>
            <a:r>
              <a:rPr lang="en-US" sz="1100" dirty="0">
                <a:solidFill>
                  <a:srgbClr val="0000FF"/>
                </a:solidFill>
              </a:rPr>
              <a:t>blah blah </a:t>
            </a:r>
            <a:r>
              <a:rPr lang="en-US" sz="1100" dirty="0"/>
              <a:t>blah </a:t>
            </a:r>
            <a:r>
              <a:rPr lang="en-US" sz="1100" dirty="0">
                <a:solidFill>
                  <a:srgbClr val="0000FF"/>
                </a:solidFill>
              </a:rPr>
              <a:t>blah blah</a:t>
            </a:r>
            <a:r>
              <a:rPr lang="en-US" sz="1100" dirty="0"/>
              <a:t> blah blah </a:t>
            </a:r>
            <a:r>
              <a:rPr lang="en-US" sz="1100" dirty="0">
                <a:solidFill>
                  <a:srgbClr val="0000FF"/>
                </a:solidFill>
              </a:rPr>
              <a:t>blah</a:t>
            </a:r>
            <a:r>
              <a:rPr lang="en-US" sz="1100" dirty="0"/>
              <a:t> blah blah blah </a:t>
            </a:r>
            <a:r>
              <a:rPr lang="en-US" sz="1100" dirty="0">
                <a:solidFill>
                  <a:srgbClr val="0000FF"/>
                </a:solidFill>
              </a:rPr>
              <a:t>blah blah </a:t>
            </a:r>
            <a:r>
              <a:rPr lang="en-US" sz="1100" dirty="0"/>
              <a:t>blah </a:t>
            </a:r>
            <a:r>
              <a:rPr lang="en-US" sz="1100" dirty="0">
                <a:solidFill>
                  <a:srgbClr val="0000FF"/>
                </a:solidFill>
              </a:rPr>
              <a:t>blah</a:t>
            </a:r>
            <a:r>
              <a:rPr lang="en-US" sz="1100" dirty="0"/>
              <a:t> blah </a:t>
            </a:r>
            <a:r>
              <a:rPr lang="en-US" sz="1100" dirty="0">
                <a:solidFill>
                  <a:srgbClr val="0000FF"/>
                </a:solidFill>
              </a:rPr>
              <a:t>blah</a:t>
            </a:r>
            <a:r>
              <a:rPr lang="en-US" sz="1100" dirty="0"/>
              <a:t> blah blah blah </a:t>
            </a:r>
            <a:r>
              <a:rPr lang="en-US" sz="1100" dirty="0">
                <a:solidFill>
                  <a:srgbClr val="0000FF"/>
                </a:solidFill>
              </a:rPr>
              <a:t>blah</a:t>
            </a:r>
            <a:r>
              <a:rPr lang="en-US" sz="1100" dirty="0"/>
              <a:t> blah</a:t>
            </a:r>
          </a:p>
          <a:p>
            <a:endParaRPr lang="en-US" sz="1100" dirty="0" smtClean="0">
              <a:latin typeface="+mn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10274" y="2641270"/>
            <a:ext cx="5162151" cy="7098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lstStyle/>
          <a:p>
            <a:r>
              <a:rPr lang="en-US" sz="1100" i="1" dirty="0" smtClean="0">
                <a:latin typeface="+mn-lt"/>
              </a:rPr>
              <a:t>blah blah </a:t>
            </a:r>
            <a:r>
              <a:rPr lang="en-US" sz="1100" i="1" dirty="0" smtClean="0">
                <a:solidFill>
                  <a:srgbClr val="0000FF"/>
                </a:solidFill>
                <a:latin typeface="+mn-lt"/>
              </a:rPr>
              <a:t>blah </a:t>
            </a:r>
            <a:r>
              <a:rPr lang="en-US" sz="1100" i="1" dirty="0">
                <a:solidFill>
                  <a:srgbClr val="0000FF"/>
                </a:solidFill>
                <a:latin typeface="+mn-lt"/>
              </a:rPr>
              <a:t>blah blah</a:t>
            </a:r>
            <a:r>
              <a:rPr lang="en-US" sz="1100" i="1" dirty="0">
                <a:latin typeface="+mn-lt"/>
              </a:rPr>
              <a:t> blah </a:t>
            </a:r>
            <a:r>
              <a:rPr lang="en-US" sz="1100" i="1" dirty="0" smtClean="0">
                <a:latin typeface="+mn-lt"/>
              </a:rPr>
              <a:t>blah </a:t>
            </a:r>
            <a:r>
              <a:rPr lang="en-US" sz="1100" i="1" dirty="0">
                <a:solidFill>
                  <a:srgbClr val="0000FF"/>
                </a:solidFill>
                <a:latin typeface="+mn-lt"/>
              </a:rPr>
              <a:t>blah </a:t>
            </a:r>
            <a:r>
              <a:rPr lang="en-US" sz="1100" i="1" dirty="0" smtClean="0">
                <a:solidFill>
                  <a:srgbClr val="0000FF"/>
                </a:solidFill>
                <a:latin typeface="+mn-lt"/>
              </a:rPr>
              <a:t>blah</a:t>
            </a:r>
            <a:r>
              <a:rPr lang="en-US" sz="1100" i="1" dirty="0" smtClean="0">
                <a:latin typeface="+mn-lt"/>
              </a:rPr>
              <a:t> blah blah blah </a:t>
            </a:r>
            <a:r>
              <a:rPr lang="en-US" sz="1100" i="1" dirty="0" smtClean="0">
                <a:solidFill>
                  <a:srgbClr val="0000FF"/>
                </a:solidFill>
                <a:latin typeface="+mn-lt"/>
              </a:rPr>
              <a:t>blah </a:t>
            </a:r>
            <a:r>
              <a:rPr lang="en-US" sz="1100" i="1" dirty="0">
                <a:solidFill>
                  <a:srgbClr val="0000FF"/>
                </a:solidFill>
                <a:latin typeface="+mn-lt"/>
              </a:rPr>
              <a:t>blah blah </a:t>
            </a:r>
            <a:r>
              <a:rPr lang="en-US" sz="1100" i="1" dirty="0" smtClean="0">
                <a:latin typeface="+mn-lt"/>
              </a:rPr>
              <a:t>blah </a:t>
            </a:r>
            <a:r>
              <a:rPr lang="en-US" sz="1100" i="1" dirty="0">
                <a:solidFill>
                  <a:srgbClr val="0000FF"/>
                </a:solidFill>
                <a:latin typeface="+mn-lt"/>
              </a:rPr>
              <a:t>blah</a:t>
            </a:r>
            <a:r>
              <a:rPr lang="en-US" sz="1100" i="1" dirty="0">
                <a:latin typeface="+mn-lt"/>
              </a:rPr>
              <a:t> blah </a:t>
            </a:r>
            <a:r>
              <a:rPr lang="en-US" sz="1100" i="1" dirty="0" smtClean="0">
                <a:latin typeface="+mn-lt"/>
              </a:rPr>
              <a:t>blah </a:t>
            </a:r>
            <a:r>
              <a:rPr lang="en-US" sz="1100" i="1" dirty="0">
                <a:latin typeface="+mn-lt"/>
              </a:rPr>
              <a:t>blah </a:t>
            </a:r>
            <a:r>
              <a:rPr lang="en-US" sz="1100" i="1" dirty="0">
                <a:solidFill>
                  <a:srgbClr val="0000FF"/>
                </a:solidFill>
                <a:latin typeface="+mn-lt"/>
              </a:rPr>
              <a:t>blah </a:t>
            </a:r>
            <a:r>
              <a:rPr lang="en-US" sz="1100" i="1" dirty="0" smtClean="0">
                <a:solidFill>
                  <a:srgbClr val="0000FF"/>
                </a:solidFill>
                <a:latin typeface="+mn-lt"/>
              </a:rPr>
              <a:t>blah </a:t>
            </a:r>
            <a:r>
              <a:rPr lang="en-US" sz="1100" i="1" dirty="0">
                <a:latin typeface="+mn-lt"/>
              </a:rPr>
              <a:t>blah blah </a:t>
            </a:r>
            <a:r>
              <a:rPr lang="en-US" sz="1100" i="1" dirty="0" smtClean="0">
                <a:solidFill>
                  <a:srgbClr val="0000FF"/>
                </a:solidFill>
                <a:latin typeface="+mn-lt"/>
              </a:rPr>
              <a:t>blah </a:t>
            </a:r>
            <a:r>
              <a:rPr lang="en-US" sz="1100" i="1" dirty="0">
                <a:solidFill>
                  <a:srgbClr val="0000FF"/>
                </a:solidFill>
                <a:latin typeface="+mn-lt"/>
              </a:rPr>
              <a:t>blah </a:t>
            </a:r>
            <a:r>
              <a:rPr lang="en-US" sz="1100" i="1" dirty="0">
                <a:latin typeface="+mn-lt"/>
              </a:rPr>
              <a:t>blah </a:t>
            </a:r>
            <a:r>
              <a:rPr lang="en-US" sz="1100" i="1" dirty="0" smtClean="0">
                <a:solidFill>
                  <a:srgbClr val="0000FF"/>
                </a:solidFill>
                <a:latin typeface="+mn-lt"/>
              </a:rPr>
              <a:t>blah </a:t>
            </a:r>
            <a:r>
              <a:rPr lang="en-US" sz="1100" i="1" dirty="0">
                <a:solidFill>
                  <a:srgbClr val="0000FF"/>
                </a:solidFill>
                <a:latin typeface="+mn-lt"/>
              </a:rPr>
              <a:t>blah</a:t>
            </a:r>
            <a:r>
              <a:rPr lang="en-US" sz="1100" i="1" dirty="0">
                <a:latin typeface="+mn-lt"/>
              </a:rPr>
              <a:t> blah </a:t>
            </a:r>
            <a:r>
              <a:rPr lang="en-US" sz="1100" i="1" dirty="0" smtClean="0">
                <a:latin typeface="+mn-lt"/>
              </a:rPr>
              <a:t>blah </a:t>
            </a:r>
            <a:r>
              <a:rPr lang="en-US" sz="1100" i="1" dirty="0">
                <a:solidFill>
                  <a:srgbClr val="0000FF"/>
                </a:solidFill>
                <a:latin typeface="+mn-lt"/>
              </a:rPr>
              <a:t>blah</a:t>
            </a:r>
            <a:r>
              <a:rPr lang="en-US" sz="1100" i="1" dirty="0">
                <a:latin typeface="+mn-lt"/>
              </a:rPr>
              <a:t> blah </a:t>
            </a:r>
            <a:r>
              <a:rPr lang="en-US" sz="1100" i="1" dirty="0" smtClean="0">
                <a:latin typeface="+mn-lt"/>
              </a:rPr>
              <a:t>blah </a:t>
            </a:r>
            <a:r>
              <a:rPr lang="en-US" sz="1100" i="1" dirty="0">
                <a:latin typeface="+mn-lt"/>
              </a:rPr>
              <a:t>blah </a:t>
            </a:r>
            <a:r>
              <a:rPr lang="en-US" sz="1100" i="1" dirty="0">
                <a:solidFill>
                  <a:srgbClr val="0000FF"/>
                </a:solidFill>
                <a:latin typeface="+mn-lt"/>
              </a:rPr>
              <a:t>blah blah </a:t>
            </a:r>
            <a:r>
              <a:rPr lang="en-US" sz="1100" i="1" dirty="0">
                <a:latin typeface="+mn-lt"/>
              </a:rPr>
              <a:t>blah </a:t>
            </a:r>
            <a:r>
              <a:rPr lang="en-US" sz="1100" i="1" dirty="0">
                <a:solidFill>
                  <a:srgbClr val="0000FF"/>
                </a:solidFill>
                <a:latin typeface="+mn-lt"/>
              </a:rPr>
              <a:t>blah</a:t>
            </a:r>
            <a:r>
              <a:rPr lang="en-US" sz="1100" i="1" dirty="0">
                <a:latin typeface="+mn-lt"/>
              </a:rPr>
              <a:t> blah </a:t>
            </a:r>
            <a:r>
              <a:rPr lang="en-US" sz="1100" i="1" dirty="0">
                <a:solidFill>
                  <a:srgbClr val="0000FF"/>
                </a:solidFill>
                <a:latin typeface="+mn-lt"/>
              </a:rPr>
              <a:t>blah</a:t>
            </a:r>
            <a:r>
              <a:rPr lang="en-US" sz="1100" i="1" dirty="0">
                <a:latin typeface="+mn-lt"/>
              </a:rPr>
              <a:t> blah blah blah </a:t>
            </a:r>
            <a:r>
              <a:rPr lang="en-US" sz="1100" i="1" dirty="0">
                <a:solidFill>
                  <a:srgbClr val="0000FF"/>
                </a:solidFill>
                <a:latin typeface="+mn-lt"/>
              </a:rPr>
              <a:t>blah</a:t>
            </a:r>
            <a:r>
              <a:rPr lang="en-US" sz="1100" i="1" dirty="0">
                <a:latin typeface="+mn-lt"/>
              </a:rPr>
              <a:t> blah blah </a:t>
            </a:r>
            <a:r>
              <a:rPr lang="en-US" sz="1100" i="1" dirty="0">
                <a:solidFill>
                  <a:srgbClr val="0000FF"/>
                </a:solidFill>
                <a:latin typeface="+mn-lt"/>
              </a:rPr>
              <a:t>blah blah </a:t>
            </a:r>
            <a:r>
              <a:rPr lang="en-US" sz="1100" i="1" dirty="0">
                <a:latin typeface="+mn-lt"/>
              </a:rPr>
              <a:t>blah </a:t>
            </a:r>
            <a:r>
              <a:rPr lang="en-US" sz="1100" i="1" dirty="0" smtClean="0">
                <a:solidFill>
                  <a:srgbClr val="0000FF"/>
                </a:solidFill>
                <a:latin typeface="+mn-lt"/>
              </a:rPr>
              <a:t>blah</a:t>
            </a:r>
            <a:endParaRPr lang="en-US" sz="1100" i="1" dirty="0" smtClean="0">
              <a:latin typeface="+mn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86954" y="3351101"/>
            <a:ext cx="2156285" cy="3069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lstStyle/>
          <a:p>
            <a:r>
              <a:rPr lang="en-US" sz="1100" b="1" dirty="0" smtClean="0">
                <a:latin typeface="+mn-lt"/>
              </a:rPr>
              <a:t>blah blah blah blah blah blah blah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763338" y="1751981"/>
            <a:ext cx="1979902" cy="47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lstStyle/>
          <a:p>
            <a:r>
              <a:rPr lang="en-US" b="1" dirty="0" smtClean="0">
                <a:latin typeface="+mn-lt"/>
              </a:rPr>
              <a:t>blah blah blah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315375" y="3345515"/>
            <a:ext cx="1186791" cy="3069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lstStyle/>
          <a:p>
            <a:r>
              <a:rPr lang="en-US" sz="1100" b="1" dirty="0" smtClean="0">
                <a:latin typeface="+mn-lt"/>
              </a:rPr>
              <a:t>blah blah blah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46640" y="2641270"/>
            <a:ext cx="1646244" cy="382576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lstStyle/>
          <a:p>
            <a:r>
              <a:rPr lang="en-US" sz="1100" dirty="0" smtClean="0">
                <a:solidFill>
                  <a:srgbClr val="0000FF"/>
                </a:solidFill>
                <a:latin typeface="+mn-lt"/>
              </a:rPr>
              <a:t>blah blah blah blah</a:t>
            </a:r>
          </a:p>
          <a:p>
            <a:r>
              <a:rPr lang="en-US" sz="1100" dirty="0" smtClean="0">
                <a:solidFill>
                  <a:srgbClr val="0000FF"/>
                </a:solidFill>
                <a:latin typeface="+mn-lt"/>
              </a:rPr>
              <a:t>blah </a:t>
            </a:r>
            <a:r>
              <a:rPr lang="en-US" sz="1100" dirty="0">
                <a:solidFill>
                  <a:srgbClr val="0000FF"/>
                </a:solidFill>
                <a:latin typeface="+mn-lt"/>
              </a:rPr>
              <a:t>blah </a:t>
            </a:r>
            <a:r>
              <a:rPr lang="en-US" sz="1100" dirty="0" smtClean="0">
                <a:solidFill>
                  <a:srgbClr val="0000FF"/>
                </a:solidFill>
                <a:latin typeface="+mn-lt"/>
              </a:rPr>
              <a:t>blah</a:t>
            </a:r>
          </a:p>
          <a:p>
            <a:r>
              <a:rPr lang="en-US" sz="1100" dirty="0" smtClean="0">
                <a:solidFill>
                  <a:srgbClr val="0000FF"/>
                </a:solidFill>
                <a:latin typeface="+mn-lt"/>
              </a:rPr>
              <a:t>blah blah</a:t>
            </a:r>
            <a:endParaRPr lang="en-US" sz="1100" dirty="0">
              <a:solidFill>
                <a:srgbClr val="0000FF"/>
              </a:solidFill>
              <a:latin typeface="+mn-lt"/>
            </a:endParaRPr>
          </a:p>
          <a:p>
            <a:r>
              <a:rPr lang="en-US" sz="1100" dirty="0" smtClean="0">
                <a:solidFill>
                  <a:srgbClr val="0000FF"/>
                </a:solidFill>
                <a:latin typeface="+mn-lt"/>
              </a:rPr>
              <a:t>blah blah blah</a:t>
            </a:r>
          </a:p>
          <a:p>
            <a:r>
              <a:rPr lang="en-US" sz="1100" dirty="0" smtClean="0">
                <a:solidFill>
                  <a:srgbClr val="0000FF"/>
                </a:solidFill>
                <a:latin typeface="+mn-lt"/>
              </a:rPr>
              <a:t>blah </a:t>
            </a:r>
            <a:r>
              <a:rPr lang="en-US" sz="1100" dirty="0">
                <a:solidFill>
                  <a:srgbClr val="0000FF"/>
                </a:solidFill>
                <a:latin typeface="+mn-lt"/>
              </a:rPr>
              <a:t>blah blah </a:t>
            </a:r>
            <a:r>
              <a:rPr lang="en-US" sz="1100" dirty="0" smtClean="0">
                <a:solidFill>
                  <a:srgbClr val="0000FF"/>
                </a:solidFill>
                <a:latin typeface="+mn-lt"/>
              </a:rPr>
              <a:t>blah</a:t>
            </a:r>
          </a:p>
          <a:p>
            <a:endParaRPr lang="en-US" sz="1100" dirty="0" smtClean="0">
              <a:solidFill>
                <a:srgbClr val="0000FF"/>
              </a:solidFill>
              <a:latin typeface="+mn-lt"/>
            </a:endParaRPr>
          </a:p>
          <a:p>
            <a:r>
              <a:rPr lang="en-US" sz="1100" dirty="0" smtClean="0">
                <a:solidFill>
                  <a:srgbClr val="0000FF"/>
                </a:solidFill>
                <a:latin typeface="+mn-lt"/>
              </a:rPr>
              <a:t>blah </a:t>
            </a:r>
            <a:r>
              <a:rPr lang="en-US" sz="1100" dirty="0">
                <a:solidFill>
                  <a:srgbClr val="0000FF"/>
                </a:solidFill>
                <a:latin typeface="+mn-lt"/>
              </a:rPr>
              <a:t>blah </a:t>
            </a:r>
            <a:r>
              <a:rPr lang="en-US" sz="1100" dirty="0" smtClean="0">
                <a:solidFill>
                  <a:srgbClr val="0000FF"/>
                </a:solidFill>
                <a:latin typeface="+mn-lt"/>
              </a:rPr>
              <a:t>blah </a:t>
            </a:r>
            <a:r>
              <a:rPr lang="en-US" sz="1100" dirty="0">
                <a:solidFill>
                  <a:srgbClr val="0000FF"/>
                </a:solidFill>
                <a:latin typeface="+mn-lt"/>
              </a:rPr>
              <a:t>blah blah </a:t>
            </a:r>
            <a:r>
              <a:rPr lang="en-US" sz="1100" dirty="0" smtClean="0">
                <a:solidFill>
                  <a:srgbClr val="0000FF"/>
                </a:solidFill>
                <a:latin typeface="+mn-lt"/>
              </a:rPr>
              <a:t>blah </a:t>
            </a:r>
            <a:r>
              <a:rPr lang="en-US" sz="1100" dirty="0">
                <a:solidFill>
                  <a:srgbClr val="0000FF"/>
                </a:solidFill>
                <a:latin typeface="+mn-lt"/>
              </a:rPr>
              <a:t>blah blah </a:t>
            </a:r>
            <a:endParaRPr lang="en-US" sz="1100" dirty="0" smtClean="0">
              <a:solidFill>
                <a:srgbClr val="0000FF"/>
              </a:solidFill>
              <a:latin typeface="+mn-lt"/>
            </a:endParaRPr>
          </a:p>
          <a:p>
            <a:r>
              <a:rPr lang="en-US" sz="1100" dirty="0" smtClean="0">
                <a:solidFill>
                  <a:srgbClr val="0000FF"/>
                </a:solidFill>
                <a:latin typeface="+mn-lt"/>
              </a:rPr>
              <a:t>blah </a:t>
            </a:r>
            <a:r>
              <a:rPr lang="en-US" sz="1100" dirty="0">
                <a:solidFill>
                  <a:srgbClr val="0000FF"/>
                </a:solidFill>
                <a:latin typeface="+mn-lt"/>
              </a:rPr>
              <a:t>blah blah </a:t>
            </a:r>
            <a:endParaRPr lang="en-US" sz="1100" dirty="0" smtClean="0">
              <a:solidFill>
                <a:srgbClr val="0000FF"/>
              </a:solidFill>
              <a:latin typeface="+mn-lt"/>
            </a:endParaRPr>
          </a:p>
          <a:p>
            <a:r>
              <a:rPr lang="en-US" sz="1100" dirty="0" smtClean="0">
                <a:solidFill>
                  <a:srgbClr val="0000FF"/>
                </a:solidFill>
                <a:latin typeface="+mn-lt"/>
              </a:rPr>
              <a:t>blah </a:t>
            </a:r>
            <a:r>
              <a:rPr lang="en-US" sz="1100" dirty="0">
                <a:solidFill>
                  <a:srgbClr val="0000FF"/>
                </a:solidFill>
                <a:latin typeface="+mn-lt"/>
              </a:rPr>
              <a:t>blah blah </a:t>
            </a:r>
            <a:r>
              <a:rPr lang="en-US" sz="1100" dirty="0" smtClean="0">
                <a:solidFill>
                  <a:srgbClr val="0000FF"/>
                </a:solidFill>
                <a:latin typeface="+mn-lt"/>
              </a:rPr>
              <a:t>blah </a:t>
            </a:r>
          </a:p>
          <a:p>
            <a:endParaRPr lang="en-US" sz="1100" dirty="0" smtClean="0">
              <a:solidFill>
                <a:srgbClr val="0000FF"/>
              </a:solidFill>
              <a:latin typeface="+mn-lt"/>
            </a:endParaRPr>
          </a:p>
          <a:p>
            <a:r>
              <a:rPr lang="en-US" sz="1100" dirty="0" smtClean="0">
                <a:solidFill>
                  <a:srgbClr val="0000FF"/>
                </a:solidFill>
                <a:latin typeface="+mn-lt"/>
              </a:rPr>
              <a:t>blah </a:t>
            </a:r>
            <a:r>
              <a:rPr lang="en-US" sz="1100" dirty="0">
                <a:solidFill>
                  <a:srgbClr val="0000FF"/>
                </a:solidFill>
                <a:latin typeface="+mn-lt"/>
              </a:rPr>
              <a:t>blah </a:t>
            </a:r>
            <a:r>
              <a:rPr lang="en-US" sz="1100" dirty="0" smtClean="0">
                <a:solidFill>
                  <a:srgbClr val="0000FF"/>
                </a:solidFill>
                <a:latin typeface="+mn-lt"/>
              </a:rPr>
              <a:t>blah</a:t>
            </a:r>
          </a:p>
          <a:p>
            <a:r>
              <a:rPr lang="en-US" sz="1100" dirty="0">
                <a:solidFill>
                  <a:srgbClr val="0000FF"/>
                </a:solidFill>
              </a:rPr>
              <a:t>blah blah blah blah</a:t>
            </a:r>
          </a:p>
          <a:p>
            <a:r>
              <a:rPr lang="en-US" sz="1100" dirty="0">
                <a:solidFill>
                  <a:srgbClr val="0000FF"/>
                </a:solidFill>
              </a:rPr>
              <a:t>blah blah blah blah blah blah blah blah </a:t>
            </a:r>
            <a:endParaRPr lang="en-US" sz="1100" dirty="0" smtClean="0">
              <a:solidFill>
                <a:srgbClr val="0000FF"/>
              </a:solidFill>
            </a:endParaRPr>
          </a:p>
          <a:p>
            <a:endParaRPr lang="en-US" sz="1100" dirty="0">
              <a:solidFill>
                <a:srgbClr val="0000FF"/>
              </a:solidFill>
            </a:endParaRPr>
          </a:p>
          <a:p>
            <a:r>
              <a:rPr lang="en-US" sz="1100" dirty="0">
                <a:solidFill>
                  <a:srgbClr val="0000FF"/>
                </a:solidFill>
              </a:rPr>
              <a:t>blah blah blah </a:t>
            </a:r>
          </a:p>
          <a:p>
            <a:r>
              <a:rPr lang="en-US" sz="1100" dirty="0">
                <a:solidFill>
                  <a:srgbClr val="0000FF"/>
                </a:solidFill>
              </a:rPr>
              <a:t>blah blah blah blah </a:t>
            </a:r>
          </a:p>
          <a:p>
            <a:r>
              <a:rPr lang="en-US" sz="1100" dirty="0">
                <a:solidFill>
                  <a:srgbClr val="0000FF"/>
                </a:solidFill>
              </a:rPr>
              <a:t>blah blah </a:t>
            </a:r>
            <a:r>
              <a:rPr lang="en-US" sz="1100" dirty="0" smtClean="0">
                <a:solidFill>
                  <a:srgbClr val="0000FF"/>
                </a:solidFill>
              </a:rPr>
              <a:t>blah</a:t>
            </a:r>
          </a:p>
          <a:p>
            <a:endParaRPr lang="en-US" sz="1100" dirty="0">
              <a:solidFill>
                <a:srgbClr val="0000FF"/>
              </a:solidFill>
            </a:endParaRPr>
          </a:p>
          <a:p>
            <a:r>
              <a:rPr lang="en-US" sz="1100" dirty="0">
                <a:solidFill>
                  <a:srgbClr val="0000FF"/>
                </a:solidFill>
              </a:rPr>
              <a:t>blah blah blah </a:t>
            </a:r>
          </a:p>
          <a:p>
            <a:r>
              <a:rPr lang="en-US" sz="1100" dirty="0">
                <a:solidFill>
                  <a:srgbClr val="0000FF"/>
                </a:solidFill>
              </a:rPr>
              <a:t>blah blah blah </a:t>
            </a:r>
          </a:p>
          <a:p>
            <a:endParaRPr lang="en-US" sz="1100" dirty="0" smtClean="0">
              <a:latin typeface="+mn-l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667783" y="3705098"/>
            <a:ext cx="2504642" cy="2808972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 cmpd="sng">
            <a:noFill/>
          </a:ln>
          <a:effectLst/>
        </p:spPr>
        <p:txBody>
          <a:bodyPr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46640" y="849094"/>
            <a:ext cx="1493377" cy="1702447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 cmpd="sng">
            <a:noFill/>
          </a:ln>
          <a:effectLst/>
        </p:spPr>
        <p:txBody>
          <a:bodyPr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679044" y="880786"/>
            <a:ext cx="1646244" cy="33031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lstStyle/>
          <a:p>
            <a:r>
              <a:rPr lang="en-US" sz="1400" dirty="0" smtClean="0">
                <a:solidFill>
                  <a:srgbClr val="0000FF"/>
                </a:solidFill>
                <a:latin typeface="+mn-lt"/>
              </a:rPr>
              <a:t>blah blah blah blah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586954" y="1327600"/>
            <a:ext cx="1305236" cy="33031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lstStyle/>
          <a:p>
            <a:r>
              <a:rPr lang="en-US" sz="1400" dirty="0" smtClean="0">
                <a:solidFill>
                  <a:srgbClr val="0000FF"/>
                </a:solidFill>
                <a:latin typeface="+mn-lt"/>
              </a:rPr>
              <a:t>blah blah bla</a:t>
            </a:r>
            <a:r>
              <a:rPr lang="en-US" sz="1400" dirty="0">
                <a:solidFill>
                  <a:srgbClr val="0000FF"/>
                </a:solidFill>
                <a:latin typeface="+mn-lt"/>
              </a:rPr>
              <a:t>h</a:t>
            </a:r>
            <a:endParaRPr lang="en-US" sz="1400" dirty="0" smtClean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56715" y="1327600"/>
            <a:ext cx="1305236" cy="33031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lstStyle/>
          <a:p>
            <a:r>
              <a:rPr lang="en-US" sz="1400" dirty="0" smtClean="0">
                <a:solidFill>
                  <a:srgbClr val="0000FF"/>
                </a:solidFill>
                <a:latin typeface="+mn-lt"/>
              </a:rPr>
              <a:t>blah blah bla</a:t>
            </a:r>
            <a:r>
              <a:rPr lang="en-US" sz="1400" dirty="0">
                <a:solidFill>
                  <a:srgbClr val="0000FF"/>
                </a:solidFill>
                <a:latin typeface="+mn-lt"/>
              </a:rPr>
              <a:t>h</a:t>
            </a:r>
            <a:endParaRPr lang="en-US" sz="1400" dirty="0" smtClean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763338" y="2210552"/>
            <a:ext cx="2974997" cy="41896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lstStyle/>
          <a:p>
            <a:r>
              <a:rPr lang="en-US" sz="1100" dirty="0" smtClean="0">
                <a:latin typeface="+mn-lt"/>
              </a:rPr>
              <a:t>blah blah blah </a:t>
            </a:r>
            <a:r>
              <a:rPr lang="en-US" sz="1100" dirty="0">
                <a:latin typeface="+mn-lt"/>
              </a:rPr>
              <a:t>blah blah </a:t>
            </a:r>
            <a:r>
              <a:rPr lang="en-US" sz="1100" dirty="0" smtClean="0">
                <a:latin typeface="+mn-lt"/>
              </a:rPr>
              <a:t>blah </a:t>
            </a:r>
            <a:r>
              <a:rPr lang="en-US" sz="1100" dirty="0"/>
              <a:t>blah blah blah </a:t>
            </a:r>
            <a:r>
              <a:rPr lang="en-US" sz="1100" dirty="0" smtClean="0"/>
              <a:t>blah</a:t>
            </a:r>
            <a:endParaRPr lang="en-US" sz="1100" dirty="0"/>
          </a:p>
        </p:txBody>
      </p:sp>
      <p:sp>
        <p:nvSpPr>
          <p:cNvPr id="17" name="TextBox 16"/>
          <p:cNvSpPr txBox="1"/>
          <p:nvPr/>
        </p:nvSpPr>
        <p:spPr>
          <a:xfrm>
            <a:off x="5859718" y="1362875"/>
            <a:ext cx="911314" cy="20948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lstStyle/>
          <a:p>
            <a:r>
              <a:rPr lang="en-US" sz="1100" dirty="0" smtClean="0">
                <a:latin typeface="+mn-lt"/>
              </a:rPr>
              <a:t>blah</a:t>
            </a:r>
            <a:endParaRPr lang="en-US" sz="1100" dirty="0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>
          <a:xfrm>
            <a:off x="670256" y="274638"/>
            <a:ext cx="7801404" cy="1143000"/>
          </a:xfrm>
          <a:solidFill>
            <a:schemeClr val="bg1">
              <a:alpha val="58000"/>
            </a:schemeClr>
          </a:solidFill>
        </p:spPr>
        <p:txBody>
          <a:bodyPr/>
          <a:lstStyle/>
          <a:p>
            <a:pPr algn="ctr"/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What the Computer Sees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7698832" y="6219666"/>
            <a:ext cx="1445168" cy="638334"/>
            <a:chOff x="7698832" y="6167290"/>
            <a:chExt cx="1445168" cy="638334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285824" y="6270996"/>
              <a:ext cx="779618" cy="274638"/>
            </a:xfrm>
            <a:prstGeom prst="rect">
              <a:avLst/>
            </a:prstGeom>
          </p:spPr>
        </p:pic>
        <p:sp>
          <p:nvSpPr>
            <p:cNvPr id="22" name="TextBox 21"/>
            <p:cNvSpPr txBox="1"/>
            <p:nvPr/>
          </p:nvSpPr>
          <p:spPr>
            <a:xfrm>
              <a:off x="7805576" y="6584916"/>
              <a:ext cx="1259866" cy="1692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US" sz="1100" dirty="0" smtClean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+mn-lt"/>
                </a:rPr>
                <a:t>slide by Pedro Szekely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7698832" y="6167290"/>
              <a:ext cx="1445168" cy="638334"/>
            </a:xfrm>
            <a:prstGeom prst="rect">
              <a:avLst/>
            </a:prstGeom>
            <a:noFill/>
            <a:ln w="28575" cmpd="sng">
              <a:noFill/>
            </a:ln>
          </p:spPr>
          <p:txBody>
            <a:bodyPr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50434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256" y="254345"/>
            <a:ext cx="7801404" cy="6380247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2586954" y="3652480"/>
            <a:ext cx="2974997" cy="281455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lstStyle/>
          <a:p>
            <a:r>
              <a:rPr lang="en-US" sz="1100" dirty="0" smtClean="0">
                <a:latin typeface="+mn-lt"/>
              </a:rPr>
              <a:t>blah blah </a:t>
            </a:r>
            <a:r>
              <a:rPr lang="en-US" sz="1100" dirty="0" smtClean="0">
                <a:solidFill>
                  <a:srgbClr val="0000FF"/>
                </a:solidFill>
                <a:latin typeface="+mn-lt"/>
              </a:rPr>
              <a:t>blah </a:t>
            </a:r>
            <a:r>
              <a:rPr lang="en-US" sz="1100" dirty="0">
                <a:solidFill>
                  <a:srgbClr val="0000FF"/>
                </a:solidFill>
                <a:latin typeface="+mn-lt"/>
              </a:rPr>
              <a:t>blah blah</a:t>
            </a:r>
            <a:r>
              <a:rPr lang="en-US" sz="1100" dirty="0">
                <a:latin typeface="+mn-lt"/>
              </a:rPr>
              <a:t> blah </a:t>
            </a:r>
            <a:r>
              <a:rPr lang="en-US" sz="1100" dirty="0" smtClean="0">
                <a:latin typeface="+mn-lt"/>
              </a:rPr>
              <a:t>blah </a:t>
            </a:r>
            <a:r>
              <a:rPr lang="en-US" sz="1100" dirty="0">
                <a:solidFill>
                  <a:srgbClr val="0000FF"/>
                </a:solidFill>
                <a:latin typeface="+mn-lt"/>
              </a:rPr>
              <a:t>blah </a:t>
            </a:r>
            <a:r>
              <a:rPr lang="en-US" sz="1100" dirty="0" smtClean="0">
                <a:solidFill>
                  <a:srgbClr val="0000FF"/>
                </a:solidFill>
                <a:latin typeface="+mn-lt"/>
              </a:rPr>
              <a:t>blah</a:t>
            </a:r>
            <a:r>
              <a:rPr lang="en-US" sz="1100" dirty="0" smtClean="0">
                <a:latin typeface="+mn-lt"/>
              </a:rPr>
              <a:t> blah blah blah </a:t>
            </a:r>
            <a:r>
              <a:rPr lang="en-US" sz="1100" dirty="0" smtClean="0">
                <a:solidFill>
                  <a:srgbClr val="0000FF"/>
                </a:solidFill>
                <a:latin typeface="+mn-lt"/>
              </a:rPr>
              <a:t>blah </a:t>
            </a:r>
            <a:r>
              <a:rPr lang="en-US" sz="1100" dirty="0">
                <a:solidFill>
                  <a:srgbClr val="0000FF"/>
                </a:solidFill>
                <a:latin typeface="+mn-lt"/>
              </a:rPr>
              <a:t>blah blah </a:t>
            </a:r>
            <a:r>
              <a:rPr lang="en-US" sz="1100" dirty="0" smtClean="0">
                <a:latin typeface="+mn-lt"/>
              </a:rPr>
              <a:t>blah </a:t>
            </a:r>
            <a:r>
              <a:rPr lang="en-US" sz="1100" dirty="0">
                <a:solidFill>
                  <a:srgbClr val="0000FF"/>
                </a:solidFill>
                <a:latin typeface="+mn-lt"/>
              </a:rPr>
              <a:t>blah</a:t>
            </a:r>
            <a:r>
              <a:rPr lang="en-US" sz="1100" dirty="0">
                <a:latin typeface="+mn-lt"/>
              </a:rPr>
              <a:t> blah </a:t>
            </a:r>
            <a:r>
              <a:rPr lang="en-US" sz="1100" dirty="0" smtClean="0">
                <a:latin typeface="+mn-lt"/>
              </a:rPr>
              <a:t>blah </a:t>
            </a:r>
            <a:r>
              <a:rPr lang="en-US" sz="1100" dirty="0">
                <a:latin typeface="+mn-lt"/>
              </a:rPr>
              <a:t>blah </a:t>
            </a:r>
            <a:r>
              <a:rPr lang="en-US" sz="1100" dirty="0">
                <a:solidFill>
                  <a:srgbClr val="0000FF"/>
                </a:solidFill>
                <a:latin typeface="+mn-lt"/>
              </a:rPr>
              <a:t>blah </a:t>
            </a:r>
            <a:r>
              <a:rPr lang="en-US" sz="1100" dirty="0" smtClean="0">
                <a:solidFill>
                  <a:srgbClr val="0000FF"/>
                </a:solidFill>
                <a:latin typeface="+mn-lt"/>
              </a:rPr>
              <a:t>blah </a:t>
            </a:r>
            <a:r>
              <a:rPr lang="en-US" sz="1100" dirty="0">
                <a:latin typeface="+mn-lt"/>
              </a:rPr>
              <a:t>blah blah </a:t>
            </a:r>
            <a:r>
              <a:rPr lang="en-US" sz="1100" dirty="0" smtClean="0">
                <a:solidFill>
                  <a:srgbClr val="0000FF"/>
                </a:solidFill>
                <a:latin typeface="+mn-lt"/>
              </a:rPr>
              <a:t>blah </a:t>
            </a:r>
            <a:r>
              <a:rPr lang="en-US" sz="1100" dirty="0">
                <a:solidFill>
                  <a:srgbClr val="0000FF"/>
                </a:solidFill>
                <a:latin typeface="+mn-lt"/>
              </a:rPr>
              <a:t>blah </a:t>
            </a:r>
            <a:r>
              <a:rPr lang="en-US" sz="1100" dirty="0">
                <a:latin typeface="+mn-lt"/>
              </a:rPr>
              <a:t>blah </a:t>
            </a:r>
            <a:r>
              <a:rPr lang="en-US" sz="1100" dirty="0" smtClean="0">
                <a:solidFill>
                  <a:srgbClr val="0000FF"/>
                </a:solidFill>
                <a:latin typeface="+mn-lt"/>
              </a:rPr>
              <a:t>blah </a:t>
            </a:r>
            <a:r>
              <a:rPr lang="en-US" sz="1100" dirty="0">
                <a:solidFill>
                  <a:srgbClr val="0000FF"/>
                </a:solidFill>
                <a:latin typeface="+mn-lt"/>
              </a:rPr>
              <a:t>blah</a:t>
            </a:r>
            <a:r>
              <a:rPr lang="en-US" sz="1100" dirty="0">
                <a:latin typeface="+mn-lt"/>
              </a:rPr>
              <a:t> blah </a:t>
            </a:r>
            <a:r>
              <a:rPr lang="en-US" sz="1100" dirty="0" smtClean="0">
                <a:latin typeface="+mn-lt"/>
              </a:rPr>
              <a:t>blah </a:t>
            </a:r>
            <a:r>
              <a:rPr lang="en-US" sz="1100" dirty="0">
                <a:solidFill>
                  <a:srgbClr val="0000FF"/>
                </a:solidFill>
                <a:latin typeface="+mn-lt"/>
              </a:rPr>
              <a:t>blah</a:t>
            </a:r>
            <a:r>
              <a:rPr lang="en-US" sz="1100" dirty="0">
                <a:latin typeface="+mn-lt"/>
              </a:rPr>
              <a:t> blah </a:t>
            </a:r>
            <a:r>
              <a:rPr lang="en-US" sz="1100" dirty="0" smtClean="0">
                <a:latin typeface="+mn-lt"/>
              </a:rPr>
              <a:t>blah </a:t>
            </a:r>
            <a:r>
              <a:rPr lang="en-US" sz="1100" dirty="0">
                <a:latin typeface="+mn-lt"/>
              </a:rPr>
              <a:t>blah </a:t>
            </a:r>
            <a:r>
              <a:rPr lang="en-US" sz="1100" dirty="0">
                <a:solidFill>
                  <a:srgbClr val="0000FF"/>
                </a:solidFill>
                <a:latin typeface="+mn-lt"/>
              </a:rPr>
              <a:t>blah blah </a:t>
            </a:r>
            <a:r>
              <a:rPr lang="en-US" sz="1100" dirty="0">
                <a:latin typeface="+mn-lt"/>
              </a:rPr>
              <a:t>blah </a:t>
            </a:r>
            <a:r>
              <a:rPr lang="en-US" sz="1100" dirty="0">
                <a:solidFill>
                  <a:srgbClr val="0000FF"/>
                </a:solidFill>
                <a:latin typeface="+mn-lt"/>
              </a:rPr>
              <a:t>blah</a:t>
            </a:r>
            <a:r>
              <a:rPr lang="en-US" sz="1100" dirty="0">
                <a:latin typeface="+mn-lt"/>
              </a:rPr>
              <a:t> </a:t>
            </a:r>
            <a:endParaRPr lang="en-US" sz="1100" dirty="0" smtClean="0">
              <a:latin typeface="+mn-lt"/>
            </a:endParaRPr>
          </a:p>
          <a:p>
            <a:endParaRPr lang="en-US" sz="1100" dirty="0">
              <a:latin typeface="+mn-lt"/>
            </a:endParaRPr>
          </a:p>
          <a:p>
            <a:r>
              <a:rPr lang="en-US" sz="1100" dirty="0" smtClean="0">
                <a:latin typeface="+mn-lt"/>
              </a:rPr>
              <a:t>blah </a:t>
            </a:r>
            <a:r>
              <a:rPr lang="en-US" sz="1100" dirty="0">
                <a:solidFill>
                  <a:srgbClr val="0000FF"/>
                </a:solidFill>
                <a:latin typeface="+mn-lt"/>
              </a:rPr>
              <a:t>blah</a:t>
            </a:r>
            <a:r>
              <a:rPr lang="en-US" sz="1100" dirty="0">
                <a:latin typeface="+mn-lt"/>
              </a:rPr>
              <a:t> </a:t>
            </a:r>
            <a:r>
              <a:rPr lang="en-US" sz="1100" dirty="0"/>
              <a:t>blah blah blah </a:t>
            </a:r>
            <a:r>
              <a:rPr lang="en-US" sz="1100" dirty="0">
                <a:solidFill>
                  <a:srgbClr val="0000FF"/>
                </a:solidFill>
              </a:rPr>
              <a:t>blah</a:t>
            </a:r>
            <a:r>
              <a:rPr lang="en-US" sz="1100" dirty="0"/>
              <a:t> blah blah </a:t>
            </a:r>
            <a:r>
              <a:rPr lang="en-US" sz="1100" dirty="0">
                <a:solidFill>
                  <a:srgbClr val="0000FF"/>
                </a:solidFill>
              </a:rPr>
              <a:t>blah </a:t>
            </a:r>
            <a:r>
              <a:rPr lang="en-US" sz="1100" dirty="0" smtClean="0">
                <a:solidFill>
                  <a:srgbClr val="0000FF"/>
                </a:solidFill>
                <a:latin typeface="+mn-lt"/>
              </a:rPr>
              <a:t>blah </a:t>
            </a:r>
            <a:r>
              <a:rPr lang="en-US" sz="1100" dirty="0">
                <a:latin typeface="+mn-lt"/>
              </a:rPr>
              <a:t>blah </a:t>
            </a:r>
            <a:r>
              <a:rPr lang="en-US" sz="1100" dirty="0">
                <a:solidFill>
                  <a:srgbClr val="0000FF"/>
                </a:solidFill>
                <a:latin typeface="+mn-lt"/>
              </a:rPr>
              <a:t>blah</a:t>
            </a:r>
            <a:r>
              <a:rPr lang="en-US" sz="1100" dirty="0">
                <a:latin typeface="+mn-lt"/>
              </a:rPr>
              <a:t> blah blah </a:t>
            </a:r>
            <a:r>
              <a:rPr lang="en-US" sz="1100" dirty="0" smtClean="0">
                <a:solidFill>
                  <a:srgbClr val="0000FF"/>
                </a:solidFill>
                <a:latin typeface="+mn-lt"/>
              </a:rPr>
              <a:t>blah </a:t>
            </a:r>
            <a:r>
              <a:rPr lang="en-US" sz="1100" dirty="0">
                <a:solidFill>
                  <a:srgbClr val="0000FF"/>
                </a:solidFill>
              </a:rPr>
              <a:t>blah </a:t>
            </a:r>
            <a:r>
              <a:rPr lang="en-US" sz="1100" dirty="0"/>
              <a:t>blah </a:t>
            </a:r>
            <a:r>
              <a:rPr lang="en-US" sz="1100" dirty="0">
                <a:solidFill>
                  <a:srgbClr val="0000FF"/>
                </a:solidFill>
              </a:rPr>
              <a:t>blah</a:t>
            </a:r>
            <a:r>
              <a:rPr lang="en-US" sz="1100" dirty="0"/>
              <a:t> blah blah blah </a:t>
            </a:r>
            <a:r>
              <a:rPr lang="en-US" sz="1100" dirty="0">
                <a:solidFill>
                  <a:srgbClr val="0000FF"/>
                </a:solidFill>
              </a:rPr>
              <a:t>blah blah </a:t>
            </a:r>
            <a:r>
              <a:rPr lang="en-US" sz="1100" dirty="0"/>
              <a:t>blah blah </a:t>
            </a:r>
            <a:r>
              <a:rPr lang="en-US" sz="1100" dirty="0">
                <a:solidFill>
                  <a:srgbClr val="0000FF"/>
                </a:solidFill>
              </a:rPr>
              <a:t>blah blah </a:t>
            </a:r>
            <a:r>
              <a:rPr lang="en-US" sz="1100" dirty="0"/>
              <a:t>blah </a:t>
            </a:r>
            <a:r>
              <a:rPr lang="en-US" sz="1100" dirty="0">
                <a:solidFill>
                  <a:srgbClr val="0000FF"/>
                </a:solidFill>
              </a:rPr>
              <a:t>blah blah</a:t>
            </a:r>
            <a:r>
              <a:rPr lang="en-US" sz="1100" dirty="0"/>
              <a:t> blah blah </a:t>
            </a:r>
            <a:r>
              <a:rPr lang="en-US" sz="1100" dirty="0">
                <a:solidFill>
                  <a:srgbClr val="0000FF"/>
                </a:solidFill>
              </a:rPr>
              <a:t>blah</a:t>
            </a:r>
            <a:r>
              <a:rPr lang="en-US" sz="1100" dirty="0"/>
              <a:t> blah blah blah </a:t>
            </a:r>
            <a:r>
              <a:rPr lang="en-US" sz="1100" dirty="0">
                <a:solidFill>
                  <a:srgbClr val="0000FF"/>
                </a:solidFill>
              </a:rPr>
              <a:t>blah blah </a:t>
            </a:r>
            <a:r>
              <a:rPr lang="en-US" sz="1100" dirty="0"/>
              <a:t>blah </a:t>
            </a:r>
            <a:r>
              <a:rPr lang="en-US" sz="1100" dirty="0">
                <a:solidFill>
                  <a:srgbClr val="0000FF"/>
                </a:solidFill>
              </a:rPr>
              <a:t>blah</a:t>
            </a:r>
            <a:r>
              <a:rPr lang="en-US" sz="1100" dirty="0"/>
              <a:t> blah </a:t>
            </a:r>
            <a:r>
              <a:rPr lang="en-US" sz="1100" dirty="0">
                <a:solidFill>
                  <a:srgbClr val="0000FF"/>
                </a:solidFill>
              </a:rPr>
              <a:t>blah</a:t>
            </a:r>
            <a:r>
              <a:rPr lang="en-US" sz="1100" dirty="0"/>
              <a:t> blah blah blah </a:t>
            </a:r>
            <a:r>
              <a:rPr lang="en-US" sz="1100" dirty="0">
                <a:solidFill>
                  <a:srgbClr val="0000FF"/>
                </a:solidFill>
              </a:rPr>
              <a:t>blah</a:t>
            </a:r>
            <a:r>
              <a:rPr lang="en-US" sz="1100" dirty="0"/>
              <a:t> </a:t>
            </a:r>
            <a:r>
              <a:rPr lang="en-US" sz="1100" dirty="0" smtClean="0"/>
              <a:t>blah</a:t>
            </a:r>
          </a:p>
          <a:p>
            <a:endParaRPr lang="en-US" sz="1100" dirty="0"/>
          </a:p>
          <a:p>
            <a:r>
              <a:rPr lang="en-US" sz="1100" dirty="0" smtClean="0"/>
              <a:t> </a:t>
            </a:r>
            <a:r>
              <a:rPr lang="en-US" sz="1100" dirty="0"/>
              <a:t>blah </a:t>
            </a:r>
            <a:r>
              <a:rPr lang="en-US" sz="1100" dirty="0">
                <a:solidFill>
                  <a:srgbClr val="0000FF"/>
                </a:solidFill>
              </a:rPr>
              <a:t>blah blah </a:t>
            </a:r>
            <a:r>
              <a:rPr lang="en-US" sz="1100" dirty="0"/>
              <a:t>blah </a:t>
            </a:r>
            <a:r>
              <a:rPr lang="en-US" sz="1100" dirty="0">
                <a:solidFill>
                  <a:srgbClr val="0000FF"/>
                </a:solidFill>
              </a:rPr>
              <a:t>blah</a:t>
            </a:r>
            <a:r>
              <a:rPr lang="en-US" sz="1100" dirty="0"/>
              <a:t> blah blah </a:t>
            </a:r>
            <a:r>
              <a:rPr lang="en-US" sz="1100" dirty="0" smtClean="0">
                <a:solidFill>
                  <a:srgbClr val="0000FF"/>
                </a:solidFill>
              </a:rPr>
              <a:t>blah </a:t>
            </a:r>
            <a:r>
              <a:rPr lang="en-US" sz="1100" dirty="0"/>
              <a:t> </a:t>
            </a:r>
            <a:r>
              <a:rPr lang="en-US" sz="1100" dirty="0">
                <a:solidFill>
                  <a:srgbClr val="0000FF"/>
                </a:solidFill>
              </a:rPr>
              <a:t>blah blah </a:t>
            </a:r>
            <a:r>
              <a:rPr lang="en-US" sz="1100" dirty="0"/>
              <a:t>blah blah </a:t>
            </a:r>
            <a:r>
              <a:rPr lang="en-US" sz="1100" dirty="0">
                <a:solidFill>
                  <a:srgbClr val="0000FF"/>
                </a:solidFill>
              </a:rPr>
              <a:t>blah blah </a:t>
            </a:r>
            <a:r>
              <a:rPr lang="en-US" sz="1100" dirty="0"/>
              <a:t>blah </a:t>
            </a:r>
            <a:r>
              <a:rPr lang="en-US" sz="1100" dirty="0">
                <a:solidFill>
                  <a:srgbClr val="0000FF"/>
                </a:solidFill>
              </a:rPr>
              <a:t>blah blah</a:t>
            </a:r>
            <a:r>
              <a:rPr lang="en-US" sz="1100" dirty="0"/>
              <a:t> blah blah </a:t>
            </a:r>
            <a:r>
              <a:rPr lang="en-US" sz="1100" dirty="0">
                <a:solidFill>
                  <a:srgbClr val="0000FF"/>
                </a:solidFill>
              </a:rPr>
              <a:t>blah</a:t>
            </a:r>
            <a:r>
              <a:rPr lang="en-US" sz="1100" dirty="0"/>
              <a:t> blah blah blah </a:t>
            </a:r>
            <a:r>
              <a:rPr lang="en-US" sz="1100" dirty="0">
                <a:solidFill>
                  <a:srgbClr val="0000FF"/>
                </a:solidFill>
              </a:rPr>
              <a:t>blah blah </a:t>
            </a:r>
            <a:r>
              <a:rPr lang="en-US" sz="1100" dirty="0"/>
              <a:t>blah </a:t>
            </a:r>
            <a:r>
              <a:rPr lang="en-US" sz="1100" dirty="0">
                <a:solidFill>
                  <a:srgbClr val="0000FF"/>
                </a:solidFill>
              </a:rPr>
              <a:t>blah</a:t>
            </a:r>
            <a:r>
              <a:rPr lang="en-US" sz="1100" dirty="0"/>
              <a:t> blah </a:t>
            </a:r>
            <a:r>
              <a:rPr lang="en-US" sz="1100" dirty="0">
                <a:solidFill>
                  <a:srgbClr val="0000FF"/>
                </a:solidFill>
              </a:rPr>
              <a:t>blah</a:t>
            </a:r>
            <a:r>
              <a:rPr lang="en-US" sz="1100" dirty="0"/>
              <a:t> blah blah blah </a:t>
            </a:r>
            <a:r>
              <a:rPr lang="en-US" sz="1100" dirty="0">
                <a:solidFill>
                  <a:srgbClr val="0000FF"/>
                </a:solidFill>
              </a:rPr>
              <a:t>blah</a:t>
            </a:r>
            <a:r>
              <a:rPr lang="en-US" sz="1100" dirty="0"/>
              <a:t> blah</a:t>
            </a:r>
          </a:p>
          <a:p>
            <a:endParaRPr lang="en-US" sz="1100" dirty="0" smtClean="0">
              <a:latin typeface="+mn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10274" y="2641270"/>
            <a:ext cx="5162151" cy="7098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lstStyle/>
          <a:p>
            <a:r>
              <a:rPr lang="en-US" sz="1100" i="1" dirty="0" smtClean="0">
                <a:latin typeface="+mn-lt"/>
              </a:rPr>
              <a:t>blah blah </a:t>
            </a:r>
            <a:r>
              <a:rPr lang="en-US" sz="1100" i="1" dirty="0" smtClean="0">
                <a:solidFill>
                  <a:srgbClr val="0000FF"/>
                </a:solidFill>
                <a:latin typeface="+mn-lt"/>
              </a:rPr>
              <a:t>blah </a:t>
            </a:r>
            <a:r>
              <a:rPr lang="en-US" sz="1100" i="1" dirty="0">
                <a:solidFill>
                  <a:srgbClr val="0000FF"/>
                </a:solidFill>
                <a:latin typeface="+mn-lt"/>
              </a:rPr>
              <a:t>blah blah</a:t>
            </a:r>
            <a:r>
              <a:rPr lang="en-US" sz="1100" i="1" dirty="0">
                <a:latin typeface="+mn-lt"/>
              </a:rPr>
              <a:t> blah </a:t>
            </a:r>
            <a:r>
              <a:rPr lang="en-US" sz="1100" i="1" dirty="0" smtClean="0">
                <a:latin typeface="+mn-lt"/>
              </a:rPr>
              <a:t>blah </a:t>
            </a:r>
            <a:r>
              <a:rPr lang="en-US" sz="1100" i="1" dirty="0">
                <a:solidFill>
                  <a:srgbClr val="0000FF"/>
                </a:solidFill>
                <a:latin typeface="+mn-lt"/>
              </a:rPr>
              <a:t>blah </a:t>
            </a:r>
            <a:r>
              <a:rPr lang="en-US" sz="1100" i="1" dirty="0" smtClean="0">
                <a:solidFill>
                  <a:srgbClr val="0000FF"/>
                </a:solidFill>
                <a:latin typeface="+mn-lt"/>
              </a:rPr>
              <a:t>blah</a:t>
            </a:r>
            <a:r>
              <a:rPr lang="en-US" sz="1100" i="1" dirty="0" smtClean="0">
                <a:latin typeface="+mn-lt"/>
              </a:rPr>
              <a:t> blah blah blah </a:t>
            </a:r>
            <a:r>
              <a:rPr lang="en-US" sz="1100" i="1" dirty="0" smtClean="0">
                <a:solidFill>
                  <a:srgbClr val="0000FF"/>
                </a:solidFill>
                <a:latin typeface="+mn-lt"/>
              </a:rPr>
              <a:t>blah </a:t>
            </a:r>
            <a:r>
              <a:rPr lang="en-US" sz="1100" i="1" dirty="0">
                <a:solidFill>
                  <a:srgbClr val="0000FF"/>
                </a:solidFill>
                <a:latin typeface="+mn-lt"/>
              </a:rPr>
              <a:t>blah blah </a:t>
            </a:r>
            <a:r>
              <a:rPr lang="en-US" sz="1100" i="1" dirty="0" smtClean="0">
                <a:latin typeface="+mn-lt"/>
              </a:rPr>
              <a:t>blah </a:t>
            </a:r>
            <a:r>
              <a:rPr lang="en-US" sz="1100" i="1" dirty="0">
                <a:solidFill>
                  <a:srgbClr val="0000FF"/>
                </a:solidFill>
                <a:latin typeface="+mn-lt"/>
              </a:rPr>
              <a:t>blah</a:t>
            </a:r>
            <a:r>
              <a:rPr lang="en-US" sz="1100" i="1" dirty="0">
                <a:latin typeface="+mn-lt"/>
              </a:rPr>
              <a:t> blah </a:t>
            </a:r>
            <a:r>
              <a:rPr lang="en-US" sz="1100" i="1" dirty="0" smtClean="0">
                <a:latin typeface="+mn-lt"/>
              </a:rPr>
              <a:t>blah </a:t>
            </a:r>
            <a:r>
              <a:rPr lang="en-US" sz="1100" i="1" dirty="0">
                <a:latin typeface="+mn-lt"/>
              </a:rPr>
              <a:t>blah </a:t>
            </a:r>
            <a:r>
              <a:rPr lang="en-US" sz="1100" i="1" dirty="0">
                <a:solidFill>
                  <a:srgbClr val="0000FF"/>
                </a:solidFill>
                <a:latin typeface="+mn-lt"/>
              </a:rPr>
              <a:t>blah </a:t>
            </a:r>
            <a:r>
              <a:rPr lang="en-US" sz="1100" i="1" dirty="0" smtClean="0">
                <a:solidFill>
                  <a:srgbClr val="0000FF"/>
                </a:solidFill>
                <a:latin typeface="+mn-lt"/>
              </a:rPr>
              <a:t>blah </a:t>
            </a:r>
            <a:r>
              <a:rPr lang="en-US" sz="1100" i="1" dirty="0">
                <a:latin typeface="+mn-lt"/>
              </a:rPr>
              <a:t>blah blah </a:t>
            </a:r>
            <a:r>
              <a:rPr lang="en-US" sz="1100" i="1" dirty="0" smtClean="0">
                <a:solidFill>
                  <a:srgbClr val="0000FF"/>
                </a:solidFill>
                <a:latin typeface="+mn-lt"/>
              </a:rPr>
              <a:t>blah </a:t>
            </a:r>
            <a:r>
              <a:rPr lang="en-US" sz="1100" i="1" dirty="0">
                <a:solidFill>
                  <a:srgbClr val="0000FF"/>
                </a:solidFill>
                <a:latin typeface="+mn-lt"/>
              </a:rPr>
              <a:t>blah </a:t>
            </a:r>
            <a:r>
              <a:rPr lang="en-US" sz="1100" i="1" dirty="0">
                <a:latin typeface="+mn-lt"/>
              </a:rPr>
              <a:t>blah </a:t>
            </a:r>
            <a:r>
              <a:rPr lang="en-US" sz="1100" i="1" dirty="0" smtClean="0">
                <a:solidFill>
                  <a:srgbClr val="0000FF"/>
                </a:solidFill>
                <a:latin typeface="+mn-lt"/>
              </a:rPr>
              <a:t>blah </a:t>
            </a:r>
            <a:r>
              <a:rPr lang="en-US" sz="1100" i="1" dirty="0">
                <a:solidFill>
                  <a:srgbClr val="0000FF"/>
                </a:solidFill>
                <a:latin typeface="+mn-lt"/>
              </a:rPr>
              <a:t>blah</a:t>
            </a:r>
            <a:r>
              <a:rPr lang="en-US" sz="1100" i="1" dirty="0">
                <a:latin typeface="+mn-lt"/>
              </a:rPr>
              <a:t> blah </a:t>
            </a:r>
            <a:r>
              <a:rPr lang="en-US" sz="1100" i="1" dirty="0" smtClean="0">
                <a:latin typeface="+mn-lt"/>
              </a:rPr>
              <a:t>blah </a:t>
            </a:r>
            <a:r>
              <a:rPr lang="en-US" sz="1100" i="1" dirty="0">
                <a:solidFill>
                  <a:srgbClr val="0000FF"/>
                </a:solidFill>
                <a:latin typeface="+mn-lt"/>
              </a:rPr>
              <a:t>blah</a:t>
            </a:r>
            <a:r>
              <a:rPr lang="en-US" sz="1100" i="1" dirty="0">
                <a:latin typeface="+mn-lt"/>
              </a:rPr>
              <a:t> blah </a:t>
            </a:r>
            <a:r>
              <a:rPr lang="en-US" sz="1100" i="1" dirty="0" smtClean="0">
                <a:latin typeface="+mn-lt"/>
              </a:rPr>
              <a:t>blah </a:t>
            </a:r>
            <a:r>
              <a:rPr lang="en-US" sz="1100" i="1" dirty="0">
                <a:latin typeface="+mn-lt"/>
              </a:rPr>
              <a:t>blah </a:t>
            </a:r>
            <a:r>
              <a:rPr lang="en-US" sz="1100" i="1" dirty="0">
                <a:solidFill>
                  <a:srgbClr val="0000FF"/>
                </a:solidFill>
                <a:latin typeface="+mn-lt"/>
              </a:rPr>
              <a:t>blah blah </a:t>
            </a:r>
            <a:r>
              <a:rPr lang="en-US" sz="1100" i="1" dirty="0">
                <a:latin typeface="+mn-lt"/>
              </a:rPr>
              <a:t>blah </a:t>
            </a:r>
            <a:r>
              <a:rPr lang="en-US" sz="1100" i="1" dirty="0">
                <a:solidFill>
                  <a:srgbClr val="0000FF"/>
                </a:solidFill>
                <a:latin typeface="+mn-lt"/>
              </a:rPr>
              <a:t>blah</a:t>
            </a:r>
            <a:r>
              <a:rPr lang="en-US" sz="1100" i="1" dirty="0">
                <a:latin typeface="+mn-lt"/>
              </a:rPr>
              <a:t> blah </a:t>
            </a:r>
            <a:r>
              <a:rPr lang="en-US" sz="1100" i="1" dirty="0">
                <a:solidFill>
                  <a:srgbClr val="0000FF"/>
                </a:solidFill>
                <a:latin typeface="+mn-lt"/>
              </a:rPr>
              <a:t>blah</a:t>
            </a:r>
            <a:r>
              <a:rPr lang="en-US" sz="1100" i="1" dirty="0">
                <a:latin typeface="+mn-lt"/>
              </a:rPr>
              <a:t> blah blah blah </a:t>
            </a:r>
            <a:r>
              <a:rPr lang="en-US" sz="1100" i="1" dirty="0">
                <a:solidFill>
                  <a:srgbClr val="0000FF"/>
                </a:solidFill>
                <a:latin typeface="+mn-lt"/>
              </a:rPr>
              <a:t>blah</a:t>
            </a:r>
            <a:r>
              <a:rPr lang="en-US" sz="1100" i="1" dirty="0">
                <a:latin typeface="+mn-lt"/>
              </a:rPr>
              <a:t> blah blah </a:t>
            </a:r>
            <a:r>
              <a:rPr lang="en-US" sz="1100" i="1" dirty="0">
                <a:solidFill>
                  <a:srgbClr val="0000FF"/>
                </a:solidFill>
                <a:latin typeface="+mn-lt"/>
              </a:rPr>
              <a:t>blah blah </a:t>
            </a:r>
            <a:r>
              <a:rPr lang="en-US" sz="1100" i="1" dirty="0">
                <a:latin typeface="+mn-lt"/>
              </a:rPr>
              <a:t>blah </a:t>
            </a:r>
            <a:r>
              <a:rPr lang="en-US" sz="1100" i="1" dirty="0" smtClean="0">
                <a:solidFill>
                  <a:srgbClr val="0000FF"/>
                </a:solidFill>
                <a:latin typeface="+mn-lt"/>
              </a:rPr>
              <a:t>blah</a:t>
            </a:r>
            <a:endParaRPr lang="en-US" sz="1100" i="1" dirty="0" smtClean="0">
              <a:latin typeface="+mn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86954" y="3351101"/>
            <a:ext cx="2156285" cy="3069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lstStyle/>
          <a:p>
            <a:r>
              <a:rPr lang="en-US" sz="1100" b="1" dirty="0" smtClean="0">
                <a:latin typeface="+mn-lt"/>
              </a:rPr>
              <a:t>blah blah blah blah blah blah blah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763338" y="1751981"/>
            <a:ext cx="1979902" cy="47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lstStyle/>
          <a:p>
            <a:r>
              <a:rPr lang="en-US" b="1" dirty="0" smtClean="0">
                <a:latin typeface="+mn-lt"/>
              </a:rPr>
              <a:t>blah blah blah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315375" y="3345515"/>
            <a:ext cx="1186791" cy="3069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lstStyle/>
          <a:p>
            <a:r>
              <a:rPr lang="en-US" sz="1100" b="1" dirty="0" smtClean="0">
                <a:latin typeface="+mn-lt"/>
              </a:rPr>
              <a:t>blah blah blah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46640" y="2641270"/>
            <a:ext cx="1646244" cy="382576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lstStyle/>
          <a:p>
            <a:r>
              <a:rPr lang="en-US" sz="1100" dirty="0" smtClean="0">
                <a:solidFill>
                  <a:srgbClr val="0000FF"/>
                </a:solidFill>
                <a:latin typeface="+mn-lt"/>
              </a:rPr>
              <a:t>blah blah blah blah</a:t>
            </a:r>
          </a:p>
          <a:p>
            <a:r>
              <a:rPr lang="en-US" sz="1100" dirty="0" smtClean="0">
                <a:solidFill>
                  <a:srgbClr val="0000FF"/>
                </a:solidFill>
                <a:latin typeface="+mn-lt"/>
              </a:rPr>
              <a:t>blah </a:t>
            </a:r>
            <a:r>
              <a:rPr lang="en-US" sz="1100" dirty="0">
                <a:solidFill>
                  <a:srgbClr val="0000FF"/>
                </a:solidFill>
                <a:latin typeface="+mn-lt"/>
              </a:rPr>
              <a:t>blah </a:t>
            </a:r>
            <a:r>
              <a:rPr lang="en-US" sz="1100" dirty="0" smtClean="0">
                <a:solidFill>
                  <a:srgbClr val="0000FF"/>
                </a:solidFill>
                <a:latin typeface="+mn-lt"/>
              </a:rPr>
              <a:t>blah</a:t>
            </a:r>
          </a:p>
          <a:p>
            <a:r>
              <a:rPr lang="en-US" sz="1100" dirty="0" smtClean="0">
                <a:solidFill>
                  <a:srgbClr val="0000FF"/>
                </a:solidFill>
                <a:latin typeface="+mn-lt"/>
              </a:rPr>
              <a:t>blah blah</a:t>
            </a:r>
            <a:endParaRPr lang="en-US" sz="1100" dirty="0">
              <a:solidFill>
                <a:srgbClr val="0000FF"/>
              </a:solidFill>
              <a:latin typeface="+mn-lt"/>
            </a:endParaRPr>
          </a:p>
          <a:p>
            <a:r>
              <a:rPr lang="en-US" sz="1100" dirty="0" smtClean="0">
                <a:solidFill>
                  <a:srgbClr val="0000FF"/>
                </a:solidFill>
                <a:latin typeface="+mn-lt"/>
              </a:rPr>
              <a:t>blah blah blah</a:t>
            </a:r>
          </a:p>
          <a:p>
            <a:r>
              <a:rPr lang="en-US" sz="1100" dirty="0" smtClean="0">
                <a:solidFill>
                  <a:srgbClr val="0000FF"/>
                </a:solidFill>
                <a:latin typeface="+mn-lt"/>
              </a:rPr>
              <a:t>blah </a:t>
            </a:r>
            <a:r>
              <a:rPr lang="en-US" sz="1100" dirty="0">
                <a:solidFill>
                  <a:srgbClr val="0000FF"/>
                </a:solidFill>
                <a:latin typeface="+mn-lt"/>
              </a:rPr>
              <a:t>blah blah </a:t>
            </a:r>
            <a:r>
              <a:rPr lang="en-US" sz="1100" dirty="0" smtClean="0">
                <a:solidFill>
                  <a:srgbClr val="0000FF"/>
                </a:solidFill>
                <a:latin typeface="+mn-lt"/>
              </a:rPr>
              <a:t>blah</a:t>
            </a:r>
          </a:p>
          <a:p>
            <a:endParaRPr lang="en-US" sz="1100" dirty="0" smtClean="0">
              <a:solidFill>
                <a:srgbClr val="0000FF"/>
              </a:solidFill>
              <a:latin typeface="+mn-lt"/>
            </a:endParaRPr>
          </a:p>
          <a:p>
            <a:r>
              <a:rPr lang="en-US" sz="1100" dirty="0" smtClean="0">
                <a:solidFill>
                  <a:srgbClr val="0000FF"/>
                </a:solidFill>
                <a:latin typeface="+mn-lt"/>
              </a:rPr>
              <a:t>blah </a:t>
            </a:r>
            <a:r>
              <a:rPr lang="en-US" sz="1100" dirty="0">
                <a:solidFill>
                  <a:srgbClr val="0000FF"/>
                </a:solidFill>
                <a:latin typeface="+mn-lt"/>
              </a:rPr>
              <a:t>blah </a:t>
            </a:r>
            <a:r>
              <a:rPr lang="en-US" sz="1100" dirty="0" smtClean="0">
                <a:solidFill>
                  <a:srgbClr val="0000FF"/>
                </a:solidFill>
                <a:latin typeface="+mn-lt"/>
              </a:rPr>
              <a:t>blah </a:t>
            </a:r>
            <a:r>
              <a:rPr lang="en-US" sz="1100" dirty="0">
                <a:solidFill>
                  <a:srgbClr val="0000FF"/>
                </a:solidFill>
                <a:latin typeface="+mn-lt"/>
              </a:rPr>
              <a:t>blah blah </a:t>
            </a:r>
            <a:r>
              <a:rPr lang="en-US" sz="1100" dirty="0" smtClean="0">
                <a:solidFill>
                  <a:srgbClr val="0000FF"/>
                </a:solidFill>
                <a:latin typeface="+mn-lt"/>
              </a:rPr>
              <a:t>blah </a:t>
            </a:r>
            <a:r>
              <a:rPr lang="en-US" sz="1100" dirty="0">
                <a:solidFill>
                  <a:srgbClr val="0000FF"/>
                </a:solidFill>
                <a:latin typeface="+mn-lt"/>
              </a:rPr>
              <a:t>blah blah </a:t>
            </a:r>
            <a:endParaRPr lang="en-US" sz="1100" dirty="0" smtClean="0">
              <a:solidFill>
                <a:srgbClr val="0000FF"/>
              </a:solidFill>
              <a:latin typeface="+mn-lt"/>
            </a:endParaRPr>
          </a:p>
          <a:p>
            <a:r>
              <a:rPr lang="en-US" sz="1100" dirty="0" smtClean="0">
                <a:solidFill>
                  <a:srgbClr val="0000FF"/>
                </a:solidFill>
                <a:latin typeface="+mn-lt"/>
              </a:rPr>
              <a:t>blah </a:t>
            </a:r>
            <a:r>
              <a:rPr lang="en-US" sz="1100" dirty="0">
                <a:solidFill>
                  <a:srgbClr val="0000FF"/>
                </a:solidFill>
                <a:latin typeface="+mn-lt"/>
              </a:rPr>
              <a:t>blah blah </a:t>
            </a:r>
            <a:endParaRPr lang="en-US" sz="1100" dirty="0" smtClean="0">
              <a:solidFill>
                <a:srgbClr val="0000FF"/>
              </a:solidFill>
              <a:latin typeface="+mn-lt"/>
            </a:endParaRPr>
          </a:p>
          <a:p>
            <a:r>
              <a:rPr lang="en-US" sz="1100" dirty="0" smtClean="0">
                <a:solidFill>
                  <a:srgbClr val="0000FF"/>
                </a:solidFill>
                <a:latin typeface="+mn-lt"/>
              </a:rPr>
              <a:t>blah </a:t>
            </a:r>
            <a:r>
              <a:rPr lang="en-US" sz="1100" dirty="0">
                <a:solidFill>
                  <a:srgbClr val="0000FF"/>
                </a:solidFill>
                <a:latin typeface="+mn-lt"/>
              </a:rPr>
              <a:t>blah blah </a:t>
            </a:r>
            <a:r>
              <a:rPr lang="en-US" sz="1100" dirty="0" smtClean="0">
                <a:solidFill>
                  <a:srgbClr val="0000FF"/>
                </a:solidFill>
                <a:latin typeface="+mn-lt"/>
              </a:rPr>
              <a:t>blah </a:t>
            </a:r>
          </a:p>
          <a:p>
            <a:endParaRPr lang="en-US" sz="1100" dirty="0" smtClean="0">
              <a:solidFill>
                <a:srgbClr val="0000FF"/>
              </a:solidFill>
              <a:latin typeface="+mn-lt"/>
            </a:endParaRPr>
          </a:p>
          <a:p>
            <a:r>
              <a:rPr lang="en-US" sz="1100" dirty="0" smtClean="0">
                <a:solidFill>
                  <a:srgbClr val="0000FF"/>
                </a:solidFill>
                <a:latin typeface="+mn-lt"/>
              </a:rPr>
              <a:t>blah </a:t>
            </a:r>
            <a:r>
              <a:rPr lang="en-US" sz="1100" dirty="0">
                <a:solidFill>
                  <a:srgbClr val="0000FF"/>
                </a:solidFill>
                <a:latin typeface="+mn-lt"/>
              </a:rPr>
              <a:t>blah </a:t>
            </a:r>
            <a:r>
              <a:rPr lang="en-US" sz="1100" dirty="0" smtClean="0">
                <a:solidFill>
                  <a:srgbClr val="0000FF"/>
                </a:solidFill>
                <a:latin typeface="+mn-lt"/>
              </a:rPr>
              <a:t>blah</a:t>
            </a:r>
          </a:p>
          <a:p>
            <a:r>
              <a:rPr lang="en-US" sz="1100" dirty="0">
                <a:solidFill>
                  <a:srgbClr val="0000FF"/>
                </a:solidFill>
              </a:rPr>
              <a:t>blah blah blah blah</a:t>
            </a:r>
          </a:p>
          <a:p>
            <a:r>
              <a:rPr lang="en-US" sz="1100" dirty="0">
                <a:solidFill>
                  <a:srgbClr val="0000FF"/>
                </a:solidFill>
              </a:rPr>
              <a:t>blah blah blah blah blah blah blah blah </a:t>
            </a:r>
            <a:endParaRPr lang="en-US" sz="1100" dirty="0" smtClean="0">
              <a:solidFill>
                <a:srgbClr val="0000FF"/>
              </a:solidFill>
            </a:endParaRPr>
          </a:p>
          <a:p>
            <a:endParaRPr lang="en-US" sz="1100" dirty="0">
              <a:solidFill>
                <a:srgbClr val="0000FF"/>
              </a:solidFill>
            </a:endParaRPr>
          </a:p>
          <a:p>
            <a:r>
              <a:rPr lang="en-US" sz="1100" dirty="0">
                <a:solidFill>
                  <a:srgbClr val="0000FF"/>
                </a:solidFill>
              </a:rPr>
              <a:t>blah blah blah </a:t>
            </a:r>
          </a:p>
          <a:p>
            <a:r>
              <a:rPr lang="en-US" sz="1100" dirty="0">
                <a:solidFill>
                  <a:srgbClr val="0000FF"/>
                </a:solidFill>
              </a:rPr>
              <a:t>blah blah blah blah </a:t>
            </a:r>
          </a:p>
          <a:p>
            <a:r>
              <a:rPr lang="en-US" sz="1100" dirty="0">
                <a:solidFill>
                  <a:srgbClr val="0000FF"/>
                </a:solidFill>
              </a:rPr>
              <a:t>blah blah </a:t>
            </a:r>
            <a:r>
              <a:rPr lang="en-US" sz="1100" dirty="0" smtClean="0">
                <a:solidFill>
                  <a:srgbClr val="0000FF"/>
                </a:solidFill>
              </a:rPr>
              <a:t>blah</a:t>
            </a:r>
          </a:p>
          <a:p>
            <a:endParaRPr lang="en-US" sz="1100" dirty="0">
              <a:solidFill>
                <a:srgbClr val="0000FF"/>
              </a:solidFill>
            </a:endParaRPr>
          </a:p>
          <a:p>
            <a:r>
              <a:rPr lang="en-US" sz="1100" dirty="0">
                <a:solidFill>
                  <a:srgbClr val="0000FF"/>
                </a:solidFill>
              </a:rPr>
              <a:t>blah blah blah </a:t>
            </a:r>
          </a:p>
          <a:p>
            <a:r>
              <a:rPr lang="en-US" sz="1100" dirty="0">
                <a:solidFill>
                  <a:srgbClr val="0000FF"/>
                </a:solidFill>
              </a:rPr>
              <a:t>blah blah blah </a:t>
            </a:r>
          </a:p>
          <a:p>
            <a:endParaRPr lang="en-US" sz="1100" dirty="0" smtClean="0">
              <a:latin typeface="+mn-l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667783" y="3705098"/>
            <a:ext cx="2504642" cy="2808972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 cmpd="sng">
            <a:noFill/>
          </a:ln>
          <a:effectLst/>
        </p:spPr>
        <p:txBody>
          <a:bodyPr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46640" y="849094"/>
            <a:ext cx="1493377" cy="1702447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 cmpd="sng">
            <a:noFill/>
          </a:ln>
          <a:effectLst/>
        </p:spPr>
        <p:txBody>
          <a:bodyPr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679044" y="880786"/>
            <a:ext cx="1646244" cy="33031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lstStyle/>
          <a:p>
            <a:r>
              <a:rPr lang="en-US" sz="1400" dirty="0" smtClean="0">
                <a:solidFill>
                  <a:srgbClr val="0000FF"/>
                </a:solidFill>
                <a:latin typeface="+mn-lt"/>
              </a:rPr>
              <a:t>blah blah blah blah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586954" y="1327600"/>
            <a:ext cx="1305236" cy="33031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lstStyle/>
          <a:p>
            <a:r>
              <a:rPr lang="en-US" sz="1400" dirty="0" smtClean="0">
                <a:solidFill>
                  <a:srgbClr val="0000FF"/>
                </a:solidFill>
                <a:latin typeface="+mn-lt"/>
              </a:rPr>
              <a:t>blah blah bla</a:t>
            </a:r>
            <a:r>
              <a:rPr lang="en-US" sz="1400" dirty="0">
                <a:solidFill>
                  <a:srgbClr val="0000FF"/>
                </a:solidFill>
                <a:latin typeface="+mn-lt"/>
              </a:rPr>
              <a:t>h</a:t>
            </a:r>
            <a:endParaRPr lang="en-US" sz="1400" dirty="0" smtClean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56715" y="1327600"/>
            <a:ext cx="1305236" cy="33031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lstStyle/>
          <a:p>
            <a:r>
              <a:rPr lang="en-US" sz="1400" dirty="0" smtClean="0">
                <a:solidFill>
                  <a:srgbClr val="0000FF"/>
                </a:solidFill>
                <a:latin typeface="+mn-lt"/>
              </a:rPr>
              <a:t>blah blah bla</a:t>
            </a:r>
            <a:r>
              <a:rPr lang="en-US" sz="1400" dirty="0">
                <a:solidFill>
                  <a:srgbClr val="0000FF"/>
                </a:solidFill>
                <a:latin typeface="+mn-lt"/>
              </a:rPr>
              <a:t>h</a:t>
            </a:r>
            <a:endParaRPr lang="en-US" sz="1400" dirty="0" smtClean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763338" y="2210552"/>
            <a:ext cx="2974997" cy="41896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lstStyle/>
          <a:p>
            <a:r>
              <a:rPr lang="en-US" sz="1100" dirty="0" smtClean="0">
                <a:latin typeface="+mn-lt"/>
              </a:rPr>
              <a:t>blah blah blah </a:t>
            </a:r>
            <a:r>
              <a:rPr lang="en-US" sz="1100" dirty="0">
                <a:latin typeface="+mn-lt"/>
              </a:rPr>
              <a:t>blah blah </a:t>
            </a:r>
            <a:r>
              <a:rPr lang="en-US" sz="1100" dirty="0" smtClean="0">
                <a:latin typeface="+mn-lt"/>
              </a:rPr>
              <a:t>blah </a:t>
            </a:r>
            <a:r>
              <a:rPr lang="en-US" sz="1100" dirty="0"/>
              <a:t>blah blah blah </a:t>
            </a:r>
            <a:r>
              <a:rPr lang="en-US" sz="1100" dirty="0" smtClean="0"/>
              <a:t>blah</a:t>
            </a:r>
            <a:endParaRPr lang="en-US" sz="1100" dirty="0"/>
          </a:p>
        </p:txBody>
      </p:sp>
      <p:sp>
        <p:nvSpPr>
          <p:cNvPr id="17" name="TextBox 16"/>
          <p:cNvSpPr txBox="1"/>
          <p:nvPr/>
        </p:nvSpPr>
        <p:spPr>
          <a:xfrm>
            <a:off x="5859718" y="1362875"/>
            <a:ext cx="911314" cy="20948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lstStyle/>
          <a:p>
            <a:r>
              <a:rPr lang="en-US" sz="1100" dirty="0" smtClean="0">
                <a:latin typeface="+mn-lt"/>
              </a:rPr>
              <a:t>blah</a:t>
            </a:r>
            <a:endParaRPr lang="en-US" sz="1100" dirty="0"/>
          </a:p>
        </p:txBody>
      </p:sp>
      <p:sp>
        <p:nvSpPr>
          <p:cNvPr id="2" name="Rectangle 1"/>
          <p:cNvSpPr/>
          <p:nvPr/>
        </p:nvSpPr>
        <p:spPr>
          <a:xfrm>
            <a:off x="670256" y="254345"/>
            <a:ext cx="7801404" cy="6380247"/>
          </a:xfrm>
          <a:prstGeom prst="rect">
            <a:avLst/>
          </a:prstGeom>
          <a:solidFill>
            <a:schemeClr val="bg1">
              <a:alpha val="78000"/>
            </a:schemeClr>
          </a:solidFill>
          <a:ln w="28575" cmpd="sng">
            <a:noFill/>
          </a:ln>
          <a:effectLst/>
        </p:spPr>
        <p:txBody>
          <a:bodyPr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20325" y="1228900"/>
            <a:ext cx="13644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77933C"/>
                </a:solidFill>
                <a:latin typeface="+mn-lt"/>
              </a:rPr>
              <a:t>&lt;person&gt;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738335" y="2567307"/>
            <a:ext cx="23119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+mn-lt"/>
              </a:rPr>
              <a:t>“Barack Obama”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022242" y="4594301"/>
            <a:ext cx="11983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77933C"/>
                </a:solidFill>
                <a:latin typeface="+mn-lt"/>
              </a:rPr>
              <a:t>&lt;city-1&gt;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958925" y="4132635"/>
            <a:ext cx="16242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+mn-lt"/>
              </a:rPr>
              <a:t>“Honolulu”</a:t>
            </a:r>
          </a:p>
        </p:txBody>
      </p:sp>
      <p:cxnSp>
        <p:nvCxnSpPr>
          <p:cNvPr id="23" name="Curved Connector 22"/>
          <p:cNvCxnSpPr>
            <a:stCxn id="20" idx="3"/>
            <a:endCxn id="21" idx="1"/>
          </p:cNvCxnSpPr>
          <p:nvPr/>
        </p:nvCxnSpPr>
        <p:spPr>
          <a:xfrm flipV="1">
            <a:off x="3220557" y="4363468"/>
            <a:ext cx="2738368" cy="461666"/>
          </a:xfrm>
          <a:prstGeom prst="curvedConnector3">
            <a:avLst>
              <a:gd name="adj1" fmla="val 50000"/>
            </a:avLst>
          </a:prstGeom>
          <a:ln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/>
          <p:cNvCxnSpPr>
            <a:stCxn id="29" idx="3"/>
            <a:endCxn id="19" idx="1"/>
          </p:cNvCxnSpPr>
          <p:nvPr/>
        </p:nvCxnSpPr>
        <p:spPr>
          <a:xfrm flipV="1">
            <a:off x="3925976" y="2798140"/>
            <a:ext cx="1812359" cy="552961"/>
          </a:xfrm>
          <a:prstGeom prst="curvedConnector3">
            <a:avLst>
              <a:gd name="adj1" fmla="val 50000"/>
            </a:avLst>
          </a:prstGeom>
          <a:ln w="28575" cmpd="sng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/>
          <p:cNvCxnSpPr>
            <a:stCxn id="29" idx="2"/>
            <a:endCxn id="20" idx="0"/>
          </p:cNvCxnSpPr>
          <p:nvPr/>
        </p:nvCxnSpPr>
        <p:spPr>
          <a:xfrm rot="5400000">
            <a:off x="2186185" y="4017148"/>
            <a:ext cx="1012368" cy="141938"/>
          </a:xfrm>
          <a:prstGeom prst="curvedConnector3">
            <a:avLst>
              <a:gd name="adj1" fmla="val 50000"/>
            </a:avLst>
          </a:prstGeom>
          <a:ln w="28575" cmpd="sng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777979" y="2551541"/>
            <a:ext cx="12136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  <a:latin typeface="+mn-lt"/>
              </a:rPr>
              <a:t>&lt;name&gt;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204856" y="3952647"/>
            <a:ext cx="14314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  <a:latin typeface="+mn-lt"/>
              </a:rPr>
              <a:t>&lt;born-in&gt;</a:t>
            </a:r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>
          <a:xfrm>
            <a:off x="670256" y="229746"/>
            <a:ext cx="7801404" cy="1143000"/>
          </a:xfrm>
          <a:noFill/>
        </p:spPr>
        <p:txBody>
          <a:bodyPr/>
          <a:lstStyle/>
          <a:p>
            <a:pPr algn="ctr"/>
            <a:r>
              <a:rPr lang="en-US" dirty="0" smtClean="0">
                <a:solidFill>
                  <a:srgbClr val="77933C"/>
                </a:solidFill>
              </a:rPr>
              <a:t>What If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the Computer Sees? 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8" name="Title 17"/>
          <p:cNvSpPr txBox="1">
            <a:spLocks/>
          </p:cNvSpPr>
          <p:nvPr/>
        </p:nvSpPr>
        <p:spPr>
          <a:xfrm>
            <a:off x="670256" y="5228466"/>
            <a:ext cx="7801404" cy="1143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600" kern="1200" spc="-1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9pPr>
          </a:lstStyle>
          <a:p>
            <a:pPr algn="ctr"/>
            <a:r>
              <a:rPr lang="en-US" dirty="0" smtClean="0">
                <a:solidFill>
                  <a:srgbClr val="77933C"/>
                </a:solidFill>
              </a:rPr>
              <a:t>… then it can use the data. 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600700" y="3120268"/>
            <a:ext cx="23252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77933C"/>
                </a:solidFill>
                <a:latin typeface="+mn-lt"/>
              </a:rPr>
              <a:t>&lt;</a:t>
            </a:r>
            <a:r>
              <a:rPr lang="en-US" b="1" dirty="0" err="1" smtClean="0">
                <a:solidFill>
                  <a:srgbClr val="77933C"/>
                </a:solidFill>
                <a:latin typeface="+mn-lt"/>
              </a:rPr>
              <a:t>barack-obama</a:t>
            </a:r>
            <a:r>
              <a:rPr lang="en-US" b="1" dirty="0" smtClean="0">
                <a:solidFill>
                  <a:srgbClr val="77933C"/>
                </a:solidFill>
                <a:latin typeface="+mn-lt"/>
              </a:rPr>
              <a:t>&gt;</a:t>
            </a:r>
          </a:p>
        </p:txBody>
      </p:sp>
      <p:cxnSp>
        <p:nvCxnSpPr>
          <p:cNvPr id="38" name="Curved Connector 37"/>
          <p:cNvCxnSpPr>
            <a:stCxn id="29" idx="0"/>
            <a:endCxn id="3" idx="2"/>
          </p:cNvCxnSpPr>
          <p:nvPr/>
        </p:nvCxnSpPr>
        <p:spPr>
          <a:xfrm rot="5400000" flipH="1" flipV="1">
            <a:off x="2518099" y="1935805"/>
            <a:ext cx="1429703" cy="939225"/>
          </a:xfrm>
          <a:prstGeom prst="curvedConnector3">
            <a:avLst>
              <a:gd name="adj1" fmla="val 50000"/>
            </a:avLst>
          </a:prstGeom>
          <a:ln w="28575" cmpd="sng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2119067" y="2089876"/>
            <a:ext cx="9357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  <a:latin typeface="+mn-lt"/>
              </a:rPr>
              <a:t>&lt;is-a&gt;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3649893" y="4072518"/>
            <a:ext cx="12136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  <a:latin typeface="+mn-lt"/>
              </a:rPr>
              <a:t>&lt;name&gt;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7698832" y="6219666"/>
            <a:ext cx="1445168" cy="638334"/>
            <a:chOff x="7698832" y="6167290"/>
            <a:chExt cx="1445168" cy="638334"/>
          </a:xfrm>
        </p:grpSpPr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285824" y="6270996"/>
              <a:ext cx="779618" cy="274638"/>
            </a:xfrm>
            <a:prstGeom prst="rect">
              <a:avLst/>
            </a:prstGeom>
          </p:spPr>
        </p:pic>
        <p:sp>
          <p:nvSpPr>
            <p:cNvPr id="36" name="TextBox 35"/>
            <p:cNvSpPr txBox="1"/>
            <p:nvPr/>
          </p:nvSpPr>
          <p:spPr>
            <a:xfrm>
              <a:off x="7805576" y="6584916"/>
              <a:ext cx="1259866" cy="1692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US" sz="1100" dirty="0" smtClean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+mn-lt"/>
                </a:rPr>
                <a:t>slide by Pedro Szekely</a:t>
              </a: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7698832" y="6167290"/>
              <a:ext cx="1445168" cy="638334"/>
            </a:xfrm>
            <a:prstGeom prst="rect">
              <a:avLst/>
            </a:prstGeom>
            <a:noFill/>
            <a:ln w="28575" cmpd="sng">
              <a:noFill/>
            </a:ln>
          </p:spPr>
          <p:txBody>
            <a:bodyPr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344679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 Diagonal Corner Rectangle 2"/>
          <p:cNvSpPr/>
          <p:nvPr/>
        </p:nvSpPr>
        <p:spPr>
          <a:xfrm>
            <a:off x="1269960" y="2116486"/>
            <a:ext cx="2187151" cy="940660"/>
          </a:xfrm>
          <a:prstGeom prst="round2DiagRect">
            <a:avLst/>
          </a:prstGeom>
          <a:solidFill>
            <a:schemeClr val="accent3">
              <a:lumMod val="75000"/>
            </a:schemeClr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dirty="0" smtClean="0">
                <a:latin typeface="+mn-lt"/>
              </a:rPr>
              <a:t>Structured </a:t>
            </a:r>
          </a:p>
          <a:p>
            <a:pPr algn="ctr"/>
            <a:r>
              <a:rPr lang="en-US" dirty="0" smtClean="0">
                <a:latin typeface="+mn-lt"/>
              </a:rPr>
              <a:t>Data</a:t>
            </a:r>
            <a:endParaRPr lang="en-US" dirty="0"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If the Web Had?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7698832" y="6219666"/>
            <a:ext cx="1445168" cy="638334"/>
            <a:chOff x="7698832" y="6167290"/>
            <a:chExt cx="1445168" cy="638334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285824" y="6270996"/>
              <a:ext cx="779618" cy="274638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7805576" y="6584916"/>
              <a:ext cx="1259866" cy="1692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US" sz="1100" dirty="0" smtClean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+mn-lt"/>
                </a:rPr>
                <a:t>slide by Pedro Szekely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7698832" y="6167290"/>
              <a:ext cx="1445168" cy="638334"/>
            </a:xfrm>
            <a:prstGeom prst="rect">
              <a:avLst/>
            </a:prstGeom>
            <a:noFill/>
            <a:ln w="28575" cmpd="sng">
              <a:noFill/>
            </a:ln>
          </p:spPr>
          <p:txBody>
            <a:bodyPr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587983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256" y="254344"/>
            <a:ext cx="7801404" cy="6380247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495" y="0"/>
            <a:ext cx="7801404" cy="823078"/>
          </a:xfrm>
          <a:solidFill>
            <a:srgbClr val="FFFFFF">
              <a:alpha val="49000"/>
            </a:srgbClr>
          </a:solidFill>
        </p:spPr>
        <p:txBody>
          <a:bodyPr/>
          <a:lstStyle/>
          <a:p>
            <a:pPr algn="ctr"/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What We See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7698832" y="6219666"/>
            <a:ext cx="1445168" cy="638334"/>
            <a:chOff x="7698832" y="6167290"/>
            <a:chExt cx="1445168" cy="638334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285824" y="6270996"/>
              <a:ext cx="779618" cy="274638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7805576" y="6584916"/>
              <a:ext cx="1259866" cy="1692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US" sz="1100" dirty="0" smtClean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+mn-lt"/>
                </a:rPr>
                <a:t>slide by Pedro Szekely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7698832" y="6167290"/>
              <a:ext cx="1445168" cy="638334"/>
            </a:xfrm>
            <a:prstGeom prst="rect">
              <a:avLst/>
            </a:prstGeom>
            <a:noFill/>
            <a:ln w="28575" cmpd="sng">
              <a:noFill/>
            </a:ln>
          </p:spPr>
          <p:txBody>
            <a:bodyPr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265148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djacency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>
    <a:spDef>
      <a:spPr>
        <a:ln w="28575" cmpd="sng">
          <a:solidFill>
            <a:srgbClr val="008000"/>
          </a:solidFill>
        </a:ln>
      </a:spPr>
      <a:bodyPr rtlCol="0" anchor="ctr">
        <a:noAutofit/>
      </a:bodyPr>
      <a:lstStyle>
        <a:defPPr algn="ctr">
          <a:defRPr dirty="0">
            <a:latin typeface="+mn-lt"/>
          </a:defRPr>
        </a:defPPr>
      </a:lstStyle>
    </a:spDef>
    <a:txDef>
      <a:spPr>
        <a:noFill/>
      </a:spPr>
      <a:bodyPr wrap="none" rtlCol="0">
        <a:spAutoFit/>
      </a:bodyPr>
      <a:lstStyle>
        <a:defPPr>
          <a:defRPr dirty="0" err="1" smtClean="0">
            <a:latin typeface="+mn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Adjacency.thmx</Template>
  <TotalTime>39100</TotalTime>
  <Words>1066</Words>
  <Application>Microsoft Macintosh PowerPoint</Application>
  <PresentationFormat>Overhead</PresentationFormat>
  <Paragraphs>247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Calibri</vt:lpstr>
      <vt:lpstr>Cambria</vt:lpstr>
      <vt:lpstr>ＭＳ Ｐゴシック</vt:lpstr>
      <vt:lpstr>Times</vt:lpstr>
      <vt:lpstr>Arial</vt:lpstr>
      <vt:lpstr>Adjacency</vt:lpstr>
      <vt:lpstr>Introduction to the Semantic Web</vt:lpstr>
      <vt:lpstr>Why Do We Want a Semantic Web? </vt:lpstr>
      <vt:lpstr>The Web of Documents</vt:lpstr>
      <vt:lpstr>What We See</vt:lpstr>
      <vt:lpstr>What We See</vt:lpstr>
      <vt:lpstr>What the Computer Sees</vt:lpstr>
      <vt:lpstr>What If the Computer Sees? </vt:lpstr>
      <vt:lpstr>What If the Web Had?</vt:lpstr>
      <vt:lpstr>What We See</vt:lpstr>
      <vt:lpstr>What If the Computer Sees</vt:lpstr>
      <vt:lpstr>What If the Computer Sees Both?</vt:lpstr>
      <vt:lpstr>What If the Computer Sees Both?</vt:lpstr>
      <vt:lpstr>What If the Web Had?</vt:lpstr>
      <vt:lpstr>Web Has Links</vt:lpstr>
      <vt:lpstr>Web Has No Data Relationships</vt:lpstr>
      <vt:lpstr>How About Structured Sources?</vt:lpstr>
      <vt:lpstr>What’s In the Columns?</vt:lpstr>
      <vt:lpstr>What’s In the Columns?</vt:lpstr>
      <vt:lpstr>How Are Columns Related?</vt:lpstr>
      <vt:lpstr>What If the Web Had?</vt:lpstr>
      <vt:lpstr>What If the Web Had?</vt:lpstr>
      <vt:lpstr>What If the Web Had?</vt:lpstr>
      <vt:lpstr>What If the Web Had?</vt:lpstr>
      <vt:lpstr>Semantic Web</vt:lpstr>
      <vt:lpstr>The Semantic Web Vision</vt:lpstr>
      <vt:lpstr>Semantic Web and Data Integration</vt:lpstr>
    </vt:vector>
  </TitlesOfParts>
  <Company>Information Sciences Institute</Company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Modeling Web Sources for Information Integration</dc:title>
  <dc:creator>Craig A. Knoblock</dc:creator>
  <cp:lastModifiedBy>Jose Luis Ambite</cp:lastModifiedBy>
  <cp:revision>833</cp:revision>
  <cp:lastPrinted>1998-11-17T18:56:32Z</cp:lastPrinted>
  <dcterms:created xsi:type="dcterms:W3CDTF">2010-01-11T19:28:08Z</dcterms:created>
  <dcterms:modified xsi:type="dcterms:W3CDTF">2016-09-24T00:34:49Z</dcterms:modified>
</cp:coreProperties>
</file>