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</p:sldMasterIdLst>
  <p:notesMasterIdLst>
    <p:notesMasterId r:id="rId102"/>
  </p:notesMasterIdLst>
  <p:handoutMasterIdLst>
    <p:handoutMasterId r:id="rId103"/>
  </p:handoutMasterIdLst>
  <p:sldIdLst>
    <p:sldId id="372" r:id="rId2"/>
    <p:sldId id="455" r:id="rId3"/>
    <p:sldId id="456" r:id="rId4"/>
    <p:sldId id="457" r:id="rId5"/>
    <p:sldId id="458" r:id="rId6"/>
    <p:sldId id="459" r:id="rId7"/>
    <p:sldId id="462" r:id="rId8"/>
    <p:sldId id="460" r:id="rId9"/>
    <p:sldId id="461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5" r:id="rId21"/>
    <p:sldId id="474" r:id="rId22"/>
    <p:sldId id="476" r:id="rId23"/>
    <p:sldId id="478" r:id="rId24"/>
    <p:sldId id="479" r:id="rId25"/>
    <p:sldId id="481" r:id="rId26"/>
    <p:sldId id="483" r:id="rId27"/>
    <p:sldId id="563" r:id="rId28"/>
    <p:sldId id="484" r:id="rId29"/>
    <p:sldId id="491" r:id="rId30"/>
    <p:sldId id="493" r:id="rId31"/>
    <p:sldId id="485" r:id="rId32"/>
    <p:sldId id="488" r:id="rId33"/>
    <p:sldId id="489" r:id="rId34"/>
    <p:sldId id="564" r:id="rId35"/>
    <p:sldId id="490" r:id="rId36"/>
    <p:sldId id="487" r:id="rId37"/>
    <p:sldId id="494" r:id="rId38"/>
    <p:sldId id="495" r:id="rId39"/>
    <p:sldId id="497" r:id="rId40"/>
    <p:sldId id="498" r:id="rId41"/>
    <p:sldId id="499" r:id="rId42"/>
    <p:sldId id="500" r:id="rId43"/>
    <p:sldId id="501" r:id="rId44"/>
    <p:sldId id="502" r:id="rId45"/>
    <p:sldId id="509" r:id="rId46"/>
    <p:sldId id="510" r:id="rId47"/>
    <p:sldId id="511" r:id="rId48"/>
    <p:sldId id="568" r:id="rId49"/>
    <p:sldId id="508" r:id="rId50"/>
    <p:sldId id="517" r:id="rId51"/>
    <p:sldId id="518" r:id="rId52"/>
    <p:sldId id="519" r:id="rId53"/>
    <p:sldId id="520" r:id="rId54"/>
    <p:sldId id="521" r:id="rId55"/>
    <p:sldId id="522" r:id="rId56"/>
    <p:sldId id="523" r:id="rId57"/>
    <p:sldId id="524" r:id="rId58"/>
    <p:sldId id="525" r:id="rId59"/>
    <p:sldId id="528" r:id="rId60"/>
    <p:sldId id="526" r:id="rId61"/>
    <p:sldId id="527" r:id="rId62"/>
    <p:sldId id="512" r:id="rId63"/>
    <p:sldId id="530" r:id="rId64"/>
    <p:sldId id="531" r:id="rId65"/>
    <p:sldId id="535" r:id="rId66"/>
    <p:sldId id="532" r:id="rId67"/>
    <p:sldId id="533" r:id="rId68"/>
    <p:sldId id="534" r:id="rId69"/>
    <p:sldId id="536" r:id="rId70"/>
    <p:sldId id="514" r:id="rId71"/>
    <p:sldId id="537" r:id="rId72"/>
    <p:sldId id="538" r:id="rId73"/>
    <p:sldId id="515" r:id="rId74"/>
    <p:sldId id="540" r:id="rId75"/>
    <p:sldId id="541" r:id="rId76"/>
    <p:sldId id="542" r:id="rId77"/>
    <p:sldId id="565" r:id="rId78"/>
    <p:sldId id="543" r:id="rId79"/>
    <p:sldId id="516" r:id="rId80"/>
    <p:sldId id="544" r:id="rId81"/>
    <p:sldId id="545" r:id="rId82"/>
    <p:sldId id="546" r:id="rId83"/>
    <p:sldId id="547" r:id="rId84"/>
    <p:sldId id="566" r:id="rId85"/>
    <p:sldId id="513" r:id="rId86"/>
    <p:sldId id="548" r:id="rId87"/>
    <p:sldId id="559" r:id="rId88"/>
    <p:sldId id="549" r:id="rId89"/>
    <p:sldId id="550" r:id="rId90"/>
    <p:sldId id="551" r:id="rId91"/>
    <p:sldId id="552" r:id="rId92"/>
    <p:sldId id="553" r:id="rId93"/>
    <p:sldId id="554" r:id="rId94"/>
    <p:sldId id="555" r:id="rId95"/>
    <p:sldId id="556" r:id="rId96"/>
    <p:sldId id="557" r:id="rId97"/>
    <p:sldId id="558" r:id="rId98"/>
    <p:sldId id="569" r:id="rId99"/>
    <p:sldId id="562" r:id="rId100"/>
    <p:sldId id="567" r:id="rId101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845A8"/>
    <a:srgbClr val="032293"/>
    <a:srgbClr val="B3B3B3"/>
    <a:srgbClr val="66FFFF"/>
    <a:srgbClr val="FF66FF"/>
    <a:srgbClr val="00FF00"/>
    <a:srgbClr val="FF8000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6" autoAdjust="0"/>
    <p:restoredTop sz="91994" autoAdjust="0"/>
  </p:normalViewPr>
  <p:slideViewPr>
    <p:cSldViewPr snapToGrid="0" snapToObjects="1">
      <p:cViewPr varScale="1">
        <p:scale>
          <a:sx n="113" d="100"/>
          <a:sy n="113" d="100"/>
        </p:scale>
        <p:origin x="3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Μία_Σελίδα</a:t>
            </a:r>
            <a:r>
              <a:rPr lang="en-US" dirty="0"/>
              <a:t> = One Page</a:t>
            </a:r>
          </a:p>
          <a:p>
            <a:r>
              <a:rPr lang="en-US" sz="1200" kern="1200" dirty="0" err="1">
                <a:solidFill>
                  <a:schemeClr val="accent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Македонски</a:t>
            </a:r>
            <a:r>
              <a:rPr lang="en-US" sz="1200" kern="1200" dirty="0">
                <a:solidFill>
                  <a:schemeClr val="accent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 = Macedonian</a:t>
            </a:r>
          </a:p>
          <a:p>
            <a:r>
              <a:rPr lang="ja-JP" altLang="en-US"/>
              <a:t>政务</a:t>
            </a:r>
            <a:r>
              <a:rPr lang="en-US" altLang="ja-JP" dirty="0"/>
              <a:t> = Government Affairs? </a:t>
            </a:r>
          </a:p>
          <a:p>
            <a:r>
              <a:rPr lang="en-US" sz="1200" u="sng" kern="1200" dirty="0" err="1">
                <a:solidFill>
                  <a:schemeClr val="accent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中国政府</a:t>
            </a:r>
            <a:r>
              <a:rPr lang="en-US" sz="1200" u="sng" kern="1200" dirty="0">
                <a:solidFill>
                  <a:schemeClr val="accent1"/>
                </a:solidFill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 = </a:t>
            </a:r>
            <a:r>
              <a:rPr lang="en-US" altLang="ja-JP" dirty="0"/>
              <a:t>Government of China?</a:t>
            </a:r>
          </a:p>
          <a:p>
            <a:r>
              <a:rPr lang="en-US" altLang="ja-JP" dirty="0"/>
              <a:t>THE STATE COUNCIL THE PEOPLE'S REPUBLIC OF CHINA ?</a:t>
            </a:r>
          </a:p>
          <a:p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https://www.w3.org/TR/</a:t>
            </a:r>
            <a:r>
              <a:rPr lang="en-US" dirty="0" err="1"/>
              <a:t>rdf</a:t>
            </a:r>
            <a:r>
              <a:rPr lang="en-US" dirty="0"/>
              <a:t>-schema/#</a:t>
            </a:r>
            <a:r>
              <a:rPr lang="en-US" dirty="0" err="1"/>
              <a:t>ch_containervocab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Unicode</a:t>
            </a:r>
            <a:r>
              <a:rPr lang="en-US" baseline="0" dirty="0"/>
              <a:t> </a:t>
            </a:r>
            <a:r>
              <a:rPr lang="en-US" dirty="0"/>
              <a:t>V7.0 </a:t>
            </a:r>
            <a:r>
              <a:rPr lang="en-US" baseline="0" dirty="0"/>
              <a:t> </a:t>
            </a:r>
            <a:r>
              <a:rPr lang="en-US" dirty="0"/>
              <a:t>June 2014, 123 scripts 113,021</a:t>
            </a:r>
            <a:r>
              <a:rPr lang="en-US" baseline="0" dirty="0"/>
              <a:t> characters – JL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pitchFamily="-65" charset="0"/>
                <a:ea typeface="ＭＳ Ｐゴシック" pitchFamily="-110" charset="-128"/>
                <a:cs typeface="ＭＳ Ｐゴシック" pitchFamily="-110" charset="-128"/>
              </a:rPr>
              <a:t>URN identifies an item and a URL provides a method for finding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Tree structure does not represent relationships in a natural form  -- JLA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Limited capabilities to represent semantics. </a:t>
            </a:r>
            <a:r>
              <a:rPr lang="en-US" dirty="0" err="1"/>
              <a:t>XMLSchema</a:t>
            </a:r>
            <a:r>
              <a:rPr lang="en-US" dirty="0"/>
              <a:t> provides structural information, but more is needed.  -- JLA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3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</a:t>
            </a:r>
            <a:r>
              <a:rPr lang="en-US" baseline="0" dirty="0"/>
              <a:t> we add more information to the document? -- JLA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gXXX</a:t>
            </a:r>
            <a:r>
              <a:rPr lang="en-US" dirty="0"/>
              <a:t>   periods</a:t>
            </a:r>
            <a:r>
              <a:rPr lang="en-US" baseline="0" dirty="0"/>
              <a:t> of time in the Gregorian calendar – JLA</a:t>
            </a:r>
          </a:p>
          <a:p>
            <a:r>
              <a:rPr lang="en-US" dirty="0"/>
              <a:t>http://www.w3.org/TR/2001/REC-xmlschema-2-20010502/#</a:t>
            </a:r>
            <a:r>
              <a:rPr lang="en-US" dirty="0" err="1"/>
              <a:t>gYearMonth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9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rdf</a:t>
            </a:r>
            <a:r>
              <a:rPr lang="en-US" dirty="0"/>
              <a:t>:_</a:t>
            </a:r>
            <a:r>
              <a:rPr lang="en-US" dirty="0" err="1"/>
              <a:t>nnn</a:t>
            </a:r>
            <a:r>
              <a:rPr lang="en-US" dirty="0"/>
              <a:t>  where </a:t>
            </a:r>
            <a:r>
              <a:rPr lang="en-US" dirty="0" err="1"/>
              <a:t>nnn</a:t>
            </a:r>
            <a:r>
              <a:rPr lang="en-US" dirty="0"/>
              <a:t> is a positive integer without leading zeros (https://www.w3.org/TR/</a:t>
            </a:r>
            <a:r>
              <a:rPr lang="en-US" dirty="0" err="1"/>
              <a:t>rdf</a:t>
            </a:r>
            <a:r>
              <a:rPr lang="en-US" dirty="0"/>
              <a:t>-schema/#</a:t>
            </a:r>
            <a:r>
              <a:rPr lang="en-US" dirty="0" err="1"/>
              <a:t>ch_containervocab</a:t>
            </a:r>
            <a:r>
              <a:rPr lang="en-US" dirty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ks.org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17689" y="1905000"/>
            <a:ext cx="8432800" cy="2593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/>
              <a:t>RDF</a:t>
            </a:r>
            <a:br>
              <a:rPr lang="en-US" sz="6000" b="1" dirty="0"/>
            </a:br>
            <a:r>
              <a:rPr lang="en-US" sz="4400" b="1" dirty="0"/>
              <a:t>Resource Description Framework</a:t>
            </a:r>
            <a:br>
              <a:rPr lang="en-US" sz="6000" b="1" dirty="0"/>
            </a:b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Pedro Szekely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University of Southern California/ISI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USC Have a URI?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97" y="1645428"/>
            <a:ext cx="5280933" cy="388513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6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6080" y="3198168"/>
            <a:ext cx="1691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/>
              <a:t>s1.dx = e.dx</a:t>
            </a:r>
            <a:endParaRPr lang="en-US" dirty="0"/>
          </a:p>
        </p:txBody>
      </p:sp>
      <p:pic>
        <p:nvPicPr>
          <p:cNvPr id="4" name="Picture 3" descr="Screen Shot 2015-01-14 at 17.34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USC Have a URI?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97" y="1645428"/>
            <a:ext cx="5280933" cy="38851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3363" y="5822765"/>
            <a:ext cx="7697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http://</a:t>
            </a:r>
            <a:r>
              <a:rPr lang="en-US" dirty="0" err="1">
                <a:latin typeface="+mn-lt"/>
              </a:rPr>
              <a:t>dbpedia.org</a:t>
            </a:r>
            <a:r>
              <a:rPr lang="en-US" dirty="0">
                <a:latin typeface="+mn-lt"/>
              </a:rPr>
              <a:t>/page/</a:t>
            </a:r>
            <a:r>
              <a:rPr lang="en-US" dirty="0" err="1">
                <a:latin typeface="+mn-lt"/>
              </a:rPr>
              <a:t>University_of_Southern_California</a:t>
            </a:r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6419" y="3172513"/>
            <a:ext cx="3242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Things can have URIs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97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Pythagoras Theorem Have a URI?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26" y="2141005"/>
            <a:ext cx="4247380" cy="336207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6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Pythagoras Theorem Have a URI?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26" y="2141005"/>
            <a:ext cx="4247380" cy="33620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875" y="5951041"/>
            <a:ext cx="7812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http://</a:t>
            </a:r>
            <a:r>
              <a:rPr lang="en-US" dirty="0" err="1">
                <a:latin typeface="+mn-lt"/>
              </a:rPr>
              <a:t>www.freebase.com</a:t>
            </a:r>
            <a:r>
              <a:rPr lang="en-US" dirty="0">
                <a:latin typeface="+mn-lt"/>
              </a:rPr>
              <a:t>/view/en/</a:t>
            </a:r>
            <a:r>
              <a:rPr lang="en-US" dirty="0" err="1">
                <a:latin typeface="+mn-lt"/>
              </a:rPr>
              <a:t>pythagorean_theorem</a:t>
            </a:r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4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6419" y="3172513"/>
            <a:ext cx="265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Ideas can have URIs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29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Dog: Can He Have a URI?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93" y="1637553"/>
            <a:ext cx="5701324" cy="380385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7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Dog: Can He Have a URI?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93" y="1637553"/>
            <a:ext cx="5701324" cy="3803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04327" y="5874074"/>
            <a:ext cx="3463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http://</a:t>
            </a:r>
            <a:r>
              <a:rPr lang="en-US" dirty="0" err="1">
                <a:latin typeface="+mn-lt"/>
              </a:rPr>
              <a:t>szekelys.com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diego</a:t>
            </a:r>
            <a:endParaRPr lang="en-US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3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2771" y="3198168"/>
            <a:ext cx="6238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It does not have to be “important” to have a URI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4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50808" y="849757"/>
            <a:ext cx="6182784" cy="5504348"/>
            <a:chOff x="1494480" y="1353652"/>
            <a:chExt cx="6182784" cy="5504348"/>
          </a:xfrm>
        </p:grpSpPr>
        <p:pic>
          <p:nvPicPr>
            <p:cNvPr id="4" name="Picture 3" descr="sw-stack-200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480" y="1353652"/>
              <a:ext cx="6182784" cy="5504348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2938212" y="1383684"/>
              <a:ext cx="4739052" cy="4245823"/>
            </a:xfrm>
            <a:custGeom>
              <a:avLst/>
              <a:gdLst>
                <a:gd name="connsiteX0" fmla="*/ 28434 w 4739052"/>
                <a:gd name="connsiteY0" fmla="*/ 3639277 h 4245823"/>
                <a:gd name="connsiteX1" fmla="*/ 748770 w 4739052"/>
                <a:gd name="connsiteY1" fmla="*/ 3658231 h 4245823"/>
                <a:gd name="connsiteX2" fmla="*/ 758248 w 4739052"/>
                <a:gd name="connsiteY2" fmla="*/ 3118026 h 4245823"/>
                <a:gd name="connsiteX3" fmla="*/ 3620635 w 4739052"/>
                <a:gd name="connsiteY3" fmla="*/ 3089594 h 4245823"/>
                <a:gd name="connsiteX4" fmla="*/ 3639592 w 4739052"/>
                <a:gd name="connsiteY4" fmla="*/ 4245823 h 4245823"/>
                <a:gd name="connsiteX5" fmla="*/ 4739052 w 4739052"/>
                <a:gd name="connsiteY5" fmla="*/ 4207914 h 4245823"/>
                <a:gd name="connsiteX6" fmla="*/ 4672705 w 4739052"/>
                <a:gd name="connsiteY6" fmla="*/ 28431 h 4245823"/>
                <a:gd name="connsiteX7" fmla="*/ 2568566 w 4739052"/>
                <a:gd name="connsiteY7" fmla="*/ 0 h 4245823"/>
                <a:gd name="connsiteX8" fmla="*/ 2559088 w 4739052"/>
                <a:gd name="connsiteY8" fmla="*/ 530727 h 4245823"/>
                <a:gd name="connsiteX9" fmla="*/ 0 w 4739052"/>
                <a:gd name="connsiteY9" fmla="*/ 540205 h 4245823"/>
                <a:gd name="connsiteX10" fmla="*/ 28434 w 4739052"/>
                <a:gd name="connsiteY10" fmla="*/ 3639277 h 424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39052" h="4245823">
                  <a:moveTo>
                    <a:pt x="28434" y="3639277"/>
                  </a:moveTo>
                  <a:lnTo>
                    <a:pt x="748770" y="3658231"/>
                  </a:lnTo>
                  <a:lnTo>
                    <a:pt x="758248" y="3118026"/>
                  </a:lnTo>
                  <a:lnTo>
                    <a:pt x="3620635" y="3089594"/>
                  </a:lnTo>
                  <a:lnTo>
                    <a:pt x="3639592" y="4245823"/>
                  </a:lnTo>
                  <a:lnTo>
                    <a:pt x="4739052" y="4207914"/>
                  </a:lnTo>
                  <a:lnTo>
                    <a:pt x="4672705" y="28431"/>
                  </a:lnTo>
                  <a:lnTo>
                    <a:pt x="2568566" y="0"/>
                  </a:lnTo>
                  <a:lnTo>
                    <a:pt x="2559088" y="530727"/>
                  </a:lnTo>
                  <a:lnTo>
                    <a:pt x="0" y="540205"/>
                  </a:lnTo>
                  <a:lnTo>
                    <a:pt x="28434" y="3639277"/>
                  </a:lnTo>
                  <a:close/>
                </a:path>
              </a:pathLst>
            </a:custGeom>
            <a:solidFill>
              <a:schemeClr val="bg1">
                <a:alpha val="91000"/>
              </a:schemeClr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3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-stack-20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80" y="1353652"/>
            <a:ext cx="6182784" cy="55043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Web Layer Cake</a:t>
            </a:r>
          </a:p>
        </p:txBody>
      </p:sp>
      <p:sp>
        <p:nvSpPr>
          <p:cNvPr id="4" name="Freeform 3"/>
          <p:cNvSpPr/>
          <p:nvPr/>
        </p:nvSpPr>
        <p:spPr>
          <a:xfrm>
            <a:off x="2938212" y="1383684"/>
            <a:ext cx="4739052" cy="4245823"/>
          </a:xfrm>
          <a:custGeom>
            <a:avLst/>
            <a:gdLst>
              <a:gd name="connsiteX0" fmla="*/ 28434 w 4739052"/>
              <a:gd name="connsiteY0" fmla="*/ 3639277 h 4245823"/>
              <a:gd name="connsiteX1" fmla="*/ 748770 w 4739052"/>
              <a:gd name="connsiteY1" fmla="*/ 3658231 h 4245823"/>
              <a:gd name="connsiteX2" fmla="*/ 758248 w 4739052"/>
              <a:gd name="connsiteY2" fmla="*/ 3118026 h 4245823"/>
              <a:gd name="connsiteX3" fmla="*/ 3620635 w 4739052"/>
              <a:gd name="connsiteY3" fmla="*/ 3089594 h 4245823"/>
              <a:gd name="connsiteX4" fmla="*/ 3639592 w 4739052"/>
              <a:gd name="connsiteY4" fmla="*/ 4245823 h 4245823"/>
              <a:gd name="connsiteX5" fmla="*/ 4739052 w 4739052"/>
              <a:gd name="connsiteY5" fmla="*/ 4207914 h 4245823"/>
              <a:gd name="connsiteX6" fmla="*/ 4672705 w 4739052"/>
              <a:gd name="connsiteY6" fmla="*/ 28431 h 4245823"/>
              <a:gd name="connsiteX7" fmla="*/ 2568566 w 4739052"/>
              <a:gd name="connsiteY7" fmla="*/ 0 h 4245823"/>
              <a:gd name="connsiteX8" fmla="*/ 2559088 w 4739052"/>
              <a:gd name="connsiteY8" fmla="*/ 530727 h 4245823"/>
              <a:gd name="connsiteX9" fmla="*/ 0 w 4739052"/>
              <a:gd name="connsiteY9" fmla="*/ 540205 h 4245823"/>
              <a:gd name="connsiteX10" fmla="*/ 28434 w 4739052"/>
              <a:gd name="connsiteY10" fmla="*/ 3639277 h 424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9052" h="4245823">
                <a:moveTo>
                  <a:pt x="28434" y="3639277"/>
                </a:moveTo>
                <a:lnTo>
                  <a:pt x="748770" y="3658231"/>
                </a:lnTo>
                <a:lnTo>
                  <a:pt x="758248" y="3118026"/>
                </a:lnTo>
                <a:lnTo>
                  <a:pt x="3620635" y="3089594"/>
                </a:lnTo>
                <a:lnTo>
                  <a:pt x="3639592" y="4245823"/>
                </a:lnTo>
                <a:lnTo>
                  <a:pt x="4739052" y="4207914"/>
                </a:lnTo>
                <a:lnTo>
                  <a:pt x="4672705" y="28431"/>
                </a:lnTo>
                <a:lnTo>
                  <a:pt x="2568566" y="0"/>
                </a:lnTo>
                <a:lnTo>
                  <a:pt x="2559088" y="530727"/>
                </a:lnTo>
                <a:lnTo>
                  <a:pt x="0" y="540205"/>
                </a:lnTo>
                <a:lnTo>
                  <a:pt x="28434" y="3639277"/>
                </a:lnTo>
                <a:close/>
              </a:path>
            </a:pathLst>
          </a:custGeom>
          <a:solidFill>
            <a:schemeClr val="bg1">
              <a:alpha val="91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1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the Same?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084" y="3176871"/>
            <a:ext cx="8963915" cy="160043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latin typeface="Trebuchet MS" charset="0"/>
              </a:rPr>
              <a:t>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/store/Bookstore&gt; 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/store/Author&gt;John Doe&lt;/http://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/store/Author&gt;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/store/Title&gt;Introduction to XML&lt;/http://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/store/Title&gt;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/store/Publisher&gt;XYZ&lt;/http://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/store/Publisher&gt;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/store/Bookstore&gt;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84" y="4987034"/>
            <a:ext cx="8963915" cy="160043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latin typeface="Trebuchet MS" charset="0"/>
              </a:rPr>
              <a:t>&lt;http://</a:t>
            </a:r>
            <a:r>
              <a:rPr lang="en-US" sz="1400" dirty="0" err="1">
                <a:latin typeface="Trebuchet MS" charset="0"/>
              </a:rPr>
              <a:t>barnesandnoble.com</a:t>
            </a:r>
            <a:r>
              <a:rPr lang="en-US" sz="1400" dirty="0">
                <a:latin typeface="Trebuchet MS" charset="0"/>
              </a:rPr>
              <a:t>/store/Bookstore&gt; 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&lt;http://</a:t>
            </a:r>
            <a:r>
              <a:rPr lang="en-US" sz="1400" dirty="0" err="1">
                <a:latin typeface="Trebuchet MS" charset="0"/>
              </a:rPr>
              <a:t>barnesandnoble.com</a:t>
            </a:r>
            <a:r>
              <a:rPr lang="en-US" sz="1400" dirty="0">
                <a:latin typeface="Trebuchet MS" charset="0"/>
              </a:rPr>
              <a:t>/store/Book&gt;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barnesandnoble.com</a:t>
            </a:r>
            <a:r>
              <a:rPr lang="en-US" sz="1400" dirty="0">
                <a:latin typeface="Trebuchet MS" charset="0"/>
              </a:rPr>
              <a:t>/store/Author&gt;John Doe&lt;/http://</a:t>
            </a:r>
            <a:r>
              <a:rPr lang="en-US" sz="1400" dirty="0" err="1">
                <a:latin typeface="Trebuchet MS" charset="0"/>
              </a:rPr>
              <a:t>barnesandnoble.com</a:t>
            </a:r>
            <a:r>
              <a:rPr lang="en-US" sz="1400" dirty="0">
                <a:latin typeface="Trebuchet MS" charset="0"/>
              </a:rPr>
              <a:t>/store/Author&gt;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barnesandnoble.com</a:t>
            </a:r>
            <a:r>
              <a:rPr lang="en-US" sz="1400" dirty="0">
                <a:latin typeface="Trebuchet MS" charset="0"/>
              </a:rPr>
              <a:t>/store/Title&gt;Introduction to XML&lt;/http://</a:t>
            </a:r>
            <a:r>
              <a:rPr lang="en-US" sz="1400" dirty="0" err="1">
                <a:latin typeface="Trebuchet MS" charset="0"/>
              </a:rPr>
              <a:t>barnesandnoble.com</a:t>
            </a:r>
            <a:r>
              <a:rPr lang="en-US" sz="1400" dirty="0">
                <a:latin typeface="Trebuchet MS" charset="0"/>
              </a:rPr>
              <a:t>/store/Title&gt;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barnesandnoble.com</a:t>
            </a:r>
            <a:r>
              <a:rPr lang="en-US" sz="1400" dirty="0">
                <a:latin typeface="Trebuchet MS" charset="0"/>
              </a:rPr>
              <a:t>/store/Publisher&gt;XYZ&lt;/http://</a:t>
            </a:r>
            <a:r>
              <a:rPr lang="en-US" sz="1400" dirty="0" err="1">
                <a:latin typeface="Trebuchet MS" charset="0"/>
              </a:rPr>
              <a:t>barnesandnoble.com</a:t>
            </a:r>
            <a:r>
              <a:rPr lang="en-US" sz="1400" dirty="0">
                <a:latin typeface="Trebuchet MS" charset="0"/>
              </a:rPr>
              <a:t>/store/Publisher&gt;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&lt;/http://</a:t>
            </a:r>
            <a:r>
              <a:rPr lang="en-US" sz="1400" dirty="0" err="1">
                <a:latin typeface="Trebuchet MS" charset="0"/>
              </a:rPr>
              <a:t>barnesandnoble.com</a:t>
            </a:r>
            <a:r>
              <a:rPr lang="en-US" sz="1400" dirty="0">
                <a:latin typeface="Trebuchet MS" charset="0"/>
              </a:rPr>
              <a:t>/store/Book&gt;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&lt;/http://</a:t>
            </a:r>
            <a:r>
              <a:rPr lang="en-US" sz="1400" dirty="0" err="1">
                <a:latin typeface="Trebuchet MS" charset="0"/>
              </a:rPr>
              <a:t>barnesandnoble.com</a:t>
            </a:r>
            <a:r>
              <a:rPr lang="en-US" sz="1400" dirty="0">
                <a:latin typeface="Trebuchet MS" charset="0"/>
              </a:rPr>
              <a:t>/store/Bookstore&gt;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084" y="1366709"/>
            <a:ext cx="8963915" cy="1600438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latin typeface="Trebuchet MS" charset="0"/>
              </a:rPr>
              <a:t>&lt;Bookstore&gt; 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&lt;Author&gt;John Doe&lt;/Author&gt;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&lt;Title&gt;Introduction to XML&lt;/Title&gt;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&lt;Publisher&gt;XYZ&lt;/Publisher&gt;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&lt;/Bookstore&gt;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6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0402" y="2037623"/>
            <a:ext cx="486759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XML namespaces are used for providing uniquely named elements and attributes in an XML 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3731" y="4690706"/>
            <a:ext cx="4549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  <a:latin typeface="+mn-lt"/>
              </a:rPr>
              <a:t>xmlns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="http://</a:t>
            </a:r>
            <a:r>
              <a:rPr lang="en-US" dirty="0" err="1">
                <a:solidFill>
                  <a:schemeClr val="accent4"/>
                </a:solidFill>
                <a:latin typeface="+mn-lt"/>
              </a:rPr>
              <a:t>amazon.com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/store"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2573" y="3247038"/>
            <a:ext cx="112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Wikipedia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Namespace Declaration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337" y="2001700"/>
            <a:ext cx="7743610" cy="160043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latin typeface="Trebuchet MS" charset="0"/>
              </a:rPr>
              <a:t>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/store/Bookstore&gt; 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/store/Author&gt;John Doe&lt;/http://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/store/Author&gt;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/store/Title&gt;Introduction to XML&lt;/http://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/store/Title&gt;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/store/Publisher&gt;XYZ&lt;/http://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/store/Publisher&gt;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/store/Bookstore&gt;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337" y="4380498"/>
            <a:ext cx="7743610" cy="160043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latin typeface="Trebuchet MS" charset="0"/>
              </a:rPr>
              <a:t>&lt;Bookstore </a:t>
            </a:r>
            <a:r>
              <a:rPr lang="en-US" sz="1400" dirty="0" err="1">
                <a:solidFill>
                  <a:srgbClr val="8064A2"/>
                </a:solidFill>
                <a:latin typeface="Trebuchet MS" charset="0"/>
              </a:rPr>
              <a:t>xmlns</a:t>
            </a:r>
            <a:r>
              <a:rPr lang="en-US" sz="1400" dirty="0">
                <a:solidFill>
                  <a:srgbClr val="8064A2"/>
                </a:solidFill>
                <a:latin typeface="Trebuchet MS" charset="0"/>
              </a:rPr>
              <a:t>=“http://</a:t>
            </a:r>
            <a:r>
              <a:rPr lang="en-US" sz="1400" dirty="0" err="1">
                <a:solidFill>
                  <a:srgbClr val="8064A2"/>
                </a:solidFill>
                <a:latin typeface="Trebuchet MS" charset="0"/>
              </a:rPr>
              <a:t>amazon.com</a:t>
            </a:r>
            <a:r>
              <a:rPr lang="en-US" sz="1400" dirty="0">
                <a:solidFill>
                  <a:srgbClr val="8064A2"/>
                </a:solidFill>
                <a:latin typeface="Trebuchet MS" charset="0"/>
              </a:rPr>
              <a:t>/store”</a:t>
            </a:r>
            <a:r>
              <a:rPr lang="en-US" sz="1400" dirty="0">
                <a:latin typeface="Trebuchet MS" charset="0"/>
              </a:rPr>
              <a:t>&gt; 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&lt;Author&gt;John Doe&lt;/Author&gt;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&lt;Title&gt;Introduction to XML&lt;/Title&gt;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&lt;Publisher&gt;XYZ&lt;/Publisher&gt;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&lt;/Bookstore&gt;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5625" y="3222294"/>
            <a:ext cx="695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+mn-lt"/>
              </a:rPr>
              <a:t>=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3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Default and Prefix Namespaces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3778" y="1408930"/>
            <a:ext cx="7743610" cy="160043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latin typeface="Trebuchet MS" charset="0"/>
              </a:rPr>
              <a:t>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/store/Bookstore&gt; 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/store/Author&gt;John Doe&lt;/http://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/store/Author&gt;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/store/Title&gt;Introduction to XML&lt;/http://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/store/Title&gt;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/store/Publisher&gt;XYZ&lt;/http://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/store/Publisher&gt;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&lt;/http://</a:t>
            </a:r>
            <a:r>
              <a:rPr lang="en-US" sz="1400" dirty="0" err="1">
                <a:latin typeface="Trebuchet MS" charset="0"/>
              </a:rPr>
              <a:t>amazon.com</a:t>
            </a:r>
            <a:r>
              <a:rPr lang="en-US" sz="1400" dirty="0">
                <a:latin typeface="Trebuchet MS" charset="0"/>
              </a:rPr>
              <a:t>/store/Bookstore&gt;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778" y="3209613"/>
            <a:ext cx="7743610" cy="1600438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latin typeface="Trebuchet MS" charset="0"/>
              </a:rPr>
              <a:t>&lt;Bookstore </a:t>
            </a:r>
            <a:r>
              <a:rPr lang="en-US" sz="1400" dirty="0" err="1">
                <a:solidFill>
                  <a:srgbClr val="8064A2"/>
                </a:solidFill>
                <a:latin typeface="Trebuchet MS" charset="0"/>
              </a:rPr>
              <a:t>xmlns</a:t>
            </a:r>
            <a:r>
              <a:rPr lang="en-US" sz="1400" dirty="0">
                <a:solidFill>
                  <a:srgbClr val="8064A2"/>
                </a:solidFill>
                <a:latin typeface="Trebuchet MS" charset="0"/>
              </a:rPr>
              <a:t>=“http://</a:t>
            </a:r>
            <a:r>
              <a:rPr lang="en-US" sz="1400" dirty="0" err="1">
                <a:solidFill>
                  <a:srgbClr val="8064A2"/>
                </a:solidFill>
                <a:latin typeface="Trebuchet MS" charset="0"/>
              </a:rPr>
              <a:t>amazon.com</a:t>
            </a:r>
            <a:r>
              <a:rPr lang="en-US" sz="1400" dirty="0">
                <a:solidFill>
                  <a:srgbClr val="8064A2"/>
                </a:solidFill>
                <a:latin typeface="Trebuchet MS" charset="0"/>
              </a:rPr>
              <a:t>/store”</a:t>
            </a:r>
            <a:r>
              <a:rPr lang="en-US" sz="1400" dirty="0">
                <a:latin typeface="Trebuchet MS" charset="0"/>
              </a:rPr>
              <a:t>&gt; 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&lt;Author&gt;John Doe&lt;/Author&gt;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&lt;Title&gt;Introduction to XML&lt;/Title&gt;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&lt;Publisher&gt;XYZ&lt;/Publisher&gt;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&lt;/Book&gt;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&lt;/Bookstore&gt;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7388" y="2347648"/>
            <a:ext cx="695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+mn-lt"/>
              </a:rPr>
              <a:t>=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778" y="5019775"/>
            <a:ext cx="7743610" cy="1600438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latin typeface="Trebuchet MS" charset="0"/>
              </a:rPr>
              <a:t>&lt;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400" dirty="0" err="1">
                <a:latin typeface="Trebuchet MS" charset="0"/>
              </a:rPr>
              <a:t>Bookstore</a:t>
            </a:r>
            <a:r>
              <a:rPr lang="en-US" sz="1400" dirty="0">
                <a:latin typeface="Trebuchet MS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xmlns:am</a:t>
            </a:r>
            <a:r>
              <a:rPr lang="en-US" sz="1400" dirty="0">
                <a:solidFill>
                  <a:schemeClr val="accent6"/>
                </a:solidFill>
                <a:latin typeface="Trebuchet MS" charset="0"/>
              </a:rPr>
              <a:t>=“http://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amazon.com</a:t>
            </a:r>
            <a:r>
              <a:rPr lang="en-US" sz="1400" dirty="0">
                <a:solidFill>
                  <a:schemeClr val="accent6"/>
                </a:solidFill>
                <a:latin typeface="Trebuchet MS" charset="0"/>
              </a:rPr>
              <a:t>/store”</a:t>
            </a:r>
            <a:r>
              <a:rPr lang="en-US" sz="1400" dirty="0">
                <a:latin typeface="Trebuchet MS" charset="0"/>
              </a:rPr>
              <a:t>&gt; 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400" dirty="0" err="1">
                <a:latin typeface="Trebuchet MS" charset="0"/>
              </a:rPr>
              <a:t>Book</a:t>
            </a:r>
            <a:r>
              <a:rPr lang="en-US" sz="1400" dirty="0">
                <a:latin typeface="Trebuchet MS" charset="0"/>
              </a:rPr>
              <a:t>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400" dirty="0" err="1">
                <a:latin typeface="Trebuchet MS" charset="0"/>
              </a:rPr>
              <a:t>Author</a:t>
            </a:r>
            <a:r>
              <a:rPr lang="en-US" sz="1400" dirty="0">
                <a:latin typeface="Trebuchet MS" charset="0"/>
              </a:rPr>
              <a:t>&gt;John Doe&lt;/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400" dirty="0" err="1">
                <a:latin typeface="Trebuchet MS" charset="0"/>
              </a:rPr>
              <a:t>Author</a:t>
            </a:r>
            <a:r>
              <a:rPr lang="en-US" sz="1400" dirty="0">
                <a:latin typeface="Trebuchet MS" charset="0"/>
              </a:rPr>
              <a:t>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400" dirty="0" err="1">
                <a:latin typeface="Trebuchet MS" charset="0"/>
              </a:rPr>
              <a:t>Title</a:t>
            </a:r>
            <a:r>
              <a:rPr lang="en-US" sz="1400" dirty="0">
                <a:latin typeface="Trebuchet MS" charset="0"/>
              </a:rPr>
              <a:t>&gt;Introduction to XML&lt;/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400" dirty="0" err="1">
                <a:latin typeface="Trebuchet MS" charset="0"/>
              </a:rPr>
              <a:t>Title</a:t>
            </a:r>
            <a:r>
              <a:rPr lang="en-US" sz="1400" dirty="0">
                <a:latin typeface="Trebuchet MS" charset="0"/>
              </a:rPr>
              <a:t>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   &lt;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400" dirty="0" err="1">
                <a:latin typeface="Trebuchet MS" charset="0"/>
              </a:rPr>
              <a:t>Publisher</a:t>
            </a:r>
            <a:r>
              <a:rPr lang="en-US" sz="1400" dirty="0">
                <a:latin typeface="Trebuchet MS" charset="0"/>
              </a:rPr>
              <a:t>&gt;XYZ&lt;/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400" dirty="0" err="1">
                <a:latin typeface="Trebuchet MS" charset="0"/>
              </a:rPr>
              <a:t>Publisher</a:t>
            </a:r>
            <a:r>
              <a:rPr lang="en-US" sz="1400" dirty="0">
                <a:latin typeface="Trebuchet MS" charset="0"/>
              </a:rPr>
              <a:t>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400" dirty="0" err="1">
                <a:latin typeface="Trebuchet MS" charset="0"/>
              </a:rPr>
              <a:t>Book</a:t>
            </a:r>
            <a:r>
              <a:rPr lang="en-US" sz="1400" dirty="0">
                <a:latin typeface="Trebuchet MS" charset="0"/>
              </a:rPr>
              <a:t>&gt;</a:t>
            </a:r>
          </a:p>
          <a:p>
            <a:pPr eaLnBrk="1" hangingPunct="1"/>
            <a:r>
              <a:rPr lang="en-US" sz="1400" dirty="0">
                <a:latin typeface="Trebuchet MS" charset="0"/>
              </a:rPr>
              <a:t>&lt;/</a:t>
            </a:r>
            <a:r>
              <a:rPr lang="en-US" sz="14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400" dirty="0" err="1">
                <a:latin typeface="Trebuchet MS" charset="0"/>
              </a:rPr>
              <a:t>Bookstore</a:t>
            </a:r>
            <a:r>
              <a:rPr lang="en-US" sz="1400" dirty="0">
                <a:latin typeface="Trebuchet MS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37388" y="4119904"/>
            <a:ext cx="695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+mn-lt"/>
              </a:rPr>
              <a:t>=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Default and Prefix Namespaces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3322" y="1759590"/>
            <a:ext cx="5306821" cy="28623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latin typeface="Trebuchet MS" charset="0"/>
              </a:rPr>
              <a:t>&lt;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800" dirty="0" err="1">
                <a:latin typeface="Trebuchet MS" charset="0"/>
              </a:rPr>
              <a:t>Bookstore</a:t>
            </a:r>
            <a:r>
              <a:rPr lang="en-US" sz="1800" dirty="0">
                <a:latin typeface="Trebuchet MS" charset="0"/>
              </a:rPr>
              <a:t> </a:t>
            </a:r>
          </a:p>
          <a:p>
            <a:pPr eaLnBrk="1" hangingPunct="1"/>
            <a:r>
              <a:rPr lang="en-US" sz="1800" dirty="0">
                <a:solidFill>
                  <a:schemeClr val="accent6"/>
                </a:solidFill>
                <a:latin typeface="Trebuchet MS" charset="0"/>
              </a:rPr>
              <a:t>     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xmlns:am</a:t>
            </a:r>
            <a:r>
              <a:rPr lang="en-US" sz="1800" dirty="0">
                <a:solidFill>
                  <a:schemeClr val="accent6"/>
                </a:solidFill>
                <a:latin typeface="Trebuchet MS" charset="0"/>
              </a:rPr>
              <a:t>=“http://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amazon.com</a:t>
            </a:r>
            <a:r>
              <a:rPr lang="en-US" sz="1800" dirty="0">
                <a:solidFill>
                  <a:schemeClr val="accent6"/>
                </a:solidFill>
                <a:latin typeface="Trebuchet MS" charset="0"/>
              </a:rPr>
              <a:t>/store” </a:t>
            </a:r>
          </a:p>
          <a:p>
            <a:pPr eaLnBrk="1" hangingPunct="1"/>
            <a:r>
              <a:rPr lang="en-US" sz="1800" dirty="0">
                <a:solidFill>
                  <a:schemeClr val="accent6"/>
                </a:solidFill>
                <a:latin typeface="Trebuchet MS" charset="0"/>
              </a:rPr>
              <a:t>     </a:t>
            </a:r>
            <a:r>
              <a:rPr lang="en-US" sz="1800" dirty="0" err="1">
                <a:solidFill>
                  <a:schemeClr val="accent5"/>
                </a:solidFill>
                <a:latin typeface="Trebuchet MS" charset="0"/>
              </a:rPr>
              <a:t>xmlns:bn</a:t>
            </a:r>
            <a:r>
              <a:rPr lang="en-US" sz="1800" dirty="0">
                <a:solidFill>
                  <a:schemeClr val="accent5"/>
                </a:solidFill>
                <a:latin typeface="Trebuchet MS" charset="0"/>
              </a:rPr>
              <a:t>=http://</a:t>
            </a:r>
            <a:r>
              <a:rPr lang="en-US" sz="1800" dirty="0" err="1">
                <a:solidFill>
                  <a:schemeClr val="accent5"/>
                </a:solidFill>
                <a:latin typeface="Trebuchet MS" charset="0"/>
              </a:rPr>
              <a:t>barnesandnoble.com</a:t>
            </a:r>
            <a:r>
              <a:rPr lang="en-US" sz="1800" dirty="0">
                <a:solidFill>
                  <a:schemeClr val="accent5"/>
                </a:solidFill>
                <a:latin typeface="Trebuchet MS" charset="0"/>
              </a:rPr>
              <a:t>/store</a:t>
            </a:r>
            <a:r>
              <a:rPr lang="en-US" sz="1800" dirty="0">
                <a:latin typeface="Trebuchet MS" charset="0"/>
              </a:rPr>
              <a:t>&gt; 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&lt;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800" dirty="0" err="1">
                <a:latin typeface="Trebuchet MS" charset="0"/>
              </a:rPr>
              <a:t>Book</a:t>
            </a:r>
            <a:r>
              <a:rPr lang="en-US" sz="1800" dirty="0">
                <a:latin typeface="Trebuchet MS" charset="0"/>
              </a:rPr>
              <a:t>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   &lt;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800" dirty="0" err="1">
                <a:latin typeface="Trebuchet MS" charset="0"/>
              </a:rPr>
              <a:t>Author</a:t>
            </a:r>
            <a:r>
              <a:rPr lang="en-US" sz="1800" dirty="0">
                <a:latin typeface="Trebuchet MS" charset="0"/>
              </a:rPr>
              <a:t>&gt;John Doe&lt;/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800" dirty="0" err="1">
                <a:latin typeface="Trebuchet MS" charset="0"/>
              </a:rPr>
              <a:t>Author</a:t>
            </a:r>
            <a:r>
              <a:rPr lang="en-US" sz="1800" dirty="0">
                <a:latin typeface="Trebuchet MS" charset="0"/>
              </a:rPr>
              <a:t>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   &lt;</a:t>
            </a:r>
            <a:r>
              <a:rPr lang="en-US" sz="1800" dirty="0" err="1">
                <a:solidFill>
                  <a:srgbClr val="4BACC6"/>
                </a:solidFill>
                <a:latin typeface="Trebuchet MS" charset="0"/>
              </a:rPr>
              <a:t>bn:</a:t>
            </a:r>
            <a:r>
              <a:rPr lang="en-US" sz="1800" dirty="0" err="1">
                <a:latin typeface="Trebuchet MS" charset="0"/>
              </a:rPr>
              <a:t>Author</a:t>
            </a:r>
            <a:r>
              <a:rPr lang="en-US" sz="1800" dirty="0">
                <a:latin typeface="Trebuchet MS" charset="0"/>
              </a:rPr>
              <a:t>&gt;Jane Doe&lt;/</a:t>
            </a:r>
            <a:r>
              <a:rPr lang="en-US" sz="1800" dirty="0" err="1">
                <a:solidFill>
                  <a:srgbClr val="4BACC6"/>
                </a:solidFill>
                <a:latin typeface="Trebuchet MS" charset="0"/>
              </a:rPr>
              <a:t>bn:</a:t>
            </a:r>
            <a:r>
              <a:rPr lang="en-US" sz="1800" dirty="0" err="1">
                <a:latin typeface="Trebuchet MS" charset="0"/>
              </a:rPr>
              <a:t>Author</a:t>
            </a:r>
            <a:r>
              <a:rPr lang="en-US" sz="1800" dirty="0">
                <a:latin typeface="Trebuchet MS" charset="0"/>
              </a:rPr>
              <a:t>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   &lt;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800" dirty="0" err="1">
                <a:latin typeface="Trebuchet MS" charset="0"/>
              </a:rPr>
              <a:t>Title</a:t>
            </a:r>
            <a:r>
              <a:rPr lang="en-US" sz="1800" dirty="0">
                <a:latin typeface="Trebuchet MS" charset="0"/>
              </a:rPr>
              <a:t>&gt;Introduction to XML&lt;/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800" dirty="0" err="1">
                <a:latin typeface="Trebuchet MS" charset="0"/>
              </a:rPr>
              <a:t>Title</a:t>
            </a:r>
            <a:r>
              <a:rPr lang="en-US" sz="1800" dirty="0">
                <a:latin typeface="Trebuchet MS" charset="0"/>
              </a:rPr>
              <a:t>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   &lt;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800" dirty="0" err="1">
                <a:latin typeface="Trebuchet MS" charset="0"/>
              </a:rPr>
              <a:t>Publisher</a:t>
            </a:r>
            <a:r>
              <a:rPr lang="en-US" sz="1800" dirty="0">
                <a:latin typeface="Trebuchet MS" charset="0"/>
              </a:rPr>
              <a:t>&gt;XYZ&lt;/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800" dirty="0" err="1">
                <a:latin typeface="Trebuchet MS" charset="0"/>
              </a:rPr>
              <a:t>Publisher</a:t>
            </a:r>
            <a:r>
              <a:rPr lang="en-US" sz="1800" dirty="0">
                <a:latin typeface="Trebuchet MS" charset="0"/>
              </a:rPr>
              <a:t>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&lt;/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800" dirty="0" err="1">
                <a:latin typeface="Trebuchet MS" charset="0"/>
              </a:rPr>
              <a:t>Book</a:t>
            </a:r>
            <a:r>
              <a:rPr lang="en-US" sz="1800" dirty="0">
                <a:latin typeface="Trebuchet MS" charset="0"/>
              </a:rPr>
              <a:t>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&lt;/</a:t>
            </a:r>
            <a:r>
              <a:rPr lang="en-US" sz="1800" dirty="0" err="1">
                <a:solidFill>
                  <a:schemeClr val="accent6"/>
                </a:solidFill>
                <a:latin typeface="Trebuchet MS" charset="0"/>
              </a:rPr>
              <a:t>am:</a:t>
            </a:r>
            <a:r>
              <a:rPr lang="en-US" sz="1800" dirty="0" err="1">
                <a:latin typeface="Trebuchet MS" charset="0"/>
              </a:rPr>
              <a:t>Bookstore</a:t>
            </a:r>
            <a:r>
              <a:rPr lang="en-US" sz="1800" dirty="0">
                <a:latin typeface="Trebuchet MS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3323" y="5174416"/>
            <a:ext cx="53068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ctr"/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If elements were defined within a global scope, </a:t>
            </a:r>
          </a:p>
          <a:p>
            <a:pPr marL="1588" lvl="1" algn="ctr"/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it would be a problem to </a:t>
            </a:r>
          </a:p>
          <a:p>
            <a:pPr marL="1588" lvl="1" algn="ctr"/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combine elements from multiple documents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8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50808" y="849757"/>
            <a:ext cx="6182784" cy="5504348"/>
            <a:chOff x="1494480" y="1353652"/>
            <a:chExt cx="6182784" cy="5504348"/>
          </a:xfrm>
        </p:grpSpPr>
        <p:pic>
          <p:nvPicPr>
            <p:cNvPr id="4" name="Picture 3" descr="sw-stack-200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480" y="1353652"/>
              <a:ext cx="6182784" cy="5504348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2938212" y="1383684"/>
              <a:ext cx="4739052" cy="4245823"/>
            </a:xfrm>
            <a:custGeom>
              <a:avLst/>
              <a:gdLst>
                <a:gd name="connsiteX0" fmla="*/ 28434 w 4739052"/>
                <a:gd name="connsiteY0" fmla="*/ 3639277 h 4245823"/>
                <a:gd name="connsiteX1" fmla="*/ 748770 w 4739052"/>
                <a:gd name="connsiteY1" fmla="*/ 3658231 h 4245823"/>
                <a:gd name="connsiteX2" fmla="*/ 758248 w 4739052"/>
                <a:gd name="connsiteY2" fmla="*/ 3118026 h 4245823"/>
                <a:gd name="connsiteX3" fmla="*/ 3620635 w 4739052"/>
                <a:gd name="connsiteY3" fmla="*/ 3089594 h 4245823"/>
                <a:gd name="connsiteX4" fmla="*/ 3639592 w 4739052"/>
                <a:gd name="connsiteY4" fmla="*/ 4245823 h 4245823"/>
                <a:gd name="connsiteX5" fmla="*/ 4739052 w 4739052"/>
                <a:gd name="connsiteY5" fmla="*/ 4207914 h 4245823"/>
                <a:gd name="connsiteX6" fmla="*/ 4672705 w 4739052"/>
                <a:gd name="connsiteY6" fmla="*/ 28431 h 4245823"/>
                <a:gd name="connsiteX7" fmla="*/ 2568566 w 4739052"/>
                <a:gd name="connsiteY7" fmla="*/ 0 h 4245823"/>
                <a:gd name="connsiteX8" fmla="*/ 2559088 w 4739052"/>
                <a:gd name="connsiteY8" fmla="*/ 530727 h 4245823"/>
                <a:gd name="connsiteX9" fmla="*/ 0 w 4739052"/>
                <a:gd name="connsiteY9" fmla="*/ 540205 h 4245823"/>
                <a:gd name="connsiteX10" fmla="*/ 28434 w 4739052"/>
                <a:gd name="connsiteY10" fmla="*/ 3639277 h 424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39052" h="4245823">
                  <a:moveTo>
                    <a:pt x="28434" y="3639277"/>
                  </a:moveTo>
                  <a:lnTo>
                    <a:pt x="748770" y="3658231"/>
                  </a:lnTo>
                  <a:lnTo>
                    <a:pt x="758248" y="3118026"/>
                  </a:lnTo>
                  <a:lnTo>
                    <a:pt x="3620635" y="3089594"/>
                  </a:lnTo>
                  <a:lnTo>
                    <a:pt x="3639592" y="4245823"/>
                  </a:lnTo>
                  <a:lnTo>
                    <a:pt x="4739052" y="4207914"/>
                  </a:lnTo>
                  <a:lnTo>
                    <a:pt x="4672705" y="28431"/>
                  </a:lnTo>
                  <a:lnTo>
                    <a:pt x="2568566" y="0"/>
                  </a:lnTo>
                  <a:lnTo>
                    <a:pt x="2559088" y="530727"/>
                  </a:lnTo>
                  <a:lnTo>
                    <a:pt x="0" y="540205"/>
                  </a:lnTo>
                  <a:lnTo>
                    <a:pt x="28434" y="3639277"/>
                  </a:lnTo>
                  <a:close/>
                </a:path>
              </a:pathLst>
            </a:custGeom>
            <a:solidFill>
              <a:schemeClr val="bg1">
                <a:alpha val="91000"/>
              </a:schemeClr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lang="en-US" dirty="0" err="1">
                <a:solidFill>
                  <a:srgbClr val="95B3D7"/>
                </a:solidFill>
                <a:latin typeface="Arial" charset="0"/>
                <a:ea typeface="ＭＳ Ｐゴシック" charset="0"/>
                <a:cs typeface="ＭＳ Ｐゴシック" charset="0"/>
              </a:rPr>
              <a:t>tensible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</a:t>
            </a:r>
            <a:r>
              <a:rPr lang="en-US" dirty="0">
                <a:solidFill>
                  <a:srgbClr val="95B3D7"/>
                </a:solidFill>
                <a:latin typeface="Arial" charset="0"/>
                <a:ea typeface="ＭＳ Ｐゴシック" charset="0"/>
                <a:cs typeface="ＭＳ Ｐゴシック" charset="0"/>
              </a:rPr>
              <a:t>arkup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L</a:t>
            </a:r>
            <a:r>
              <a:rPr lang="en-US" dirty="0">
                <a:solidFill>
                  <a:srgbClr val="95B3D7"/>
                </a:solidFill>
                <a:latin typeface="Arial" charset="0"/>
                <a:ea typeface="ＭＳ Ｐゴシック" charset="0"/>
                <a:cs typeface="ＭＳ Ｐゴシック" charset="0"/>
              </a:rPr>
              <a:t>anguage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3527" y="2310614"/>
            <a:ext cx="6520935" cy="1281276"/>
          </a:xfrm>
          <a:ln>
            <a:solidFill>
              <a:schemeClr val="accent4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&lt;h2&gt;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Nonmonotonic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Reasoning&lt;/h2&gt;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&lt;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&gt;by &lt;b&gt;V.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Marek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&lt;/b&gt; and &lt;b&gt;M.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Truszczynski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&lt;/b&gt;&lt;/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&gt;&lt;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br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Springer 1993&lt;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br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&gt;</a:t>
            </a:r>
            <a:endParaRPr lang="el-GR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l-GR" sz="1800" dirty="0">
                <a:latin typeface="Arial" charset="0"/>
                <a:ea typeface="ＭＳ Ｐゴシック" charset="0"/>
                <a:cs typeface="ＭＳ Ｐゴシック" charset="0"/>
              </a:rPr>
              <a:t>ISBN 0387976892 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8729" y="4517110"/>
            <a:ext cx="4521054" cy="187435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341313" algn="l"/>
              </a:tabLst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&lt;book&gt;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341313" algn="l"/>
              </a:tabLst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	&lt;title&gt;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Nonmonotonic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Reasoning&lt;/title&gt;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341313" algn="l"/>
              </a:tabLst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	&lt;author&gt;V.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Marek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&lt;/author&gt;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341313" algn="l"/>
              </a:tabLst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	&lt;author&gt;M.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Truszczynski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&lt;/author&gt;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341313" algn="l"/>
              </a:tabLst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	&lt;publisher&gt;Springer&lt;/publisher&gt;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341313" algn="l"/>
              </a:tabLst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	&lt;year&gt;1993&lt;/year&gt;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341313" algn="l"/>
              </a:tabLst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	&lt;ISBN&gt;0387976892&lt;/ISBN&gt;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341313" algn="l"/>
              </a:tabLst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&lt;/book&gt;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3527" y="1848949"/>
            <a:ext cx="466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HTML specifies how to display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8729" y="4055445"/>
            <a:ext cx="250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XML specifies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0769" y="4526587"/>
            <a:ext cx="1465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  <a:latin typeface="+mn-lt"/>
              </a:rPr>
              <a:t>extensible</a:t>
            </a:r>
          </a:p>
          <a:p>
            <a:r>
              <a:rPr lang="en-US" dirty="0">
                <a:solidFill>
                  <a:srgbClr val="F79646"/>
                </a:solidFill>
                <a:latin typeface="+mn-lt"/>
              </a:rPr>
              <a:t>set of tags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319" y="2285100"/>
            <a:ext cx="1465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fixed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set of tags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9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XML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Tags can be used to indicate the meaning of data</a:t>
            </a:r>
          </a:p>
          <a:p>
            <a:r>
              <a:rPr lang="en-US" sz="2800" dirty="0"/>
              <a:t>No fixed set of markup tags: new tags can be defined</a:t>
            </a:r>
          </a:p>
          <a:p>
            <a:r>
              <a:rPr lang="en-US" sz="2800" dirty="0"/>
              <a:t>Underlying data model is a tree structure</a:t>
            </a:r>
          </a:p>
          <a:p>
            <a:pPr lvl="1"/>
            <a:r>
              <a:rPr lang="en-US" sz="2400" dirty="0"/>
              <a:t>Actually XML can represent graphs via IDs and IDREFs, but it’s a bit cumbersome</a:t>
            </a:r>
          </a:p>
          <a:p>
            <a:r>
              <a:rPr lang="en-US" sz="2800" dirty="0"/>
              <a:t>XML provides a common exchange format</a:t>
            </a:r>
          </a:p>
          <a:p>
            <a:r>
              <a:rPr lang="en-US" sz="2800" dirty="0"/>
              <a:t>W3C Recommendation: </a:t>
            </a:r>
          </a:p>
          <a:p>
            <a:pPr marL="114300" indent="0">
              <a:buNone/>
            </a:pPr>
            <a:r>
              <a:rPr lang="en-US" sz="2800" dirty="0"/>
              <a:t>	http://www.w3.org/TR/REC-xml/</a:t>
            </a:r>
          </a:p>
        </p:txBody>
      </p:sp>
    </p:spTree>
    <p:extLst>
      <p:ext uri="{BB962C8B-B14F-4D97-AF65-F5344CB8AC3E}">
        <p14:creationId xmlns:p14="http://schemas.microsoft.com/office/powerpoint/2010/main" val="258168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Problem in XML</a:t>
            </a:r>
          </a:p>
        </p:txBody>
      </p:sp>
      <p:sp>
        <p:nvSpPr>
          <p:cNvPr id="3" name="Rectangle 2"/>
          <p:cNvSpPr/>
          <p:nvPr/>
        </p:nvSpPr>
        <p:spPr>
          <a:xfrm>
            <a:off x="5059855" y="2576512"/>
            <a:ext cx="3572328" cy="267765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&lt;Bookstore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xmlns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=“http://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amazon.com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”&gt; </a:t>
            </a:r>
          </a:p>
          <a:p>
            <a:pPr eaLnBrk="1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&lt;Book </a:t>
            </a:r>
            <a:r>
              <a:rPr lang="en-US" sz="1400" dirty="0">
                <a:solidFill>
                  <a:schemeClr val="accent2"/>
                </a:solidFill>
                <a:latin typeface="Trebuchet MS" charset="0"/>
              </a:rPr>
              <a:t>id=“1”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   </a:t>
            </a:r>
            <a:r>
              <a:rPr lang="en-US" sz="1400" dirty="0">
                <a:solidFill>
                  <a:schemeClr val="accent3"/>
                </a:solidFill>
                <a:latin typeface="Trebuchet MS" charset="0"/>
              </a:rPr>
              <a:t>&lt;Author&gt;John&lt;/Author&gt;</a:t>
            </a:r>
          </a:p>
          <a:p>
            <a:pPr eaLnBrk="1" hangingPunct="1"/>
            <a:r>
              <a:rPr lang="en-US" sz="1400" dirty="0">
                <a:solidFill>
                  <a:schemeClr val="accent3"/>
                </a:solidFill>
                <a:latin typeface="Trebuchet MS" charset="0"/>
              </a:rPr>
              <a:t>   &lt;Title&gt;Introduction to XML&lt;/Title&gt;</a:t>
            </a:r>
          </a:p>
          <a:p>
            <a:pPr eaLnBrk="1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   </a:t>
            </a:r>
            <a:r>
              <a:rPr lang="en-US" sz="1400" dirty="0">
                <a:solidFill>
                  <a:srgbClr val="4BACC6"/>
                </a:solidFill>
                <a:latin typeface="Trebuchet MS" charset="0"/>
              </a:rPr>
              <a:t>&lt;Publisher&gt;ACM&lt;/Publisher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&lt;/Book&gt;</a:t>
            </a:r>
          </a:p>
          <a:p>
            <a:pPr eaLnBrk="1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&lt;Book </a:t>
            </a:r>
            <a:r>
              <a:rPr lang="en-US" sz="1400" dirty="0">
                <a:solidFill>
                  <a:srgbClr val="C0504D"/>
                </a:solidFill>
                <a:latin typeface="Trebuchet MS" charset="0"/>
              </a:rPr>
              <a:t>id=“2”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   </a:t>
            </a:r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&lt;Author&gt;Susan&lt;/Author&gt;</a:t>
            </a:r>
          </a:p>
          <a:p>
            <a:pPr eaLnBrk="1" hangingPunct="1"/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   &lt;Title&gt;Advanced&lt;/Title&gt;</a:t>
            </a:r>
          </a:p>
          <a:p>
            <a:pPr eaLnBrk="1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   </a:t>
            </a:r>
            <a:r>
              <a:rPr lang="en-US" sz="1400" dirty="0">
                <a:solidFill>
                  <a:srgbClr val="4BACC6"/>
                </a:solidFill>
                <a:latin typeface="Trebuchet MS" charset="0"/>
              </a:rPr>
              <a:t>&lt;Publisher&gt;Springer&lt;/Publisher&gt;</a:t>
            </a:r>
          </a:p>
          <a:p>
            <a:pPr eaLnBrk="1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&lt;/Book&gt;</a:t>
            </a:r>
          </a:p>
          <a:p>
            <a:pPr eaLnBrk="1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</a:rPr>
              <a:t>&lt;/Bookstore&gt;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4370156"/>
            <a:ext cx="3572328" cy="224676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&lt;Bookstore </a:t>
            </a:r>
            <a:r>
              <a:rPr lang="en-US" sz="1400" dirty="0" err="1">
                <a:solidFill>
                  <a:srgbClr val="9BBB59"/>
                </a:solidFill>
                <a:latin typeface="Trebuchet MS" charset="0"/>
              </a:rPr>
              <a:t>xmlns</a:t>
            </a:r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=“http://</a:t>
            </a:r>
            <a:r>
              <a:rPr lang="en-US" sz="1400" dirty="0" err="1">
                <a:solidFill>
                  <a:srgbClr val="9BBB59"/>
                </a:solidFill>
                <a:latin typeface="Trebuchet MS" charset="0"/>
              </a:rPr>
              <a:t>amazon.com</a:t>
            </a:r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”&gt; </a:t>
            </a:r>
          </a:p>
          <a:p>
            <a:pPr eaLnBrk="1" hangingPunct="1"/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&lt;Book </a:t>
            </a:r>
            <a:r>
              <a:rPr lang="en-US" sz="1400" dirty="0">
                <a:solidFill>
                  <a:srgbClr val="C0504D"/>
                </a:solidFill>
                <a:latin typeface="Trebuchet MS" charset="0"/>
              </a:rPr>
              <a:t>id=“1”</a:t>
            </a:r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   &lt;Author&gt;John&lt;/Author&gt;</a:t>
            </a:r>
          </a:p>
          <a:p>
            <a:pPr eaLnBrk="1" hangingPunct="1"/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   &lt;Title&gt;Introduction to XML&lt;/Title&gt;</a:t>
            </a:r>
          </a:p>
          <a:p>
            <a:pPr eaLnBrk="1" hangingPunct="1"/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&lt;/Book&gt;</a:t>
            </a:r>
          </a:p>
          <a:p>
            <a:pPr eaLnBrk="1" hangingPunct="1"/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&lt;Book </a:t>
            </a:r>
            <a:r>
              <a:rPr lang="en-US" sz="1400" dirty="0">
                <a:solidFill>
                  <a:srgbClr val="C0504D"/>
                </a:solidFill>
                <a:latin typeface="Trebuchet MS" charset="0"/>
              </a:rPr>
              <a:t>id=“2</a:t>
            </a:r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”&gt;</a:t>
            </a:r>
          </a:p>
          <a:p>
            <a:pPr eaLnBrk="1" hangingPunct="1"/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   &lt;Author&gt;Susan&lt;/Author&gt;</a:t>
            </a:r>
          </a:p>
          <a:p>
            <a:pPr eaLnBrk="1" hangingPunct="1"/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   &lt;Title&gt;Advanced&lt;/Title&gt;</a:t>
            </a:r>
          </a:p>
          <a:p>
            <a:pPr eaLnBrk="1" hangingPunct="1"/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&lt;/Book&gt;</a:t>
            </a:r>
          </a:p>
          <a:p>
            <a:pPr eaLnBrk="1" hangingPunct="1"/>
            <a:r>
              <a:rPr lang="en-US" sz="1400" dirty="0">
                <a:solidFill>
                  <a:srgbClr val="9BBB59"/>
                </a:solidFill>
                <a:latin typeface="Trebuchet MS" charset="0"/>
              </a:rPr>
              <a:t>&lt;/Bookstore&gt;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1911226"/>
            <a:ext cx="3572328" cy="181588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&lt;Bookstore </a:t>
            </a:r>
            <a:r>
              <a:rPr lang="en-US" sz="1400" dirty="0" err="1">
                <a:solidFill>
                  <a:schemeClr val="accent5"/>
                </a:solidFill>
                <a:latin typeface="Trebuchet MS" charset="0"/>
              </a:rPr>
              <a:t>xmlns</a:t>
            </a:r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=“http://</a:t>
            </a:r>
            <a:r>
              <a:rPr lang="en-US" sz="1400" dirty="0" err="1">
                <a:solidFill>
                  <a:schemeClr val="accent5"/>
                </a:solidFill>
                <a:latin typeface="Trebuchet MS" charset="0"/>
              </a:rPr>
              <a:t>amazon.com</a:t>
            </a:r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”&gt; </a:t>
            </a:r>
          </a:p>
          <a:p>
            <a:pPr eaLnBrk="1" hangingPunct="1"/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&lt;Book </a:t>
            </a:r>
            <a:r>
              <a:rPr lang="en-US" sz="1400" dirty="0">
                <a:solidFill>
                  <a:schemeClr val="accent2"/>
                </a:solidFill>
                <a:latin typeface="Trebuchet MS" charset="0"/>
              </a:rPr>
              <a:t>id=“2”</a:t>
            </a:r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    &lt;Publisher&gt;Springer&lt;/Publisher&gt;</a:t>
            </a:r>
          </a:p>
          <a:p>
            <a:pPr eaLnBrk="1" hangingPunct="1"/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&lt;/Book&gt;</a:t>
            </a:r>
          </a:p>
          <a:p>
            <a:pPr eaLnBrk="1" hangingPunct="1"/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&lt;Book </a:t>
            </a:r>
            <a:r>
              <a:rPr lang="en-US" sz="1400" dirty="0">
                <a:solidFill>
                  <a:srgbClr val="C0504D"/>
                </a:solidFill>
                <a:latin typeface="Trebuchet MS" charset="0"/>
              </a:rPr>
              <a:t>id=“1”</a:t>
            </a:r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    &lt;Publisher&gt;ACM&lt;/Publisher&gt;</a:t>
            </a:r>
          </a:p>
          <a:p>
            <a:pPr eaLnBrk="1" hangingPunct="1"/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&lt;/Book&gt;</a:t>
            </a:r>
          </a:p>
          <a:p>
            <a:pPr eaLnBrk="1" hangingPunct="1"/>
            <a:r>
              <a:rPr lang="en-US" sz="1400" dirty="0">
                <a:solidFill>
                  <a:schemeClr val="accent5"/>
                </a:solidFill>
                <a:latin typeface="Trebuchet MS" charset="0"/>
              </a:rPr>
              <a:t>&lt;/Bookstore&gt;</a:t>
            </a:r>
          </a:p>
        </p:txBody>
      </p:sp>
      <p:cxnSp>
        <p:nvCxnSpPr>
          <p:cNvPr id="7" name="Curved Connector 6"/>
          <p:cNvCxnSpPr>
            <a:stCxn id="5" idx="3"/>
          </p:cNvCxnSpPr>
          <p:nvPr/>
        </p:nvCxnSpPr>
        <p:spPr>
          <a:xfrm>
            <a:off x="4029527" y="2819167"/>
            <a:ext cx="1030328" cy="791678"/>
          </a:xfrm>
          <a:prstGeom prst="curvedConnector3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" idx="3"/>
            <a:endCxn id="3" idx="1"/>
          </p:cNvCxnSpPr>
          <p:nvPr/>
        </p:nvCxnSpPr>
        <p:spPr>
          <a:xfrm flipV="1">
            <a:off x="4029527" y="3915340"/>
            <a:ext cx="1030328" cy="1578201"/>
          </a:xfrm>
          <a:prstGeom prst="curvedConnector3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881224" y="5280328"/>
            <a:ext cx="375096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r"/>
            <a:r>
              <a:rPr lang="en-US" dirty="0"/>
              <a:t>… is difficult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199" y="1449561"/>
            <a:ext cx="171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Document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199" y="3915340"/>
            <a:ext cx="171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Document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59855" y="2116068"/>
            <a:ext cx="2544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Merged Document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8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XML Represent Meaning?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3199280"/>
            <a:ext cx="3541256" cy="923330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pPr marL="1588" lvl="1"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&lt;course name=</a:t>
            </a:r>
            <a:r>
              <a:rPr lang="ja-JP" alt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CS101</a:t>
            </a:r>
            <a:r>
              <a:rPr lang="ja-JP" alt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  &lt;instructor&gt; John &lt;/instructor&gt; 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&lt;course&gt;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793" y="3204723"/>
            <a:ext cx="3359618" cy="923330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pPr marL="1588" lvl="1">
              <a:buFontTx/>
              <a:buNone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&lt;instructor name=</a:t>
            </a:r>
            <a:r>
              <a:rPr lang="ja-JP" alt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John</a:t>
            </a:r>
            <a:r>
              <a:rPr lang="ja-JP" alt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   &lt;teaches&gt;CS 101&lt;/teaches&gt;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&lt;instructor&gt;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0011" y="2207376"/>
            <a:ext cx="5114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John is an instructor for CS101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762" y="5003733"/>
            <a:ext cx="8556476" cy="1508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spc="-1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Opposite nesting, same information!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5710" y="6597641"/>
            <a:ext cx="2293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based on slide from Jose Luis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Ambite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8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50808" y="849757"/>
            <a:ext cx="6182784" cy="5504348"/>
            <a:chOff x="1494480" y="1353652"/>
            <a:chExt cx="6182784" cy="5504348"/>
          </a:xfrm>
        </p:grpSpPr>
        <p:pic>
          <p:nvPicPr>
            <p:cNvPr id="4" name="Picture 3" descr="sw-stack-200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480" y="1353652"/>
              <a:ext cx="6182784" cy="5504348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2938212" y="1383684"/>
              <a:ext cx="4739052" cy="4245823"/>
            </a:xfrm>
            <a:custGeom>
              <a:avLst/>
              <a:gdLst>
                <a:gd name="connsiteX0" fmla="*/ 28434 w 4739052"/>
                <a:gd name="connsiteY0" fmla="*/ 3639277 h 4245823"/>
                <a:gd name="connsiteX1" fmla="*/ 748770 w 4739052"/>
                <a:gd name="connsiteY1" fmla="*/ 3658231 h 4245823"/>
                <a:gd name="connsiteX2" fmla="*/ 758248 w 4739052"/>
                <a:gd name="connsiteY2" fmla="*/ 3118026 h 4245823"/>
                <a:gd name="connsiteX3" fmla="*/ 3620635 w 4739052"/>
                <a:gd name="connsiteY3" fmla="*/ 3089594 h 4245823"/>
                <a:gd name="connsiteX4" fmla="*/ 3639592 w 4739052"/>
                <a:gd name="connsiteY4" fmla="*/ 4245823 h 4245823"/>
                <a:gd name="connsiteX5" fmla="*/ 4739052 w 4739052"/>
                <a:gd name="connsiteY5" fmla="*/ 4207914 h 4245823"/>
                <a:gd name="connsiteX6" fmla="*/ 4672705 w 4739052"/>
                <a:gd name="connsiteY6" fmla="*/ 28431 h 4245823"/>
                <a:gd name="connsiteX7" fmla="*/ 2568566 w 4739052"/>
                <a:gd name="connsiteY7" fmla="*/ 0 h 4245823"/>
                <a:gd name="connsiteX8" fmla="*/ 2559088 w 4739052"/>
                <a:gd name="connsiteY8" fmla="*/ 530727 h 4245823"/>
                <a:gd name="connsiteX9" fmla="*/ 0 w 4739052"/>
                <a:gd name="connsiteY9" fmla="*/ 540205 h 4245823"/>
                <a:gd name="connsiteX10" fmla="*/ 28434 w 4739052"/>
                <a:gd name="connsiteY10" fmla="*/ 3639277 h 424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39052" h="4245823">
                  <a:moveTo>
                    <a:pt x="28434" y="3639277"/>
                  </a:moveTo>
                  <a:lnTo>
                    <a:pt x="748770" y="3658231"/>
                  </a:lnTo>
                  <a:lnTo>
                    <a:pt x="758248" y="3118026"/>
                  </a:lnTo>
                  <a:lnTo>
                    <a:pt x="3620635" y="3089594"/>
                  </a:lnTo>
                  <a:lnTo>
                    <a:pt x="3639592" y="4245823"/>
                  </a:lnTo>
                  <a:lnTo>
                    <a:pt x="4739052" y="4207914"/>
                  </a:lnTo>
                  <a:lnTo>
                    <a:pt x="4672705" y="28431"/>
                  </a:lnTo>
                  <a:lnTo>
                    <a:pt x="2568566" y="0"/>
                  </a:lnTo>
                  <a:lnTo>
                    <a:pt x="2559088" y="530727"/>
                  </a:lnTo>
                  <a:lnTo>
                    <a:pt x="0" y="540205"/>
                  </a:lnTo>
                  <a:lnTo>
                    <a:pt x="28434" y="3639277"/>
                  </a:lnTo>
                  <a:close/>
                </a:path>
              </a:pathLst>
            </a:custGeom>
            <a:solidFill>
              <a:schemeClr val="bg1">
                <a:alpha val="91000"/>
              </a:schemeClr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0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XML Represent Meaning?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3199280"/>
            <a:ext cx="3541256" cy="923330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pPr marL="1588" lvl="1"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&lt;course name=</a:t>
            </a:r>
            <a:r>
              <a:rPr lang="ja-JP" alt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CS101</a:t>
            </a:r>
            <a:r>
              <a:rPr lang="ja-JP" alt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  &lt;instructor&gt; John &lt;/instructor&gt; 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&lt;course&gt;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793" y="3204723"/>
            <a:ext cx="3359618" cy="923330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pPr marL="1588" lvl="1">
              <a:buFontTx/>
              <a:buNone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&lt;instructor name=</a:t>
            </a:r>
            <a:r>
              <a:rPr lang="ja-JP" alt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John</a:t>
            </a:r>
            <a:r>
              <a:rPr lang="ja-JP" alt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   &lt;teaches&gt;CS 101&lt;/teaches&gt;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&lt;instructor&gt;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0011" y="2207376"/>
            <a:ext cx="5114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John is an instructor for CS101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256" y="4490958"/>
            <a:ext cx="8414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/>
            <a:r>
              <a:rPr lang="en-US" sz="2000" dirty="0" err="1">
                <a:latin typeface="Arial" charset="0"/>
                <a:ea typeface="ＭＳ Ｐゴシック" charset="0"/>
              </a:rPr>
              <a:t>hasInstructor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err="1">
                <a:latin typeface="Arial" charset="0"/>
                <a:ea typeface="ＭＳ Ｐゴシック" charset="0"/>
              </a:rPr>
              <a:t>inverseOf</a:t>
            </a:r>
            <a:r>
              <a:rPr lang="en-US" sz="2000" dirty="0">
                <a:latin typeface="Arial" charset="0"/>
                <a:ea typeface="ＭＳ Ｐゴシック" charset="0"/>
              </a:rPr>
              <a:t> teaches </a:t>
            </a:r>
          </a:p>
          <a:p>
            <a:pPr marL="0" lvl="2"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sym typeface="Symbol" charset="0"/>
              </a:rPr>
              <a:t>C,I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hasInstructor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(C,I) </a:t>
            </a:r>
            <a:r>
              <a:rPr lang="en-US" sz="2000" dirty="0">
                <a:solidFill>
                  <a:srgbClr val="7F7F7F"/>
                </a:solidFill>
                <a:latin typeface="Arial" charset="0"/>
                <a:ea typeface="ＭＳ Ｐゴシック" charset="0"/>
              </a:rPr>
              <a:t>↔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teaches(I,C)</a:t>
            </a:r>
          </a:p>
          <a:p>
            <a:pPr marL="0" lvl="2" algn="ctr"/>
            <a:endParaRPr lang="en-US" sz="2000" dirty="0">
              <a:latin typeface="Arial" charset="0"/>
              <a:ea typeface="ＭＳ Ｐゴシック" charset="0"/>
            </a:endParaRPr>
          </a:p>
          <a:p>
            <a:pPr marL="0" lvl="2" algn="ctr"/>
            <a:r>
              <a:rPr lang="en-US" sz="2000" dirty="0">
                <a:latin typeface="Arial" charset="0"/>
                <a:ea typeface="ＭＳ Ｐゴシック" charset="0"/>
              </a:rPr>
              <a:t>range(</a:t>
            </a:r>
            <a:r>
              <a:rPr lang="en-US" sz="2000" dirty="0" err="1">
                <a:latin typeface="Arial" charset="0"/>
                <a:ea typeface="ＭＳ Ｐゴシック" charset="0"/>
              </a:rPr>
              <a:t>hasInstructor</a:t>
            </a:r>
            <a:r>
              <a:rPr lang="en-US" sz="2000" dirty="0">
                <a:latin typeface="Arial" charset="0"/>
                <a:ea typeface="ＭＳ Ｐゴシック" charset="0"/>
              </a:rPr>
              <a:t>) = Person    </a:t>
            </a:r>
          </a:p>
          <a:p>
            <a:pPr marL="0" lvl="2" algn="ctr"/>
            <a:r>
              <a:rPr lang="en-US" sz="2000" dirty="0">
                <a:solidFill>
                  <a:srgbClr val="7F7F7F"/>
                </a:solidFill>
                <a:latin typeface="Arial" charset="0"/>
                <a:ea typeface="ＭＳ Ｐゴシック" charset="0"/>
                <a:sym typeface="Symbol" charset="0"/>
              </a:rPr>
              <a:t>C,I </a:t>
            </a:r>
            <a:r>
              <a:rPr lang="en-US" sz="2000" dirty="0" err="1">
                <a:solidFill>
                  <a:srgbClr val="7F7F7F"/>
                </a:solidFill>
                <a:latin typeface="Arial" charset="0"/>
                <a:ea typeface="ＭＳ Ｐゴシック" charset="0"/>
              </a:rPr>
              <a:t>hasInstructor</a:t>
            </a:r>
            <a:r>
              <a:rPr lang="en-US" sz="2000" dirty="0">
                <a:solidFill>
                  <a:srgbClr val="7F7F7F"/>
                </a:solidFill>
                <a:latin typeface="Arial" charset="0"/>
                <a:ea typeface="ＭＳ Ｐゴシック" charset="0"/>
              </a:rPr>
              <a:t>(C,I) → Person(I)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5710" y="6597641"/>
            <a:ext cx="2293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based on slide from Jose Luis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Ambite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2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Data in XML?</a:t>
            </a:r>
          </a:p>
        </p:txBody>
      </p:sp>
      <p:sp>
        <p:nvSpPr>
          <p:cNvPr id="3" name="Rectangle 2"/>
          <p:cNvSpPr/>
          <p:nvPr/>
        </p:nvSpPr>
        <p:spPr>
          <a:xfrm>
            <a:off x="2343341" y="1670731"/>
            <a:ext cx="4092291" cy="230832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latin typeface="Trebuchet MS" charset="0"/>
              </a:rPr>
              <a:t>…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&lt;Book&gt;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   &lt;Author&gt;John&lt;/Author&gt;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   &lt;Title&gt;Introduction to XML&lt;/Title&gt;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   &lt;Publisher&gt;ACM&lt;/Publisher&gt;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   </a:t>
            </a:r>
            <a:r>
              <a:rPr lang="en-US" sz="1800" dirty="0">
                <a:solidFill>
                  <a:schemeClr val="accent6"/>
                </a:solidFill>
                <a:latin typeface="Trebuchet MS" charset="0"/>
              </a:rPr>
              <a:t>&lt;Country&gt;USA&lt;/Country&gt;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&lt;/Book&gt;</a:t>
            </a:r>
          </a:p>
          <a:p>
            <a:pPr eaLnBrk="1" hangingPunct="1"/>
            <a:r>
              <a:rPr lang="en-US" sz="1800" dirty="0">
                <a:latin typeface="Trebuchet MS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6833" y="4337218"/>
            <a:ext cx="433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What is the meaning of </a:t>
            </a:r>
            <a:r>
              <a:rPr lang="en-US" dirty="0">
                <a:solidFill>
                  <a:srgbClr val="F79646"/>
                </a:solidFill>
                <a:latin typeface="+mn-lt"/>
              </a:rPr>
              <a:t>Country</a:t>
            </a:r>
            <a:r>
              <a:rPr lang="en-US" dirty="0">
                <a:latin typeface="+mn-lt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264" y="5136688"/>
            <a:ext cx="3715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… where the book is sold?</a:t>
            </a:r>
          </a:p>
          <a:p>
            <a:r>
              <a:rPr lang="en-US" dirty="0">
                <a:solidFill>
                  <a:schemeClr val="accent2"/>
                </a:solidFill>
                <a:latin typeface="+mn-lt"/>
              </a:rPr>
              <a:t>… where it is published?</a:t>
            </a:r>
          </a:p>
          <a:p>
            <a:r>
              <a:rPr lang="en-US" dirty="0">
                <a:solidFill>
                  <a:schemeClr val="accent2"/>
                </a:solidFill>
                <a:latin typeface="+mn-lt"/>
              </a:rPr>
              <a:t>… where the author lives?</a:t>
            </a:r>
          </a:p>
          <a:p>
            <a:r>
              <a:rPr lang="en-US" dirty="0">
                <a:solidFill>
                  <a:schemeClr val="accent2"/>
                </a:solidFill>
                <a:latin typeface="+mn-lt"/>
              </a:rPr>
              <a:t>… ???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0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3" name="Rectangle 2"/>
          <p:cNvSpPr/>
          <p:nvPr/>
        </p:nvSpPr>
        <p:spPr>
          <a:xfrm>
            <a:off x="589891" y="2047384"/>
            <a:ext cx="7788751" cy="22467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The 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purpose of a schema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is to </a:t>
            </a:r>
          </a:p>
          <a:p>
            <a:pPr algn="ctr"/>
            <a:r>
              <a:rPr lang="en-US" sz="2800" dirty="0">
                <a:solidFill>
                  <a:srgbClr val="C0504D"/>
                </a:solidFill>
                <a:latin typeface="+mn-lt"/>
              </a:rPr>
              <a:t>define a class of XML documents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, and so the term "instance document" is often used to </a:t>
            </a:r>
          </a:p>
          <a:p>
            <a:pPr algn="ctr"/>
            <a:r>
              <a:rPr lang="en-US" sz="2800" dirty="0">
                <a:solidFill>
                  <a:srgbClr val="C0504D"/>
                </a:solidFill>
                <a:latin typeface="+mn-lt"/>
              </a:rPr>
              <a:t>describe an XML document </a:t>
            </a:r>
          </a:p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that</a:t>
            </a:r>
            <a:r>
              <a:rPr lang="en-US" sz="2800" dirty="0">
                <a:solidFill>
                  <a:srgbClr val="C0504D"/>
                </a:solidFill>
                <a:latin typeface="+mn-lt"/>
              </a:rPr>
              <a:t> conforms to a particular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891" y="4403267"/>
            <a:ext cx="376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http://www.w3.org/TR/xmlschema-0/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4661" y="5250975"/>
            <a:ext cx="6642187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r"/>
            <a:r>
              <a:rPr lang="en-US" dirty="0">
                <a:solidFill>
                  <a:schemeClr val="accent2"/>
                </a:solidFill>
              </a:rPr>
              <a:t>a syntax checker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9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947809" y="2191519"/>
            <a:ext cx="6691542" cy="2862323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xsd:complexType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name="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USAddress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 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&lt;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xsd:sequence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xsd:element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7F7F7F"/>
                </a:solidFill>
                <a:latin typeface="+mn-lt"/>
              </a:rPr>
              <a:t>name="name"   type=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xsd:string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xsd:element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name="street" type="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xsd:string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xsd:element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name="city"   type="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xsd:string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xsd:element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name="state"  type="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xsd:string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xsd:element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name="zip"    type="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xsd:decimal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&lt;/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xsd:sequence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&lt;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xsd:attribute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name="country" type="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xsd:NMTOKEN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 fixed="US"/&gt;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xsd:complexType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947809" y="1577552"/>
            <a:ext cx="3876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Defining the </a:t>
            </a:r>
            <a:r>
              <a:rPr lang="en-US" dirty="0" err="1">
                <a:latin typeface="+mn-lt"/>
              </a:rPr>
              <a:t>USAddress</a:t>
            </a:r>
            <a:r>
              <a:rPr lang="en-US" dirty="0">
                <a:latin typeface="+mn-lt"/>
              </a:rPr>
              <a:t>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7810" y="5468393"/>
            <a:ext cx="669154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… must have specific elements </a:t>
            </a:r>
          </a:p>
          <a:p>
            <a:r>
              <a:rPr lang="en-US" dirty="0">
                <a:latin typeface="+mn-lt"/>
              </a:rPr>
              <a:t>… in a specific order</a:t>
            </a:r>
          </a:p>
          <a:p>
            <a:r>
              <a:rPr lang="en-US" dirty="0">
                <a:latin typeface="+mn-lt"/>
              </a:rPr>
              <a:t>… filled with specific types of data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71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18282" y="0"/>
            <a:ext cx="2925718" cy="1197559"/>
          </a:xfrm>
        </p:spPr>
        <p:txBody>
          <a:bodyPr/>
          <a:lstStyle/>
          <a:p>
            <a:r>
              <a:rPr lang="en-US" sz="3600" dirty="0"/>
              <a:t>XML Schema </a:t>
            </a:r>
            <a:br>
              <a:rPr lang="en-US" sz="3600" dirty="0"/>
            </a:br>
            <a:r>
              <a:rPr lang="en-US" sz="3600" dirty="0"/>
              <a:t>by Example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025525" y="1828800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b="0">
              <a:latin typeface="Times New Roman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39725" y="1600200"/>
            <a:ext cx="822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Trebuchet MS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0" y="0"/>
            <a:ext cx="6869721" cy="69865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&lt;?xml version="1.0"?&gt;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xsd:schema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xmlns:xsd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</a:t>
            </a:r>
            <a:r>
              <a:rPr lang="ja-JP" altLang="en-US" sz="1600" b="0" dirty="0">
                <a:solidFill>
                  <a:schemeClr val="tx2"/>
                </a:solidFill>
                <a:latin typeface="+mn-lt"/>
                <a:cs typeface="Arial"/>
              </a:rPr>
              <a:t>“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http://www.w3.org/2001/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XMLSchema</a:t>
            </a:r>
            <a:r>
              <a:rPr lang="ja-JP" altLang="en-US" sz="1600" b="0" dirty="0">
                <a:solidFill>
                  <a:schemeClr val="tx2"/>
                </a:solidFill>
                <a:latin typeface="+mn-lt"/>
                <a:cs typeface="Arial"/>
              </a:rPr>
              <a:t>”</a:t>
            </a:r>
            <a:endParaRPr lang="en-US" sz="1600" b="0" dirty="0">
              <a:solidFill>
                <a:schemeClr val="tx2"/>
              </a:solidFill>
              <a:latin typeface="+mn-lt"/>
              <a:cs typeface="Arial"/>
            </a:endParaRP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         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targetNamespace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="http://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www.books.org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"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         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xmlns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  <a:hlinkClick r:id="rId2"/>
              </a:rPr>
              <a:t>http://www.books.org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                  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name="Bookstore"&gt; 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xsd:complexType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xsd:sequence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ref="Book"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minOccurs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="1"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maxOccurs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="unbounded"/&gt;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&lt;/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xsd:sequence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&lt;/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xsd:complexType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&lt;/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name="Book"&gt;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xsd:complexType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xsd:sequence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ref="Title"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minOccurs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="1"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maxOccurs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="1"/&gt;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ref="Author"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minOccurs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="1"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maxOccurs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</a:t>
            </a:r>
            <a:r>
              <a:rPr lang="ja-JP" altLang="en-US" sz="1600" b="0" dirty="0">
                <a:solidFill>
                  <a:schemeClr val="tx2"/>
                </a:solidFill>
                <a:latin typeface="+mn-lt"/>
                <a:cs typeface="Arial"/>
              </a:rPr>
              <a:t>“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unbounded</a:t>
            </a:r>
            <a:r>
              <a:rPr lang="ja-JP" altLang="en-US" sz="1600" b="0" dirty="0">
                <a:solidFill>
                  <a:schemeClr val="tx2"/>
                </a:solidFill>
                <a:latin typeface="+mn-lt"/>
                <a:cs typeface="Arial"/>
              </a:rPr>
              <a:t>”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/&gt; 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ref="Date"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minOccurs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="1"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maxOccurs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="1"/&gt;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ref="ISBN"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minOccurs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="1"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maxOccurs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="1"/&gt;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ref="Publisher"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minOccurs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="1"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maxOccurs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="1"/&gt;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    &lt;/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xsd:sequence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    &lt;/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xsd:complexType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&lt;/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name="Title" type="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xsd:string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"/&gt;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name="Author" type="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xsd:string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"/&gt;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name="Date" type="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xsd:Date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"/&gt;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name="ISBN" type="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xsd:integer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"/&gt;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   &lt;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xsd:element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 name="Publisher" type="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xsd:string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"/&gt;</a:t>
            </a:r>
          </a:p>
          <a:p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&lt;/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Arial"/>
              </a:rPr>
              <a:t>xsd:schema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/>
              </a:rPr>
              <a:t>&gt;</a:t>
            </a:r>
          </a:p>
        </p:txBody>
      </p:sp>
      <p:sp>
        <p:nvSpPr>
          <p:cNvPr id="1206282" name="Line 10"/>
          <p:cNvSpPr>
            <a:spLocks noChangeShapeType="1"/>
          </p:cNvSpPr>
          <p:nvPr/>
        </p:nvSpPr>
        <p:spPr bwMode="auto">
          <a:xfrm>
            <a:off x="3235325" y="1197559"/>
            <a:ext cx="2594725" cy="29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6283" name="Text Box 11"/>
          <p:cNvSpPr txBox="1">
            <a:spLocks noChangeArrowheads="1"/>
          </p:cNvSpPr>
          <p:nvPr/>
        </p:nvSpPr>
        <p:spPr bwMode="auto">
          <a:xfrm>
            <a:off x="5760486" y="1315877"/>
            <a:ext cx="325719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+mn-lt"/>
              </a:rPr>
              <a:t> “Bookstore” is a complex Type</a:t>
            </a:r>
          </a:p>
        </p:txBody>
      </p:sp>
      <p:sp>
        <p:nvSpPr>
          <p:cNvPr id="1206286" name="Text Box 14"/>
          <p:cNvSpPr txBox="1">
            <a:spLocks noChangeArrowheads="1"/>
          </p:cNvSpPr>
          <p:nvPr/>
        </p:nvSpPr>
        <p:spPr bwMode="auto">
          <a:xfrm>
            <a:off x="6617175" y="1627876"/>
            <a:ext cx="240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+mn-lt"/>
              </a:rPr>
              <a:t>A sequence of  1 or more “Book”</a:t>
            </a:r>
            <a:r>
              <a:rPr lang="en-US" altLang="ja-JP" sz="1800" b="0" dirty="0">
                <a:latin typeface="+mn-lt"/>
              </a:rPr>
              <a:t> </a:t>
            </a:r>
            <a:r>
              <a:rPr lang="en-US" sz="1800" b="0" dirty="0">
                <a:latin typeface="+mn-lt"/>
              </a:rPr>
              <a:t>elements</a:t>
            </a:r>
          </a:p>
        </p:txBody>
      </p:sp>
      <p:sp>
        <p:nvSpPr>
          <p:cNvPr id="1206287" name="Line 15"/>
          <p:cNvSpPr>
            <a:spLocks noChangeShapeType="1"/>
          </p:cNvSpPr>
          <p:nvPr/>
        </p:nvSpPr>
        <p:spPr bwMode="auto">
          <a:xfrm>
            <a:off x="2270166" y="1997075"/>
            <a:ext cx="4182117" cy="8257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6288" name="Text Box 16"/>
          <p:cNvSpPr txBox="1">
            <a:spLocks noChangeArrowheads="1"/>
          </p:cNvSpPr>
          <p:nvPr/>
        </p:nvSpPr>
        <p:spPr bwMode="auto">
          <a:xfrm>
            <a:off x="6452283" y="2557889"/>
            <a:ext cx="26750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+mn-lt"/>
              </a:rPr>
              <a:t>When referring to another</a:t>
            </a:r>
          </a:p>
          <a:p>
            <a:pPr eaLnBrk="1" hangingPunct="1"/>
            <a:r>
              <a:rPr lang="en-US" sz="1800" b="0" dirty="0">
                <a:latin typeface="+mn-lt"/>
              </a:rPr>
              <a:t>Element, use </a:t>
            </a:r>
            <a:r>
              <a:rPr lang="ja-JP" altLang="en-US" sz="1800" b="0" dirty="0">
                <a:latin typeface="+mn-lt"/>
              </a:rPr>
              <a:t>“</a:t>
            </a:r>
            <a:r>
              <a:rPr lang="en-US" sz="1800" b="0" dirty="0">
                <a:latin typeface="+mn-lt"/>
              </a:rPr>
              <a:t>ref</a:t>
            </a:r>
            <a:r>
              <a:rPr lang="ja-JP" altLang="en-US" sz="1800" b="0" dirty="0">
                <a:latin typeface="+mn-lt"/>
              </a:rPr>
              <a:t>”</a:t>
            </a:r>
            <a:endParaRPr lang="en-US" sz="1800" b="0" dirty="0">
              <a:latin typeface="+mn-lt"/>
            </a:endParaRPr>
          </a:p>
        </p:txBody>
      </p:sp>
      <p:sp>
        <p:nvSpPr>
          <p:cNvPr id="1206296" name="Text Box 24"/>
          <p:cNvSpPr txBox="1">
            <a:spLocks noChangeArrowheads="1"/>
          </p:cNvSpPr>
          <p:nvPr/>
        </p:nvSpPr>
        <p:spPr bwMode="auto">
          <a:xfrm>
            <a:off x="5893765" y="5559520"/>
            <a:ext cx="23386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+mn-lt"/>
              </a:rPr>
              <a:t>Notice the use of more</a:t>
            </a:r>
          </a:p>
          <a:p>
            <a:pPr eaLnBrk="1" hangingPunct="1"/>
            <a:r>
              <a:rPr lang="en-US" sz="1800" b="0" dirty="0">
                <a:latin typeface="+mn-lt"/>
              </a:rPr>
              <a:t>meaningful data types </a:t>
            </a:r>
          </a:p>
        </p:txBody>
      </p:sp>
    </p:spTree>
    <p:extLst>
      <p:ext uri="{BB962C8B-B14F-4D97-AF65-F5344CB8AC3E}">
        <p14:creationId xmlns:p14="http://schemas.microsoft.com/office/powerpoint/2010/main" val="3661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82" grpId="0" animBg="1"/>
      <p:bldP spid="1206283" grpId="0"/>
      <p:bldP spid="1206286" grpId="0"/>
      <p:bldP spid="1206287" grpId="0" animBg="1"/>
      <p:bldP spid="1206288" grpId="0"/>
      <p:bldP spid="12062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 Primitive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3016" y="1976556"/>
            <a:ext cx="17783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string</a:t>
            </a:r>
          </a:p>
          <a:p>
            <a:r>
              <a:rPr lang="nl-NL" dirty="0" err="1">
                <a:latin typeface="+mn-lt"/>
              </a:rPr>
              <a:t>boolean</a:t>
            </a:r>
            <a:endParaRPr lang="nl-NL" dirty="0">
              <a:latin typeface="+mn-lt"/>
            </a:endParaRPr>
          </a:p>
          <a:p>
            <a:r>
              <a:rPr lang="hr-HR" dirty="0">
                <a:latin typeface="+mn-lt"/>
              </a:rPr>
              <a:t>decimal</a:t>
            </a:r>
          </a:p>
          <a:p>
            <a:r>
              <a:rPr lang="ro-RO" dirty="0">
                <a:latin typeface="+mn-lt"/>
              </a:rPr>
              <a:t>float</a:t>
            </a:r>
          </a:p>
          <a:p>
            <a:r>
              <a:rPr lang="ro-RO" dirty="0">
                <a:latin typeface="+mn-lt"/>
              </a:rPr>
              <a:t>double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0538" y="1976556"/>
            <a:ext cx="17783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+mn-lt"/>
              </a:rPr>
              <a:t>duration</a:t>
            </a:r>
          </a:p>
          <a:p>
            <a:r>
              <a:rPr lang="nl-NL" dirty="0" err="1">
                <a:latin typeface="+mn-lt"/>
              </a:rPr>
              <a:t>dateTime</a:t>
            </a:r>
            <a:endParaRPr lang="nl-NL" dirty="0">
              <a:latin typeface="+mn-lt"/>
            </a:endParaRPr>
          </a:p>
          <a:p>
            <a:r>
              <a:rPr lang="en-US" dirty="0">
                <a:latin typeface="+mn-lt"/>
              </a:rPr>
              <a:t>time</a:t>
            </a:r>
          </a:p>
          <a:p>
            <a:r>
              <a:rPr lang="nl-NL" dirty="0">
                <a:latin typeface="+mn-lt"/>
              </a:rPr>
              <a:t>date</a:t>
            </a:r>
          </a:p>
          <a:p>
            <a:r>
              <a:rPr lang="en-US" dirty="0" err="1">
                <a:latin typeface="+mn-lt"/>
              </a:rPr>
              <a:t>gYearMonth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gYear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gMonthDay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gDay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gMonth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8060" y="1976556"/>
            <a:ext cx="2024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latin typeface="+mn-lt"/>
              </a:rPr>
              <a:t>hexBinary</a:t>
            </a:r>
            <a:endParaRPr lang="cs-CZ" dirty="0">
              <a:latin typeface="+mn-lt"/>
            </a:endParaRPr>
          </a:p>
          <a:p>
            <a:r>
              <a:rPr lang="hu-HU" dirty="0">
                <a:latin typeface="+mn-lt"/>
              </a:rPr>
              <a:t>base64Binary</a:t>
            </a:r>
          </a:p>
          <a:p>
            <a:r>
              <a:rPr lang="en-US" dirty="0" err="1">
                <a:latin typeface="+mn-lt"/>
              </a:rPr>
              <a:t>anyURI</a:t>
            </a:r>
            <a:endParaRPr lang="en-US" dirty="0">
              <a:latin typeface="+mn-lt"/>
            </a:endParaRPr>
          </a:p>
          <a:p>
            <a:r>
              <a:rPr lang="de-DE" dirty="0" err="1">
                <a:latin typeface="+mn-lt"/>
              </a:rPr>
              <a:t>Qname</a:t>
            </a:r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NOTATION</a:t>
            </a:r>
            <a:endParaRPr lang="en-US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41115" y="5389684"/>
            <a:ext cx="5855503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r"/>
            <a:r>
              <a:rPr lang="en-US" dirty="0">
                <a:solidFill>
                  <a:schemeClr val="accent3"/>
                </a:solidFill>
              </a:rPr>
              <a:t>useful in RDF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88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51393"/>
            <a:ext cx="7659687" cy="11684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esource</a:t>
            </a:r>
            <a:br>
              <a:rPr lang="en-US" dirty="0"/>
            </a:br>
            <a:r>
              <a:rPr lang="en-US" dirty="0"/>
              <a:t>D</a:t>
            </a:r>
            <a:r>
              <a:rPr lang="en-US" dirty="0">
                <a:solidFill>
                  <a:srgbClr val="D99694"/>
                </a:solidFill>
              </a:rPr>
              <a:t>escription</a:t>
            </a:r>
            <a:br>
              <a:rPr lang="en-US" dirty="0"/>
            </a:br>
            <a:r>
              <a:rPr lang="en-US" dirty="0"/>
              <a:t>F</a:t>
            </a:r>
            <a:r>
              <a:rPr lang="en-US" dirty="0">
                <a:solidFill>
                  <a:srgbClr val="D99694"/>
                </a:solidFill>
              </a:rPr>
              <a:t>ramework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50808" y="849757"/>
            <a:ext cx="6182784" cy="5504348"/>
            <a:chOff x="1494480" y="1353652"/>
            <a:chExt cx="6182784" cy="5504348"/>
          </a:xfrm>
        </p:grpSpPr>
        <p:pic>
          <p:nvPicPr>
            <p:cNvPr id="4" name="Picture 3" descr="sw-stack-200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480" y="1353652"/>
              <a:ext cx="6182784" cy="5504348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2938212" y="1383684"/>
              <a:ext cx="4739052" cy="4245823"/>
            </a:xfrm>
            <a:custGeom>
              <a:avLst/>
              <a:gdLst>
                <a:gd name="connsiteX0" fmla="*/ 28434 w 4739052"/>
                <a:gd name="connsiteY0" fmla="*/ 3639277 h 4245823"/>
                <a:gd name="connsiteX1" fmla="*/ 748770 w 4739052"/>
                <a:gd name="connsiteY1" fmla="*/ 3658231 h 4245823"/>
                <a:gd name="connsiteX2" fmla="*/ 758248 w 4739052"/>
                <a:gd name="connsiteY2" fmla="*/ 3118026 h 4245823"/>
                <a:gd name="connsiteX3" fmla="*/ 3620635 w 4739052"/>
                <a:gd name="connsiteY3" fmla="*/ 3089594 h 4245823"/>
                <a:gd name="connsiteX4" fmla="*/ 3639592 w 4739052"/>
                <a:gd name="connsiteY4" fmla="*/ 4245823 h 4245823"/>
                <a:gd name="connsiteX5" fmla="*/ 4739052 w 4739052"/>
                <a:gd name="connsiteY5" fmla="*/ 4207914 h 4245823"/>
                <a:gd name="connsiteX6" fmla="*/ 4672705 w 4739052"/>
                <a:gd name="connsiteY6" fmla="*/ 28431 h 4245823"/>
                <a:gd name="connsiteX7" fmla="*/ 2568566 w 4739052"/>
                <a:gd name="connsiteY7" fmla="*/ 0 h 4245823"/>
                <a:gd name="connsiteX8" fmla="*/ 2559088 w 4739052"/>
                <a:gd name="connsiteY8" fmla="*/ 530727 h 4245823"/>
                <a:gd name="connsiteX9" fmla="*/ 0 w 4739052"/>
                <a:gd name="connsiteY9" fmla="*/ 540205 h 4245823"/>
                <a:gd name="connsiteX10" fmla="*/ 28434 w 4739052"/>
                <a:gd name="connsiteY10" fmla="*/ 3639277 h 424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39052" h="4245823">
                  <a:moveTo>
                    <a:pt x="28434" y="3639277"/>
                  </a:moveTo>
                  <a:lnTo>
                    <a:pt x="748770" y="3658231"/>
                  </a:lnTo>
                  <a:lnTo>
                    <a:pt x="758248" y="3118026"/>
                  </a:lnTo>
                  <a:lnTo>
                    <a:pt x="3620635" y="3089594"/>
                  </a:lnTo>
                  <a:lnTo>
                    <a:pt x="3639592" y="4245823"/>
                  </a:lnTo>
                  <a:lnTo>
                    <a:pt x="4739052" y="4207914"/>
                  </a:lnTo>
                  <a:lnTo>
                    <a:pt x="4672705" y="28431"/>
                  </a:lnTo>
                  <a:lnTo>
                    <a:pt x="2568566" y="0"/>
                  </a:lnTo>
                  <a:lnTo>
                    <a:pt x="2559088" y="530727"/>
                  </a:lnTo>
                  <a:lnTo>
                    <a:pt x="0" y="540205"/>
                  </a:lnTo>
                  <a:lnTo>
                    <a:pt x="28434" y="3639277"/>
                  </a:lnTo>
                  <a:close/>
                </a:path>
              </a:pathLst>
            </a:custGeom>
            <a:solidFill>
              <a:schemeClr val="bg1">
                <a:alpha val="91000"/>
              </a:schemeClr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2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520" y="2357271"/>
            <a:ext cx="7402182" cy="2062103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The Resource Description Framework (RDF) </a:t>
            </a:r>
          </a:p>
          <a:p>
            <a:pPr algn="ctr"/>
            <a:r>
              <a:rPr lang="en-US" sz="3200" dirty="0">
                <a:latin typeface="+mn-lt"/>
              </a:rPr>
              <a:t>is a language for </a:t>
            </a:r>
          </a:p>
          <a:p>
            <a:pPr algn="ctr"/>
            <a:r>
              <a:rPr lang="en-US" sz="3200" dirty="0">
                <a:latin typeface="+mn-lt"/>
              </a:rPr>
              <a:t>representing information about resources </a:t>
            </a:r>
          </a:p>
          <a:p>
            <a:pPr algn="ctr"/>
            <a:r>
              <a:rPr lang="en-US" sz="3200" dirty="0">
                <a:latin typeface="+mn-lt"/>
              </a:rPr>
              <a:t>in the World Wide Web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520" y="4529772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http://www.w3.org/TR/</a:t>
            </a:r>
            <a:r>
              <a:rPr lang="en-US" sz="1800" dirty="0" err="1">
                <a:solidFill>
                  <a:schemeClr val="accent1"/>
                </a:solidFill>
                <a:latin typeface="+mn-lt"/>
              </a:rPr>
              <a:t>rdf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-primer/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18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3252" y="1905506"/>
            <a:ext cx="7689223" cy="1200328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Intended for representing metadata about Web resources, such as the title, author, and modification date </a:t>
            </a:r>
          </a:p>
          <a:p>
            <a:pPr algn="ctr"/>
            <a:r>
              <a:rPr lang="en-US" dirty="0">
                <a:latin typeface="+mn-lt"/>
              </a:rPr>
              <a:t>of a Web 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004" y="3672128"/>
            <a:ext cx="8193719" cy="2308324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… also be used to represent information about </a:t>
            </a:r>
          </a:p>
          <a:p>
            <a:pPr algn="ctr"/>
            <a:r>
              <a:rPr lang="en-US" dirty="0">
                <a:latin typeface="+mn-lt"/>
              </a:rPr>
              <a:t>things that can be </a:t>
            </a:r>
            <a:r>
              <a:rPr lang="en-US" i="1" dirty="0">
                <a:latin typeface="+mn-lt"/>
              </a:rPr>
              <a:t>identified</a:t>
            </a:r>
            <a:r>
              <a:rPr lang="en-US" dirty="0">
                <a:latin typeface="+mn-lt"/>
              </a:rPr>
              <a:t> on the Web, </a:t>
            </a:r>
          </a:p>
          <a:p>
            <a:pPr algn="ctr"/>
            <a:r>
              <a:rPr lang="en-US" dirty="0">
                <a:latin typeface="+mn-lt"/>
              </a:rPr>
              <a:t>even when they cannot be directly </a:t>
            </a:r>
            <a:r>
              <a:rPr lang="en-US" i="1" dirty="0">
                <a:latin typeface="+mn-lt"/>
              </a:rPr>
              <a:t>retrieved</a:t>
            </a:r>
            <a:r>
              <a:rPr lang="en-US" dirty="0">
                <a:latin typeface="+mn-lt"/>
              </a:rPr>
              <a:t> on the Web</a:t>
            </a:r>
          </a:p>
          <a:p>
            <a:pPr algn="ctr"/>
            <a:endParaRPr lang="en-US" dirty="0">
              <a:latin typeface="+mn-lt"/>
            </a:endParaRPr>
          </a:p>
          <a:p>
            <a:pPr algn="ctr"/>
            <a:r>
              <a:rPr lang="en-US" dirty="0">
                <a:latin typeface="+mn-lt"/>
              </a:rPr>
              <a:t>examples include information about items available from on-line shopping facilities (e.g., prices and availability)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esource</a:t>
            </a:r>
            <a:r>
              <a:rPr lang="en-US" dirty="0"/>
              <a:t> D</a:t>
            </a:r>
            <a:r>
              <a:rPr lang="en-US" dirty="0">
                <a:solidFill>
                  <a:srgbClr val="558ED5"/>
                </a:solidFill>
              </a:rPr>
              <a:t>escription</a:t>
            </a:r>
            <a:r>
              <a:rPr lang="en-US" dirty="0"/>
              <a:t> F</a:t>
            </a:r>
            <a:r>
              <a:rPr lang="en-US" dirty="0">
                <a:solidFill>
                  <a:srgbClr val="558ED5"/>
                </a:solidFill>
              </a:rPr>
              <a:t>ramework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4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Resources Using URIs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76" y="1866089"/>
            <a:ext cx="1108937" cy="1108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356626" y="3577437"/>
            <a:ext cx="4723132" cy="57775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http://</a:t>
            </a:r>
            <a:r>
              <a:rPr lang="en-US" dirty="0" err="1">
                <a:latin typeface="+mn-lt"/>
              </a:rPr>
              <a:t>szekelys.com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family#pedro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6567" y="5405708"/>
            <a:ext cx="118028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“Pedro”</a:t>
            </a:r>
          </a:p>
        </p:txBody>
      </p:sp>
      <p:cxnSp>
        <p:nvCxnSpPr>
          <p:cNvPr id="10" name="Curved Connector 9"/>
          <p:cNvCxnSpPr>
            <a:stCxn id="5" idx="3"/>
            <a:endCxn id="8" idx="1"/>
          </p:cNvCxnSpPr>
          <p:nvPr/>
        </p:nvCxnSpPr>
        <p:spPr>
          <a:xfrm>
            <a:off x="5079758" y="3866313"/>
            <a:ext cx="2476809" cy="1770228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04268" y="4574310"/>
            <a:ext cx="4853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http://</a:t>
            </a:r>
            <a:r>
              <a:rPr lang="en-US" dirty="0" err="1">
                <a:latin typeface="+mn-lt"/>
              </a:rPr>
              <a:t>xmlns.com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foaf</a:t>
            </a:r>
            <a:r>
              <a:rPr lang="en-US" dirty="0">
                <a:latin typeface="+mn-lt"/>
              </a:rPr>
              <a:t>/0.1/</a:t>
            </a:r>
            <a:r>
              <a:rPr lang="en-US" dirty="0" err="1">
                <a:latin typeface="+mn-lt"/>
              </a:rPr>
              <a:t>firstName</a:t>
            </a: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7784" y="2144627"/>
            <a:ext cx="4167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That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guy</a:t>
            </a:r>
            <a:r>
              <a:rPr lang="en-US" dirty="0">
                <a:latin typeface="+mn-lt"/>
              </a:rPr>
              <a:t> has first name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“Pedro”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86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Unicode?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3448" y="3595045"/>
            <a:ext cx="490510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>
                <a:solidFill>
                  <a:schemeClr val="accent1"/>
                </a:solidFill>
                <a:latin typeface="+mn-lt"/>
              </a:rPr>
              <a:t>http://site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.com</a:t>
            </a:r>
            <a:r>
              <a:rPr lang="el-GR" sz="3200" dirty="0">
                <a:solidFill>
                  <a:schemeClr val="accent1"/>
                </a:solidFill>
                <a:latin typeface="+mn-lt"/>
              </a:rPr>
              <a:t>/Μία_Σελίδα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0869" y="2477895"/>
            <a:ext cx="595026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n-lt"/>
              </a:rPr>
              <a:t>http://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site.com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/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Македонски.html</a:t>
            </a:r>
            <a:endParaRPr lang="en-US" sz="3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3436" y="4712195"/>
            <a:ext cx="53451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chemeClr val="accent1"/>
                </a:solidFill>
                <a:latin typeface="+mn-lt"/>
              </a:rPr>
              <a:t>http://</a:t>
            </a:r>
            <a:r>
              <a:rPr lang="en-US" sz="3200" u="sng" dirty="0" err="1">
                <a:solidFill>
                  <a:schemeClr val="accent1"/>
                </a:solidFill>
                <a:latin typeface="+mn-lt"/>
              </a:rPr>
              <a:t>www.中国政府.政务.cn</a:t>
            </a:r>
            <a:endParaRPr lang="en-US" sz="320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4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Information as Triples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1361" y="2476023"/>
            <a:ext cx="3627156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latin typeface="+mn-lt"/>
              </a:rPr>
              <a:t>http://</a:t>
            </a:r>
            <a:r>
              <a:rPr lang="en-US" sz="1800" dirty="0" err="1">
                <a:solidFill>
                  <a:schemeClr val="accent2"/>
                </a:solidFill>
                <a:latin typeface="+mn-lt"/>
              </a:rPr>
              <a:t>szekelys.com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/</a:t>
            </a:r>
            <a:r>
              <a:rPr lang="en-US" sz="1800" dirty="0" err="1">
                <a:solidFill>
                  <a:schemeClr val="accent2"/>
                </a:solidFill>
                <a:latin typeface="+mn-lt"/>
              </a:rPr>
              <a:t>family#pedro</a:t>
            </a:r>
            <a:endParaRPr lang="en-US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3536" y="2522458"/>
            <a:ext cx="9354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“Pedro”</a:t>
            </a:r>
          </a:p>
        </p:txBody>
      </p:sp>
      <p:cxnSp>
        <p:nvCxnSpPr>
          <p:cNvPr id="10" name="Curved Connector 9"/>
          <p:cNvCxnSpPr>
            <a:stCxn id="5" idx="3"/>
            <a:endCxn id="8" idx="1"/>
          </p:cNvCxnSpPr>
          <p:nvPr/>
        </p:nvCxnSpPr>
        <p:spPr>
          <a:xfrm>
            <a:off x="3818517" y="2707124"/>
            <a:ext cx="4065019" cy="12700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17832" y="2294297"/>
            <a:ext cx="36866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+mn-lt"/>
              </a:rPr>
              <a:t>http://</a:t>
            </a:r>
            <a:r>
              <a:rPr lang="en-US" sz="1800" dirty="0" err="1">
                <a:solidFill>
                  <a:schemeClr val="accent4"/>
                </a:solidFill>
                <a:latin typeface="+mn-lt"/>
              </a:rPr>
              <a:t>xmlns.com</a:t>
            </a:r>
            <a:r>
              <a:rPr lang="en-US" sz="1800" dirty="0">
                <a:solidFill>
                  <a:schemeClr val="accent4"/>
                </a:solidFill>
                <a:latin typeface="+mn-lt"/>
              </a:rPr>
              <a:t>/</a:t>
            </a:r>
            <a:r>
              <a:rPr lang="en-US" sz="1800" dirty="0" err="1">
                <a:solidFill>
                  <a:schemeClr val="accent4"/>
                </a:solidFill>
                <a:latin typeface="+mn-lt"/>
              </a:rPr>
              <a:t>foaf</a:t>
            </a:r>
            <a:r>
              <a:rPr lang="en-US" sz="1800" dirty="0">
                <a:solidFill>
                  <a:schemeClr val="accent4"/>
                </a:solidFill>
                <a:latin typeface="+mn-lt"/>
              </a:rPr>
              <a:t>/0.1/</a:t>
            </a:r>
            <a:r>
              <a:rPr lang="en-US" sz="1800" dirty="0" err="1">
                <a:solidFill>
                  <a:schemeClr val="accent4"/>
                </a:solidFill>
                <a:latin typeface="+mn-lt"/>
              </a:rPr>
              <a:t>firstName</a:t>
            </a:r>
            <a:endParaRPr lang="en-US" sz="1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84" y="3540072"/>
            <a:ext cx="110949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Subject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25105" y="3896376"/>
            <a:ext cx="1370237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Predicate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6205" y="4293407"/>
            <a:ext cx="10101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560" y="4024571"/>
            <a:ext cx="294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The resource being described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08192" y="4381410"/>
            <a:ext cx="267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 property of the resource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7967" y="4782480"/>
            <a:ext cx="257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The value of the property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55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2" grpId="0"/>
      <p:bldP spid="19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Namespaces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13490" y="4638517"/>
            <a:ext cx="3627156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szekelys.com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family#pedro</a:t>
            </a:r>
            <a:endParaRPr lang="en-US" sz="18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8901" y="5867637"/>
            <a:ext cx="9354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“Pedro”</a:t>
            </a:r>
          </a:p>
        </p:txBody>
      </p:sp>
      <p:cxnSp>
        <p:nvCxnSpPr>
          <p:cNvPr id="20" name="Curved Connector 19"/>
          <p:cNvCxnSpPr>
            <a:stCxn id="15" idx="3"/>
            <a:endCxn id="19" idx="1"/>
          </p:cNvCxnSpPr>
          <p:nvPr/>
        </p:nvCxnSpPr>
        <p:spPr>
          <a:xfrm>
            <a:off x="5140646" y="4869618"/>
            <a:ext cx="1798255" cy="1182685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6303" y="5116710"/>
            <a:ext cx="15486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foaf:firstName</a:t>
            </a:r>
            <a:endParaRPr lang="en-US" sz="1800" dirty="0">
              <a:latin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13490" y="1847751"/>
            <a:ext cx="3627156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szekelys.com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family#pedro</a:t>
            </a:r>
            <a:endParaRPr lang="en-US" sz="18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38901" y="3076871"/>
            <a:ext cx="9354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“Pedro”</a:t>
            </a:r>
          </a:p>
        </p:txBody>
      </p:sp>
      <p:cxnSp>
        <p:nvCxnSpPr>
          <p:cNvPr id="28" name="Curved Connector 27"/>
          <p:cNvCxnSpPr>
            <a:stCxn id="26" idx="3"/>
            <a:endCxn id="27" idx="1"/>
          </p:cNvCxnSpPr>
          <p:nvPr/>
        </p:nvCxnSpPr>
        <p:spPr>
          <a:xfrm>
            <a:off x="5140646" y="2078852"/>
            <a:ext cx="1798255" cy="1182685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00793" y="2421812"/>
            <a:ext cx="36866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xmlns.com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foaf</a:t>
            </a:r>
            <a:r>
              <a:rPr lang="en-US" sz="1800" dirty="0">
                <a:latin typeface="+mn-lt"/>
              </a:rPr>
              <a:t>/0.1/</a:t>
            </a:r>
            <a:r>
              <a:rPr lang="en-US" sz="1800" dirty="0" err="1">
                <a:latin typeface="+mn-lt"/>
              </a:rPr>
              <a:t>firstName</a:t>
            </a:r>
            <a:endParaRPr lang="en-US" sz="1800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24310" y="3555693"/>
            <a:ext cx="0" cy="62671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6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Graphs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82958" y="3068564"/>
            <a:ext cx="3627156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szekelys.com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family#pedro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8369" y="4297684"/>
            <a:ext cx="9354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“Pedro”</a:t>
            </a:r>
          </a:p>
        </p:txBody>
      </p:sp>
      <p:cxnSp>
        <p:nvCxnSpPr>
          <p:cNvPr id="10" name="Curved Connector 9"/>
          <p:cNvCxnSpPr>
            <a:stCxn id="5" idx="3"/>
            <a:endCxn id="8" idx="1"/>
          </p:cNvCxnSpPr>
          <p:nvPr/>
        </p:nvCxnSpPr>
        <p:spPr>
          <a:xfrm>
            <a:off x="4810114" y="3299665"/>
            <a:ext cx="1798255" cy="1182685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35771" y="3546757"/>
            <a:ext cx="15486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foaf:firstName</a:t>
            </a:r>
            <a:endParaRPr lang="en-US" sz="1800" dirty="0"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06324" y="1485738"/>
            <a:ext cx="1809229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foaf:Person</a:t>
            </a:r>
            <a:endParaRPr lang="en-US" sz="1800" dirty="0">
              <a:latin typeface="+mn-lt"/>
            </a:endParaRPr>
          </a:p>
        </p:txBody>
      </p:sp>
      <p:cxnSp>
        <p:nvCxnSpPr>
          <p:cNvPr id="9" name="Curved Connector 8"/>
          <p:cNvCxnSpPr>
            <a:stCxn id="5" idx="0"/>
            <a:endCxn id="12" idx="1"/>
          </p:cNvCxnSpPr>
          <p:nvPr/>
        </p:nvCxnSpPr>
        <p:spPr>
          <a:xfrm rot="5400000" flipH="1" flipV="1">
            <a:off x="4175568" y="537808"/>
            <a:ext cx="1351725" cy="3709788"/>
          </a:xfrm>
          <a:prstGeom prst="curved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9154" y="1699809"/>
            <a:ext cx="93656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rdf:type</a:t>
            </a:r>
            <a:endParaRPr lang="en-US" sz="1800" dirty="0">
              <a:latin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04539" y="5130580"/>
            <a:ext cx="2566698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isi.edu</a:t>
            </a:r>
            <a:r>
              <a:rPr lang="en-US" sz="1800" dirty="0">
                <a:latin typeface="+mn-lt"/>
              </a:rPr>
              <a:t>/~</a:t>
            </a:r>
            <a:r>
              <a:rPr lang="en-US" sz="1800" dirty="0" err="1">
                <a:latin typeface="+mn-lt"/>
              </a:rPr>
              <a:t>szekely</a:t>
            </a:r>
            <a:endParaRPr lang="en-US" sz="1800" dirty="0">
              <a:latin typeface="+mn-lt"/>
            </a:endParaRPr>
          </a:p>
        </p:txBody>
      </p:sp>
      <p:cxnSp>
        <p:nvCxnSpPr>
          <p:cNvPr id="18" name="Curved Connector 17"/>
          <p:cNvCxnSpPr>
            <a:stCxn id="5" idx="2"/>
            <a:endCxn id="17" idx="0"/>
          </p:cNvCxnSpPr>
          <p:nvPr/>
        </p:nvCxnSpPr>
        <p:spPr>
          <a:xfrm rot="16200000" flipH="1">
            <a:off x="2892305" y="3634996"/>
            <a:ext cx="1599815" cy="1391352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2105" y="4133571"/>
            <a:ext cx="1617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foaf:homepage</a:t>
            </a:r>
            <a:endParaRPr lang="en-US" sz="1800" dirty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68101" y="6219666"/>
            <a:ext cx="3311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 directed labelled graph</a:t>
            </a:r>
          </a:p>
        </p:txBody>
      </p:sp>
    </p:spTree>
    <p:extLst>
      <p:ext uri="{BB962C8B-B14F-4D97-AF65-F5344CB8AC3E}">
        <p14:creationId xmlns:p14="http://schemas.microsoft.com/office/powerpoint/2010/main" val="9249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Graphs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82958" y="3608895"/>
            <a:ext cx="3627156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szekelys.com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family#pedro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8369" y="4838015"/>
            <a:ext cx="9354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“Pedro”</a:t>
            </a:r>
          </a:p>
        </p:txBody>
      </p:sp>
      <p:cxnSp>
        <p:nvCxnSpPr>
          <p:cNvPr id="10" name="Curved Connector 9"/>
          <p:cNvCxnSpPr>
            <a:stCxn id="5" idx="3"/>
            <a:endCxn id="8" idx="1"/>
          </p:cNvCxnSpPr>
          <p:nvPr/>
        </p:nvCxnSpPr>
        <p:spPr>
          <a:xfrm>
            <a:off x="4810114" y="3839996"/>
            <a:ext cx="1798255" cy="1182685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35771" y="4087088"/>
            <a:ext cx="15486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foaf:firstName</a:t>
            </a:r>
            <a:endParaRPr lang="en-US" sz="1800" dirty="0"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06324" y="2026069"/>
            <a:ext cx="1809229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foaf:Person</a:t>
            </a:r>
            <a:endParaRPr lang="en-US" sz="1800" dirty="0">
              <a:latin typeface="+mn-lt"/>
            </a:endParaRPr>
          </a:p>
        </p:txBody>
      </p:sp>
      <p:cxnSp>
        <p:nvCxnSpPr>
          <p:cNvPr id="9" name="Curved Connector 8"/>
          <p:cNvCxnSpPr>
            <a:stCxn id="5" idx="0"/>
            <a:endCxn id="12" idx="1"/>
          </p:cNvCxnSpPr>
          <p:nvPr/>
        </p:nvCxnSpPr>
        <p:spPr>
          <a:xfrm rot="5400000" flipH="1" flipV="1">
            <a:off x="4175568" y="1078139"/>
            <a:ext cx="1351725" cy="3709788"/>
          </a:xfrm>
          <a:prstGeom prst="curved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9154" y="2240140"/>
            <a:ext cx="93656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rdf:type</a:t>
            </a:r>
            <a:endParaRPr lang="en-US" sz="1800" dirty="0">
              <a:latin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04539" y="5670911"/>
            <a:ext cx="2566698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isi.edu</a:t>
            </a:r>
            <a:r>
              <a:rPr lang="en-US" sz="1800" dirty="0">
                <a:latin typeface="+mn-lt"/>
              </a:rPr>
              <a:t>/~</a:t>
            </a:r>
            <a:r>
              <a:rPr lang="en-US" sz="1800" dirty="0" err="1">
                <a:latin typeface="+mn-lt"/>
              </a:rPr>
              <a:t>szekely</a:t>
            </a:r>
            <a:endParaRPr lang="en-US" sz="1800" dirty="0">
              <a:latin typeface="+mn-lt"/>
            </a:endParaRPr>
          </a:p>
        </p:txBody>
      </p:sp>
      <p:cxnSp>
        <p:nvCxnSpPr>
          <p:cNvPr id="18" name="Curved Connector 17"/>
          <p:cNvCxnSpPr>
            <a:stCxn id="5" idx="2"/>
            <a:endCxn id="17" idx="0"/>
          </p:cNvCxnSpPr>
          <p:nvPr/>
        </p:nvCxnSpPr>
        <p:spPr>
          <a:xfrm rot="16200000" flipH="1">
            <a:off x="2892305" y="4175327"/>
            <a:ext cx="1599815" cy="1391352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2105" y="4673902"/>
            <a:ext cx="1617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lvl="0"/>
            <a:r>
              <a:rPr lang="en-US" sz="1800" dirty="0" err="1">
                <a:solidFill>
                  <a:prstClr val="black"/>
                </a:solidFill>
                <a:latin typeface="Calibri"/>
              </a:rPr>
              <a:t>foaf:homepage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 rot="20767613">
            <a:off x="211206" y="3152841"/>
            <a:ext cx="248848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Real world objects</a:t>
            </a:r>
          </a:p>
        </p:txBody>
      </p:sp>
      <p:sp>
        <p:nvSpPr>
          <p:cNvPr id="14" name="TextBox 13"/>
          <p:cNvSpPr txBox="1"/>
          <p:nvPr/>
        </p:nvSpPr>
        <p:spPr>
          <a:xfrm rot="20767613">
            <a:off x="6152049" y="1447772"/>
            <a:ext cx="201674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Kinds of things</a:t>
            </a:r>
          </a:p>
        </p:txBody>
      </p:sp>
      <p:sp>
        <p:nvSpPr>
          <p:cNvPr id="15" name="TextBox 14"/>
          <p:cNvSpPr txBox="1"/>
          <p:nvPr/>
        </p:nvSpPr>
        <p:spPr>
          <a:xfrm rot="20767613">
            <a:off x="7251238" y="4293005"/>
            <a:ext cx="108665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Literals</a:t>
            </a:r>
          </a:p>
        </p:txBody>
      </p:sp>
      <p:sp>
        <p:nvSpPr>
          <p:cNvPr id="16" name="TextBox 15"/>
          <p:cNvSpPr txBox="1"/>
          <p:nvPr/>
        </p:nvSpPr>
        <p:spPr>
          <a:xfrm rot="20767613">
            <a:off x="298015" y="4986860"/>
            <a:ext cx="26381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Properties of things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7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 Vocabularies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82958" y="3608895"/>
            <a:ext cx="3627156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szekelys.com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family#pedro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6086" y="4271754"/>
            <a:ext cx="9354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“Pedro”</a:t>
            </a:r>
          </a:p>
        </p:txBody>
      </p:sp>
      <p:cxnSp>
        <p:nvCxnSpPr>
          <p:cNvPr id="10" name="Curved Connector 9"/>
          <p:cNvCxnSpPr>
            <a:stCxn id="5" idx="3"/>
            <a:endCxn id="8" idx="1"/>
          </p:cNvCxnSpPr>
          <p:nvPr/>
        </p:nvCxnSpPr>
        <p:spPr>
          <a:xfrm>
            <a:off x="4810114" y="3839996"/>
            <a:ext cx="2265972" cy="616424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35771" y="4087088"/>
            <a:ext cx="15486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foaf:firstName</a:t>
            </a:r>
            <a:endParaRPr lang="en-US" sz="1800" dirty="0"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79852" y="2009054"/>
            <a:ext cx="1809229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foaf:Person</a:t>
            </a:r>
            <a:endParaRPr lang="en-US" sz="1800" dirty="0">
              <a:latin typeface="+mn-lt"/>
            </a:endParaRPr>
          </a:p>
        </p:txBody>
      </p:sp>
      <p:cxnSp>
        <p:nvCxnSpPr>
          <p:cNvPr id="9" name="Curved Connector 8"/>
          <p:cNvCxnSpPr>
            <a:stCxn id="5" idx="0"/>
            <a:endCxn id="12" idx="1"/>
          </p:cNvCxnSpPr>
          <p:nvPr/>
        </p:nvCxnSpPr>
        <p:spPr>
          <a:xfrm rot="5400000" flipH="1" flipV="1">
            <a:off x="3653824" y="1582867"/>
            <a:ext cx="1368740" cy="2683316"/>
          </a:xfrm>
          <a:prstGeom prst="curved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9154" y="2240140"/>
            <a:ext cx="93656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rdf:type</a:t>
            </a:r>
            <a:endParaRPr lang="en-US" sz="1800" dirty="0">
              <a:latin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92737" y="5126274"/>
            <a:ext cx="2566698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isi.edu</a:t>
            </a:r>
            <a:r>
              <a:rPr lang="en-US" sz="1800" dirty="0">
                <a:latin typeface="+mn-lt"/>
              </a:rPr>
              <a:t>/~</a:t>
            </a:r>
            <a:r>
              <a:rPr lang="en-US" sz="1800" dirty="0" err="1">
                <a:latin typeface="+mn-lt"/>
              </a:rPr>
              <a:t>szekely</a:t>
            </a:r>
            <a:endParaRPr lang="en-US" sz="1800" dirty="0">
              <a:latin typeface="+mn-lt"/>
            </a:endParaRPr>
          </a:p>
        </p:txBody>
      </p:sp>
      <p:cxnSp>
        <p:nvCxnSpPr>
          <p:cNvPr id="18" name="Curved Connector 17"/>
          <p:cNvCxnSpPr>
            <a:stCxn id="5" idx="2"/>
            <a:endCxn id="17" idx="1"/>
          </p:cNvCxnSpPr>
          <p:nvPr/>
        </p:nvCxnSpPr>
        <p:spPr>
          <a:xfrm rot="16200000" flipH="1">
            <a:off x="3751497" y="3316134"/>
            <a:ext cx="1286279" cy="2796201"/>
          </a:xfrm>
          <a:prstGeom prst="curved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09095" y="4776958"/>
            <a:ext cx="1617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foaf:homepage</a:t>
            </a:r>
            <a:endParaRPr lang="en-US" sz="1800" dirty="0">
              <a:latin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199" y="1907078"/>
            <a:ext cx="1809229" cy="462201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schema:Person</a:t>
            </a:r>
            <a:endParaRPr lang="en-US" sz="1800" dirty="0">
              <a:latin typeface="+mn-lt"/>
            </a:endParaRPr>
          </a:p>
        </p:txBody>
      </p:sp>
      <p:cxnSp>
        <p:nvCxnSpPr>
          <p:cNvPr id="15" name="Curved Connector 14"/>
          <p:cNvCxnSpPr>
            <a:stCxn id="5" idx="0"/>
            <a:endCxn id="14" idx="3"/>
          </p:cNvCxnSpPr>
          <p:nvPr/>
        </p:nvCxnSpPr>
        <p:spPr>
          <a:xfrm rot="16200000" flipV="1">
            <a:off x="1896124" y="2508483"/>
            <a:ext cx="1470716" cy="730108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0371" y="2625129"/>
            <a:ext cx="93656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rdf:type</a:t>
            </a:r>
            <a:endParaRPr lang="en-US" sz="1800" dirty="0">
              <a:latin typeface="+mn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7199" y="6030960"/>
            <a:ext cx="3627156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C0504D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szekelys.com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family#claudia</a:t>
            </a:r>
            <a:endParaRPr lang="en-US" sz="1800" dirty="0">
              <a:latin typeface="+mn-lt"/>
            </a:endParaRPr>
          </a:p>
        </p:txBody>
      </p:sp>
      <p:cxnSp>
        <p:nvCxnSpPr>
          <p:cNvPr id="25" name="Curved Connector 24"/>
          <p:cNvCxnSpPr>
            <a:stCxn id="5" idx="2"/>
            <a:endCxn id="23" idx="0"/>
          </p:cNvCxnSpPr>
          <p:nvPr/>
        </p:nvCxnSpPr>
        <p:spPr>
          <a:xfrm rot="5400000">
            <a:off x="1653725" y="4688149"/>
            <a:ext cx="1959864" cy="725759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51819" y="4941608"/>
            <a:ext cx="1625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accent2"/>
                </a:solidFill>
                <a:latin typeface="+mn-lt"/>
              </a:rPr>
              <a:t>schema:spouse</a:t>
            </a:r>
            <a:endParaRPr lang="en-US" sz="180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64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URIs?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413" indent="-633413">
              <a:buFont typeface="Wingdings" charset="2"/>
              <a:buChar char=""/>
            </a:pPr>
            <a:r>
              <a:rPr lang="en-US" dirty="0"/>
              <a:t>URIs look cool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3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URIs?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413" indent="-633413">
              <a:buFont typeface="Wingdings" charset="2"/>
              <a:buChar char=""/>
            </a:pPr>
            <a:r>
              <a:rPr lang="en-US" dirty="0"/>
              <a:t>URIs look cool</a:t>
            </a:r>
          </a:p>
          <a:p>
            <a:pPr marL="633413" indent="-633413">
              <a:buFont typeface="Wingdings" charset="2"/>
              <a:buChar char=""/>
            </a:pPr>
            <a:r>
              <a:rPr lang="en-US" dirty="0"/>
              <a:t>Precisely identify resources</a:t>
            </a:r>
          </a:p>
          <a:p>
            <a:pPr marL="930276" lvl="1" indent="-633413">
              <a:buFont typeface="Wingdings" charset="2"/>
              <a:buChar char=""/>
            </a:pPr>
            <a:r>
              <a:rPr lang="en-US" dirty="0"/>
              <a:t>Avoid confusion among different “Wang Wei”</a:t>
            </a:r>
          </a:p>
          <a:p>
            <a:pPr marL="633413" indent="-633413">
              <a:buFont typeface="Wingdings" charset="2"/>
              <a:buChar char=""/>
            </a:pPr>
            <a:r>
              <a:rPr lang="en-US" dirty="0"/>
              <a:t>Precisely identify properties</a:t>
            </a:r>
          </a:p>
          <a:p>
            <a:pPr marL="930276" lvl="1" indent="-633413">
              <a:buFont typeface="Wingdings" charset="2"/>
              <a:buChar char=""/>
            </a:pPr>
            <a:r>
              <a:rPr lang="en-US" dirty="0"/>
              <a:t>E.g., name of a company or name of a person</a:t>
            </a:r>
          </a:p>
          <a:p>
            <a:pPr marL="633413" indent="-633413">
              <a:buFont typeface="Wingdings" charset="2"/>
              <a:buChar char=""/>
            </a:pPr>
            <a:r>
              <a:rPr lang="en-US" dirty="0"/>
              <a:t>Provide information about properties</a:t>
            </a:r>
          </a:p>
          <a:p>
            <a:pPr marL="633413" indent="-633413">
              <a:buFont typeface="Wingdings" charset="2"/>
              <a:buChar char=""/>
            </a:pPr>
            <a:r>
              <a:rPr lang="en-US" dirty="0"/>
              <a:t>Look them up on the web</a:t>
            </a:r>
          </a:p>
          <a:p>
            <a:pPr marL="633413" indent="-633413">
              <a:buFont typeface="Wingdings" charset="2"/>
              <a:buChar char=""/>
            </a:pPr>
            <a:endParaRPr lang="en-US" dirty="0"/>
          </a:p>
          <a:p>
            <a:pPr marL="633413" indent="-633413">
              <a:buFont typeface="Wingdings" charset="2"/>
              <a:buChar char="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4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err="1"/>
              <a:t>vs</a:t>
            </a:r>
            <a:r>
              <a:rPr lang="en-US" dirty="0"/>
              <a:t> RDF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8238" y="2547876"/>
            <a:ext cx="3541256" cy="923330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pPr marL="1588" lvl="1"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&lt;course name=</a:t>
            </a:r>
            <a:r>
              <a:rPr lang="ja-JP" alt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CS101</a:t>
            </a:r>
            <a:r>
              <a:rPr lang="ja-JP" alt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  &lt;instructor&gt; John &lt;/instructor&gt; 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&lt;course&gt;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8031" y="2553319"/>
            <a:ext cx="3359618" cy="923330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pPr marL="1588" lvl="1">
              <a:buFontTx/>
              <a:buNone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&lt;instructor name=</a:t>
            </a:r>
            <a:r>
              <a:rPr lang="ja-JP" alt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John</a:t>
            </a:r>
            <a:r>
              <a:rPr lang="ja-JP" alt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   &lt;teaches&gt;CS 101&lt;/teaches&gt;</a:t>
            </a:r>
          </a:p>
          <a:p>
            <a:pPr marL="1588" lvl="1">
              <a:buFontTx/>
              <a:buNone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0"/>
              </a:rPr>
              <a:t>&lt;instructor&gt;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5036" y="1557841"/>
            <a:ext cx="5114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John is an instructor for CS101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93600" y="4720333"/>
            <a:ext cx="2125524" cy="462201"/>
          </a:xfrm>
          <a:prstGeom prst="roundRect">
            <a:avLst>
              <a:gd name="adj" fmla="val 35399"/>
            </a:avLst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usc-people:prof-01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9827" y="5836490"/>
            <a:ext cx="81573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“John”</a:t>
            </a:r>
          </a:p>
        </p:txBody>
      </p:sp>
      <p:cxnSp>
        <p:nvCxnSpPr>
          <p:cNvPr id="11" name="Curved Connector 10"/>
          <p:cNvCxnSpPr>
            <a:stCxn id="9" idx="0"/>
            <a:endCxn id="17" idx="0"/>
          </p:cNvCxnSpPr>
          <p:nvPr/>
        </p:nvCxnSpPr>
        <p:spPr>
          <a:xfrm rot="16200000" flipH="1">
            <a:off x="4736505" y="3340189"/>
            <a:ext cx="1" cy="2760288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8280" y="4064862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accent4"/>
                </a:solidFill>
                <a:latin typeface="+mn-lt"/>
              </a:rPr>
              <a:t>ex:isTeacherOf</a:t>
            </a:r>
            <a:endParaRPr lang="en-US" sz="1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53888" y="4720334"/>
            <a:ext cx="2125524" cy="462201"/>
          </a:xfrm>
          <a:prstGeom prst="roundRect">
            <a:avLst>
              <a:gd name="adj" fmla="val 35399"/>
            </a:avLst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usc-course:cs-101</a:t>
            </a:r>
          </a:p>
        </p:txBody>
      </p:sp>
      <p:cxnSp>
        <p:nvCxnSpPr>
          <p:cNvPr id="26" name="Curved Connector 25"/>
          <p:cNvCxnSpPr>
            <a:stCxn id="17" idx="2"/>
            <a:endCxn id="9" idx="2"/>
          </p:cNvCxnSpPr>
          <p:nvPr/>
        </p:nvCxnSpPr>
        <p:spPr>
          <a:xfrm rot="5400000" flipH="1">
            <a:off x="4736505" y="3802391"/>
            <a:ext cx="1" cy="2760288"/>
          </a:xfrm>
          <a:prstGeom prst="curvedConnector3">
            <a:avLst>
              <a:gd name="adj1" fmla="val -22860000000"/>
            </a:avLst>
          </a:prstGeom>
          <a:ln>
            <a:solidFill>
              <a:srgbClr val="9BBB59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48280" y="5467989"/>
            <a:ext cx="1710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accent3"/>
                </a:solidFill>
                <a:latin typeface="+mn-lt"/>
              </a:rPr>
              <a:t>ex:hasInstructor</a:t>
            </a:r>
            <a:endParaRPr lang="en-US" sz="18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30" name="Curved Connector 29"/>
          <p:cNvCxnSpPr>
            <a:stCxn id="9" idx="1"/>
            <a:endCxn id="10" idx="0"/>
          </p:cNvCxnSpPr>
          <p:nvPr/>
        </p:nvCxnSpPr>
        <p:spPr>
          <a:xfrm rot="10800000" flipV="1">
            <a:off x="1817696" y="4951434"/>
            <a:ext cx="475905" cy="885056"/>
          </a:xfrm>
          <a:prstGeom prst="curvedConnector2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6483" y="5190840"/>
            <a:ext cx="11507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foaf:name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99971" y="5836490"/>
            <a:ext cx="11517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“CSC-101”</a:t>
            </a:r>
          </a:p>
        </p:txBody>
      </p:sp>
      <p:cxnSp>
        <p:nvCxnSpPr>
          <p:cNvPr id="36" name="Curved Connector 35"/>
          <p:cNvCxnSpPr>
            <a:stCxn id="17" idx="3"/>
            <a:endCxn id="35" idx="0"/>
          </p:cNvCxnSpPr>
          <p:nvPr/>
        </p:nvCxnSpPr>
        <p:spPr>
          <a:xfrm>
            <a:off x="7179412" y="4951435"/>
            <a:ext cx="696423" cy="885055"/>
          </a:xfrm>
          <a:prstGeom prst="curvedConnector2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37899" y="5190840"/>
            <a:ext cx="9923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ex:name</a:t>
            </a:r>
            <a:endParaRPr lang="en-US" sz="1800" dirty="0">
              <a:latin typeface="+mn-lt"/>
            </a:endParaRPr>
          </a:p>
        </p:txBody>
      </p:sp>
      <p:sp>
        <p:nvSpPr>
          <p:cNvPr id="128002" name="Rectangle 128001"/>
          <p:cNvSpPr/>
          <p:nvPr/>
        </p:nvSpPr>
        <p:spPr>
          <a:xfrm>
            <a:off x="121394" y="2743986"/>
            <a:ext cx="838691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spc="-100" dirty="0">
                <a:solidFill>
                  <a:srgbClr val="1F497D"/>
                </a:solidFill>
                <a:latin typeface="Cambria"/>
                <a:ea typeface="+mj-ea"/>
                <a:cs typeface="+mj-cs"/>
              </a:rPr>
              <a:t>XML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21394" y="4426665"/>
            <a:ext cx="800219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spc="-100" dirty="0">
                <a:solidFill>
                  <a:srgbClr val="1F497D"/>
                </a:solidFill>
                <a:latin typeface="Cambria"/>
                <a:ea typeface="+mj-ea"/>
                <a:cs typeface="+mj-cs"/>
              </a:rPr>
              <a:t>RDF</a:t>
            </a:r>
            <a:endParaRPr lang="en-US" sz="1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3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7" grpId="0" animBg="1"/>
      <p:bldP spid="29" grpId="0" animBg="1"/>
      <p:bldP spid="34" grpId="0" animBg="1"/>
      <p:bldP spid="35" grpId="0" animBg="1"/>
      <p:bldP spid="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Syntaxes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0936" y="1555483"/>
            <a:ext cx="4153276" cy="64633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Leverages XML tools</a:t>
            </a:r>
          </a:p>
          <a:p>
            <a:r>
              <a:rPr lang="en-US" sz="1800" dirty="0">
                <a:latin typeface="+mn-lt"/>
              </a:rPr>
              <a:t>Hard for humans to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7195" y="1551909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504D"/>
                </a:solidFill>
                <a:latin typeface="+mn-lt"/>
              </a:rPr>
              <a:t>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6827" y="2613970"/>
            <a:ext cx="182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504D"/>
                </a:solidFill>
                <a:latin typeface="+mn-lt"/>
              </a:rPr>
              <a:t>N3, Turtle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090" y="3757056"/>
            <a:ext cx="166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504D"/>
                </a:solidFill>
                <a:latin typeface="+mn-lt"/>
              </a:rPr>
              <a:t>N-Triples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0936" y="2488003"/>
            <a:ext cx="4153276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Terse RDF Triple Language</a:t>
            </a:r>
          </a:p>
          <a:p>
            <a:r>
              <a:rPr lang="en-US" sz="1800" dirty="0">
                <a:latin typeface="+mn-lt"/>
              </a:rPr>
              <a:t>Human readable format</a:t>
            </a:r>
          </a:p>
          <a:p>
            <a:r>
              <a:rPr lang="en-US" sz="1800" dirty="0">
                <a:latin typeface="+mn-lt"/>
              </a:rPr>
              <a:t>Works with software too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0936" y="3724307"/>
            <a:ext cx="4153276" cy="64633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Subset of turtle, supports streaming</a:t>
            </a:r>
          </a:p>
          <a:p>
            <a:r>
              <a:rPr lang="en-US" sz="1800" dirty="0">
                <a:latin typeface="+mn-lt"/>
              </a:rPr>
              <a:t>Standard for large RDF dumps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8667" y="4599199"/>
            <a:ext cx="1036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C0504D"/>
                </a:solidFill>
                <a:latin typeface="+mn-lt"/>
              </a:rPr>
              <a:t>RDFa</a:t>
            </a:r>
            <a:endParaRPr lang="en-US" sz="32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0936" y="4725461"/>
            <a:ext cx="4153276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Allows embedding RDF in HTML pages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50721" y="5383459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504D"/>
                </a:solidFill>
                <a:latin typeface="+mn-lt"/>
              </a:rPr>
              <a:t>JSON-LD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0936" y="5500914"/>
            <a:ext cx="4153276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RDF in JSON</a:t>
            </a:r>
          </a:p>
        </p:txBody>
      </p:sp>
    </p:spTree>
    <p:extLst>
      <p:ext uri="{BB962C8B-B14F-4D97-AF65-F5344CB8AC3E}">
        <p14:creationId xmlns:p14="http://schemas.microsoft.com/office/powerpoint/2010/main" val="13970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 XML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657" y="2218909"/>
            <a:ext cx="7890406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&lt;?xml version="1.0"?&gt;</a:t>
            </a:r>
          </a:p>
          <a:p>
            <a:r>
              <a:rPr lang="en-US" sz="2000" dirty="0">
                <a:latin typeface="+mn-lt"/>
              </a:rPr>
              <a:t>&lt;</a:t>
            </a:r>
            <a:r>
              <a:rPr lang="en-US" sz="2000" dirty="0" err="1">
                <a:latin typeface="+mn-lt"/>
              </a:rPr>
              <a:t>rdf:RDF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xmlns:rdf</a:t>
            </a:r>
            <a:r>
              <a:rPr lang="en-US" sz="2000" dirty="0">
                <a:latin typeface="+mn-lt"/>
              </a:rPr>
              <a:t>="http://www.w3.org/1999/02/22-rdf-syntax-ns#"</a:t>
            </a:r>
          </a:p>
          <a:p>
            <a:r>
              <a:rPr lang="pl-PL" sz="2000" dirty="0">
                <a:latin typeface="+mn-lt"/>
              </a:rPr>
              <a:t>                 </a:t>
            </a:r>
            <a:r>
              <a:rPr lang="pl-PL" sz="2000" dirty="0" err="1">
                <a:latin typeface="+mn-lt"/>
              </a:rPr>
              <a:t>xmlns:foaf</a:t>
            </a:r>
            <a:r>
              <a:rPr lang="pl-PL" sz="2000" dirty="0">
                <a:latin typeface="+mn-lt"/>
              </a:rPr>
              <a:t>="</a:t>
            </a:r>
            <a:r>
              <a:rPr lang="en-US" sz="2000" dirty="0">
                <a:latin typeface="+mn-lt"/>
              </a:rPr>
              <a:t>http://</a:t>
            </a:r>
            <a:r>
              <a:rPr lang="en-US" sz="2000" dirty="0" err="1">
                <a:latin typeface="+mn-lt"/>
              </a:rPr>
              <a:t>xmlns.com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foaf</a:t>
            </a:r>
            <a:r>
              <a:rPr lang="en-US" sz="2000" dirty="0">
                <a:latin typeface="+mn-lt"/>
              </a:rPr>
              <a:t>/0.1/</a:t>
            </a:r>
            <a:r>
              <a:rPr lang="pl-PL" sz="2000" dirty="0">
                <a:latin typeface="+mn-lt"/>
              </a:rPr>
              <a:t>"&gt;</a:t>
            </a:r>
          </a:p>
          <a:p>
            <a:endParaRPr lang="pl-PL" sz="2000" dirty="0">
              <a:latin typeface="+mn-lt"/>
            </a:endParaRPr>
          </a:p>
          <a:p>
            <a:r>
              <a:rPr lang="pl-PL" sz="2000" dirty="0">
                <a:latin typeface="+mn-lt"/>
              </a:rPr>
              <a:t>    &lt;</a:t>
            </a:r>
            <a:r>
              <a:rPr lang="pl-PL" sz="2000" dirty="0" err="1">
                <a:latin typeface="+mn-lt"/>
              </a:rPr>
              <a:t>rdf:Description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rdf:about</a:t>
            </a:r>
            <a:r>
              <a:rPr lang="pl-PL" sz="2000" dirty="0">
                <a:latin typeface="+mn-lt"/>
              </a:rPr>
              <a:t>="http://</a:t>
            </a:r>
            <a:r>
              <a:rPr lang="pl-PL" sz="2000" dirty="0" err="1">
                <a:latin typeface="+mn-lt"/>
              </a:rPr>
              <a:t>szekelys.com</a:t>
            </a:r>
            <a:r>
              <a:rPr lang="pl-PL" sz="2000" dirty="0">
                <a:latin typeface="+mn-lt"/>
              </a:rPr>
              <a:t>/</a:t>
            </a:r>
            <a:r>
              <a:rPr lang="pl-PL" sz="2000" dirty="0" err="1">
                <a:latin typeface="+mn-lt"/>
              </a:rPr>
              <a:t>family#pedro</a:t>
            </a:r>
            <a:r>
              <a:rPr lang="pl-PL" sz="2000" dirty="0">
                <a:latin typeface="+mn-lt"/>
              </a:rPr>
              <a:t>"&gt;</a:t>
            </a:r>
          </a:p>
          <a:p>
            <a:r>
              <a:rPr lang="pl-PL" sz="2000" dirty="0">
                <a:latin typeface="+mn-lt"/>
              </a:rPr>
              <a:t>          &lt;</a:t>
            </a:r>
            <a:r>
              <a:rPr lang="pl-PL" sz="2000" dirty="0" err="1">
                <a:solidFill>
                  <a:prstClr val="black"/>
                </a:solidFill>
                <a:latin typeface="+mn-lt"/>
              </a:rPr>
              <a:t>foaf</a:t>
            </a:r>
            <a:r>
              <a:rPr lang="pl-PL" sz="2000" dirty="0" err="1">
                <a:latin typeface="+mn-lt"/>
              </a:rPr>
              <a:t>:firstName</a:t>
            </a:r>
            <a:r>
              <a:rPr lang="pl-PL" sz="2000" dirty="0">
                <a:latin typeface="+mn-lt"/>
              </a:rPr>
              <a:t>&gt;Pedro&lt;/</a:t>
            </a:r>
            <a:r>
              <a:rPr lang="pl-PL" sz="2000" dirty="0" err="1">
                <a:latin typeface="+mn-lt"/>
              </a:rPr>
              <a:t>foaf:firstName</a:t>
            </a:r>
            <a:r>
              <a:rPr lang="pl-PL" sz="2000" dirty="0">
                <a:latin typeface="+mn-lt"/>
              </a:rPr>
              <a:t>&gt;</a:t>
            </a:r>
          </a:p>
          <a:p>
            <a:r>
              <a:rPr lang="pl-PL" sz="2000" dirty="0">
                <a:latin typeface="+mn-lt"/>
              </a:rPr>
              <a:t>          &lt;</a:t>
            </a:r>
            <a:r>
              <a:rPr lang="pl-PL" sz="2000" dirty="0" err="1">
                <a:latin typeface="+mn-lt"/>
              </a:rPr>
              <a:t>foaf:homepage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rdf:resource</a:t>
            </a:r>
            <a:r>
              <a:rPr lang="pl-PL" sz="2000" dirty="0">
                <a:latin typeface="+mn-lt"/>
              </a:rPr>
              <a:t>="http://</a:t>
            </a:r>
            <a:r>
              <a:rPr lang="pl-PL" sz="2000" dirty="0" err="1">
                <a:latin typeface="+mn-lt"/>
              </a:rPr>
              <a:t>isi.edu</a:t>
            </a:r>
            <a:r>
              <a:rPr lang="pl-PL" sz="2000" dirty="0">
                <a:latin typeface="+mn-lt"/>
              </a:rPr>
              <a:t>/~</a:t>
            </a:r>
            <a:r>
              <a:rPr lang="pl-PL" sz="2000" dirty="0" err="1">
                <a:latin typeface="+mn-lt"/>
              </a:rPr>
              <a:t>szekely</a:t>
            </a:r>
            <a:r>
              <a:rPr lang="pl-PL" sz="2000" dirty="0">
                <a:latin typeface="+mn-lt"/>
              </a:rPr>
              <a:t>"/&gt;</a:t>
            </a:r>
          </a:p>
          <a:p>
            <a:r>
              <a:rPr lang="pl-PL" sz="2000" dirty="0">
                <a:latin typeface="+mn-lt"/>
              </a:rPr>
              <a:t>    &lt;/</a:t>
            </a:r>
            <a:r>
              <a:rPr lang="pl-PL" sz="2000" dirty="0" err="1">
                <a:solidFill>
                  <a:prstClr val="black"/>
                </a:solidFill>
                <a:latin typeface="+mn-lt"/>
              </a:rPr>
              <a:t>rdf:Description</a:t>
            </a:r>
            <a:r>
              <a:rPr lang="pl-PL" sz="2000" dirty="0">
                <a:latin typeface="+mn-lt"/>
              </a:rPr>
              <a:t>&gt;</a:t>
            </a:r>
          </a:p>
          <a:p>
            <a:endParaRPr lang="pl-PL" sz="2000" dirty="0">
              <a:latin typeface="+mn-lt"/>
            </a:endParaRPr>
          </a:p>
          <a:p>
            <a:r>
              <a:rPr lang="pl-PL" sz="2000" dirty="0">
                <a:latin typeface="+mn-lt"/>
              </a:rPr>
              <a:t>&lt;/</a:t>
            </a:r>
            <a:r>
              <a:rPr lang="pl-PL" sz="2000" dirty="0" err="1">
                <a:latin typeface="+mn-lt"/>
              </a:rPr>
              <a:t>rdf:RDF</a:t>
            </a:r>
            <a:r>
              <a:rPr lang="pl-PL" sz="2000" dirty="0">
                <a:latin typeface="+mn-lt"/>
              </a:rPr>
              <a:t>&gt;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4770" y="6182122"/>
            <a:ext cx="592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Pedro’s homepage is "http://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isi.edu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/~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szekely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"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6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7624" y="2053110"/>
            <a:ext cx="58290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Unicode is a computing industry standard for the consistent encoding, representation and handling of text expressed in most of the world's writing systems.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… the latest version of Unicode consists of a repertoire of more than 110,000 characters covering over 100 scripts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7624" y="5259785"/>
            <a:ext cx="112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Wikipedia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 XML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657" y="2218909"/>
            <a:ext cx="7890406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="http://www.w3.org/1999/02/22-rdf-syntax-ns#"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xmlns:foaf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rdf:about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szekelys.com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family#pedro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&gt;Pedro&lt;/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foaf:homepage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rdf:resource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isi.edu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/~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9209" y="1434493"/>
            <a:ext cx="291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95373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It’s an XML document</a:t>
            </a:r>
          </a:p>
        </p:txBody>
      </p:sp>
      <p:sp>
        <p:nvSpPr>
          <p:cNvPr id="6" name="Freeform 5"/>
          <p:cNvSpPr/>
          <p:nvPr/>
        </p:nvSpPr>
        <p:spPr>
          <a:xfrm>
            <a:off x="3072123" y="1636322"/>
            <a:ext cx="868411" cy="53022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411" h="530222">
                <a:moveTo>
                  <a:pt x="868411" y="7263"/>
                </a:moveTo>
                <a:cubicBezTo>
                  <a:pt x="721341" y="-3632"/>
                  <a:pt x="574271" y="-14527"/>
                  <a:pt x="429536" y="72633"/>
                </a:cubicBezTo>
                <a:cubicBezTo>
                  <a:pt x="284801" y="159793"/>
                  <a:pt x="0" y="530222"/>
                  <a:pt x="0" y="530222"/>
                </a:cubicBezTo>
              </a:path>
            </a:pathLst>
          </a:custGeom>
          <a:ln w="57150" cmpd="sng">
            <a:solidFill>
              <a:srgbClr val="C0504D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4770" y="6182122"/>
            <a:ext cx="592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Pedro’s homepage is "http://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isi.edu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/~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szekely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"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61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 XML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657" y="2218909"/>
            <a:ext cx="7890406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rdf:RDF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="http://www.w3.org/1999/02/22-rdf-syntax-ns#"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xmlns:foaf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rdf:about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szekelys.com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family#pedro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&gt;Pedro&lt;/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foaf:homepage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rdf:resource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isi.edu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/~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rdf:RDF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9209" y="1434493"/>
            <a:ext cx="2990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95373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Here comes some RDF</a:t>
            </a:r>
          </a:p>
        </p:txBody>
      </p:sp>
      <p:sp>
        <p:nvSpPr>
          <p:cNvPr id="6" name="Freeform 5"/>
          <p:cNvSpPr/>
          <p:nvPr/>
        </p:nvSpPr>
        <p:spPr>
          <a:xfrm>
            <a:off x="1708810" y="1718294"/>
            <a:ext cx="2222386" cy="849808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386" h="849808">
                <a:moveTo>
                  <a:pt x="2222386" y="0"/>
                </a:moveTo>
                <a:cubicBezTo>
                  <a:pt x="1481591" y="283269"/>
                  <a:pt x="507351" y="62257"/>
                  <a:pt x="0" y="849808"/>
                </a:cubicBezTo>
              </a:path>
            </a:pathLst>
          </a:custGeom>
          <a:ln w="57150" cmpd="sng">
            <a:solidFill>
              <a:srgbClr val="C0504D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4770" y="6182122"/>
            <a:ext cx="592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Pedro’s homepage is "http://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isi.edu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/~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szekely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"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58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 XML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657" y="2218909"/>
            <a:ext cx="7890406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+mn-lt"/>
              </a:rPr>
              <a:t>xmlns:rdf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="http://www.w3.org/1999/02/22-rdf-syntax-ns#"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 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xmlns:foaf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rdf:about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szekelys.com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family#pedro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&gt;Pedro&lt;/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foaf:homepage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rdf:resource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isi.edu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/~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rdf:RDF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9209" y="1434493"/>
            <a:ext cx="324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95373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Namespace declarations</a:t>
            </a:r>
          </a:p>
        </p:txBody>
      </p:sp>
      <p:sp>
        <p:nvSpPr>
          <p:cNvPr id="6" name="Freeform 5"/>
          <p:cNvSpPr/>
          <p:nvPr/>
        </p:nvSpPr>
        <p:spPr>
          <a:xfrm>
            <a:off x="2343777" y="1718294"/>
            <a:ext cx="1587419" cy="88716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419" h="887162">
                <a:moveTo>
                  <a:pt x="1587419" y="0"/>
                </a:moveTo>
                <a:cubicBezTo>
                  <a:pt x="846624" y="283269"/>
                  <a:pt x="507351" y="99611"/>
                  <a:pt x="0" y="887162"/>
                </a:cubicBezTo>
              </a:path>
            </a:pathLst>
          </a:custGeom>
          <a:ln w="57150" cmpd="sng">
            <a:solidFill>
              <a:srgbClr val="C0504D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4770" y="6182122"/>
            <a:ext cx="592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Pedro’s homepage is "http://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isi.edu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/~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szekely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"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4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 XML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657" y="2218909"/>
            <a:ext cx="7890406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7F7F7F"/>
                </a:solidFill>
                <a:latin typeface="+mn-lt"/>
              </a:rPr>
              <a:t>xmlns:rdf</a:t>
            </a:r>
            <a:r>
              <a:rPr lang="en-US" sz="2000" dirty="0">
                <a:solidFill>
                  <a:srgbClr val="7F7F7F"/>
                </a:solidFill>
                <a:latin typeface="+mn-lt"/>
              </a:rPr>
              <a:t>="http://www.w3.org/1999/02/22-rdf-syntax-ns#"</a:t>
            </a:r>
          </a:p>
          <a:p>
            <a:r>
              <a:rPr lang="pl-PL" sz="2000" dirty="0">
                <a:solidFill>
                  <a:srgbClr val="7F7F7F"/>
                </a:solidFill>
                <a:latin typeface="+mn-lt"/>
              </a:rPr>
              <a:t>                 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xmlns:foaf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2000" dirty="0" err="1">
                <a:solidFill>
                  <a:schemeClr val="accent2"/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b="1" dirty="0" err="1">
                <a:solidFill>
                  <a:schemeClr val="accent2"/>
                </a:solidFill>
                <a:latin typeface="+mn-lt"/>
              </a:rPr>
              <a:t>rdf:about</a:t>
            </a:r>
            <a:r>
              <a:rPr lang="pl-PL" sz="2000" dirty="0">
                <a:solidFill>
                  <a:schemeClr val="accent2"/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accent2"/>
                </a:solidFill>
                <a:latin typeface="+mn-lt"/>
              </a:rPr>
              <a:t>szekelys.com</a:t>
            </a:r>
            <a:r>
              <a:rPr lang="pl-PL" sz="2000" dirty="0">
                <a:solidFill>
                  <a:schemeClr val="accent2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chemeClr val="accent2"/>
                </a:solidFill>
                <a:latin typeface="+mn-lt"/>
              </a:rPr>
              <a:t>family#pedro</a:t>
            </a:r>
            <a:r>
              <a:rPr lang="pl-PL" sz="2000" dirty="0">
                <a:solidFill>
                  <a:schemeClr val="accent2"/>
                </a:solidFill>
                <a:latin typeface="+mn-lt"/>
              </a:rPr>
              <a:t>"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&gt;Pedro&lt;/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foaf:homepage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rdf:resource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isi.edu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/~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2000" dirty="0">
                <a:solidFill>
                  <a:srgbClr val="C0504D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C0504D"/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rdf:RDF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9209" y="1434493"/>
            <a:ext cx="110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95373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Subject</a:t>
            </a:r>
          </a:p>
        </p:txBody>
      </p:sp>
      <p:sp>
        <p:nvSpPr>
          <p:cNvPr id="6" name="Freeform 5"/>
          <p:cNvSpPr/>
          <p:nvPr/>
        </p:nvSpPr>
        <p:spPr>
          <a:xfrm>
            <a:off x="3473647" y="1718294"/>
            <a:ext cx="457550" cy="169961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550" h="1699617">
                <a:moveTo>
                  <a:pt x="457550" y="0"/>
                </a:moveTo>
                <a:cubicBezTo>
                  <a:pt x="-283245" y="283269"/>
                  <a:pt x="507351" y="912066"/>
                  <a:pt x="0" y="1699617"/>
                </a:cubicBezTo>
              </a:path>
            </a:pathLst>
          </a:custGeom>
          <a:ln w="57150" cmpd="sng">
            <a:solidFill>
              <a:srgbClr val="C0504D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4770" y="6182122"/>
            <a:ext cx="592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Pedro’s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homepage is "http://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isi.edu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/~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szekely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"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3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 XML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657" y="2218909"/>
            <a:ext cx="7890406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7F7F7F"/>
                </a:solidFill>
                <a:latin typeface="+mn-lt"/>
              </a:rPr>
              <a:t>xmlns:rdf</a:t>
            </a:r>
            <a:r>
              <a:rPr lang="en-US" sz="2000" dirty="0">
                <a:solidFill>
                  <a:srgbClr val="7F7F7F"/>
                </a:solidFill>
                <a:latin typeface="+mn-lt"/>
              </a:rPr>
              <a:t>="http://www.w3.org/1999/02/22-rdf-syntax-ns#"</a:t>
            </a:r>
          </a:p>
          <a:p>
            <a:r>
              <a:rPr lang="pl-PL" sz="2000" dirty="0">
                <a:solidFill>
                  <a:srgbClr val="7F7F7F"/>
                </a:solidFill>
                <a:latin typeface="+mn-lt"/>
              </a:rPr>
              <a:t>                 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xmlns:foaf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rdf:about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szekelys.com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family#pedro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</a:t>
            </a:r>
            <a:r>
              <a:rPr lang="pl-PL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&lt;</a:t>
            </a:r>
            <a:r>
              <a:rPr lang="pl-PL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&gt;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Pedro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&lt;/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foaf:homepage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rdf:resource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isi.edu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/~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rdf:RDF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9209" y="1434493"/>
            <a:ext cx="137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Predicate</a:t>
            </a:r>
          </a:p>
        </p:txBody>
      </p:sp>
      <p:sp>
        <p:nvSpPr>
          <p:cNvPr id="6" name="Freeform 5"/>
          <p:cNvSpPr/>
          <p:nvPr/>
        </p:nvSpPr>
        <p:spPr>
          <a:xfrm>
            <a:off x="2577221" y="1718295"/>
            <a:ext cx="1353975" cy="2026466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3975" h="2026466">
                <a:moveTo>
                  <a:pt x="1353975" y="0"/>
                </a:moveTo>
                <a:cubicBezTo>
                  <a:pt x="613180" y="283269"/>
                  <a:pt x="507351" y="1238915"/>
                  <a:pt x="0" y="2026466"/>
                </a:cubicBezTo>
              </a:path>
            </a:pathLst>
          </a:custGeom>
          <a:ln w="57150" cmpd="sng">
            <a:solidFill>
              <a:srgbClr val="C0504D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4770" y="6182122"/>
            <a:ext cx="592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F81BD"/>
                </a:solidFill>
                <a:latin typeface="+mn-lt"/>
              </a:rPr>
              <a:t>Pedro’s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homepage is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"http://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isi.edu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/~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szekely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"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4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 XML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657" y="2218909"/>
            <a:ext cx="7890406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7F7F7F"/>
                </a:solidFill>
                <a:latin typeface="+mn-lt"/>
              </a:rPr>
              <a:t>xmlns:rdf</a:t>
            </a:r>
            <a:r>
              <a:rPr lang="en-US" sz="2000" dirty="0">
                <a:solidFill>
                  <a:srgbClr val="7F7F7F"/>
                </a:solidFill>
                <a:latin typeface="+mn-lt"/>
              </a:rPr>
              <a:t>="http://www.w3.org/1999/02/22-rdf-syntax-ns#"</a:t>
            </a:r>
          </a:p>
          <a:p>
            <a:r>
              <a:rPr lang="pl-PL" sz="2000" dirty="0">
                <a:solidFill>
                  <a:srgbClr val="7F7F7F"/>
                </a:solidFill>
                <a:latin typeface="+mn-lt"/>
              </a:rPr>
              <a:t>                 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xmlns:foaf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rdf:about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szekelys.com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family#pedro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pl-PL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Pedro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&lt;/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foaf:homepage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rdf:resource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isi.edu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/~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rdf:RDF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9209" y="1434493"/>
            <a:ext cx="89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Value</a:t>
            </a:r>
          </a:p>
        </p:txBody>
      </p:sp>
      <p:sp>
        <p:nvSpPr>
          <p:cNvPr id="6" name="Freeform 5"/>
          <p:cNvSpPr/>
          <p:nvPr/>
        </p:nvSpPr>
        <p:spPr>
          <a:xfrm>
            <a:off x="3454971" y="1718295"/>
            <a:ext cx="476226" cy="206382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476226 w 476226"/>
              <a:gd name="connsiteY0" fmla="*/ 0 h 2063820"/>
              <a:gd name="connsiteX1" fmla="*/ 0 w 476226"/>
              <a:gd name="connsiteY1" fmla="*/ 2063820 h 206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26" h="2063820">
                <a:moveTo>
                  <a:pt x="476226" y="0"/>
                </a:moveTo>
                <a:cubicBezTo>
                  <a:pt x="-264569" y="283269"/>
                  <a:pt x="507351" y="1276269"/>
                  <a:pt x="0" y="2063820"/>
                </a:cubicBezTo>
              </a:path>
            </a:pathLst>
          </a:custGeom>
          <a:ln w="57150" cmpd="sng">
            <a:solidFill>
              <a:srgbClr val="C0504D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4770" y="6182122"/>
            <a:ext cx="592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Pedro’s homepage is </a:t>
            </a:r>
            <a:r>
              <a:rPr lang="en-US" dirty="0">
                <a:solidFill>
                  <a:srgbClr val="953735"/>
                </a:solidFill>
                <a:latin typeface="+mn-lt"/>
              </a:rPr>
              <a:t>"http://</a:t>
            </a:r>
            <a:r>
              <a:rPr lang="en-US" dirty="0" err="1">
                <a:solidFill>
                  <a:srgbClr val="953735"/>
                </a:solidFill>
                <a:latin typeface="+mn-lt"/>
              </a:rPr>
              <a:t>isi.edu</a:t>
            </a:r>
            <a:r>
              <a:rPr lang="en-US" dirty="0">
                <a:solidFill>
                  <a:srgbClr val="953735"/>
                </a:solidFill>
                <a:latin typeface="+mn-lt"/>
              </a:rPr>
              <a:t>/~</a:t>
            </a:r>
            <a:r>
              <a:rPr lang="en-US" dirty="0" err="1">
                <a:solidFill>
                  <a:srgbClr val="953735"/>
                </a:solidFill>
                <a:latin typeface="+mn-lt"/>
              </a:rPr>
              <a:t>szekely</a:t>
            </a:r>
            <a:r>
              <a:rPr lang="en-US" dirty="0">
                <a:solidFill>
                  <a:srgbClr val="953735"/>
                </a:solidFill>
                <a:latin typeface="+mn-lt"/>
              </a:rPr>
              <a:t>"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8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 XML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657" y="2218909"/>
            <a:ext cx="7890406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7F7F7F"/>
                </a:solidFill>
                <a:latin typeface="+mn-lt"/>
              </a:rPr>
              <a:t>xmlns:rdf</a:t>
            </a:r>
            <a:r>
              <a:rPr lang="en-US" sz="2000" dirty="0">
                <a:solidFill>
                  <a:srgbClr val="7F7F7F"/>
                </a:solidFill>
                <a:latin typeface="+mn-lt"/>
              </a:rPr>
              <a:t>="http://www.w3.org/1999/02/22-rdf-syntax-ns#"</a:t>
            </a:r>
          </a:p>
          <a:p>
            <a:r>
              <a:rPr lang="pl-PL" sz="2000" dirty="0">
                <a:solidFill>
                  <a:srgbClr val="7F7F7F"/>
                </a:solidFill>
                <a:latin typeface="+mn-lt"/>
              </a:rPr>
              <a:t>                 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xmlns:foaf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2000" dirty="0" err="1">
                <a:solidFill>
                  <a:srgbClr val="C0504D"/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rdf:about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szekelys.com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family#pedro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"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</a:t>
            </a:r>
            <a:r>
              <a:rPr lang="pl-PL" sz="200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pl-PL" sz="2000" dirty="0" err="1">
                <a:solidFill>
                  <a:schemeClr val="accent4"/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accent4"/>
                </a:solidFill>
                <a:latin typeface="+mn-lt"/>
              </a:rPr>
              <a:t>&gt;</a:t>
            </a:r>
            <a:r>
              <a:rPr lang="pl-PL" sz="2000" dirty="0">
                <a:solidFill>
                  <a:srgbClr val="77933C"/>
                </a:solidFill>
                <a:latin typeface="+mn-lt"/>
              </a:rPr>
              <a:t>Pedro</a:t>
            </a:r>
            <a:r>
              <a:rPr lang="pl-PL" sz="2000" dirty="0">
                <a:solidFill>
                  <a:srgbClr val="8064A2"/>
                </a:solidFill>
                <a:latin typeface="+mn-lt"/>
              </a:rPr>
              <a:t>&lt;/</a:t>
            </a:r>
            <a:r>
              <a:rPr lang="pl-PL" sz="2000" dirty="0" err="1">
                <a:solidFill>
                  <a:srgbClr val="8064A2"/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rgbClr val="8064A2"/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foaf:homepage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rdf:resource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isi.edu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/~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rdf:RDF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4222" y="1460977"/>
            <a:ext cx="89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Value</a:t>
            </a:r>
          </a:p>
        </p:txBody>
      </p:sp>
      <p:sp>
        <p:nvSpPr>
          <p:cNvPr id="6" name="Freeform 5"/>
          <p:cNvSpPr/>
          <p:nvPr/>
        </p:nvSpPr>
        <p:spPr>
          <a:xfrm>
            <a:off x="3662585" y="1764988"/>
            <a:ext cx="1985835" cy="2138528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476226 w 476226"/>
              <a:gd name="connsiteY0" fmla="*/ 0 h 2063820"/>
              <a:gd name="connsiteX1" fmla="*/ 0 w 476226"/>
              <a:gd name="connsiteY1" fmla="*/ 2063820 h 2063820"/>
              <a:gd name="connsiteX0" fmla="*/ 476226 w 686133"/>
              <a:gd name="connsiteY0" fmla="*/ 0 h 2063820"/>
              <a:gd name="connsiteX1" fmla="*/ 0 w 686133"/>
              <a:gd name="connsiteY1" fmla="*/ 2063820 h 2063820"/>
              <a:gd name="connsiteX0" fmla="*/ 0 w 2097617"/>
              <a:gd name="connsiteY0" fmla="*/ 0 h 2017127"/>
              <a:gd name="connsiteX1" fmla="*/ 2016956 w 2097617"/>
              <a:gd name="connsiteY1" fmla="*/ 2017127 h 2017127"/>
              <a:gd name="connsiteX0" fmla="*/ 1904902 w 1985835"/>
              <a:gd name="connsiteY0" fmla="*/ 0 h 2138528"/>
              <a:gd name="connsiteX1" fmla="*/ 0 w 1985835"/>
              <a:gd name="connsiteY1" fmla="*/ 2138528 h 21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5835" h="2138528">
                <a:moveTo>
                  <a:pt x="1904902" y="0"/>
                </a:moveTo>
                <a:cubicBezTo>
                  <a:pt x="2396691" y="684827"/>
                  <a:pt x="507351" y="1350977"/>
                  <a:pt x="0" y="2138528"/>
                </a:cubicBezTo>
              </a:path>
            </a:pathLst>
          </a:custGeom>
          <a:ln w="57150" cmpd="sng">
            <a:solidFill>
              <a:schemeClr val="accent3">
                <a:lumMod val="75000"/>
              </a:schemeClr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4770" y="6182122"/>
            <a:ext cx="592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Pedro’s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>
                <a:solidFill>
                  <a:srgbClr val="8064A2"/>
                </a:solidFill>
                <a:latin typeface="+mn-lt"/>
              </a:rPr>
              <a:t>homepage is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>
                <a:solidFill>
                  <a:srgbClr val="77933C"/>
                </a:solidFill>
                <a:latin typeface="+mn-lt"/>
              </a:rPr>
              <a:t>"http://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isi.edu</a:t>
            </a:r>
            <a:r>
              <a:rPr lang="en-US" dirty="0">
                <a:solidFill>
                  <a:srgbClr val="77933C"/>
                </a:solidFill>
                <a:latin typeface="+mn-lt"/>
              </a:rPr>
              <a:t>/~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szekely</a:t>
            </a:r>
            <a:r>
              <a:rPr lang="en-US" dirty="0">
                <a:solidFill>
                  <a:srgbClr val="77933C"/>
                </a:solidFill>
                <a:latin typeface="+mn-lt"/>
              </a:rPr>
              <a:t>"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19" y="1460977"/>
            <a:ext cx="110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95373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Subject</a:t>
            </a:r>
          </a:p>
        </p:txBody>
      </p:sp>
      <p:sp>
        <p:nvSpPr>
          <p:cNvPr id="9" name="Freeform 8"/>
          <p:cNvSpPr/>
          <p:nvPr/>
        </p:nvSpPr>
        <p:spPr>
          <a:xfrm>
            <a:off x="1878636" y="1774326"/>
            <a:ext cx="812385" cy="182101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226161 w 454649"/>
              <a:gd name="connsiteY0" fmla="*/ 0 h 1736971"/>
              <a:gd name="connsiteX1" fmla="*/ 338215 w 454649"/>
              <a:gd name="connsiteY1" fmla="*/ 1736971 h 1736971"/>
              <a:gd name="connsiteX0" fmla="*/ 430871 w 542925"/>
              <a:gd name="connsiteY0" fmla="*/ 0 h 1736971"/>
              <a:gd name="connsiteX1" fmla="*/ 542925 w 542925"/>
              <a:gd name="connsiteY1" fmla="*/ 1736971 h 1736971"/>
              <a:gd name="connsiteX0" fmla="*/ 58288 w 203392"/>
              <a:gd name="connsiteY0" fmla="*/ 0 h 1736971"/>
              <a:gd name="connsiteX1" fmla="*/ 170342 w 203392"/>
              <a:gd name="connsiteY1" fmla="*/ 1736971 h 1736971"/>
              <a:gd name="connsiteX0" fmla="*/ 0 w 840399"/>
              <a:gd name="connsiteY0" fmla="*/ 0 h 1680939"/>
              <a:gd name="connsiteX1" fmla="*/ 840399 w 840399"/>
              <a:gd name="connsiteY1" fmla="*/ 1680939 h 1680939"/>
              <a:gd name="connsiteX0" fmla="*/ 0 w 840399"/>
              <a:gd name="connsiteY0" fmla="*/ 0 h 1680939"/>
              <a:gd name="connsiteX1" fmla="*/ 840399 w 840399"/>
              <a:gd name="connsiteY1" fmla="*/ 1680939 h 1680939"/>
              <a:gd name="connsiteX0" fmla="*/ 0 w 812385"/>
              <a:gd name="connsiteY0" fmla="*/ 0 h 1821017"/>
              <a:gd name="connsiteX1" fmla="*/ 812385 w 812385"/>
              <a:gd name="connsiteY1" fmla="*/ 1821017 h 182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385" h="1821017">
                <a:moveTo>
                  <a:pt x="0" y="0"/>
                </a:moveTo>
                <a:cubicBezTo>
                  <a:pt x="538478" y="320623"/>
                  <a:pt x="292583" y="1136190"/>
                  <a:pt x="812385" y="1821017"/>
                </a:cubicBezTo>
              </a:path>
            </a:pathLst>
          </a:custGeom>
          <a:ln w="57150" cmpd="sng">
            <a:solidFill>
              <a:srgbClr val="C0504D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6445" y="1460977"/>
            <a:ext cx="137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64A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Predicate</a:t>
            </a:r>
          </a:p>
        </p:txBody>
      </p:sp>
      <p:sp>
        <p:nvSpPr>
          <p:cNvPr id="11" name="Freeform 10"/>
          <p:cNvSpPr/>
          <p:nvPr/>
        </p:nvSpPr>
        <p:spPr>
          <a:xfrm>
            <a:off x="2951940" y="1746311"/>
            <a:ext cx="1195545" cy="215720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545" h="2241252">
                <a:moveTo>
                  <a:pt x="1036492" y="0"/>
                </a:moveTo>
                <a:cubicBezTo>
                  <a:pt x="1715036" y="591442"/>
                  <a:pt x="3112" y="1154867"/>
                  <a:pt x="0" y="2241252"/>
                </a:cubicBezTo>
              </a:path>
            </a:pathLst>
          </a:custGeom>
          <a:ln w="57150" cmpd="sng">
            <a:solidFill>
              <a:schemeClr val="accent4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 XML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292" y="3268713"/>
            <a:ext cx="7890406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7F7F7F"/>
                </a:solidFill>
                <a:latin typeface="+mn-lt"/>
              </a:rPr>
              <a:t>xmlns:rdf</a:t>
            </a:r>
            <a:r>
              <a:rPr lang="en-US" sz="2000" dirty="0">
                <a:solidFill>
                  <a:srgbClr val="7F7F7F"/>
                </a:solidFill>
                <a:latin typeface="+mn-lt"/>
              </a:rPr>
              <a:t>="http://www.w3.org/1999/02/22-rdf-syntax-ns#"</a:t>
            </a:r>
          </a:p>
          <a:p>
            <a:r>
              <a:rPr lang="pl-PL" sz="2000" dirty="0">
                <a:solidFill>
                  <a:srgbClr val="7F7F7F"/>
                </a:solidFill>
                <a:latin typeface="+mn-lt"/>
              </a:rPr>
              <a:t>                 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xmlns:foaf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rdf:about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szekelys.com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family#pedro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"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</a:t>
            </a:r>
            <a:r>
              <a:rPr lang="pl-PL" sz="200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pl-PL" sz="2000" dirty="0" err="1">
                <a:solidFill>
                  <a:schemeClr val="accent4"/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accent4"/>
                </a:solidFill>
                <a:latin typeface="+mn-lt"/>
              </a:rPr>
              <a:t>&gt;</a:t>
            </a:r>
            <a:r>
              <a:rPr lang="pl-PL" sz="2000" dirty="0">
                <a:solidFill>
                  <a:srgbClr val="77933C"/>
                </a:solidFill>
                <a:latin typeface="+mn-lt"/>
              </a:rPr>
              <a:t>Pedro</a:t>
            </a:r>
            <a:r>
              <a:rPr lang="pl-PL" sz="2000" dirty="0">
                <a:solidFill>
                  <a:srgbClr val="8064A2"/>
                </a:solidFill>
                <a:latin typeface="+mn-lt"/>
              </a:rPr>
              <a:t>&lt;/</a:t>
            </a:r>
            <a:r>
              <a:rPr lang="pl-PL" sz="2000" dirty="0" err="1">
                <a:solidFill>
                  <a:srgbClr val="8064A2"/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rgbClr val="8064A2"/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foaf:homepage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rdf:resource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isi.edu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/~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rdf:Description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rdf:RDF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1527" y="2404503"/>
            <a:ext cx="3627156" cy="462201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C0504D"/>
                </a:solidFill>
                <a:latin typeface="+mn-lt"/>
              </a:rPr>
              <a:t>http://</a:t>
            </a:r>
            <a:r>
              <a:rPr lang="en-US" sz="1800" dirty="0" err="1">
                <a:solidFill>
                  <a:srgbClr val="C0504D"/>
                </a:solidFill>
                <a:latin typeface="+mn-lt"/>
              </a:rPr>
              <a:t>szekelys.com</a:t>
            </a:r>
            <a:r>
              <a:rPr lang="en-US" sz="1800" dirty="0">
                <a:solidFill>
                  <a:srgbClr val="C0504D"/>
                </a:solidFill>
                <a:latin typeface="+mn-lt"/>
              </a:rPr>
              <a:t>/</a:t>
            </a:r>
            <a:r>
              <a:rPr lang="en-US" sz="1800" dirty="0" err="1">
                <a:solidFill>
                  <a:srgbClr val="C0504D"/>
                </a:solidFill>
                <a:latin typeface="+mn-lt"/>
              </a:rPr>
              <a:t>family#pedro</a:t>
            </a:r>
            <a:endParaRPr lang="en-US" sz="18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6" name="Curved Connector 15"/>
          <p:cNvCxnSpPr>
            <a:stCxn id="12" idx="3"/>
            <a:endCxn id="27" idx="1"/>
          </p:cNvCxnSpPr>
          <p:nvPr/>
        </p:nvCxnSpPr>
        <p:spPr>
          <a:xfrm flipV="1">
            <a:off x="4418683" y="1914799"/>
            <a:ext cx="2851638" cy="720805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5599" y="2413443"/>
            <a:ext cx="15486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accent4"/>
                </a:solidFill>
                <a:latin typeface="+mn-lt"/>
              </a:rPr>
              <a:t>foaf:firstName</a:t>
            </a:r>
            <a:endParaRPr lang="en-US" sz="1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70321" y="1730133"/>
            <a:ext cx="9354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“Pedro”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97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 XML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292" y="3268713"/>
            <a:ext cx="7890406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7F7F7F"/>
                </a:solidFill>
                <a:latin typeface="+mn-lt"/>
              </a:rPr>
              <a:t>xmlns:rdf</a:t>
            </a:r>
            <a:r>
              <a:rPr lang="en-US" sz="2000" dirty="0">
                <a:solidFill>
                  <a:srgbClr val="7F7F7F"/>
                </a:solidFill>
                <a:latin typeface="+mn-lt"/>
              </a:rPr>
              <a:t>="http://www.w3.org/1999/02/22-rdf-syntax-ns#"</a:t>
            </a:r>
          </a:p>
          <a:p>
            <a:r>
              <a:rPr lang="pl-PL" sz="2000" dirty="0">
                <a:solidFill>
                  <a:srgbClr val="7F7F7F"/>
                </a:solidFill>
                <a:latin typeface="+mn-lt"/>
              </a:rPr>
              <a:t>                 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xmlns:foaf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2000" dirty="0" err="1">
                <a:solidFill>
                  <a:srgbClr val="4BACC6"/>
                </a:solidFill>
                <a:latin typeface="+mn-lt"/>
              </a:rPr>
              <a:t>foaf:Person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rdf:about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szekelys.com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family#pedro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"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</a:t>
            </a:r>
            <a:r>
              <a:rPr lang="pl-PL" sz="200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pl-PL" sz="2000" dirty="0" err="1">
                <a:solidFill>
                  <a:schemeClr val="accent4"/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accent4"/>
                </a:solidFill>
                <a:latin typeface="+mn-lt"/>
              </a:rPr>
              <a:t>&gt;</a:t>
            </a:r>
            <a:r>
              <a:rPr lang="pl-PL" sz="2000" dirty="0">
                <a:solidFill>
                  <a:srgbClr val="77933C"/>
                </a:solidFill>
                <a:latin typeface="+mn-lt"/>
              </a:rPr>
              <a:t>Pedro</a:t>
            </a:r>
            <a:r>
              <a:rPr lang="pl-PL" sz="2000" dirty="0">
                <a:solidFill>
                  <a:srgbClr val="8064A2"/>
                </a:solidFill>
                <a:latin typeface="+mn-lt"/>
              </a:rPr>
              <a:t>&lt;/</a:t>
            </a:r>
            <a:r>
              <a:rPr lang="pl-PL" sz="2000" dirty="0" err="1">
                <a:solidFill>
                  <a:srgbClr val="8064A2"/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rgbClr val="8064A2"/>
                </a:solidFill>
                <a:latin typeface="+mn-lt"/>
              </a:rPr>
              <a:t>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&lt;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foaf:homepage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rdf:resource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isi.edu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/~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"/&gt;</a:t>
            </a: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2000" dirty="0">
                <a:solidFill>
                  <a:srgbClr val="4BACC6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4BACC6"/>
                </a:solidFill>
                <a:latin typeface="+mn-lt"/>
              </a:rPr>
              <a:t>foaf:Person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rdf:RDF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1527" y="2404503"/>
            <a:ext cx="3627156" cy="462201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C0504D"/>
                </a:solidFill>
                <a:latin typeface="+mn-lt"/>
              </a:rPr>
              <a:t>http://</a:t>
            </a:r>
            <a:r>
              <a:rPr lang="en-US" sz="1800" dirty="0" err="1">
                <a:solidFill>
                  <a:srgbClr val="C0504D"/>
                </a:solidFill>
                <a:latin typeface="+mn-lt"/>
              </a:rPr>
              <a:t>szekelys.com</a:t>
            </a:r>
            <a:r>
              <a:rPr lang="en-US" sz="1800" dirty="0">
                <a:solidFill>
                  <a:srgbClr val="C0504D"/>
                </a:solidFill>
                <a:latin typeface="+mn-lt"/>
              </a:rPr>
              <a:t>/</a:t>
            </a:r>
            <a:r>
              <a:rPr lang="en-US" sz="1800" dirty="0" err="1">
                <a:solidFill>
                  <a:srgbClr val="C0504D"/>
                </a:solidFill>
                <a:latin typeface="+mn-lt"/>
              </a:rPr>
              <a:t>family#pedro</a:t>
            </a:r>
            <a:endParaRPr lang="en-US" sz="18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20161" y="1452598"/>
            <a:ext cx="1510175" cy="462201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5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 err="1">
                <a:solidFill>
                  <a:schemeClr val="accent5"/>
                </a:solidFill>
                <a:latin typeface="+mn-lt"/>
              </a:rPr>
              <a:t>foaf:Person</a:t>
            </a:r>
            <a:endParaRPr lang="en-US" sz="1800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14" name="Curved Connector 13"/>
          <p:cNvCxnSpPr>
            <a:stCxn id="12" idx="0"/>
            <a:endCxn id="13" idx="1"/>
          </p:cNvCxnSpPr>
          <p:nvPr/>
        </p:nvCxnSpPr>
        <p:spPr>
          <a:xfrm rot="5400000" flipH="1" flipV="1">
            <a:off x="2652231" y="1636573"/>
            <a:ext cx="720804" cy="815056"/>
          </a:xfrm>
          <a:prstGeom prst="curved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2" idx="3"/>
            <a:endCxn id="27" idx="1"/>
          </p:cNvCxnSpPr>
          <p:nvPr/>
        </p:nvCxnSpPr>
        <p:spPr>
          <a:xfrm flipV="1">
            <a:off x="4418683" y="1914799"/>
            <a:ext cx="2851638" cy="720805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5599" y="2413443"/>
            <a:ext cx="15486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accent4"/>
                </a:solidFill>
                <a:latin typeface="+mn-lt"/>
              </a:rPr>
              <a:t>foaf:firstName</a:t>
            </a:r>
            <a:endParaRPr lang="en-US" sz="1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70321" y="1730133"/>
            <a:ext cx="9354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“Pedro”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81749" y="1730133"/>
            <a:ext cx="9365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4BACC6"/>
                </a:solidFill>
                <a:latin typeface="+mn-lt"/>
              </a:rPr>
              <a:t>rdf:type</a:t>
            </a:r>
            <a:endParaRPr lang="en-US" sz="1800" dirty="0">
              <a:solidFill>
                <a:srgbClr val="4BACC6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4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42248" y="2506577"/>
            <a:ext cx="5238807" cy="181588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xmlns:rdf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="http://www.w3.org/1999/02/22-rdf-syntax-ns#"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xmlns:foaf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http://xmlns.com/foaf/0.1/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foaf:Person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szekelys.com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family#pedro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&lt;</a:t>
            </a:r>
            <a:r>
              <a:rPr lang="pl-PL" sz="14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foaf:firstName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&gt;Pedro&lt;/</a:t>
            </a:r>
            <a:r>
              <a:rPr lang="pl-PL" sz="14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foaf:firstName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&gt;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</a:t>
            </a:r>
            <a:r>
              <a:rPr lang="pl-PL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&lt;</a:t>
            </a:r>
            <a:r>
              <a:rPr lang="pl-PL" sz="14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foaf:homepage</a:t>
            </a:r>
            <a:r>
              <a:rPr lang="pl-PL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pl-PL" sz="14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rdf:resource</a:t>
            </a:r>
            <a:r>
              <a:rPr lang="pl-PL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="http://</a:t>
            </a:r>
            <a:r>
              <a:rPr lang="pl-PL" sz="14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isi.edu</a:t>
            </a:r>
            <a:r>
              <a:rPr lang="pl-PL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/~</a:t>
            </a:r>
            <a:r>
              <a:rPr lang="pl-PL" sz="14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szekely</a:t>
            </a:r>
            <a:r>
              <a:rPr lang="pl-PL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"/&gt;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</a:t>
            </a:r>
            <a:r>
              <a:rPr lang="pl-PL" sz="1400" dirty="0">
                <a:solidFill>
                  <a:srgbClr val="7F7F7F"/>
                </a:solidFill>
                <a:latin typeface="+mn-lt"/>
              </a:rPr>
              <a:t>&lt;/</a:t>
            </a:r>
            <a:r>
              <a:rPr lang="pl-PL" sz="1400" dirty="0" err="1">
                <a:solidFill>
                  <a:srgbClr val="7F7F7F"/>
                </a:solidFill>
                <a:latin typeface="+mn-lt"/>
              </a:rPr>
              <a:t>foaf:Person</a:t>
            </a:r>
            <a:r>
              <a:rPr lang="pl-PL" sz="1400" dirty="0">
                <a:solidFill>
                  <a:srgbClr val="7F7F7F"/>
                </a:solidFill>
                <a:latin typeface="+mn-lt"/>
              </a:rPr>
              <a:t>&gt;</a:t>
            </a:r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pl-PL" sz="1400" dirty="0">
                <a:solidFill>
                  <a:srgbClr val="7F7F7F"/>
                </a:solidFill>
                <a:latin typeface="+mn-lt"/>
              </a:rPr>
              <a:t>/</a:t>
            </a:r>
            <a:r>
              <a:rPr lang="pl-PL" sz="1400" dirty="0" err="1">
                <a:solidFill>
                  <a:srgbClr val="7F7F7F"/>
                </a:solidFill>
                <a:latin typeface="+mn-lt"/>
              </a:rPr>
              <a:t>rdf:RDF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528" y="4805621"/>
            <a:ext cx="3781792" cy="181588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xmlns:rdf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=…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xmlns:foaf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=…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foaf:Person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"http://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szekelys.com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family#pedro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&lt;</a:t>
            </a:r>
            <a:r>
              <a:rPr lang="pl-PL" sz="14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foaf:firstName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&gt;Pedro&lt;/</a:t>
            </a:r>
            <a:r>
              <a:rPr lang="pl-PL" sz="14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foaf:firstName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&gt;</a:t>
            </a:r>
          </a:p>
          <a:p>
            <a:r>
              <a:rPr lang="pl-PL" sz="1400" dirty="0">
                <a:solidFill>
                  <a:srgbClr val="7F7F7F"/>
                </a:solidFill>
                <a:latin typeface="+mn-lt"/>
              </a:rPr>
              <a:t>    &lt;/</a:t>
            </a:r>
            <a:r>
              <a:rPr lang="pl-PL" sz="1400" dirty="0" err="1">
                <a:solidFill>
                  <a:srgbClr val="7F7F7F"/>
                </a:solidFill>
                <a:latin typeface="+mn-lt"/>
              </a:rPr>
              <a:t>foaf:Person</a:t>
            </a:r>
            <a:r>
              <a:rPr lang="pl-PL" sz="1400" dirty="0">
                <a:solidFill>
                  <a:srgbClr val="7F7F7F"/>
                </a:solidFill>
                <a:latin typeface="+mn-lt"/>
              </a:rPr>
              <a:t>&gt;</a:t>
            </a:r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pl-PL" sz="1400" dirty="0">
                <a:solidFill>
                  <a:srgbClr val="7F7F7F"/>
                </a:solidFill>
                <a:latin typeface="+mn-lt"/>
              </a:rPr>
              <a:t>/</a:t>
            </a:r>
            <a:r>
              <a:rPr lang="pl-PL" sz="1400" dirty="0" err="1">
                <a:solidFill>
                  <a:srgbClr val="7F7F7F"/>
                </a:solidFill>
                <a:latin typeface="+mn-lt"/>
              </a:rPr>
              <a:t>rdf:RDF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9284" y="4785313"/>
            <a:ext cx="4781257" cy="181588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&lt;?xml version="1.0"?&gt;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rdf:RDF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xmlns:rdf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=…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xmlns:foaf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=…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&lt;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foaf:Person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"http://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szekelys.com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family#pedro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r>
              <a:rPr lang="pl-PL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      &lt;</a:t>
            </a:r>
            <a:r>
              <a:rPr lang="pl-PL" sz="14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foaf:homepage</a:t>
            </a:r>
            <a:r>
              <a:rPr lang="pl-PL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pl-PL" sz="14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rdf:resource</a:t>
            </a:r>
            <a:r>
              <a:rPr lang="pl-PL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="http://</a:t>
            </a:r>
            <a:r>
              <a:rPr lang="pl-PL" sz="14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isi.edu</a:t>
            </a:r>
            <a:r>
              <a:rPr lang="pl-PL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/~</a:t>
            </a:r>
            <a:r>
              <a:rPr lang="pl-PL" sz="14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szekely</a:t>
            </a:r>
            <a:r>
              <a:rPr lang="pl-PL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"/&gt;</a:t>
            </a: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</a:t>
            </a:r>
            <a:r>
              <a:rPr lang="pl-PL" sz="1400" dirty="0">
                <a:solidFill>
                  <a:srgbClr val="7F7F7F"/>
                </a:solidFill>
                <a:latin typeface="+mn-lt"/>
              </a:rPr>
              <a:t>&lt;/</a:t>
            </a:r>
            <a:r>
              <a:rPr lang="pl-PL" sz="1400" dirty="0" err="1">
                <a:solidFill>
                  <a:srgbClr val="7F7F7F"/>
                </a:solidFill>
                <a:latin typeface="+mn-lt"/>
              </a:rPr>
              <a:t>foaf:Person</a:t>
            </a:r>
            <a:r>
              <a:rPr lang="pl-PL" sz="1400" dirty="0">
                <a:solidFill>
                  <a:srgbClr val="7F7F7F"/>
                </a:solidFill>
                <a:latin typeface="+mn-lt"/>
              </a:rPr>
              <a:t>&gt;</a:t>
            </a:r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pl-PL" sz="1400" dirty="0">
                <a:solidFill>
                  <a:srgbClr val="7F7F7F"/>
                </a:solidFill>
                <a:latin typeface="+mn-lt"/>
              </a:rPr>
              <a:t>/</a:t>
            </a:r>
            <a:r>
              <a:rPr lang="pl-PL" sz="1400" dirty="0" err="1">
                <a:solidFill>
                  <a:srgbClr val="7F7F7F"/>
                </a:solidFill>
                <a:latin typeface="+mn-lt"/>
              </a:rPr>
              <a:t>rdf:RDF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6528" y="5167786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n-lt"/>
              </a:rPr>
              <a:t>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63" y="363068"/>
            <a:ext cx="7357853" cy="18137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7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50808" y="849757"/>
            <a:ext cx="6182784" cy="5504348"/>
            <a:chOff x="1494480" y="1353652"/>
            <a:chExt cx="6182784" cy="5504348"/>
          </a:xfrm>
        </p:grpSpPr>
        <p:pic>
          <p:nvPicPr>
            <p:cNvPr id="4" name="Picture 3" descr="sw-stack-200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480" y="1353652"/>
              <a:ext cx="6182784" cy="5504348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2938212" y="1383684"/>
              <a:ext cx="4739052" cy="4245823"/>
            </a:xfrm>
            <a:custGeom>
              <a:avLst/>
              <a:gdLst>
                <a:gd name="connsiteX0" fmla="*/ 28434 w 4739052"/>
                <a:gd name="connsiteY0" fmla="*/ 3639277 h 4245823"/>
                <a:gd name="connsiteX1" fmla="*/ 748770 w 4739052"/>
                <a:gd name="connsiteY1" fmla="*/ 3658231 h 4245823"/>
                <a:gd name="connsiteX2" fmla="*/ 758248 w 4739052"/>
                <a:gd name="connsiteY2" fmla="*/ 3118026 h 4245823"/>
                <a:gd name="connsiteX3" fmla="*/ 3620635 w 4739052"/>
                <a:gd name="connsiteY3" fmla="*/ 3089594 h 4245823"/>
                <a:gd name="connsiteX4" fmla="*/ 3639592 w 4739052"/>
                <a:gd name="connsiteY4" fmla="*/ 4245823 h 4245823"/>
                <a:gd name="connsiteX5" fmla="*/ 4739052 w 4739052"/>
                <a:gd name="connsiteY5" fmla="*/ 4207914 h 4245823"/>
                <a:gd name="connsiteX6" fmla="*/ 4672705 w 4739052"/>
                <a:gd name="connsiteY6" fmla="*/ 28431 h 4245823"/>
                <a:gd name="connsiteX7" fmla="*/ 2568566 w 4739052"/>
                <a:gd name="connsiteY7" fmla="*/ 0 h 4245823"/>
                <a:gd name="connsiteX8" fmla="*/ 2559088 w 4739052"/>
                <a:gd name="connsiteY8" fmla="*/ 530727 h 4245823"/>
                <a:gd name="connsiteX9" fmla="*/ 0 w 4739052"/>
                <a:gd name="connsiteY9" fmla="*/ 540205 h 4245823"/>
                <a:gd name="connsiteX10" fmla="*/ 28434 w 4739052"/>
                <a:gd name="connsiteY10" fmla="*/ 3639277 h 424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39052" h="4245823">
                  <a:moveTo>
                    <a:pt x="28434" y="3639277"/>
                  </a:moveTo>
                  <a:lnTo>
                    <a:pt x="748770" y="3658231"/>
                  </a:lnTo>
                  <a:lnTo>
                    <a:pt x="758248" y="3118026"/>
                  </a:lnTo>
                  <a:lnTo>
                    <a:pt x="3620635" y="3089594"/>
                  </a:lnTo>
                  <a:lnTo>
                    <a:pt x="3639592" y="4245823"/>
                  </a:lnTo>
                  <a:lnTo>
                    <a:pt x="4739052" y="4207914"/>
                  </a:lnTo>
                  <a:lnTo>
                    <a:pt x="4672705" y="28431"/>
                  </a:lnTo>
                  <a:lnTo>
                    <a:pt x="2568566" y="0"/>
                  </a:lnTo>
                  <a:lnTo>
                    <a:pt x="2559088" y="530727"/>
                  </a:lnTo>
                  <a:lnTo>
                    <a:pt x="0" y="540205"/>
                  </a:lnTo>
                  <a:lnTo>
                    <a:pt x="28434" y="3639277"/>
                  </a:lnTo>
                  <a:close/>
                </a:path>
              </a:pathLst>
            </a:custGeom>
            <a:solidFill>
              <a:schemeClr val="bg1">
                <a:alpha val="91000"/>
              </a:schemeClr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71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Syntaxes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7003" y="2136685"/>
            <a:ext cx="4807896" cy="64633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Leverages XML tools</a:t>
            </a:r>
          </a:p>
          <a:p>
            <a:r>
              <a:rPr lang="en-US" sz="1800" dirty="0">
                <a:latin typeface="+mn-lt"/>
              </a:rPr>
              <a:t>Hard for humans to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5938" y="1551909"/>
            <a:ext cx="9210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504D"/>
                </a:solidFill>
                <a:latin typeface="+mn-lt"/>
              </a:rPr>
              <a:t>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5938" y="2798272"/>
            <a:ext cx="1847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BACC6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N3, Turtle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9451" y="4306378"/>
            <a:ext cx="16868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504D"/>
                </a:solidFill>
                <a:latin typeface="+mn-lt"/>
              </a:rPr>
              <a:t>N-Triples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7003" y="3383048"/>
            <a:ext cx="4807896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Terse RDF Triple Language</a:t>
            </a:r>
          </a:p>
          <a:p>
            <a:r>
              <a:rPr lang="en-US" sz="1800" dirty="0">
                <a:latin typeface="+mn-lt"/>
              </a:rPr>
              <a:t>Human readable format</a:t>
            </a:r>
          </a:p>
          <a:p>
            <a:r>
              <a:rPr lang="en-US" sz="1800" dirty="0">
                <a:latin typeface="+mn-lt"/>
              </a:rPr>
              <a:t>Works with software too</a:t>
            </a:r>
          </a:p>
        </p:txBody>
      </p:sp>
      <p:sp>
        <p:nvSpPr>
          <p:cNvPr id="8" name="Rectangle 7"/>
          <p:cNvSpPr/>
          <p:nvPr/>
        </p:nvSpPr>
        <p:spPr>
          <a:xfrm>
            <a:off x="2450516" y="4891154"/>
            <a:ext cx="4807896" cy="64633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Subset of turtle, supports streaming</a:t>
            </a:r>
          </a:p>
          <a:p>
            <a:r>
              <a:rPr lang="en-US" sz="1800" dirty="0">
                <a:latin typeface="+mn-lt"/>
              </a:rPr>
              <a:t>Standard for large RDF dumps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9451" y="5546854"/>
            <a:ext cx="10450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C0504D"/>
                </a:solidFill>
                <a:latin typeface="+mn-lt"/>
              </a:rPr>
              <a:t>RDFa</a:t>
            </a:r>
            <a:endParaRPr lang="en-US" sz="32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0516" y="6131630"/>
            <a:ext cx="4807896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Allows embedding RDF in HTML pages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N3 and Turtle Syntaxes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292" y="4084321"/>
            <a:ext cx="7890406" cy="163121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46075" algn="l"/>
                <a:tab pos="1082675" algn="l"/>
                <a:tab pos="1998663" algn="l"/>
              </a:tabLs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@prefix 	</a:t>
            </a:r>
            <a:r>
              <a:rPr lang="en-US" sz="2000" dirty="0" err="1">
                <a:solidFill>
                  <a:srgbClr val="7F7F7F"/>
                </a:solidFill>
                <a:latin typeface="+mn-lt"/>
              </a:rPr>
              <a:t>rdf</a:t>
            </a:r>
            <a:r>
              <a:rPr lang="en-US" sz="2000" dirty="0">
                <a:solidFill>
                  <a:srgbClr val="7F7F7F"/>
                </a:solidFill>
                <a:latin typeface="+mn-lt"/>
              </a:rPr>
              <a:t>: 	&lt;http://www.w3.org/1999/02/22-rdf-syntax-ns#&gt; </a:t>
            </a:r>
            <a:r>
              <a:rPr lang="en-US" sz="2000" b="1" dirty="0">
                <a:solidFill>
                  <a:srgbClr val="7F7F7F"/>
                </a:solidFill>
                <a:latin typeface="+mn-lt"/>
              </a:rPr>
              <a:t>.</a:t>
            </a:r>
          </a:p>
          <a:p>
            <a:pPr>
              <a:tabLst>
                <a:tab pos="346075" algn="l"/>
                <a:tab pos="1082675" algn="l"/>
                <a:tab pos="1998663" algn="l"/>
              </a:tabLst>
            </a:pPr>
            <a:r>
              <a:rPr lang="pl-PL" sz="2000" dirty="0">
                <a:solidFill>
                  <a:srgbClr val="7F7F7F"/>
                </a:solidFill>
                <a:latin typeface="+mn-lt"/>
              </a:rPr>
              <a:t>@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prefix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 	</a:t>
            </a:r>
            <a:r>
              <a:rPr lang="pl-PL" sz="2000" dirty="0" err="1">
                <a:solidFill>
                  <a:srgbClr val="7F7F7F"/>
                </a:solidFill>
                <a:latin typeface="+mn-lt"/>
              </a:rPr>
              <a:t>foaf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: 	&lt;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 </a:t>
            </a:r>
            <a:r>
              <a:rPr lang="pl-PL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</a:t>
            </a:r>
          </a:p>
          <a:p>
            <a:pPr>
              <a:tabLst>
                <a:tab pos="346075" algn="l"/>
                <a:tab pos="1082675" algn="l"/>
                <a:tab pos="1998663" algn="l"/>
              </a:tabLst>
            </a:pP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tabLst>
                <a:tab pos="346075" algn="l"/>
                <a:tab pos="1082675" algn="l"/>
                <a:tab pos="1998663" algn="l"/>
              </a:tabLst>
            </a:pPr>
            <a:r>
              <a:rPr lang="pl-PL" sz="2000" dirty="0">
                <a:solidFill>
                  <a:srgbClr val="953735"/>
                </a:solidFill>
                <a:latin typeface="+mn-lt"/>
              </a:rPr>
              <a:t>&lt;http://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szekelys.com</a:t>
            </a:r>
            <a:r>
              <a:rPr lang="pl-PL" sz="2000" dirty="0">
                <a:solidFill>
                  <a:srgbClr val="953735"/>
                </a:solidFill>
                <a:latin typeface="+mn-lt"/>
              </a:rPr>
              <a:t>/</a:t>
            </a:r>
            <a:r>
              <a:rPr lang="pl-PL" sz="2000" dirty="0" err="1">
                <a:solidFill>
                  <a:srgbClr val="953735"/>
                </a:solidFill>
                <a:latin typeface="+mn-lt"/>
              </a:rPr>
              <a:t>family#pedro</a:t>
            </a:r>
            <a:r>
              <a:rPr lang="pl-PL" sz="2000" dirty="0">
                <a:solidFill>
                  <a:schemeClr val="accent2"/>
                </a:solidFill>
                <a:latin typeface="+mn-lt"/>
              </a:rPr>
              <a:t>&gt;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chemeClr val="accent4"/>
                </a:solidFill>
                <a:latin typeface="+mn-lt"/>
              </a:rPr>
              <a:t>foaf:firstName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pl-PL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“Pedro” </a:t>
            </a:r>
            <a:r>
              <a:rPr lang="pl-PL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</a:t>
            </a:r>
          </a:p>
          <a:p>
            <a:pPr lvl="0">
              <a:tabLst>
                <a:tab pos="346075" algn="l"/>
                <a:tab pos="1082675" algn="l"/>
                <a:tab pos="1998663" algn="l"/>
              </a:tabLst>
            </a:pPr>
            <a:r>
              <a:rPr lang="pl-PL" sz="2000" dirty="0">
                <a:solidFill>
                  <a:srgbClr val="953735"/>
                </a:solidFill>
                <a:latin typeface="Calibri"/>
              </a:rPr>
              <a:t>&lt;http://</a:t>
            </a:r>
            <a:r>
              <a:rPr lang="pl-PL" sz="2000" dirty="0" err="1">
                <a:solidFill>
                  <a:srgbClr val="953735"/>
                </a:solidFill>
                <a:latin typeface="Calibri"/>
              </a:rPr>
              <a:t>szekelys.com</a:t>
            </a:r>
            <a:r>
              <a:rPr lang="pl-PL" sz="2000" dirty="0">
                <a:solidFill>
                  <a:srgbClr val="953735"/>
                </a:solidFill>
                <a:latin typeface="Calibri"/>
              </a:rPr>
              <a:t>/</a:t>
            </a:r>
            <a:r>
              <a:rPr lang="pl-PL" sz="2000" dirty="0" err="1">
                <a:solidFill>
                  <a:srgbClr val="953735"/>
                </a:solidFill>
                <a:latin typeface="Calibri"/>
              </a:rPr>
              <a:t>family#pedro</a:t>
            </a:r>
            <a:r>
              <a:rPr lang="pl-PL" sz="2000" dirty="0">
                <a:solidFill>
                  <a:srgbClr val="C0504D"/>
                </a:solidFill>
                <a:latin typeface="Calibri"/>
              </a:rPr>
              <a:t>&gt;</a:t>
            </a:r>
            <a:r>
              <a:rPr lang="pl-PL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 </a:t>
            </a:r>
            <a:r>
              <a:rPr lang="pl-PL" sz="2000" dirty="0" err="1">
                <a:solidFill>
                  <a:schemeClr val="accent5"/>
                </a:solidFill>
                <a:latin typeface="Calibri"/>
              </a:rPr>
              <a:t>rdf:type</a:t>
            </a:r>
            <a:r>
              <a:rPr lang="pl-PL" sz="2000" dirty="0">
                <a:solidFill>
                  <a:schemeClr val="accent5"/>
                </a:solidFill>
                <a:latin typeface="Calibri"/>
              </a:rPr>
              <a:t>   </a:t>
            </a:r>
            <a:r>
              <a:rPr lang="pl-PL" sz="2000">
                <a:solidFill>
                  <a:schemeClr val="accent5"/>
                </a:solidFill>
                <a:latin typeface="Calibri"/>
              </a:rPr>
              <a:t>foaf:Person</a:t>
            </a:r>
            <a:r>
              <a:rPr lang="pl-PL" sz="2000" dirty="0">
                <a:solidFill>
                  <a:schemeClr val="accent5"/>
                </a:solidFill>
                <a:latin typeface="Calibri"/>
              </a:rPr>
              <a:t> </a:t>
            </a:r>
            <a:r>
              <a:rPr lang="pl-PL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1527" y="2572605"/>
            <a:ext cx="3627156" cy="462201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C0504D"/>
                </a:solidFill>
                <a:latin typeface="+mn-lt"/>
              </a:rPr>
              <a:t>http://</a:t>
            </a:r>
            <a:r>
              <a:rPr lang="en-US" sz="1800" dirty="0" err="1">
                <a:solidFill>
                  <a:srgbClr val="C0504D"/>
                </a:solidFill>
                <a:latin typeface="+mn-lt"/>
              </a:rPr>
              <a:t>szekelys.com</a:t>
            </a:r>
            <a:r>
              <a:rPr lang="en-US" sz="1800" dirty="0">
                <a:solidFill>
                  <a:srgbClr val="C0504D"/>
                </a:solidFill>
                <a:latin typeface="+mn-lt"/>
              </a:rPr>
              <a:t>/</a:t>
            </a:r>
            <a:r>
              <a:rPr lang="en-US" sz="1800" dirty="0" err="1">
                <a:solidFill>
                  <a:srgbClr val="C0504D"/>
                </a:solidFill>
                <a:latin typeface="+mn-lt"/>
              </a:rPr>
              <a:t>family#pedro</a:t>
            </a:r>
            <a:endParaRPr lang="en-US" sz="18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20161" y="1620700"/>
            <a:ext cx="1510175" cy="462201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5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 err="1">
                <a:solidFill>
                  <a:schemeClr val="accent5"/>
                </a:solidFill>
                <a:latin typeface="+mn-lt"/>
              </a:rPr>
              <a:t>foaf:Person</a:t>
            </a:r>
            <a:endParaRPr lang="en-US" sz="1800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14" name="Curved Connector 13"/>
          <p:cNvCxnSpPr>
            <a:stCxn id="12" idx="0"/>
            <a:endCxn id="13" idx="1"/>
          </p:cNvCxnSpPr>
          <p:nvPr/>
        </p:nvCxnSpPr>
        <p:spPr>
          <a:xfrm rot="5400000" flipH="1" flipV="1">
            <a:off x="2652231" y="1804675"/>
            <a:ext cx="720804" cy="815056"/>
          </a:xfrm>
          <a:prstGeom prst="curved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2" idx="3"/>
            <a:endCxn id="27" idx="1"/>
          </p:cNvCxnSpPr>
          <p:nvPr/>
        </p:nvCxnSpPr>
        <p:spPr>
          <a:xfrm flipV="1">
            <a:off x="4418683" y="2082901"/>
            <a:ext cx="2851638" cy="720805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5599" y="2581545"/>
            <a:ext cx="15486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accent4"/>
                </a:solidFill>
                <a:latin typeface="+mn-lt"/>
              </a:rPr>
              <a:t>foaf:firstName</a:t>
            </a:r>
            <a:endParaRPr lang="en-US" sz="1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70321" y="1898235"/>
            <a:ext cx="9354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“Pedro”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81749" y="1898235"/>
            <a:ext cx="9365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4BACC6"/>
                </a:solidFill>
                <a:latin typeface="+mn-lt"/>
              </a:rPr>
              <a:t>rdf:type</a:t>
            </a:r>
            <a:endParaRPr lang="en-US" sz="1800" dirty="0">
              <a:solidFill>
                <a:srgbClr val="4BACC6"/>
              </a:solidFill>
              <a:latin typeface="+mn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946143" y="4454493"/>
            <a:ext cx="483354" cy="196132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3354" h="1961324">
                <a:moveTo>
                  <a:pt x="37351" y="1849034"/>
                </a:moveTo>
                <a:cubicBezTo>
                  <a:pt x="706557" y="2365768"/>
                  <a:pt x="563378" y="986774"/>
                  <a:pt x="0" y="0"/>
                </a:cubicBezTo>
              </a:path>
            </a:pathLst>
          </a:custGeom>
          <a:ln w="57150" cmpd="sng">
            <a:solidFill>
              <a:schemeClr val="accent6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28839" y="6079613"/>
            <a:ext cx="3515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Each triple ends with a dot</a:t>
            </a:r>
          </a:p>
        </p:txBody>
      </p:sp>
    </p:spTree>
    <p:extLst>
      <p:ext uri="{BB962C8B-B14F-4D97-AF65-F5344CB8AC3E}">
        <p14:creationId xmlns:p14="http://schemas.microsoft.com/office/powerpoint/2010/main" val="207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8257" y="941589"/>
            <a:ext cx="6227486" cy="830997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“USC/ISI’s address is </a:t>
            </a:r>
          </a:p>
          <a:p>
            <a:pPr algn="ctr"/>
            <a:r>
              <a:rPr lang="en-US" dirty="0">
                <a:latin typeface="+mn-lt"/>
              </a:rPr>
              <a:t>4676 Admiralty Way, Marina del Rey, CA 90292”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1426" y="2682444"/>
            <a:ext cx="6821148" cy="15696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dirty="0" err="1">
                <a:latin typeface="+mn-lt"/>
              </a:rPr>
              <a:t>usc:isi</a:t>
            </a:r>
            <a:r>
              <a:rPr lang="en-US" dirty="0">
                <a:latin typeface="+mn-lt"/>
              </a:rPr>
              <a:t>       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schema:address</a:t>
            </a:r>
            <a:endParaRPr lang="en-US" dirty="0">
              <a:latin typeface="+mn-lt"/>
            </a:endParaRP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“4676 Admiralty Way, Marina del Rey, CA 90292”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8257" y="447987"/>
            <a:ext cx="8801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English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1426" y="2220779"/>
            <a:ext cx="4978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RDF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9421" y="4894074"/>
            <a:ext cx="5465158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604A7B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In what city is USC/ISI located?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604A7B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Find all universities in California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458257" y="4894074"/>
            <a:ext cx="6139392" cy="166420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59309" y="5145895"/>
            <a:ext cx="5645270" cy="118246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4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8257" y="941589"/>
            <a:ext cx="6227486" cy="830997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“USC/ISI’s address is </a:t>
            </a:r>
          </a:p>
          <a:p>
            <a:pPr algn="ctr"/>
            <a:r>
              <a:rPr lang="en-US" dirty="0">
                <a:latin typeface="+mn-lt"/>
              </a:rPr>
              <a:t>4676 Admiralty Way, Marina del Rey, CA 90292”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1426" y="2682444"/>
            <a:ext cx="6821148" cy="15696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dirty="0" err="1">
                <a:latin typeface="+mn-lt"/>
              </a:rPr>
              <a:t>usc:isi</a:t>
            </a:r>
            <a:r>
              <a:rPr lang="en-US" dirty="0">
                <a:latin typeface="+mn-lt"/>
              </a:rPr>
              <a:t>       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schema:address</a:t>
            </a:r>
            <a:endParaRPr lang="en-US" dirty="0">
              <a:latin typeface="+mn-lt"/>
            </a:endParaRP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“4676 Admiralty Way, Marina del Rey, CA 90292”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8257" y="447987"/>
            <a:ext cx="8801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English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1426" y="2220779"/>
            <a:ext cx="4978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RDF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177" y="4894074"/>
            <a:ext cx="8181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How to represent nested structures?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69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25797" y="1718331"/>
            <a:ext cx="1960516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2464" y="2866763"/>
            <a:ext cx="76557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“USA”</a:t>
            </a:r>
          </a:p>
        </p:txBody>
      </p:sp>
      <p:cxnSp>
        <p:nvCxnSpPr>
          <p:cNvPr id="5" name="Curved Connector 4"/>
          <p:cNvCxnSpPr>
            <a:stCxn id="3" idx="2"/>
            <a:endCxn id="4" idx="0"/>
          </p:cNvCxnSpPr>
          <p:nvPr/>
        </p:nvCxnSpPr>
        <p:spPr>
          <a:xfrm rot="16200000" flipH="1">
            <a:off x="5437539" y="549047"/>
            <a:ext cx="686231" cy="3949199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443107" y="462346"/>
            <a:ext cx="1809229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usc:isi</a:t>
            </a:r>
            <a:endParaRPr lang="en-US" sz="1800" dirty="0">
              <a:latin typeface="+mn-lt"/>
            </a:endParaRPr>
          </a:p>
        </p:txBody>
      </p:sp>
      <p:cxnSp>
        <p:nvCxnSpPr>
          <p:cNvPr id="8" name="Curved Connector 7"/>
          <p:cNvCxnSpPr>
            <a:stCxn id="7" idx="3"/>
            <a:endCxn id="3" idx="0"/>
          </p:cNvCxnSpPr>
          <p:nvPr/>
        </p:nvCxnSpPr>
        <p:spPr>
          <a:xfrm>
            <a:off x="3252336" y="693447"/>
            <a:ext cx="553719" cy="1024884"/>
          </a:xfrm>
          <a:prstGeom prst="curved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42931" y="2180532"/>
            <a:ext cx="244407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schema:addressCountry</a:t>
            </a:r>
            <a:endParaRPr lang="en-US" sz="1800" dirty="0">
              <a:latin typeface="+mn-lt"/>
            </a:endParaRPr>
          </a:p>
        </p:txBody>
      </p:sp>
      <p:cxnSp>
        <p:nvCxnSpPr>
          <p:cNvPr id="11" name="Curved Connector 10"/>
          <p:cNvCxnSpPr>
            <a:stCxn id="3" idx="2"/>
            <a:endCxn id="18" idx="0"/>
          </p:cNvCxnSpPr>
          <p:nvPr/>
        </p:nvCxnSpPr>
        <p:spPr>
          <a:xfrm rot="16200000" flipH="1">
            <a:off x="3137869" y="2848717"/>
            <a:ext cx="3692912" cy="2356541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0084" y="924547"/>
            <a:ext cx="16979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schema:address</a:t>
            </a:r>
            <a:endParaRPr lang="en-US" sz="18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5231" y="4707307"/>
            <a:ext cx="6344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“CA”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7985" y="5873444"/>
            <a:ext cx="178922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“Marina del Rey”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50829" y="6058110"/>
            <a:ext cx="95876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“90292”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4706" y="4492170"/>
            <a:ext cx="228864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“4676 Admiralty Way”</a:t>
            </a:r>
          </a:p>
        </p:txBody>
      </p:sp>
      <p:cxnSp>
        <p:nvCxnSpPr>
          <p:cNvPr id="21" name="Curved Connector 20"/>
          <p:cNvCxnSpPr>
            <a:stCxn id="3" idx="2"/>
            <a:endCxn id="17" idx="0"/>
          </p:cNvCxnSpPr>
          <p:nvPr/>
        </p:nvCxnSpPr>
        <p:spPr>
          <a:xfrm rot="16200000" flipH="1">
            <a:off x="4570880" y="1415707"/>
            <a:ext cx="2526775" cy="4056424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" idx="2"/>
            <a:endCxn id="19" idx="0"/>
          </p:cNvCxnSpPr>
          <p:nvPr/>
        </p:nvCxnSpPr>
        <p:spPr>
          <a:xfrm rot="5400000">
            <a:off x="1679345" y="3931400"/>
            <a:ext cx="3877578" cy="375843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3" idx="2"/>
            <a:endCxn id="20" idx="0"/>
          </p:cNvCxnSpPr>
          <p:nvPr/>
        </p:nvCxnSpPr>
        <p:spPr>
          <a:xfrm rot="5400000">
            <a:off x="1501723" y="2187838"/>
            <a:ext cx="2311638" cy="2297026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13133" y="4492170"/>
            <a:ext cx="244407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schema:addressLocality</a:t>
            </a:r>
            <a:endParaRPr lang="en-US" sz="18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688" y="5138145"/>
            <a:ext cx="202050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schema:postalCode</a:t>
            </a:r>
            <a:endParaRPr lang="en-US" sz="18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75605" y="3662358"/>
            <a:ext cx="233925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schema:addressRegion</a:t>
            </a:r>
            <a:endParaRPr lang="en-US" sz="1800" dirty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0815" y="3293026"/>
            <a:ext cx="227498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schema:streetAddress</a:t>
            </a:r>
            <a:endParaRPr lang="en-US" sz="1800" dirty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0651" y="277680"/>
            <a:ext cx="2604206" cy="8315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Represents the address of USC/ISI</a:t>
            </a:r>
          </a:p>
        </p:txBody>
      </p:sp>
      <p:sp>
        <p:nvSpPr>
          <p:cNvPr id="83" name="Freeform 82"/>
          <p:cNvSpPr/>
          <p:nvPr/>
        </p:nvSpPr>
        <p:spPr>
          <a:xfrm>
            <a:off x="4935548" y="1102886"/>
            <a:ext cx="2423933" cy="60347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1296328 w 1486584"/>
              <a:gd name="connsiteY0" fmla="*/ 228558 h 645907"/>
              <a:gd name="connsiteX1" fmla="*/ 0 w 1486584"/>
              <a:gd name="connsiteY1" fmla="*/ 645907 h 645907"/>
              <a:gd name="connsiteX0" fmla="*/ 1296328 w 1296328"/>
              <a:gd name="connsiteY0" fmla="*/ 57828 h 475177"/>
              <a:gd name="connsiteX1" fmla="*/ 0 w 1296328"/>
              <a:gd name="connsiteY1" fmla="*/ 475177 h 475177"/>
              <a:gd name="connsiteX0" fmla="*/ 2237824 w 2237824"/>
              <a:gd name="connsiteY0" fmla="*/ 0 h 691067"/>
              <a:gd name="connsiteX1" fmla="*/ 0 w 2237824"/>
              <a:gd name="connsiteY1" fmla="*/ 691067 h 691067"/>
              <a:gd name="connsiteX0" fmla="*/ 2237824 w 2237824"/>
              <a:gd name="connsiteY0" fmla="*/ 0 h 691067"/>
              <a:gd name="connsiteX1" fmla="*/ 0 w 2237824"/>
              <a:gd name="connsiteY1" fmla="*/ 691067 h 691067"/>
              <a:gd name="connsiteX0" fmla="*/ 2423933 w 2423933"/>
              <a:gd name="connsiteY0" fmla="*/ 0 h 603477"/>
              <a:gd name="connsiteX1" fmla="*/ 0 w 2423933"/>
              <a:gd name="connsiteY1" fmla="*/ 603477 h 6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933" h="603477">
                <a:moveTo>
                  <a:pt x="2423933" y="0"/>
                </a:moveTo>
                <a:cubicBezTo>
                  <a:pt x="2107854" y="648119"/>
                  <a:pt x="497694" y="-106800"/>
                  <a:pt x="0" y="603477"/>
                </a:cubicBezTo>
              </a:path>
            </a:pathLst>
          </a:custGeom>
          <a:ln w="57150" cmpd="sng">
            <a:solidFill>
              <a:schemeClr val="accent2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3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8257" y="941589"/>
            <a:ext cx="6227486" cy="830997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“USC/ISI’s address is </a:t>
            </a:r>
          </a:p>
          <a:p>
            <a:pPr algn="ctr"/>
            <a:r>
              <a:rPr lang="en-US" dirty="0">
                <a:latin typeface="+mn-lt"/>
              </a:rPr>
              <a:t>4676 Admiralty Way, Marina del Rey, CA 90292”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1426" y="2682444"/>
            <a:ext cx="6830566" cy="30469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dirty="0" err="1">
                <a:latin typeface="+mn-lt"/>
              </a:rPr>
              <a:t>usc:isi</a:t>
            </a:r>
            <a:r>
              <a:rPr lang="en-US" dirty="0">
                <a:latin typeface="+mn-lt"/>
              </a:rPr>
              <a:t>       </a:t>
            </a:r>
            <a:r>
              <a:rPr lang="en-US" dirty="0" err="1">
                <a:latin typeface="+mn-lt"/>
              </a:rPr>
              <a:t>schema:address</a:t>
            </a: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usc:isi-address</a:t>
            </a:r>
            <a:r>
              <a:rPr lang="en-US" dirty="0">
                <a:latin typeface="+mn-lt"/>
              </a:rPr>
              <a:t> .</a:t>
            </a:r>
          </a:p>
          <a:p>
            <a:pPr>
              <a:tabLst>
                <a:tab pos="460375" algn="l"/>
              </a:tabLst>
            </a:pPr>
            <a:endParaRPr lang="en-US" dirty="0">
              <a:latin typeface="+mn-lt"/>
            </a:endParaRPr>
          </a:p>
          <a:p>
            <a:pPr>
              <a:tabLst>
                <a:tab pos="460375" algn="l"/>
              </a:tabLst>
            </a:pPr>
            <a:r>
              <a:rPr lang="en-US" dirty="0" err="1">
                <a:latin typeface="+mn-lt"/>
              </a:rPr>
              <a:t>usc:isi-address</a:t>
            </a:r>
            <a:r>
              <a:rPr lang="en-US" dirty="0">
                <a:latin typeface="+mn-lt"/>
              </a:rPr>
              <a:t>		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schema:addressCountry</a:t>
            </a:r>
            <a:r>
              <a:rPr lang="en-US" dirty="0">
                <a:latin typeface="+mn-lt"/>
              </a:rPr>
              <a:t>	“USA”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schema:addressRegion</a:t>
            </a:r>
            <a:r>
              <a:rPr lang="en-US" dirty="0">
                <a:latin typeface="+mn-lt"/>
              </a:rPr>
              <a:t>	“</a:t>
            </a:r>
            <a:r>
              <a:rPr lang="en-US">
                <a:latin typeface="+mn-lt"/>
              </a:rPr>
              <a:t>CA”;</a:t>
            </a:r>
            <a:endParaRPr lang="en-US" dirty="0">
              <a:latin typeface="+mn-lt"/>
            </a:endParaRP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schema:addressLocality</a:t>
            </a:r>
            <a:r>
              <a:rPr lang="en-US" dirty="0">
                <a:latin typeface="+mn-lt"/>
              </a:rPr>
              <a:t>	“Marina del Rey”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schema:postalCode</a:t>
            </a:r>
            <a:r>
              <a:rPr lang="en-US" dirty="0">
                <a:latin typeface="+mn-lt"/>
              </a:rPr>
              <a:t>	“90292”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schema:streetAddress</a:t>
            </a:r>
            <a:r>
              <a:rPr lang="en-US" dirty="0">
                <a:latin typeface="+mn-lt"/>
              </a:rPr>
              <a:t>	“4676 Admiralty Way”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8257" y="447987"/>
            <a:ext cx="8801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English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1426" y="2220779"/>
            <a:ext cx="4978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RDF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0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1426" y="1478086"/>
            <a:ext cx="6830566" cy="30469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usc:isi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schema:address</a:t>
            </a:r>
            <a:r>
              <a:rPr lang="en-US" dirty="0">
                <a:latin typeface="+mn-lt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usc:isi-address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.</a:t>
            </a:r>
          </a:p>
          <a:p>
            <a:pPr>
              <a:tabLst>
                <a:tab pos="460375" algn="l"/>
              </a:tabLst>
            </a:pPr>
            <a:endParaRPr lang="en-US" dirty="0">
              <a:latin typeface="+mn-lt"/>
            </a:endParaRPr>
          </a:p>
          <a:p>
            <a:pPr>
              <a:tabLst>
                <a:tab pos="460375" algn="l"/>
              </a:tabLst>
            </a:pPr>
            <a:r>
              <a:rPr lang="en-US" dirty="0" err="1">
                <a:solidFill>
                  <a:srgbClr val="F79646"/>
                </a:solidFill>
                <a:latin typeface="+mn-lt"/>
              </a:rPr>
              <a:t>usc:isi-address</a:t>
            </a:r>
            <a:r>
              <a:rPr lang="en-US" dirty="0">
                <a:latin typeface="+mn-lt"/>
              </a:rPr>
              <a:t>		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solidFill>
                  <a:srgbClr val="7F7F7F"/>
                </a:solidFill>
                <a:latin typeface="+mn-lt"/>
              </a:rPr>
              <a:t>schema:addressCountry</a:t>
            </a:r>
            <a:r>
              <a:rPr lang="en-US" dirty="0">
                <a:solidFill>
                  <a:srgbClr val="7F7F7F"/>
                </a:solidFill>
                <a:latin typeface="+mn-lt"/>
              </a:rPr>
              <a:t>	“USA”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solidFill>
                  <a:srgbClr val="7F7F7F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7F7F7F"/>
                </a:solidFill>
                <a:latin typeface="+mn-lt"/>
              </a:rPr>
              <a:t>schema:addressRegion</a:t>
            </a:r>
            <a:r>
              <a:rPr lang="en-US" dirty="0">
                <a:solidFill>
                  <a:srgbClr val="7F7F7F"/>
                </a:solidFill>
                <a:latin typeface="+mn-lt"/>
              </a:rPr>
              <a:t>	“CA”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solidFill>
                  <a:srgbClr val="7F7F7F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7F7F7F"/>
                </a:solidFill>
                <a:latin typeface="+mn-lt"/>
              </a:rPr>
              <a:t>schema:addressLocality</a:t>
            </a:r>
            <a:r>
              <a:rPr lang="en-US" dirty="0">
                <a:solidFill>
                  <a:srgbClr val="7F7F7F"/>
                </a:solidFill>
                <a:latin typeface="+mn-lt"/>
              </a:rPr>
              <a:t>	“Marina del Rey”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solidFill>
                  <a:srgbClr val="7F7F7F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7F7F7F"/>
                </a:solidFill>
                <a:latin typeface="+mn-lt"/>
              </a:rPr>
              <a:t>schema:postalCode</a:t>
            </a:r>
            <a:r>
              <a:rPr lang="en-US" dirty="0">
                <a:solidFill>
                  <a:srgbClr val="7F7F7F"/>
                </a:solidFill>
                <a:latin typeface="+mn-lt"/>
              </a:rPr>
              <a:t>	“90292”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solidFill>
                  <a:srgbClr val="7F7F7F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7F7F7F"/>
                </a:solidFill>
                <a:latin typeface="+mn-lt"/>
              </a:rPr>
              <a:t>schema:streetAddress</a:t>
            </a:r>
            <a:r>
              <a:rPr lang="en-US" dirty="0">
                <a:solidFill>
                  <a:srgbClr val="7F7F7F"/>
                </a:solidFill>
                <a:latin typeface="+mn-lt"/>
              </a:rPr>
              <a:t>	“4676 Admiralty Way” .</a:t>
            </a:r>
          </a:p>
        </p:txBody>
      </p:sp>
      <p:sp>
        <p:nvSpPr>
          <p:cNvPr id="6" name="Freeform 5"/>
          <p:cNvSpPr/>
          <p:nvPr/>
        </p:nvSpPr>
        <p:spPr>
          <a:xfrm>
            <a:off x="5520282" y="740215"/>
            <a:ext cx="696968" cy="78002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968" h="780020">
                <a:moveTo>
                  <a:pt x="0" y="88953"/>
                </a:moveTo>
                <a:cubicBezTo>
                  <a:pt x="767735" y="91098"/>
                  <a:pt x="821614" y="-368206"/>
                  <a:pt x="542872" y="780020"/>
                </a:cubicBezTo>
              </a:path>
            </a:pathLst>
          </a:custGeom>
          <a:ln w="57150" cmpd="sng">
            <a:solidFill>
              <a:schemeClr val="accent6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3657" y="610193"/>
            <a:ext cx="4965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We minted a URI for USC/ISI’s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12" y="4948819"/>
            <a:ext cx="9011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… but sometimes we don’t want to mint URIs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9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8060" y="2518209"/>
            <a:ext cx="6830566" cy="30469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usc:isi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schema:address</a:t>
            </a:r>
            <a:r>
              <a:rPr lang="en-US" dirty="0">
                <a:latin typeface="+mn-lt"/>
              </a:rPr>
              <a:t>	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_: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isi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-address </a:t>
            </a:r>
            <a:r>
              <a:rPr lang="en-US" dirty="0">
                <a:latin typeface="+mn-lt"/>
              </a:rPr>
              <a:t>.</a:t>
            </a:r>
          </a:p>
          <a:p>
            <a:pPr>
              <a:tabLst>
                <a:tab pos="460375" algn="l"/>
              </a:tabLst>
            </a:pPr>
            <a:endParaRPr lang="en-US" dirty="0">
              <a:latin typeface="+mn-lt"/>
            </a:endParaRPr>
          </a:p>
          <a:p>
            <a:pPr>
              <a:tabLst>
                <a:tab pos="460375" algn="l"/>
              </a:tabLst>
            </a:pPr>
            <a:r>
              <a:rPr lang="en-US" dirty="0">
                <a:solidFill>
                  <a:srgbClr val="F79646"/>
                </a:solidFill>
                <a:latin typeface="+mn-lt"/>
              </a:rPr>
              <a:t>_:</a:t>
            </a:r>
            <a:r>
              <a:rPr lang="en-US" dirty="0" err="1">
                <a:solidFill>
                  <a:srgbClr val="F79646"/>
                </a:solidFill>
                <a:latin typeface="+mn-lt"/>
              </a:rPr>
              <a:t>isi</a:t>
            </a:r>
            <a:r>
              <a:rPr lang="en-US" dirty="0">
                <a:solidFill>
                  <a:srgbClr val="F79646"/>
                </a:solidFill>
                <a:latin typeface="+mn-lt"/>
              </a:rPr>
              <a:t>-address</a:t>
            </a:r>
            <a:r>
              <a:rPr lang="en-US" dirty="0">
                <a:latin typeface="+mn-lt"/>
              </a:rPr>
              <a:t>		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solidFill>
                  <a:srgbClr val="7F7F7F"/>
                </a:solidFill>
                <a:latin typeface="+mn-lt"/>
              </a:rPr>
              <a:t>schema:addressCountry</a:t>
            </a:r>
            <a:r>
              <a:rPr lang="en-US" dirty="0">
                <a:solidFill>
                  <a:srgbClr val="7F7F7F"/>
                </a:solidFill>
                <a:latin typeface="+mn-lt"/>
              </a:rPr>
              <a:t>	“USA”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solidFill>
                  <a:srgbClr val="7F7F7F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7F7F7F"/>
                </a:solidFill>
                <a:latin typeface="+mn-lt"/>
              </a:rPr>
              <a:t>schema:addressRegion</a:t>
            </a:r>
            <a:r>
              <a:rPr lang="en-US" dirty="0">
                <a:solidFill>
                  <a:srgbClr val="7F7F7F"/>
                </a:solidFill>
                <a:latin typeface="+mn-lt"/>
              </a:rPr>
              <a:t>	“</a:t>
            </a:r>
            <a:r>
              <a:rPr lang="en-US">
                <a:solidFill>
                  <a:srgbClr val="7F7F7F"/>
                </a:solidFill>
                <a:latin typeface="+mn-lt"/>
              </a:rPr>
              <a:t>CA” ;</a:t>
            </a:r>
            <a:endParaRPr lang="en-US" dirty="0">
              <a:solidFill>
                <a:srgbClr val="7F7F7F"/>
              </a:solidFill>
              <a:latin typeface="+mn-lt"/>
            </a:endParaRPr>
          </a:p>
          <a:p>
            <a:pPr>
              <a:tabLst>
                <a:tab pos="460375" algn="l"/>
              </a:tabLst>
            </a:pPr>
            <a:r>
              <a:rPr lang="en-US" dirty="0">
                <a:solidFill>
                  <a:srgbClr val="7F7F7F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7F7F7F"/>
                </a:solidFill>
                <a:latin typeface="+mn-lt"/>
              </a:rPr>
              <a:t>schema:addressLocality</a:t>
            </a:r>
            <a:r>
              <a:rPr lang="en-US" dirty="0">
                <a:solidFill>
                  <a:srgbClr val="7F7F7F"/>
                </a:solidFill>
                <a:latin typeface="+mn-lt"/>
              </a:rPr>
              <a:t>	“Marina del Rey”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solidFill>
                  <a:srgbClr val="7F7F7F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7F7F7F"/>
                </a:solidFill>
                <a:latin typeface="+mn-lt"/>
              </a:rPr>
              <a:t>schema:postalCode</a:t>
            </a:r>
            <a:r>
              <a:rPr lang="en-US" dirty="0">
                <a:solidFill>
                  <a:srgbClr val="7F7F7F"/>
                </a:solidFill>
                <a:latin typeface="+mn-lt"/>
              </a:rPr>
              <a:t>	“90292”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solidFill>
                  <a:srgbClr val="7F7F7F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7F7F7F"/>
                </a:solidFill>
                <a:latin typeface="+mn-lt"/>
              </a:rPr>
              <a:t>schema:streetAddress</a:t>
            </a:r>
            <a:r>
              <a:rPr lang="en-US" dirty="0">
                <a:solidFill>
                  <a:srgbClr val="7F7F7F"/>
                </a:solidFill>
                <a:latin typeface="+mn-lt"/>
              </a:rPr>
              <a:t>	“4676 Admiralty Way” .</a:t>
            </a:r>
          </a:p>
        </p:txBody>
      </p:sp>
      <p:sp>
        <p:nvSpPr>
          <p:cNvPr id="6" name="Freeform 5"/>
          <p:cNvSpPr/>
          <p:nvPr/>
        </p:nvSpPr>
        <p:spPr>
          <a:xfrm>
            <a:off x="4300972" y="1892023"/>
            <a:ext cx="652348" cy="909206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2348" h="909206">
                <a:moveTo>
                  <a:pt x="0" y="53909"/>
                </a:moveTo>
                <a:cubicBezTo>
                  <a:pt x="1063321" y="-184818"/>
                  <a:pt x="285181" y="417903"/>
                  <a:pt x="652348" y="909206"/>
                </a:cubicBezTo>
              </a:path>
            </a:pathLst>
          </a:custGeom>
          <a:ln w="57150" cmpd="sng">
            <a:solidFill>
              <a:schemeClr val="accent6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20792" y="1672214"/>
            <a:ext cx="158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Blank node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Nodes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8913" y="1672214"/>
            <a:ext cx="163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prefix is “_”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6812" y="6032742"/>
            <a:ext cx="436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… can be improved 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58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Know the URI?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1369" y="1865389"/>
            <a:ext cx="4632849" cy="461665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“Pedro Szekely lives in Los Angeles”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1369" y="1403724"/>
            <a:ext cx="8801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English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137" y="3161052"/>
            <a:ext cx="7449726" cy="19389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dirty="0">
                <a:solidFill>
                  <a:schemeClr val="accent6"/>
                </a:solidFill>
                <a:latin typeface="+mn-lt"/>
              </a:rPr>
              <a:t>_: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pedro</a:t>
            </a:r>
            <a:r>
              <a:rPr lang="en-US" dirty="0">
                <a:latin typeface="+mn-lt"/>
              </a:rPr>
              <a:t>		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foaf:firstName</a:t>
            </a:r>
            <a:r>
              <a:rPr lang="en-US" dirty="0">
                <a:latin typeface="+mn-lt"/>
              </a:rPr>
              <a:t>		“Pedro”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foaf:lastName</a:t>
            </a:r>
            <a:r>
              <a:rPr lang="en-US" dirty="0">
                <a:latin typeface="+mn-lt"/>
              </a:rPr>
              <a:t>		“Szekely”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foaf:mbox</a:t>
            </a:r>
            <a:r>
              <a:rPr lang="en-US" dirty="0">
                <a:latin typeface="+mn-lt"/>
              </a:rPr>
              <a:t>			“szekely1401@gmail.com” ;</a:t>
            </a:r>
          </a:p>
          <a:p>
            <a:pPr>
              <a:tabLst>
                <a:tab pos="460375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schema:addressLocality</a:t>
            </a:r>
            <a:r>
              <a:rPr lang="en-US" dirty="0">
                <a:latin typeface="+mn-lt"/>
              </a:rPr>
              <a:t>	“Los Angeles”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98980" y="2699387"/>
            <a:ext cx="4978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RDF</a:t>
            </a:r>
          </a:p>
        </p:txBody>
      </p:sp>
      <p:sp>
        <p:nvSpPr>
          <p:cNvPr id="7" name="Freeform 6"/>
          <p:cNvSpPr/>
          <p:nvPr/>
        </p:nvSpPr>
        <p:spPr>
          <a:xfrm>
            <a:off x="601840" y="2801073"/>
            <a:ext cx="349448" cy="64988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756" h="767708">
                <a:moveTo>
                  <a:pt x="316318" y="0"/>
                </a:moveTo>
                <a:cubicBezTo>
                  <a:pt x="-163975" y="2145"/>
                  <a:pt x="-44411" y="276405"/>
                  <a:pt x="322756" y="767708"/>
                </a:cubicBezTo>
              </a:path>
            </a:pathLst>
          </a:custGeom>
          <a:ln w="57150" cmpd="sng">
            <a:solidFill>
              <a:schemeClr val="accent6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1288" y="2532810"/>
            <a:ext cx="158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Blank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747" y="5351371"/>
            <a:ext cx="8287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… is this useful?  … maybe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A blank node is essentially a </a:t>
            </a:r>
            <a:r>
              <a:rPr lang="en-US" sz="3200" dirty="0" err="1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skolem</a:t>
            </a:r>
            <a:r>
              <a:rPr lang="en-US" sz="3200" dirty="0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 symbol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79285" y="6219666"/>
            <a:ext cx="3364715" cy="638334"/>
            <a:chOff x="5779285" y="6167290"/>
            <a:chExt cx="3364715" cy="6383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779285" y="6584916"/>
              <a:ext cx="328615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Jose Luis Ambite, based on slide by Pedro Szekely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8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URL: U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nifor</a:t>
            </a:r>
            <a:r>
              <a:rPr lang="en-US" dirty="0">
                <a:solidFill>
                  <a:srgbClr val="558ED5"/>
                </a:solidFill>
              </a:rPr>
              <a:t>m</a:t>
            </a:r>
            <a:r>
              <a:rPr lang="en-US" dirty="0"/>
              <a:t> R</a:t>
            </a:r>
            <a:r>
              <a:rPr lang="en-US" dirty="0">
                <a:solidFill>
                  <a:srgbClr val="558ED5"/>
                </a:solidFill>
              </a:rPr>
              <a:t>esource</a:t>
            </a:r>
            <a:r>
              <a:rPr lang="en-US" dirty="0"/>
              <a:t> L</a:t>
            </a:r>
            <a:r>
              <a:rPr lang="en-US" dirty="0">
                <a:solidFill>
                  <a:srgbClr val="558ED5"/>
                </a:solidFill>
              </a:rPr>
              <a:t>ocator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19170" y="1909257"/>
            <a:ext cx="4614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A reference to an Internet resource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26274" y="4081988"/>
            <a:ext cx="1895621" cy="89086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Web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2934" y="3598647"/>
            <a:ext cx="67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URL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9669" y="5108256"/>
            <a:ext cx="152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Document</a:t>
            </a:r>
          </a:p>
          <a:p>
            <a:pPr algn="ctr"/>
            <a:r>
              <a:rPr lang="en-US" dirty="0">
                <a:latin typeface="+mn-lt"/>
              </a:rPr>
              <a:t>(Resource)</a:t>
            </a:r>
          </a:p>
        </p:txBody>
      </p:sp>
      <p:cxnSp>
        <p:nvCxnSpPr>
          <p:cNvPr id="8" name="Curved Connector 7"/>
          <p:cNvCxnSpPr>
            <a:stCxn id="5" idx="3"/>
          </p:cNvCxnSpPr>
          <p:nvPr/>
        </p:nvCxnSpPr>
        <p:spPr>
          <a:xfrm>
            <a:off x="2991575" y="3829480"/>
            <a:ext cx="1434699" cy="41362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6" idx="3"/>
          </p:cNvCxnSpPr>
          <p:nvPr/>
        </p:nvCxnSpPr>
        <p:spPr>
          <a:xfrm rot="10800000" flipV="1">
            <a:off x="3076200" y="4776553"/>
            <a:ext cx="1350077" cy="7472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0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Literals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6797" y="2004066"/>
            <a:ext cx="7890406" cy="181588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46075" algn="l"/>
                <a:tab pos="1938338" algn="l"/>
                <a:tab pos="4576763" algn="l"/>
              </a:tabLst>
            </a:pPr>
            <a:r>
              <a:rPr lang="pl-PL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gn:bogota</a:t>
            </a:r>
            <a:r>
              <a:rPr lang="pl-P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pl-PL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weather:event</a:t>
            </a:r>
            <a:r>
              <a:rPr lang="pl-P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[</a:t>
            </a:r>
          </a:p>
          <a:p>
            <a:pPr>
              <a:tabLst>
                <a:tab pos="346075" algn="l"/>
                <a:tab pos="1938338" algn="l"/>
                <a:tab pos="4116388" algn="l"/>
              </a:tabLst>
            </a:pPr>
            <a:r>
              <a:rPr lang="pl-P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pl-PL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weather:temperature</a:t>
            </a:r>
            <a:r>
              <a:rPr lang="pl-P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	</a:t>
            </a:r>
            <a:r>
              <a:rPr lang="pl-PL" sz="2800" dirty="0">
                <a:solidFill>
                  <a:schemeClr val="accent6"/>
                </a:solidFill>
                <a:latin typeface="+mn-lt"/>
              </a:rPr>
              <a:t>“10” </a:t>
            </a:r>
            <a:r>
              <a:rPr lang="pl-P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;</a:t>
            </a:r>
          </a:p>
          <a:p>
            <a:pPr>
              <a:tabLst>
                <a:tab pos="346075" algn="l"/>
                <a:tab pos="1938338" algn="l"/>
                <a:tab pos="4116388" algn="l"/>
              </a:tabLst>
            </a:pPr>
            <a:r>
              <a:rPr lang="pl-P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pl-PL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weather:date</a:t>
            </a:r>
            <a:r>
              <a:rPr lang="pl-P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pl-PL" sz="2800" dirty="0">
                <a:solidFill>
                  <a:srgbClr val="F79646"/>
                </a:solidFill>
                <a:latin typeface="+mn-lt"/>
              </a:rPr>
              <a:t>”18 </a:t>
            </a:r>
            <a:r>
              <a:rPr lang="pl-PL" sz="2800" dirty="0" err="1">
                <a:solidFill>
                  <a:srgbClr val="F79646"/>
                </a:solidFill>
                <a:latin typeface="+mn-lt"/>
              </a:rPr>
              <a:t>June</a:t>
            </a:r>
            <a:r>
              <a:rPr lang="pl-PL" sz="2800" dirty="0">
                <a:solidFill>
                  <a:srgbClr val="F79646"/>
                </a:solidFill>
                <a:latin typeface="+mn-lt"/>
              </a:rPr>
              <a:t> 2012”</a:t>
            </a:r>
          </a:p>
          <a:p>
            <a:pPr>
              <a:tabLst>
                <a:tab pos="346075" algn="l"/>
                <a:tab pos="1938338" algn="l"/>
                <a:tab pos="4116388" algn="l"/>
              </a:tabLst>
            </a:pPr>
            <a:r>
              <a:rPr lang="pl-P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]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2715" y="4411821"/>
            <a:ext cx="5979248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… what is the meaning of the strings?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… how do I specify numbers?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… how about dates?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… how do I specify 10 degrees centigrade?</a:t>
            </a:r>
          </a:p>
        </p:txBody>
      </p:sp>
      <p:sp>
        <p:nvSpPr>
          <p:cNvPr id="7" name="Freeform 6"/>
          <p:cNvSpPr/>
          <p:nvPr/>
        </p:nvSpPr>
        <p:spPr>
          <a:xfrm>
            <a:off x="5535600" y="1267876"/>
            <a:ext cx="803686" cy="98668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1767076 w 1767076"/>
              <a:gd name="connsiteY0" fmla="*/ 1170212 h 1170212"/>
              <a:gd name="connsiteX1" fmla="*/ 0 w 1767076"/>
              <a:gd name="connsiteY1" fmla="*/ 0 h 1170212"/>
              <a:gd name="connsiteX0" fmla="*/ 792738 w 792738"/>
              <a:gd name="connsiteY0" fmla="*/ 11844 h 926246"/>
              <a:gd name="connsiteX1" fmla="*/ 0 w 792738"/>
              <a:gd name="connsiteY1" fmla="*/ 768605 h 926246"/>
              <a:gd name="connsiteX0" fmla="*/ 792738 w 792738"/>
              <a:gd name="connsiteY0" fmla="*/ 19148 h 775910"/>
              <a:gd name="connsiteX1" fmla="*/ 0 w 792738"/>
              <a:gd name="connsiteY1" fmla="*/ 775909 h 775910"/>
              <a:gd name="connsiteX0" fmla="*/ 803686 w 803686"/>
              <a:gd name="connsiteY0" fmla="*/ 17823 h 851226"/>
              <a:gd name="connsiteX1" fmla="*/ 0 w 803686"/>
              <a:gd name="connsiteY1" fmla="*/ 851225 h 851226"/>
              <a:gd name="connsiteX0" fmla="*/ 803686 w 803686"/>
              <a:gd name="connsiteY0" fmla="*/ 15653 h 1002338"/>
              <a:gd name="connsiteX1" fmla="*/ 0 w 803686"/>
              <a:gd name="connsiteY1" fmla="*/ 1002337 h 1002338"/>
              <a:gd name="connsiteX0" fmla="*/ 803686 w 803686"/>
              <a:gd name="connsiteY0" fmla="*/ 15653 h 1002338"/>
              <a:gd name="connsiteX1" fmla="*/ 0 w 803686"/>
              <a:gd name="connsiteY1" fmla="*/ 1002337 h 1002338"/>
              <a:gd name="connsiteX0" fmla="*/ 803686 w 803686"/>
              <a:gd name="connsiteY0" fmla="*/ 0 h 986685"/>
              <a:gd name="connsiteX1" fmla="*/ 0 w 803686"/>
              <a:gd name="connsiteY1" fmla="*/ 986684 h 98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3686" h="986685">
                <a:moveTo>
                  <a:pt x="803686" y="0"/>
                </a:moveTo>
                <a:cubicBezTo>
                  <a:pt x="192021" y="188273"/>
                  <a:pt x="913704" y="988074"/>
                  <a:pt x="0" y="986684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32035" y="796170"/>
            <a:ext cx="2199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Compact blank node syntax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1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Literals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289" y="2343937"/>
            <a:ext cx="8889422" cy="132343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46075" algn="l"/>
                <a:tab pos="1368425" algn="l"/>
                <a:tab pos="4576763" algn="l"/>
              </a:tabLst>
            </a:pP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gn:bogota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weather:event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[</a:t>
            </a:r>
          </a:p>
          <a:p>
            <a:pPr>
              <a:tabLst>
                <a:tab pos="346075" algn="l"/>
                <a:tab pos="1938338" algn="l"/>
                <a:tab pos="2911475" algn="l"/>
              </a:tabLst>
            </a:pP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weather:temperature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pl-PL" sz="2000" dirty="0">
                <a:solidFill>
                  <a:schemeClr val="accent6"/>
                </a:solidFill>
                <a:latin typeface="+mn-lt"/>
              </a:rPr>
              <a:t>“10”</a:t>
            </a:r>
            <a:r>
              <a:rPr lang="pl-PL" sz="2000" dirty="0">
                <a:solidFill>
                  <a:schemeClr val="accent5"/>
                </a:solidFill>
                <a:latin typeface="+mn-lt"/>
              </a:rPr>
              <a:t>^^&lt;http://www.w3.org/2001/</a:t>
            </a:r>
            <a:r>
              <a:rPr lang="pl-PL" sz="2000" dirty="0" err="1">
                <a:solidFill>
                  <a:schemeClr val="accent5"/>
                </a:solidFill>
                <a:latin typeface="+mn-lt"/>
              </a:rPr>
              <a:t>XMLSchema#integer</a:t>
            </a:r>
            <a:r>
              <a:rPr lang="pl-PL" sz="2000" dirty="0">
                <a:solidFill>
                  <a:schemeClr val="accent5"/>
                </a:solidFill>
                <a:latin typeface="+mn-lt"/>
              </a:rPr>
              <a:t>&gt; 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;</a:t>
            </a:r>
          </a:p>
          <a:p>
            <a:pPr>
              <a:tabLst>
                <a:tab pos="346075" algn="l"/>
                <a:tab pos="1938338" algn="l"/>
                <a:tab pos="4116388" algn="l"/>
              </a:tabLst>
            </a:pP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weather:date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               </a:t>
            </a:r>
            <a:r>
              <a:rPr lang="pl-PL" sz="2000" dirty="0">
                <a:solidFill>
                  <a:srgbClr val="F79646"/>
                </a:solidFill>
                <a:latin typeface="+mn-lt"/>
              </a:rPr>
              <a:t>”18 </a:t>
            </a:r>
            <a:r>
              <a:rPr lang="pl-PL" sz="2000" dirty="0" err="1">
                <a:solidFill>
                  <a:srgbClr val="F79646"/>
                </a:solidFill>
                <a:latin typeface="+mn-lt"/>
              </a:rPr>
              <a:t>June</a:t>
            </a:r>
            <a:r>
              <a:rPr lang="pl-PL" sz="2000" dirty="0">
                <a:solidFill>
                  <a:srgbClr val="F79646"/>
                </a:solidFill>
                <a:latin typeface="+mn-lt"/>
              </a:rPr>
              <a:t> 2012” 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;</a:t>
            </a:r>
          </a:p>
          <a:p>
            <a:pPr>
              <a:tabLst>
                <a:tab pos="346075" algn="l"/>
                <a:tab pos="1938338" algn="l"/>
                <a:tab pos="4116388" algn="l"/>
              </a:tabLst>
            </a:pP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] . </a:t>
            </a:r>
          </a:p>
        </p:txBody>
      </p:sp>
      <p:sp>
        <p:nvSpPr>
          <p:cNvPr id="7" name="Freeform 6"/>
          <p:cNvSpPr/>
          <p:nvPr/>
        </p:nvSpPr>
        <p:spPr>
          <a:xfrm>
            <a:off x="4971185" y="3121240"/>
            <a:ext cx="271292" cy="104977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292" h="1049777">
                <a:moveTo>
                  <a:pt x="271292" y="1049777"/>
                </a:moveTo>
                <a:cubicBezTo>
                  <a:pt x="-362268" y="887691"/>
                  <a:pt x="326573" y="581671"/>
                  <a:pt x="222992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35836" y="3940184"/>
            <a:ext cx="288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BACC6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URI specifies the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7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Literals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289" y="2004518"/>
            <a:ext cx="8889422" cy="163121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46075" algn="l"/>
                <a:tab pos="1368425" algn="l"/>
                <a:tab pos="2911475" algn="l"/>
                <a:tab pos="4576763" algn="l"/>
              </a:tabLst>
            </a:pP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gn:bogota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weather:event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[</a:t>
            </a:r>
          </a:p>
          <a:p>
            <a:pPr>
              <a:tabLst>
                <a:tab pos="346075" algn="l"/>
                <a:tab pos="1368425" algn="l"/>
                <a:tab pos="2911475" algn="l"/>
                <a:tab pos="4576763" algn="l"/>
              </a:tabLst>
            </a:pP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weather:temperature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pl-PL" sz="2000" dirty="0">
                <a:solidFill>
                  <a:schemeClr val="accent6"/>
                </a:solidFill>
                <a:latin typeface="+mn-lt"/>
              </a:rPr>
              <a:t>“10”</a:t>
            </a:r>
            <a:r>
              <a:rPr lang="pl-PL" sz="2000" dirty="0">
                <a:solidFill>
                  <a:schemeClr val="accent5"/>
                </a:solidFill>
                <a:latin typeface="+mn-lt"/>
              </a:rPr>
              <a:t>^^&lt;http://www.w3.org/2001/</a:t>
            </a:r>
            <a:r>
              <a:rPr lang="pl-PL" sz="2000" dirty="0" err="1">
                <a:solidFill>
                  <a:schemeClr val="accent5"/>
                </a:solidFill>
                <a:latin typeface="+mn-lt"/>
              </a:rPr>
              <a:t>XMLSchema#integer</a:t>
            </a:r>
            <a:r>
              <a:rPr lang="pl-PL" sz="2000" dirty="0">
                <a:solidFill>
                  <a:schemeClr val="accent5"/>
                </a:solidFill>
                <a:latin typeface="+mn-lt"/>
              </a:rPr>
              <a:t>&gt; 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;</a:t>
            </a:r>
          </a:p>
          <a:p>
            <a:pPr>
              <a:tabLst>
                <a:tab pos="346075" algn="l"/>
                <a:tab pos="1368425" algn="l"/>
                <a:tab pos="2911475" algn="l"/>
                <a:tab pos="4576763" algn="l"/>
              </a:tabLst>
            </a:pP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weather:date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  </a:t>
            </a:r>
            <a:r>
              <a:rPr lang="pl-PL" sz="2000" dirty="0">
                <a:solidFill>
                  <a:srgbClr val="F79646"/>
                </a:solidFill>
                <a:latin typeface="+mn-lt"/>
              </a:rPr>
              <a:t>”18 </a:t>
            </a:r>
            <a:r>
              <a:rPr lang="pl-PL" sz="2000" dirty="0" err="1">
                <a:solidFill>
                  <a:srgbClr val="F79646"/>
                </a:solidFill>
                <a:latin typeface="+mn-lt"/>
              </a:rPr>
              <a:t>June</a:t>
            </a:r>
            <a:r>
              <a:rPr lang="pl-PL" sz="2000" dirty="0">
                <a:solidFill>
                  <a:srgbClr val="F79646"/>
                </a:solidFill>
                <a:latin typeface="+mn-lt"/>
              </a:rPr>
              <a:t> 2012” </a:t>
            </a:r>
            <a:r>
              <a:rPr lang="pl-PL" sz="2000" dirty="0">
                <a:solidFill>
                  <a:srgbClr val="7F7F7F"/>
                </a:solidFill>
                <a:latin typeface="+mn-lt"/>
              </a:rPr>
              <a:t>;</a:t>
            </a:r>
          </a:p>
          <a:p>
            <a:pPr>
              <a:tabLst>
                <a:tab pos="346075" algn="l"/>
                <a:tab pos="1368425" algn="l"/>
                <a:tab pos="2911475" algn="l"/>
                <a:tab pos="4576763" algn="l"/>
              </a:tabLst>
            </a:pPr>
            <a:r>
              <a:rPr lang="en-US" sz="2000" dirty="0">
                <a:solidFill>
                  <a:srgbClr val="F79646"/>
                </a:solidFill>
                <a:latin typeface="+mn-lt"/>
              </a:rPr>
              <a:t>	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weather:date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                  ”2012-06-18”</a:t>
            </a:r>
            <a:r>
              <a:rPr lang="en-US" sz="2000" dirty="0">
                <a:solidFill>
                  <a:srgbClr val="4BACC6"/>
                </a:solidFill>
                <a:latin typeface="+mn-lt"/>
              </a:rPr>
              <a:t>^^</a:t>
            </a:r>
            <a:r>
              <a:rPr lang="en-US" sz="2000" dirty="0" err="1">
                <a:solidFill>
                  <a:srgbClr val="4BACC6"/>
                </a:solidFill>
                <a:latin typeface="+mn-lt"/>
              </a:rPr>
              <a:t>xsd:date</a:t>
            </a:r>
            <a:r>
              <a:rPr lang="en-US" sz="2000" dirty="0">
                <a:solidFill>
                  <a:srgbClr val="4BACC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+mn-lt"/>
              </a:rPr>
              <a:t>;</a:t>
            </a:r>
            <a:endParaRPr lang="pl-PL" sz="2000" dirty="0">
              <a:solidFill>
                <a:srgbClr val="7F7F7F"/>
              </a:solidFill>
              <a:latin typeface="+mn-lt"/>
            </a:endParaRPr>
          </a:p>
          <a:p>
            <a:pPr>
              <a:tabLst>
                <a:tab pos="346075" algn="l"/>
                <a:tab pos="1368425" algn="l"/>
                <a:tab pos="2911475" algn="l"/>
                <a:tab pos="4576763" algn="l"/>
              </a:tabLst>
            </a:pP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] 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495" y="5024949"/>
            <a:ext cx="7094058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… No set of predefined types defined in RDF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… Software that consumes RDF must process types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… XSD types commonly used</a:t>
            </a:r>
          </a:p>
        </p:txBody>
      </p:sp>
      <p:sp>
        <p:nvSpPr>
          <p:cNvPr id="7" name="Freeform 6"/>
          <p:cNvSpPr/>
          <p:nvPr/>
        </p:nvSpPr>
        <p:spPr>
          <a:xfrm>
            <a:off x="4879138" y="3394514"/>
            <a:ext cx="352381" cy="776059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381" h="776059">
                <a:moveTo>
                  <a:pt x="352381" y="776059"/>
                </a:moveTo>
                <a:cubicBezTo>
                  <a:pt x="-281179" y="613973"/>
                  <a:pt x="133971" y="647364"/>
                  <a:pt x="128919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08157" y="3939740"/>
            <a:ext cx="362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URI from the XML Schema namespace are popular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9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Collections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Bag, Sequence, Alternative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709485" y="5144127"/>
            <a:ext cx="1813578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&lt;…&gt;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2614" y="5255960"/>
            <a:ext cx="13465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“…”</a:t>
            </a:r>
          </a:p>
        </p:txBody>
      </p:sp>
      <p:cxnSp>
        <p:nvCxnSpPr>
          <p:cNvPr id="5" name="Curved Connector 4"/>
          <p:cNvCxnSpPr>
            <a:stCxn id="3" idx="3"/>
            <a:endCxn id="4" idx="1"/>
          </p:cNvCxnSpPr>
          <p:nvPr/>
        </p:nvCxnSpPr>
        <p:spPr>
          <a:xfrm>
            <a:off x="3523063" y="5375228"/>
            <a:ext cx="3079551" cy="65398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64655" y="2787741"/>
            <a:ext cx="996233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rdf:Bag</a:t>
            </a:r>
            <a:endParaRPr lang="en-US" sz="1800" dirty="0">
              <a:latin typeface="+mn-lt"/>
            </a:endParaRPr>
          </a:p>
        </p:txBody>
      </p:sp>
      <p:cxnSp>
        <p:nvCxnSpPr>
          <p:cNvPr id="8" name="Curved Connector 7"/>
          <p:cNvCxnSpPr>
            <a:stCxn id="3" idx="0"/>
            <a:endCxn id="7" idx="2"/>
          </p:cNvCxnSpPr>
          <p:nvPr/>
        </p:nvCxnSpPr>
        <p:spPr>
          <a:xfrm rot="16200000" flipV="1">
            <a:off x="1042431" y="3570284"/>
            <a:ext cx="1894185" cy="1253502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602613" y="3839459"/>
            <a:ext cx="1346557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&lt;…&gt;</a:t>
            </a:r>
          </a:p>
        </p:txBody>
      </p:sp>
      <p:cxnSp>
        <p:nvCxnSpPr>
          <p:cNvPr id="11" name="Curved Connector 10"/>
          <p:cNvCxnSpPr>
            <a:stCxn id="3" idx="3"/>
            <a:endCxn id="10" idx="1"/>
          </p:cNvCxnSpPr>
          <p:nvPr/>
        </p:nvCxnSpPr>
        <p:spPr>
          <a:xfrm flipV="1">
            <a:off x="3523063" y="4070560"/>
            <a:ext cx="3079550" cy="1304668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602613" y="3133607"/>
            <a:ext cx="1346557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&lt;…&gt;</a:t>
            </a:r>
          </a:p>
        </p:txBody>
      </p:sp>
      <p:cxnSp>
        <p:nvCxnSpPr>
          <p:cNvPr id="24" name="Curved Connector 23"/>
          <p:cNvCxnSpPr>
            <a:stCxn id="3" idx="3"/>
            <a:endCxn id="23" idx="1"/>
          </p:cNvCxnSpPr>
          <p:nvPr/>
        </p:nvCxnSpPr>
        <p:spPr>
          <a:xfrm flipV="1">
            <a:off x="3523063" y="3364708"/>
            <a:ext cx="3079550" cy="2010520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8425" y="3254046"/>
            <a:ext cx="750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rdf:_1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8425" y="3955934"/>
            <a:ext cx="750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rdf:_2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4142" y="5157419"/>
            <a:ext cx="9974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rdf:_</a:t>
            </a:r>
            <a:r>
              <a:rPr lang="en-US" sz="1800" dirty="0" err="1">
                <a:latin typeface="+mn-lt"/>
              </a:rPr>
              <a:t>nnn</a:t>
            </a:r>
            <a:endParaRPr lang="en-US" sz="1800" dirty="0">
              <a:latin typeface="+mn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118157" y="2787741"/>
            <a:ext cx="996233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rdf:Seq</a:t>
            </a:r>
            <a:endParaRPr lang="en-US" sz="1800" dirty="0">
              <a:latin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71660" y="2787741"/>
            <a:ext cx="996233" cy="462201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rdf:Alt</a:t>
            </a:r>
            <a:endParaRPr lang="en-US" sz="1800" dirty="0">
              <a:latin typeface="+mn-lt"/>
            </a:endParaRPr>
          </a:p>
        </p:txBody>
      </p:sp>
      <p:cxnSp>
        <p:nvCxnSpPr>
          <p:cNvPr id="46" name="Curved Connector 45"/>
          <p:cNvCxnSpPr>
            <a:stCxn id="3" idx="0"/>
            <a:endCxn id="41" idx="2"/>
          </p:cNvCxnSpPr>
          <p:nvPr/>
        </p:nvCxnSpPr>
        <p:spPr>
          <a:xfrm rot="5400000" flipH="1" flipV="1">
            <a:off x="1669182" y="4197035"/>
            <a:ext cx="1894185" cy="12700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" idx="0"/>
            <a:endCxn id="42" idx="2"/>
          </p:cNvCxnSpPr>
          <p:nvPr/>
        </p:nvCxnSpPr>
        <p:spPr>
          <a:xfrm rot="5400000" flipH="1" flipV="1">
            <a:off x="2295933" y="3570284"/>
            <a:ext cx="1894185" cy="1253503"/>
          </a:xfrm>
          <a:prstGeom prst="curvedConnector3">
            <a:avLst>
              <a:gd name="adj1" fmla="val 50000"/>
            </a:avLst>
          </a:prstGeom>
          <a:ln>
            <a:solidFill>
              <a:srgbClr val="9BBB59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5532" y="4051596"/>
            <a:ext cx="93656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rdf:type</a:t>
            </a:r>
            <a:endParaRPr lang="en-US" sz="1800" dirty="0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19432" y="1585757"/>
            <a:ext cx="2924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Elements, can be URI or literal</a:t>
            </a:r>
          </a:p>
        </p:txBody>
      </p:sp>
      <p:sp>
        <p:nvSpPr>
          <p:cNvPr id="62" name="Freeform 61"/>
          <p:cNvSpPr/>
          <p:nvPr/>
        </p:nvSpPr>
        <p:spPr>
          <a:xfrm>
            <a:off x="8095289" y="2530728"/>
            <a:ext cx="496386" cy="1424633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386" h="1424633">
                <a:moveTo>
                  <a:pt x="15457" y="0"/>
                </a:moveTo>
                <a:cubicBezTo>
                  <a:pt x="728455" y="483889"/>
                  <a:pt x="585275" y="944279"/>
                  <a:pt x="0" y="142463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45774" y="6128497"/>
            <a:ext cx="392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Container, often a blank node</a:t>
            </a:r>
          </a:p>
        </p:txBody>
      </p:sp>
      <p:sp>
        <p:nvSpPr>
          <p:cNvPr id="65" name="Freeform 64"/>
          <p:cNvSpPr/>
          <p:nvPr/>
        </p:nvSpPr>
        <p:spPr>
          <a:xfrm>
            <a:off x="705681" y="5487480"/>
            <a:ext cx="736991" cy="69941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861982"/>
              <a:gd name="connsiteY0" fmla="*/ 0 h 603480"/>
              <a:gd name="connsiteX1" fmla="*/ 597610 w 861982"/>
              <a:gd name="connsiteY1" fmla="*/ 603480 h 603480"/>
              <a:gd name="connsiteX0" fmla="*/ 0 w 597610"/>
              <a:gd name="connsiteY0" fmla="*/ 0 h 716609"/>
              <a:gd name="connsiteX1" fmla="*/ 597610 w 597610"/>
              <a:gd name="connsiteY1" fmla="*/ 603480 h 716609"/>
              <a:gd name="connsiteX0" fmla="*/ 0 w 531924"/>
              <a:gd name="connsiteY0" fmla="*/ 885545 h 1011828"/>
              <a:gd name="connsiteX1" fmla="*/ 531924 w 531924"/>
              <a:gd name="connsiteY1" fmla="*/ 0 h 1011828"/>
              <a:gd name="connsiteX0" fmla="*/ 142029 w 673953"/>
              <a:gd name="connsiteY0" fmla="*/ 885545 h 885545"/>
              <a:gd name="connsiteX1" fmla="*/ 673953 w 673953"/>
              <a:gd name="connsiteY1" fmla="*/ 0 h 885545"/>
              <a:gd name="connsiteX0" fmla="*/ 128434 w 736991"/>
              <a:gd name="connsiteY0" fmla="*/ 1049776 h 1049776"/>
              <a:gd name="connsiteX1" fmla="*/ 736991 w 736991"/>
              <a:gd name="connsiteY1" fmla="*/ 0 h 1049776"/>
              <a:gd name="connsiteX0" fmla="*/ 128434 w 736991"/>
              <a:gd name="connsiteY0" fmla="*/ 699417 h 699417"/>
              <a:gd name="connsiteX1" fmla="*/ 736991 w 736991"/>
              <a:gd name="connsiteY1" fmla="*/ 0 h 699417"/>
              <a:gd name="connsiteX0" fmla="*/ 128434 w 736991"/>
              <a:gd name="connsiteY0" fmla="*/ 699417 h 699417"/>
              <a:gd name="connsiteX1" fmla="*/ 736991 w 736991"/>
              <a:gd name="connsiteY1" fmla="*/ 0 h 69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991" h="699417">
                <a:moveTo>
                  <a:pt x="128434" y="699417"/>
                </a:moveTo>
                <a:cubicBezTo>
                  <a:pt x="-220487" y="362153"/>
                  <a:pt x="194661" y="34235"/>
                  <a:pt x="736991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47201" y="1548971"/>
            <a:ext cx="292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Kinds of containers</a:t>
            </a:r>
          </a:p>
        </p:txBody>
      </p:sp>
      <p:sp>
        <p:nvSpPr>
          <p:cNvPr id="67" name="Freeform 66"/>
          <p:cNvSpPr/>
          <p:nvPr/>
        </p:nvSpPr>
        <p:spPr>
          <a:xfrm>
            <a:off x="3082094" y="1821382"/>
            <a:ext cx="263713" cy="68012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713" h="680120">
                <a:moveTo>
                  <a:pt x="0" y="0"/>
                </a:moveTo>
                <a:cubicBezTo>
                  <a:pt x="417412" y="199222"/>
                  <a:pt x="252336" y="451587"/>
                  <a:pt x="94019" y="68012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100376" y="5890933"/>
            <a:ext cx="333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Properties for storing</a:t>
            </a:r>
          </a:p>
          <a:p>
            <a:pPr algn="ctr"/>
            <a:r>
              <a:rPr lang="en-US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elements in containers</a:t>
            </a:r>
          </a:p>
        </p:txBody>
      </p:sp>
      <p:sp>
        <p:nvSpPr>
          <p:cNvPr id="69" name="Freeform 68"/>
          <p:cNvSpPr/>
          <p:nvPr/>
        </p:nvSpPr>
        <p:spPr>
          <a:xfrm>
            <a:off x="4969608" y="5692275"/>
            <a:ext cx="601100" cy="66288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1077376 w 1296507"/>
              <a:gd name="connsiteY0" fmla="*/ 0 h 811505"/>
              <a:gd name="connsiteX1" fmla="*/ 0 w 1296507"/>
              <a:gd name="connsiteY1" fmla="*/ 811505 h 811505"/>
              <a:gd name="connsiteX0" fmla="*/ 1077376 w 1077376"/>
              <a:gd name="connsiteY0" fmla="*/ 8867 h 820372"/>
              <a:gd name="connsiteX1" fmla="*/ 0 w 1077376"/>
              <a:gd name="connsiteY1" fmla="*/ 820372 h 820372"/>
              <a:gd name="connsiteX0" fmla="*/ 257162 w 257162"/>
              <a:gd name="connsiteY0" fmla="*/ 890541 h 890541"/>
              <a:gd name="connsiteX1" fmla="*/ 11805 w 257162"/>
              <a:gd name="connsiteY1" fmla="*/ 114483 h 890541"/>
              <a:gd name="connsiteX0" fmla="*/ 461081 w 461081"/>
              <a:gd name="connsiteY0" fmla="*/ 776058 h 776058"/>
              <a:gd name="connsiteX1" fmla="*/ 215724 w 461081"/>
              <a:gd name="connsiteY1" fmla="*/ 0 h 776058"/>
              <a:gd name="connsiteX0" fmla="*/ 280654 w 601100"/>
              <a:gd name="connsiteY0" fmla="*/ 662884 h 662884"/>
              <a:gd name="connsiteX1" fmla="*/ 601100 w 601100"/>
              <a:gd name="connsiteY1" fmla="*/ 0 h 6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1100" h="662884">
                <a:moveTo>
                  <a:pt x="280654" y="662884"/>
                </a:moveTo>
                <a:cubicBezTo>
                  <a:pt x="-429539" y="588388"/>
                  <a:pt x="409094" y="318902"/>
                  <a:pt x="601100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9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 animBg="1"/>
      <p:bldP spid="64" grpId="0"/>
      <p:bldP spid="65" grpId="0" animBg="1"/>
      <p:bldP spid="66" grpId="0"/>
      <p:bldP spid="67" grpId="0" animBg="1"/>
      <p:bldP spid="68" grpId="0"/>
      <p:bldP spid="6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7079" y="3286506"/>
            <a:ext cx="6929843" cy="1938992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exstaff:Sue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exterms:publication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_:z .</a:t>
            </a:r>
          </a:p>
          <a:p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rdf:type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</a:t>
            </a:r>
            <a:r>
              <a:rPr lang="da-DK" dirty="0" err="1">
                <a:solidFill>
                  <a:schemeClr val="accent6"/>
                </a:solidFill>
                <a:latin typeface="+mn-lt"/>
              </a:rPr>
              <a:t>rdf:Bag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en-US" dirty="0">
                <a:solidFill>
                  <a:srgbClr val="F79646"/>
                </a:solidFill>
                <a:latin typeface="+mn-lt"/>
              </a:rPr>
              <a:t>rdf:_1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ex:AnthologyOfTime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en-US" dirty="0">
                <a:solidFill>
                  <a:srgbClr val="F79646"/>
                </a:solidFill>
                <a:latin typeface="+mn-lt"/>
              </a:rPr>
              <a:t>rdf:_2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ex:ZoologicalReasoning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en-US" dirty="0">
                <a:solidFill>
                  <a:srgbClr val="F79646"/>
                </a:solidFill>
                <a:latin typeface="+mn-lt"/>
              </a:rPr>
              <a:t>rdf:_3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ex:GravitationalReflections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8538" y="2003614"/>
            <a:ext cx="448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“Three papers that Sue published”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56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983" y="4574776"/>
            <a:ext cx="6929843" cy="1692771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exstaff:Sue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exterms:publication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_:z .</a:t>
            </a:r>
          </a:p>
          <a:p>
            <a:r>
              <a:rPr lang="da-DK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da-DK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rdf:type</a:t>
            </a:r>
            <a:r>
              <a:rPr lang="da-DK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</a:t>
            </a:r>
            <a:r>
              <a:rPr lang="da-DK" sz="2000" dirty="0" err="1">
                <a:solidFill>
                  <a:schemeClr val="accent6"/>
                </a:solidFill>
                <a:latin typeface="+mn-lt"/>
              </a:rPr>
              <a:t>rdf:Seq</a:t>
            </a:r>
            <a:r>
              <a:rPr lang="da-DK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rdf:_1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ex:AnthologyOfTime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rdf:_2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ex:ZoologicalReasoning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rdf:_3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ex:GravitationalReflections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984" y="1442470"/>
            <a:ext cx="8279649" cy="1015663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exstaff:Sue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exterms:publication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	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ex:AnthologyOfTime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exstaff:Sue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exterms:publication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	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ex:ZoologicalReasoning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  <a:p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exstaff:Sue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  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exterms:publication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 	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ex:GravitationalReflections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F97A984-0AD7-E74B-8874-6E5123721D3F}"/>
              </a:ext>
            </a:extLst>
          </p:cNvPr>
          <p:cNvSpPr/>
          <p:nvPr/>
        </p:nvSpPr>
        <p:spPr>
          <a:xfrm>
            <a:off x="395984" y="2670069"/>
            <a:ext cx="6929843" cy="1692771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exstaff:Sue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exterms:publication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_:z .</a:t>
            </a:r>
          </a:p>
          <a:p>
            <a:r>
              <a:rPr lang="da-DK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da-DK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rdf:type</a:t>
            </a:r>
            <a:r>
              <a:rPr lang="da-DK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</a:t>
            </a:r>
            <a:r>
              <a:rPr lang="da-DK" sz="2000" dirty="0" err="1">
                <a:solidFill>
                  <a:schemeClr val="accent6"/>
                </a:solidFill>
                <a:latin typeface="+mn-lt"/>
              </a:rPr>
              <a:t>rdf:Bag</a:t>
            </a:r>
            <a:r>
              <a:rPr lang="da-DK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rdf:_1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ex:AnthologyOfTime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rdf:_2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ex:ZoologicalReasoning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_:z          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rdf:_3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ex:GravitationalReflections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675AA-158C-4046-84BA-DF7957DD09BA}"/>
              </a:ext>
            </a:extLst>
          </p:cNvPr>
          <p:cNvSpPr txBox="1"/>
          <p:nvPr/>
        </p:nvSpPr>
        <p:spPr>
          <a:xfrm>
            <a:off x="7421754" y="2999355"/>
            <a:ext cx="1439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Order not</a:t>
            </a:r>
          </a:p>
          <a:p>
            <a:r>
              <a:rPr lang="en-US" dirty="0">
                <a:latin typeface="+mn-lt"/>
              </a:rPr>
              <a:t>important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21F8D-B34B-2246-9FFE-3A44C91FFEAC}"/>
              </a:ext>
            </a:extLst>
          </p:cNvPr>
          <p:cNvSpPr txBox="1"/>
          <p:nvPr/>
        </p:nvSpPr>
        <p:spPr>
          <a:xfrm>
            <a:off x="7421754" y="4868064"/>
            <a:ext cx="1439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Order</a:t>
            </a:r>
          </a:p>
          <a:p>
            <a:r>
              <a:rPr lang="en-US" dirty="0">
                <a:latin typeface="+mn-lt"/>
              </a:rPr>
              <a:t>important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52EE5C8-B870-C940-B355-F956899048D9}"/>
              </a:ext>
            </a:extLst>
          </p:cNvPr>
          <p:cNvSpPr/>
          <p:nvPr/>
        </p:nvSpPr>
        <p:spPr>
          <a:xfrm rot="9430655">
            <a:off x="7890419" y="2567029"/>
            <a:ext cx="45719" cy="44670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386" h="1424633">
                <a:moveTo>
                  <a:pt x="15457" y="0"/>
                </a:moveTo>
                <a:cubicBezTo>
                  <a:pt x="728455" y="483889"/>
                  <a:pt x="585275" y="944279"/>
                  <a:pt x="0" y="142463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41245D3-B31F-2E49-8E7B-3EAE5414784E}"/>
              </a:ext>
            </a:extLst>
          </p:cNvPr>
          <p:cNvSpPr/>
          <p:nvPr/>
        </p:nvSpPr>
        <p:spPr>
          <a:xfrm rot="4054376">
            <a:off x="7751776" y="3636174"/>
            <a:ext cx="107598" cy="61010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386" h="1424633">
                <a:moveTo>
                  <a:pt x="15457" y="0"/>
                </a:moveTo>
                <a:cubicBezTo>
                  <a:pt x="728455" y="483889"/>
                  <a:pt x="585275" y="944279"/>
                  <a:pt x="0" y="142463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2107C4B-8BB1-D643-92DF-59DD2A9A8E25}"/>
              </a:ext>
            </a:extLst>
          </p:cNvPr>
          <p:cNvSpPr/>
          <p:nvPr/>
        </p:nvSpPr>
        <p:spPr>
          <a:xfrm rot="3083351">
            <a:off x="7599692" y="5570101"/>
            <a:ext cx="107598" cy="61010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386" h="1424633">
                <a:moveTo>
                  <a:pt x="15457" y="0"/>
                </a:moveTo>
                <a:cubicBezTo>
                  <a:pt x="728455" y="483889"/>
                  <a:pt x="585275" y="944279"/>
                  <a:pt x="0" y="142463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579" y="4716210"/>
            <a:ext cx="53941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+mn-lt"/>
              </a:rPr>
              <a:t>&lt;?xml version="1.0"?&gt;</a:t>
            </a:r>
          </a:p>
          <a:p>
            <a:r>
              <a:rPr lang="en-US" sz="1200" dirty="0">
                <a:latin typeface="+mn-lt"/>
              </a:rPr>
              <a:t>&lt;</a:t>
            </a:r>
            <a:r>
              <a:rPr lang="en-US" sz="1200" dirty="0" err="1">
                <a:latin typeface="+mn-lt"/>
              </a:rPr>
              <a:t>rdf:RDF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xmlns:rdf</a:t>
            </a:r>
            <a:r>
              <a:rPr lang="en-US" sz="1200" dirty="0">
                <a:latin typeface="+mn-lt"/>
              </a:rPr>
              <a:t>="http://www.w3.org/1999/02/22-rdf-syntax-ns#"</a:t>
            </a:r>
          </a:p>
          <a:p>
            <a:r>
              <a:rPr lang="en-US" sz="1200" dirty="0">
                <a:latin typeface="+mn-lt"/>
              </a:rPr>
              <a:t>                 </a:t>
            </a:r>
            <a:r>
              <a:rPr lang="en-US" sz="1200" dirty="0" err="1">
                <a:latin typeface="+mn-lt"/>
              </a:rPr>
              <a:t>xmlns:s</a:t>
            </a:r>
            <a:r>
              <a:rPr lang="en-US" sz="1200" dirty="0">
                <a:latin typeface="+mn-lt"/>
              </a:rPr>
              <a:t>="http://</a:t>
            </a:r>
            <a:r>
              <a:rPr lang="en-US" sz="1200" dirty="0" err="1">
                <a:latin typeface="+mn-lt"/>
              </a:rPr>
              <a:t>example.org</a:t>
            </a:r>
            <a:r>
              <a:rPr lang="en-US" sz="1200" dirty="0">
                <a:latin typeface="+mn-lt"/>
              </a:rPr>
              <a:t>/students/vocab#"&gt;</a:t>
            </a:r>
          </a:p>
          <a:p>
            <a:r>
              <a:rPr lang="en-US" sz="1200" dirty="0">
                <a:latin typeface="+mn-lt"/>
              </a:rPr>
              <a:t>   &lt;</a:t>
            </a:r>
            <a:r>
              <a:rPr lang="en-US" sz="1200" dirty="0" err="1">
                <a:latin typeface="+mn-lt"/>
              </a:rPr>
              <a:t>rdf:Description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rdf:about</a:t>
            </a:r>
            <a:r>
              <a:rPr lang="en-US" sz="1200" dirty="0">
                <a:latin typeface="+mn-lt"/>
              </a:rPr>
              <a:t>="http://</a:t>
            </a:r>
            <a:r>
              <a:rPr lang="en-US" sz="1200" dirty="0" err="1">
                <a:latin typeface="+mn-lt"/>
              </a:rPr>
              <a:t>example.org</a:t>
            </a:r>
            <a:r>
              <a:rPr lang="en-US" sz="1200" dirty="0">
                <a:latin typeface="+mn-lt"/>
              </a:rPr>
              <a:t>/courses/6.001"&gt;</a:t>
            </a:r>
          </a:p>
          <a:p>
            <a:r>
              <a:rPr lang="en-US" sz="1200" dirty="0">
                <a:latin typeface="+mn-lt"/>
              </a:rPr>
              <a:t>      &lt;</a:t>
            </a:r>
            <a:r>
              <a:rPr lang="en-US" sz="1200" dirty="0" err="1">
                <a:latin typeface="+mn-lt"/>
              </a:rPr>
              <a:t>s:students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rdf:parseType</a:t>
            </a:r>
            <a:r>
              <a:rPr lang="en-US" sz="1200" dirty="0">
                <a:latin typeface="+mn-lt"/>
              </a:rPr>
              <a:t>="Collection"&gt;</a:t>
            </a:r>
          </a:p>
          <a:p>
            <a:r>
              <a:rPr lang="en-US" sz="1200" dirty="0">
                <a:latin typeface="+mn-lt"/>
              </a:rPr>
              <a:t>            &lt;</a:t>
            </a:r>
            <a:r>
              <a:rPr lang="en-US" sz="1200" dirty="0" err="1">
                <a:latin typeface="+mn-lt"/>
              </a:rPr>
              <a:t>rdf:Description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rdf:about</a:t>
            </a:r>
            <a:r>
              <a:rPr lang="en-US" sz="1200" dirty="0">
                <a:latin typeface="+mn-lt"/>
              </a:rPr>
              <a:t>="http://</a:t>
            </a:r>
            <a:r>
              <a:rPr lang="en-US" sz="1200" dirty="0" err="1">
                <a:latin typeface="+mn-lt"/>
              </a:rPr>
              <a:t>example.org</a:t>
            </a:r>
            <a:r>
              <a:rPr lang="en-US" sz="1200" dirty="0">
                <a:latin typeface="+mn-lt"/>
              </a:rPr>
              <a:t>/students/Amy"/&gt;</a:t>
            </a:r>
          </a:p>
          <a:p>
            <a:r>
              <a:rPr lang="en-US" sz="1200" dirty="0">
                <a:latin typeface="+mn-lt"/>
              </a:rPr>
              <a:t>            &lt;</a:t>
            </a:r>
            <a:r>
              <a:rPr lang="en-US" sz="1200" dirty="0" err="1">
                <a:latin typeface="+mn-lt"/>
              </a:rPr>
              <a:t>rdf:Description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rdf:about</a:t>
            </a:r>
            <a:r>
              <a:rPr lang="en-US" sz="1200" dirty="0">
                <a:latin typeface="+mn-lt"/>
              </a:rPr>
              <a:t>="http://</a:t>
            </a:r>
            <a:r>
              <a:rPr lang="en-US" sz="1200" dirty="0" err="1">
                <a:latin typeface="+mn-lt"/>
              </a:rPr>
              <a:t>example.org</a:t>
            </a:r>
            <a:r>
              <a:rPr lang="en-US" sz="1200" dirty="0">
                <a:latin typeface="+mn-lt"/>
              </a:rPr>
              <a:t>/students/Mohamed"/&gt;</a:t>
            </a:r>
          </a:p>
          <a:p>
            <a:r>
              <a:rPr lang="en-US" sz="1200" dirty="0">
                <a:latin typeface="+mn-lt"/>
              </a:rPr>
              <a:t>            &lt;</a:t>
            </a:r>
            <a:r>
              <a:rPr lang="en-US" sz="1200" dirty="0" err="1">
                <a:latin typeface="+mn-lt"/>
              </a:rPr>
              <a:t>rdf:Description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rdf:about</a:t>
            </a:r>
            <a:r>
              <a:rPr lang="en-US" sz="1200" dirty="0">
                <a:latin typeface="+mn-lt"/>
              </a:rPr>
              <a:t>="http://</a:t>
            </a:r>
            <a:r>
              <a:rPr lang="en-US" sz="1200" dirty="0" err="1">
                <a:latin typeface="+mn-lt"/>
              </a:rPr>
              <a:t>example.org</a:t>
            </a:r>
            <a:r>
              <a:rPr lang="en-US" sz="1200" dirty="0">
                <a:latin typeface="+mn-lt"/>
              </a:rPr>
              <a:t>/students/Johann"/&gt;</a:t>
            </a:r>
          </a:p>
          <a:p>
            <a:r>
              <a:rPr lang="en-US" sz="1200" dirty="0">
                <a:latin typeface="+mn-lt"/>
              </a:rPr>
              <a:t>      &lt;/</a:t>
            </a:r>
            <a:r>
              <a:rPr lang="en-US" sz="1200" dirty="0" err="1">
                <a:latin typeface="+mn-lt"/>
              </a:rPr>
              <a:t>s:students</a:t>
            </a:r>
            <a:r>
              <a:rPr lang="en-US" sz="1200" dirty="0">
                <a:latin typeface="+mn-lt"/>
              </a:rPr>
              <a:t>&gt;</a:t>
            </a:r>
          </a:p>
          <a:p>
            <a:r>
              <a:rPr lang="en-US" sz="1200" dirty="0">
                <a:latin typeface="+mn-lt"/>
              </a:rPr>
              <a:t>   &lt;/</a:t>
            </a:r>
            <a:r>
              <a:rPr lang="en-US" sz="1200" dirty="0" err="1">
                <a:latin typeface="+mn-lt"/>
              </a:rPr>
              <a:t>rdf:Description</a:t>
            </a:r>
            <a:r>
              <a:rPr lang="en-US" sz="1200" dirty="0">
                <a:latin typeface="+mn-lt"/>
              </a:rPr>
              <a:t>&gt;</a:t>
            </a:r>
          </a:p>
          <a:p>
            <a:r>
              <a:rPr lang="en-US" sz="1200" dirty="0">
                <a:latin typeface="+mn-lt"/>
              </a:rPr>
              <a:t>&lt;/</a:t>
            </a:r>
            <a:r>
              <a:rPr lang="en-US" sz="1200" dirty="0" err="1">
                <a:latin typeface="+mn-lt"/>
              </a:rPr>
              <a:t>rdf:RDF</a:t>
            </a:r>
            <a:r>
              <a:rPr lang="en-US" sz="1200" dirty="0">
                <a:latin typeface="+mn-lt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53" y="267427"/>
            <a:ext cx="6056488" cy="46588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1353040"/>
            <a:ext cx="42311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RDF Collection: 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+mn-lt"/>
              </a:rPr>
              <a:t>group containing only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the specified members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+mn-lt"/>
              </a:rPr>
              <a:t>represented as a List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+mn-lt"/>
              </a:rPr>
              <a:t>First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latin typeface="+mn-lt"/>
              </a:rPr>
              <a:t>Rest </a:t>
            </a:r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51769" y="6219666"/>
            <a:ext cx="1492231" cy="638334"/>
            <a:chOff x="7651769" y="6167290"/>
            <a:chExt cx="1492231" cy="6383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651769" y="6584916"/>
              <a:ext cx="1413673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Jose Luis Ambite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6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       </a:t>
            </a:r>
            <a:r>
              <a:rPr lang="en-US" dirty="0" err="1"/>
              <a:t>vs</a:t>
            </a:r>
            <a:r>
              <a:rPr lang="en-US" dirty="0"/>
              <a:t>         Collections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2848" y="2247707"/>
            <a:ext cx="23052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Open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6449" y="2247707"/>
            <a:ext cx="26342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Closed  World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399" y="2937469"/>
            <a:ext cx="315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Incomplete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3694" y="2937469"/>
            <a:ext cx="295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Complete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896" y="3452052"/>
            <a:ext cx="385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There are things I don’t know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8949" y="3452052"/>
            <a:ext cx="436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If I don’t know it, it does not exist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523" y="3966635"/>
            <a:ext cx="326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Scales to the whole Web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4670" y="3966635"/>
            <a:ext cx="199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Does not scale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0857" y="1464559"/>
            <a:ext cx="292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RDF philosophy</a:t>
            </a:r>
          </a:p>
        </p:txBody>
      </p:sp>
      <p:sp>
        <p:nvSpPr>
          <p:cNvPr id="13" name="Freeform 12"/>
          <p:cNvSpPr/>
          <p:nvPr/>
        </p:nvSpPr>
        <p:spPr>
          <a:xfrm>
            <a:off x="3567416" y="1736970"/>
            <a:ext cx="263713" cy="68012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713" h="680120">
                <a:moveTo>
                  <a:pt x="0" y="0"/>
                </a:moveTo>
                <a:cubicBezTo>
                  <a:pt x="417412" y="199222"/>
                  <a:pt x="252336" y="451587"/>
                  <a:pt x="94019" y="68012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3257" y="5219085"/>
            <a:ext cx="292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Containers</a:t>
            </a:r>
          </a:p>
        </p:txBody>
      </p:sp>
      <p:sp>
        <p:nvSpPr>
          <p:cNvPr id="15" name="Freeform 14"/>
          <p:cNvSpPr/>
          <p:nvPr/>
        </p:nvSpPr>
        <p:spPr>
          <a:xfrm>
            <a:off x="3518086" y="4824924"/>
            <a:ext cx="251115" cy="66657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0 w 284848"/>
              <a:gd name="connsiteY0" fmla="*/ 698131 h 722503"/>
              <a:gd name="connsiteX1" fmla="*/ 137810 w 284848"/>
              <a:gd name="connsiteY1" fmla="*/ 31559 h 722503"/>
              <a:gd name="connsiteX0" fmla="*/ 0 w 323608"/>
              <a:gd name="connsiteY0" fmla="*/ 666572 h 703281"/>
              <a:gd name="connsiteX1" fmla="*/ 137810 w 323608"/>
              <a:gd name="connsiteY1" fmla="*/ 0 h 703281"/>
              <a:gd name="connsiteX0" fmla="*/ 0 w 263697"/>
              <a:gd name="connsiteY0" fmla="*/ 666572 h 703281"/>
              <a:gd name="connsiteX1" fmla="*/ 17387 w 263697"/>
              <a:gd name="connsiteY1" fmla="*/ 0 h 703281"/>
              <a:gd name="connsiteX0" fmla="*/ 0 w 254857"/>
              <a:gd name="connsiteY0" fmla="*/ 666572 h 666572"/>
              <a:gd name="connsiteX1" fmla="*/ 17387 w 254857"/>
              <a:gd name="connsiteY1" fmla="*/ 0 h 666572"/>
              <a:gd name="connsiteX0" fmla="*/ 0 w 251115"/>
              <a:gd name="connsiteY0" fmla="*/ 666572 h 666572"/>
              <a:gd name="connsiteX1" fmla="*/ 17387 w 251115"/>
              <a:gd name="connsiteY1" fmla="*/ 0 h 66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115" h="666572">
                <a:moveTo>
                  <a:pt x="0" y="666572"/>
                </a:moveTo>
                <a:cubicBezTo>
                  <a:pt x="395516" y="635871"/>
                  <a:pt x="263285" y="329852"/>
                  <a:pt x="17387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48892" y="5219085"/>
            <a:ext cx="292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Collections</a:t>
            </a:r>
          </a:p>
        </p:txBody>
      </p:sp>
      <p:sp>
        <p:nvSpPr>
          <p:cNvPr id="17" name="Freeform 16"/>
          <p:cNvSpPr/>
          <p:nvPr/>
        </p:nvSpPr>
        <p:spPr>
          <a:xfrm>
            <a:off x="7733721" y="4824924"/>
            <a:ext cx="251115" cy="66657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0 w 284848"/>
              <a:gd name="connsiteY0" fmla="*/ 698131 h 722503"/>
              <a:gd name="connsiteX1" fmla="*/ 137810 w 284848"/>
              <a:gd name="connsiteY1" fmla="*/ 31559 h 722503"/>
              <a:gd name="connsiteX0" fmla="*/ 0 w 323608"/>
              <a:gd name="connsiteY0" fmla="*/ 666572 h 703281"/>
              <a:gd name="connsiteX1" fmla="*/ 137810 w 323608"/>
              <a:gd name="connsiteY1" fmla="*/ 0 h 703281"/>
              <a:gd name="connsiteX0" fmla="*/ 0 w 263697"/>
              <a:gd name="connsiteY0" fmla="*/ 666572 h 703281"/>
              <a:gd name="connsiteX1" fmla="*/ 17387 w 263697"/>
              <a:gd name="connsiteY1" fmla="*/ 0 h 703281"/>
              <a:gd name="connsiteX0" fmla="*/ 0 w 254857"/>
              <a:gd name="connsiteY0" fmla="*/ 666572 h 666572"/>
              <a:gd name="connsiteX1" fmla="*/ 17387 w 254857"/>
              <a:gd name="connsiteY1" fmla="*/ 0 h 666572"/>
              <a:gd name="connsiteX0" fmla="*/ 0 w 251115"/>
              <a:gd name="connsiteY0" fmla="*/ 666572 h 666572"/>
              <a:gd name="connsiteX1" fmla="*/ 17387 w 251115"/>
              <a:gd name="connsiteY1" fmla="*/ 0 h 66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115" h="666572">
                <a:moveTo>
                  <a:pt x="0" y="666572"/>
                </a:moveTo>
                <a:cubicBezTo>
                  <a:pt x="395516" y="635871"/>
                  <a:pt x="263285" y="329852"/>
                  <a:pt x="17387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75591" y="5680750"/>
            <a:ext cx="2181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n-lt"/>
              </a:rPr>
              <a:t>open world sets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01373" y="5680750"/>
            <a:ext cx="234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n-lt"/>
              </a:rPr>
              <a:t>closed world sets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58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URL: U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nifor</a:t>
            </a:r>
            <a:r>
              <a:rPr lang="en-US" dirty="0">
                <a:solidFill>
                  <a:srgbClr val="558ED5"/>
                </a:solidFill>
              </a:rPr>
              <a:t>m</a:t>
            </a:r>
            <a:r>
              <a:rPr lang="en-US" dirty="0"/>
              <a:t> R</a:t>
            </a:r>
            <a:r>
              <a:rPr lang="en-US" dirty="0">
                <a:solidFill>
                  <a:srgbClr val="558ED5"/>
                </a:solidFill>
              </a:rPr>
              <a:t>esource</a:t>
            </a:r>
            <a:r>
              <a:rPr lang="en-US" dirty="0"/>
              <a:t> L</a:t>
            </a:r>
            <a:r>
              <a:rPr lang="en-US" dirty="0">
                <a:solidFill>
                  <a:srgbClr val="558ED5"/>
                </a:solidFill>
              </a:rPr>
              <a:t>ocator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9437"/>
          <a:stretch/>
        </p:blipFill>
        <p:spPr>
          <a:xfrm>
            <a:off x="635000" y="1705910"/>
            <a:ext cx="7874000" cy="3867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2114" y="5790105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http://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www.seomoz.org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/blog/subfolders-root-domains-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linkscape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-update-more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89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Reification?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005" y="2085308"/>
            <a:ext cx="7015991" cy="830997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“On June 19 2012, Claudia said that </a:t>
            </a:r>
          </a:p>
          <a:p>
            <a:pPr algn="ctr"/>
            <a:r>
              <a:rPr lang="en-US" dirty="0">
                <a:solidFill>
                  <a:srgbClr val="8064A2"/>
                </a:solidFill>
                <a:latin typeface="+mn-lt"/>
              </a:rPr>
              <a:t>Pedro’s email address is szekely1401@gmail.com</a:t>
            </a:r>
            <a:r>
              <a:rPr lang="en-US" dirty="0">
                <a:latin typeface="+mn-lt"/>
              </a:rPr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005" y="1623643"/>
            <a:ext cx="8801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English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90" y="3722582"/>
            <a:ext cx="8648620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000" dirty="0">
                <a:solidFill>
                  <a:schemeClr val="accent4"/>
                </a:solidFill>
                <a:latin typeface="+mn-lt"/>
              </a:rPr>
              <a:t>&lt;http://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szekelys.com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family#pedro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&gt;     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foaf:mbox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       &lt;szekely1401@gmail.com&gt;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90" y="3260917"/>
            <a:ext cx="4978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RDF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573" y="4981664"/>
            <a:ext cx="2036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Correct?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4866" y="4981664"/>
            <a:ext cx="4361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…………………..… No!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3144" y="5699589"/>
            <a:ext cx="63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We need to make a statement about a statement</a:t>
            </a:r>
          </a:p>
        </p:txBody>
      </p:sp>
      <p:sp>
        <p:nvSpPr>
          <p:cNvPr id="12" name="Freeform 11"/>
          <p:cNvSpPr/>
          <p:nvPr/>
        </p:nvSpPr>
        <p:spPr>
          <a:xfrm>
            <a:off x="8415225" y="4190876"/>
            <a:ext cx="308695" cy="1739546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0 w 284848"/>
              <a:gd name="connsiteY0" fmla="*/ 698131 h 722503"/>
              <a:gd name="connsiteX1" fmla="*/ 137810 w 284848"/>
              <a:gd name="connsiteY1" fmla="*/ 31559 h 722503"/>
              <a:gd name="connsiteX0" fmla="*/ 0 w 323608"/>
              <a:gd name="connsiteY0" fmla="*/ 666572 h 703281"/>
              <a:gd name="connsiteX1" fmla="*/ 137810 w 323608"/>
              <a:gd name="connsiteY1" fmla="*/ 0 h 703281"/>
              <a:gd name="connsiteX0" fmla="*/ 0 w 263697"/>
              <a:gd name="connsiteY0" fmla="*/ 666572 h 703281"/>
              <a:gd name="connsiteX1" fmla="*/ 17387 w 263697"/>
              <a:gd name="connsiteY1" fmla="*/ 0 h 703281"/>
              <a:gd name="connsiteX0" fmla="*/ 0 w 254857"/>
              <a:gd name="connsiteY0" fmla="*/ 666572 h 666572"/>
              <a:gd name="connsiteX1" fmla="*/ 17387 w 254857"/>
              <a:gd name="connsiteY1" fmla="*/ 0 h 666572"/>
              <a:gd name="connsiteX0" fmla="*/ 0 w 251115"/>
              <a:gd name="connsiteY0" fmla="*/ 666572 h 666572"/>
              <a:gd name="connsiteX1" fmla="*/ 17387 w 251115"/>
              <a:gd name="connsiteY1" fmla="*/ 0 h 666572"/>
              <a:gd name="connsiteX0" fmla="*/ 70194 w 287179"/>
              <a:gd name="connsiteY0" fmla="*/ 1739546 h 1739546"/>
              <a:gd name="connsiteX1" fmla="*/ 0 w 287179"/>
              <a:gd name="connsiteY1" fmla="*/ 0 h 1739546"/>
              <a:gd name="connsiteX0" fmla="*/ 70194 w 390604"/>
              <a:gd name="connsiteY0" fmla="*/ 1739546 h 1739546"/>
              <a:gd name="connsiteX1" fmla="*/ 0 w 390604"/>
              <a:gd name="connsiteY1" fmla="*/ 0 h 1739546"/>
              <a:gd name="connsiteX0" fmla="*/ 70194 w 462734"/>
              <a:gd name="connsiteY0" fmla="*/ 1739546 h 1739546"/>
              <a:gd name="connsiteX1" fmla="*/ 0 w 462734"/>
              <a:gd name="connsiteY1" fmla="*/ 0 h 1739546"/>
              <a:gd name="connsiteX0" fmla="*/ 70194 w 343648"/>
              <a:gd name="connsiteY0" fmla="*/ 1739546 h 1739546"/>
              <a:gd name="connsiteX1" fmla="*/ 0 w 343648"/>
              <a:gd name="connsiteY1" fmla="*/ 0 h 1739546"/>
              <a:gd name="connsiteX0" fmla="*/ 70508 w 308695"/>
              <a:gd name="connsiteY0" fmla="*/ 1739546 h 1739546"/>
              <a:gd name="connsiteX1" fmla="*/ 314 w 308695"/>
              <a:gd name="connsiteY1" fmla="*/ 0 h 173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8695" h="1739546">
                <a:moveTo>
                  <a:pt x="70508" y="1739546"/>
                </a:moveTo>
                <a:cubicBezTo>
                  <a:pt x="652134" y="1478922"/>
                  <a:pt x="-16531" y="1096262"/>
                  <a:pt x="314" y="0"/>
                </a:cubicBezTo>
              </a:path>
            </a:pathLst>
          </a:custGeom>
          <a:ln w="57150" cmpd="sng">
            <a:solidFill>
              <a:schemeClr val="accent2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4005" y="1514153"/>
            <a:ext cx="7015991" cy="1292662"/>
            <a:chOff x="1064005" y="1623643"/>
            <a:chExt cx="7015991" cy="1292662"/>
          </a:xfrm>
        </p:grpSpPr>
        <p:sp>
          <p:nvSpPr>
            <p:cNvPr id="3" name="TextBox 2"/>
            <p:cNvSpPr txBox="1"/>
            <p:nvPr/>
          </p:nvSpPr>
          <p:spPr>
            <a:xfrm>
              <a:off x="1064005" y="2085308"/>
              <a:ext cx="7015991" cy="830997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“</a:t>
              </a:r>
              <a:r>
                <a:rPr lang="en-US" dirty="0">
                  <a:solidFill>
                    <a:srgbClr val="9BBB59"/>
                  </a:solidFill>
                  <a:latin typeface="+mn-lt"/>
                </a:rPr>
                <a:t>On June 19 2012, Claudia said that </a:t>
              </a:r>
            </a:p>
            <a:p>
              <a:pPr algn="ctr"/>
              <a:r>
                <a:rPr lang="en-US" dirty="0">
                  <a:solidFill>
                    <a:srgbClr val="8064A2"/>
                  </a:solidFill>
                  <a:latin typeface="+mn-lt"/>
                </a:rPr>
                <a:t>Pedro’s email address is szekely1401@gmail.com</a:t>
              </a:r>
              <a:r>
                <a:rPr lang="en-US" dirty="0">
                  <a:latin typeface="+mn-lt"/>
                </a:rPr>
                <a:t>”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64005" y="1623643"/>
              <a:ext cx="88019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dirty="0">
                  <a:solidFill>
                    <a:srgbClr val="C0504D"/>
                  </a:solidFill>
                  <a:latin typeface="+mn-lt"/>
                </a:rPr>
                <a:t>English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702" y="3359458"/>
            <a:ext cx="7634597" cy="2708434"/>
            <a:chOff x="247690" y="3260917"/>
            <a:chExt cx="7634597" cy="2708434"/>
          </a:xfrm>
        </p:grpSpPr>
        <p:sp>
          <p:nvSpPr>
            <p:cNvPr id="5" name="TextBox 4"/>
            <p:cNvSpPr txBox="1"/>
            <p:nvPr/>
          </p:nvSpPr>
          <p:spPr>
            <a:xfrm>
              <a:off x="247690" y="3722582"/>
              <a:ext cx="7634597" cy="224676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688975" algn="l"/>
                  <a:tab pos="2747963" algn="l"/>
                </a:tabLst>
              </a:pPr>
              <a:r>
                <a:rPr lang="en-US" sz="2000" dirty="0">
                  <a:solidFill>
                    <a:schemeClr val="accent4"/>
                  </a:solidFill>
                  <a:latin typeface="+mn-lt"/>
                </a:rPr>
                <a:t>_:s	</a:t>
              </a:r>
              <a:r>
                <a:rPr lang="en-US" sz="2000" dirty="0" err="1">
                  <a:solidFill>
                    <a:schemeClr val="accent4"/>
                  </a:solidFill>
                  <a:latin typeface="+mn-lt"/>
                </a:rPr>
                <a:t>rdf:type</a:t>
              </a:r>
              <a:r>
                <a:rPr lang="en-US" sz="2000" dirty="0">
                  <a:solidFill>
                    <a:schemeClr val="accent4"/>
                  </a:solidFill>
                  <a:latin typeface="+mn-lt"/>
                </a:rPr>
                <a:t>	</a:t>
              </a:r>
              <a:r>
                <a:rPr lang="en-US" sz="2000" dirty="0" err="1">
                  <a:solidFill>
                    <a:schemeClr val="accent4"/>
                  </a:solidFill>
                  <a:latin typeface="+mn-lt"/>
                </a:rPr>
                <a:t>rdf:Statement</a:t>
              </a:r>
              <a:r>
                <a:rPr lang="en-US" sz="2000" dirty="0">
                  <a:solidFill>
                    <a:schemeClr val="accent4"/>
                  </a:solidFill>
                  <a:latin typeface="+mn-lt"/>
                </a:rPr>
                <a:t> .</a:t>
              </a:r>
            </a:p>
            <a:p>
              <a:pPr>
                <a:tabLst>
                  <a:tab pos="688975" algn="l"/>
                  <a:tab pos="2747963" algn="l"/>
                </a:tabLst>
              </a:pPr>
              <a:r>
                <a:rPr lang="en-US" sz="2000" dirty="0">
                  <a:solidFill>
                    <a:schemeClr val="accent4"/>
                  </a:solidFill>
                  <a:latin typeface="+mn-lt"/>
                </a:rPr>
                <a:t>_:s	</a:t>
              </a:r>
              <a:r>
                <a:rPr lang="en-US" sz="2000" dirty="0" err="1">
                  <a:solidFill>
                    <a:schemeClr val="accent4"/>
                  </a:solidFill>
                  <a:latin typeface="+mn-lt"/>
                </a:rPr>
                <a:t>rdf:subject</a:t>
              </a:r>
              <a:r>
                <a:rPr lang="en-US" sz="2000" dirty="0">
                  <a:solidFill>
                    <a:schemeClr val="accent4"/>
                  </a:solidFill>
                  <a:latin typeface="+mn-lt"/>
                </a:rPr>
                <a:t>	&lt;http://szekelys.com/</a:t>
              </a:r>
              <a:r>
                <a:rPr lang="en-US" sz="2000" dirty="0" err="1">
                  <a:solidFill>
                    <a:schemeClr val="accent4"/>
                  </a:solidFill>
                  <a:latin typeface="+mn-lt"/>
                </a:rPr>
                <a:t>family#pedro</a:t>
              </a:r>
              <a:r>
                <a:rPr lang="en-US" sz="2000" dirty="0">
                  <a:solidFill>
                    <a:schemeClr val="accent4"/>
                  </a:solidFill>
                  <a:latin typeface="+mn-lt"/>
                </a:rPr>
                <a:t>&gt; .</a:t>
              </a:r>
            </a:p>
            <a:p>
              <a:pPr>
                <a:tabLst>
                  <a:tab pos="688975" algn="l"/>
                  <a:tab pos="2747963" algn="l"/>
                </a:tabLst>
              </a:pPr>
              <a:r>
                <a:rPr lang="en-US" sz="2000" dirty="0">
                  <a:solidFill>
                    <a:schemeClr val="accent4"/>
                  </a:solidFill>
                  <a:latin typeface="+mn-lt"/>
                </a:rPr>
                <a:t>_:s	</a:t>
              </a:r>
              <a:r>
                <a:rPr lang="en-US" sz="2000" dirty="0" err="1">
                  <a:solidFill>
                    <a:schemeClr val="accent4"/>
                  </a:solidFill>
                  <a:latin typeface="+mn-lt"/>
                </a:rPr>
                <a:t>rdf:predicate</a:t>
              </a:r>
              <a:r>
                <a:rPr lang="en-US" sz="2000" dirty="0">
                  <a:solidFill>
                    <a:schemeClr val="accent4"/>
                  </a:solidFill>
                  <a:latin typeface="+mn-lt"/>
                </a:rPr>
                <a:t> 	</a:t>
              </a:r>
              <a:r>
                <a:rPr lang="en-US" sz="2000" dirty="0" err="1">
                  <a:solidFill>
                    <a:schemeClr val="accent4"/>
                  </a:solidFill>
                  <a:latin typeface="+mn-lt"/>
                </a:rPr>
                <a:t>foaf:mbox</a:t>
              </a:r>
              <a:r>
                <a:rPr lang="en-US" sz="2000" dirty="0">
                  <a:solidFill>
                    <a:schemeClr val="accent4"/>
                  </a:solidFill>
                  <a:latin typeface="+mn-lt"/>
                </a:rPr>
                <a:t> .</a:t>
              </a:r>
            </a:p>
            <a:p>
              <a:pPr>
                <a:tabLst>
                  <a:tab pos="688975" algn="l"/>
                  <a:tab pos="2747963" algn="l"/>
                </a:tabLst>
              </a:pPr>
              <a:r>
                <a:rPr lang="en-US" sz="2000" dirty="0">
                  <a:solidFill>
                    <a:schemeClr val="accent4"/>
                  </a:solidFill>
                  <a:latin typeface="+mn-lt"/>
                </a:rPr>
                <a:t>_:s	</a:t>
              </a:r>
              <a:r>
                <a:rPr lang="en-US" sz="2000" dirty="0" err="1">
                  <a:solidFill>
                    <a:schemeClr val="accent4"/>
                  </a:solidFill>
                  <a:latin typeface="+mn-lt"/>
                </a:rPr>
                <a:t>rdf:object</a:t>
              </a:r>
              <a:r>
                <a:rPr lang="en-US" sz="2000" dirty="0">
                  <a:solidFill>
                    <a:schemeClr val="accent4"/>
                  </a:solidFill>
                  <a:latin typeface="+mn-lt"/>
                </a:rPr>
                <a:t>	&lt;szekely1401@gmail.com&gt; .</a:t>
              </a:r>
            </a:p>
            <a:p>
              <a:pPr>
                <a:tabLst>
                  <a:tab pos="688975" algn="l"/>
                  <a:tab pos="2747963" algn="l"/>
                </a:tabLst>
              </a:pPr>
              <a:endParaRPr lang="en-US" sz="2000" dirty="0">
                <a:solidFill>
                  <a:schemeClr val="accent4"/>
                </a:solidFill>
                <a:latin typeface="+mn-lt"/>
              </a:endParaRPr>
            </a:p>
            <a:p>
              <a:pPr>
                <a:tabLst>
                  <a:tab pos="688975" algn="l"/>
                  <a:tab pos="2747963" algn="l"/>
                </a:tabLst>
              </a:pPr>
              <a:r>
                <a:rPr lang="en-US" sz="2000" dirty="0">
                  <a:solidFill>
                    <a:schemeClr val="accent3"/>
                  </a:solidFill>
                  <a:latin typeface="+mn-lt"/>
                </a:rPr>
                <a:t>_:s	</a:t>
              </a:r>
              <a:r>
                <a:rPr lang="en-US" sz="2000" dirty="0" err="1">
                  <a:solidFill>
                    <a:schemeClr val="accent3"/>
                  </a:solidFill>
                  <a:latin typeface="+mn-lt"/>
                </a:rPr>
                <a:t>dcterms:date</a:t>
              </a:r>
              <a:r>
                <a:rPr lang="en-US" sz="2000" dirty="0">
                  <a:solidFill>
                    <a:schemeClr val="accent3"/>
                  </a:solidFill>
                  <a:latin typeface="+mn-lt"/>
                </a:rPr>
                <a:t>	“2012-06-19”^^</a:t>
              </a:r>
              <a:r>
                <a:rPr lang="en-US" sz="2000" dirty="0" err="1">
                  <a:solidFill>
                    <a:schemeClr val="accent3"/>
                  </a:solidFill>
                  <a:latin typeface="+mn-lt"/>
                </a:rPr>
                <a:t>xsd:date</a:t>
              </a:r>
              <a:r>
                <a:rPr lang="en-US" sz="2000" dirty="0">
                  <a:solidFill>
                    <a:schemeClr val="accent3"/>
                  </a:solidFill>
                  <a:latin typeface="+mn-lt"/>
                </a:rPr>
                <a:t> .</a:t>
              </a:r>
            </a:p>
            <a:p>
              <a:pPr>
                <a:tabLst>
                  <a:tab pos="688975" algn="l"/>
                  <a:tab pos="2747963" algn="l"/>
                </a:tabLst>
              </a:pPr>
              <a:r>
                <a:rPr lang="en-US" sz="2000" dirty="0">
                  <a:solidFill>
                    <a:schemeClr val="accent3"/>
                  </a:solidFill>
                  <a:latin typeface="+mn-lt"/>
                </a:rPr>
                <a:t>_:s	</a:t>
              </a:r>
              <a:r>
                <a:rPr lang="en-US" sz="2000" dirty="0" err="1">
                  <a:solidFill>
                    <a:schemeClr val="accent3"/>
                  </a:solidFill>
                  <a:latin typeface="+mn-lt"/>
                </a:rPr>
                <a:t>dcterms:creator</a:t>
              </a:r>
              <a:r>
                <a:rPr lang="en-US" sz="2000" dirty="0">
                  <a:solidFill>
                    <a:schemeClr val="accent3"/>
                  </a:solidFill>
                  <a:latin typeface="+mn-lt"/>
                </a:rPr>
                <a:t>	&lt;http://</a:t>
              </a:r>
              <a:r>
                <a:rPr lang="en-US" sz="2000" dirty="0" err="1">
                  <a:solidFill>
                    <a:schemeClr val="accent3"/>
                  </a:solidFill>
                  <a:latin typeface="+mn-lt"/>
                </a:rPr>
                <a:t>uniandes.edu.co</a:t>
              </a:r>
              <a:r>
                <a:rPr lang="en-US" sz="2000" dirty="0">
                  <a:solidFill>
                    <a:schemeClr val="accent3"/>
                  </a:solidFill>
                  <a:latin typeface="+mn-lt"/>
                </a:rPr>
                <a:t>/</a:t>
              </a:r>
              <a:r>
                <a:rPr lang="en-US" sz="2000" dirty="0" err="1">
                  <a:solidFill>
                    <a:schemeClr val="accent3"/>
                  </a:solidFill>
                  <a:latin typeface="+mn-lt"/>
                </a:rPr>
                <a:t>faculty#claudiaj</a:t>
              </a:r>
              <a:r>
                <a:rPr lang="en-US" sz="2000" dirty="0">
                  <a:solidFill>
                    <a:schemeClr val="accent3"/>
                  </a:solidFill>
                  <a:latin typeface="+mn-lt"/>
                </a:rPr>
                <a:t>&gt; 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7690" y="3260917"/>
              <a:ext cx="497883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dirty="0">
                  <a:solidFill>
                    <a:srgbClr val="C0504D"/>
                  </a:solidFill>
                  <a:latin typeface="+mn-lt"/>
                </a:rPr>
                <a:t>RDF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90781" y="6219666"/>
            <a:ext cx="2353219" cy="638334"/>
            <a:chOff x="6790781" y="6167290"/>
            <a:chExt cx="2353219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790781" y="6584916"/>
              <a:ext cx="227466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</a:t>
              </a:r>
              <a:r>
                <a:rPr lang="en-US" sz="11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Szekely</a:t>
              </a:r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, Jose Luis Ambite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7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702" y="1937935"/>
            <a:ext cx="7634597" cy="22467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688975" algn="l"/>
                <a:tab pos="2747963" algn="l"/>
              </a:tabLst>
            </a:pPr>
            <a:r>
              <a:rPr lang="en-US" sz="2000" dirty="0">
                <a:solidFill>
                  <a:schemeClr val="accent4"/>
                </a:solidFill>
                <a:latin typeface="+mn-lt"/>
              </a:rPr>
              <a:t>_:s	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rdf:type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rdf:Statement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 .</a:t>
            </a:r>
          </a:p>
          <a:p>
            <a:pPr>
              <a:tabLst>
                <a:tab pos="688975" algn="l"/>
                <a:tab pos="2747963" algn="l"/>
              </a:tabLst>
            </a:pPr>
            <a:r>
              <a:rPr lang="en-US" sz="2000" dirty="0">
                <a:solidFill>
                  <a:schemeClr val="accent4"/>
                </a:solidFill>
                <a:latin typeface="+mn-lt"/>
              </a:rPr>
              <a:t>_:s	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rdf:subject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	&lt;http://szekelys.com/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family#pedro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&gt; .</a:t>
            </a:r>
          </a:p>
          <a:p>
            <a:pPr>
              <a:tabLst>
                <a:tab pos="688975" algn="l"/>
                <a:tab pos="2747963" algn="l"/>
              </a:tabLst>
            </a:pPr>
            <a:r>
              <a:rPr lang="en-US" sz="2000" dirty="0">
                <a:solidFill>
                  <a:schemeClr val="accent4"/>
                </a:solidFill>
                <a:latin typeface="+mn-lt"/>
              </a:rPr>
              <a:t>_:s	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rdf:predicate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 	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foaf:mbox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 .</a:t>
            </a:r>
          </a:p>
          <a:p>
            <a:pPr>
              <a:tabLst>
                <a:tab pos="688975" algn="l"/>
                <a:tab pos="2747963" algn="l"/>
              </a:tabLst>
            </a:pPr>
            <a:r>
              <a:rPr lang="en-US" sz="2000" dirty="0">
                <a:solidFill>
                  <a:schemeClr val="accent4"/>
                </a:solidFill>
                <a:latin typeface="+mn-lt"/>
              </a:rPr>
              <a:t>_:s	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rdf:object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	&lt;szekely1401@gmail.com&gt; .</a:t>
            </a:r>
          </a:p>
          <a:p>
            <a:pPr>
              <a:tabLst>
                <a:tab pos="688975" algn="l"/>
                <a:tab pos="2747963" algn="l"/>
              </a:tabLst>
            </a:pPr>
            <a:endParaRPr lang="en-US" sz="2000" dirty="0">
              <a:solidFill>
                <a:schemeClr val="accent4"/>
              </a:solidFill>
              <a:latin typeface="+mn-lt"/>
            </a:endParaRPr>
          </a:p>
          <a:p>
            <a:pPr>
              <a:tabLst>
                <a:tab pos="688975" algn="l"/>
                <a:tab pos="2747963" algn="l"/>
              </a:tabLst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_:s	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dcterms:date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	“2012-06-19”^^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xsd:date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 .</a:t>
            </a:r>
          </a:p>
          <a:p>
            <a:pPr>
              <a:tabLst>
                <a:tab pos="688975" algn="l"/>
                <a:tab pos="2747963" algn="l"/>
              </a:tabLst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_:s	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dcterms:creator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	&lt;http://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uniandes.edu.co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faculty#claudiaj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&gt; 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690" y="4793039"/>
            <a:ext cx="8648620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000" dirty="0">
                <a:solidFill>
                  <a:schemeClr val="accent4"/>
                </a:solidFill>
                <a:latin typeface="+mn-lt"/>
              </a:rPr>
              <a:t>&lt;http://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szekelys.com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family#pedro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&gt;     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foaf:mbox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       &lt;szekely1401@gmail.com&gt;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5451615"/>
            <a:ext cx="4894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RDF 1 implies RDF 2?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702" y="1457827"/>
            <a:ext cx="7234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RDF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690" y="4325679"/>
            <a:ext cx="7234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RDF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1958" y="5433302"/>
            <a:ext cx="2047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…..… No!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90781" y="6219666"/>
            <a:ext cx="2353219" cy="638334"/>
            <a:chOff x="6790781" y="6167290"/>
            <a:chExt cx="2353219" cy="63833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790781" y="6584916"/>
              <a:ext cx="227466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</a:t>
              </a:r>
              <a:r>
                <a:rPr lang="en-US" sz="11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Szekely</a:t>
              </a:r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, Jose Luis Ambite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80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621" y="3830539"/>
            <a:ext cx="7398469" cy="2583896"/>
          </a:xfrm>
        </p:spPr>
        <p:txBody>
          <a:bodyPr/>
          <a:lstStyle/>
          <a:p>
            <a:r>
              <a:rPr lang="en-US" dirty="0"/>
              <a:t>Needs 3 times more triples</a:t>
            </a:r>
          </a:p>
          <a:p>
            <a:r>
              <a:rPr lang="en-US" dirty="0"/>
              <a:t>Most software cannot reason with it</a:t>
            </a:r>
          </a:p>
          <a:p>
            <a:r>
              <a:rPr lang="en-US" dirty="0"/>
              <a:t>Nice idea that does not work well!</a:t>
            </a:r>
          </a:p>
          <a:p>
            <a:r>
              <a:rPr lang="en-US" dirty="0">
                <a:solidFill>
                  <a:schemeClr val="accent2"/>
                </a:solidFill>
              </a:rPr>
              <a:t>Use sparingly, often there is a better way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801" y="1664217"/>
            <a:ext cx="7864289" cy="19389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688975" algn="l"/>
                <a:tab pos="2747963" algn="l"/>
              </a:tabLst>
            </a:pPr>
            <a:r>
              <a:rPr lang="en-US" sz="2000" dirty="0">
                <a:solidFill>
                  <a:schemeClr val="accent4"/>
                </a:solidFill>
                <a:latin typeface="+mn-lt"/>
              </a:rPr>
              <a:t>_:s	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rdf:subject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	&lt;http://szekelys.com/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family#pedro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&gt; .</a:t>
            </a:r>
          </a:p>
          <a:p>
            <a:pPr>
              <a:tabLst>
                <a:tab pos="688975" algn="l"/>
                <a:tab pos="2747963" algn="l"/>
              </a:tabLst>
            </a:pPr>
            <a:r>
              <a:rPr lang="en-US" sz="2000" dirty="0">
                <a:solidFill>
                  <a:schemeClr val="accent4"/>
                </a:solidFill>
                <a:latin typeface="+mn-lt"/>
              </a:rPr>
              <a:t>_:s	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rdf:predicate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 	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foaf:mbox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 .</a:t>
            </a:r>
          </a:p>
          <a:p>
            <a:pPr>
              <a:tabLst>
                <a:tab pos="688975" algn="l"/>
                <a:tab pos="2747963" algn="l"/>
              </a:tabLst>
            </a:pPr>
            <a:r>
              <a:rPr lang="en-US" sz="2000" dirty="0">
                <a:solidFill>
                  <a:schemeClr val="accent4"/>
                </a:solidFill>
                <a:latin typeface="+mn-lt"/>
              </a:rPr>
              <a:t>_:s	</a:t>
            </a:r>
            <a:r>
              <a:rPr lang="en-US" sz="2000" dirty="0" err="1">
                <a:solidFill>
                  <a:schemeClr val="accent4"/>
                </a:solidFill>
                <a:latin typeface="+mn-lt"/>
              </a:rPr>
              <a:t>rdf:object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	&lt;szekely1401@gmail.com&gt; .</a:t>
            </a:r>
          </a:p>
          <a:p>
            <a:pPr>
              <a:tabLst>
                <a:tab pos="688975" algn="l"/>
                <a:tab pos="2747963" algn="l"/>
              </a:tabLst>
            </a:pPr>
            <a:endParaRPr lang="en-US" sz="2000" dirty="0">
              <a:solidFill>
                <a:schemeClr val="accent4"/>
              </a:solidFill>
              <a:latin typeface="+mn-lt"/>
            </a:endParaRPr>
          </a:p>
          <a:p>
            <a:pPr>
              <a:tabLst>
                <a:tab pos="688975" algn="l"/>
                <a:tab pos="2747963" algn="l"/>
              </a:tabLst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_:s	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dcterms:date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	“2012-06-19”^^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xsd:date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 .</a:t>
            </a:r>
          </a:p>
          <a:p>
            <a:pPr>
              <a:tabLst>
                <a:tab pos="688975" algn="l"/>
                <a:tab pos="2747963" algn="l"/>
              </a:tabLst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_:s	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dcterms:creator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	&lt;http://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uniandes.edu.co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faculty#claudiaj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&gt; 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67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Views of RDF statements and documents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An RDF statement can be viewed as:</a:t>
            </a:r>
          </a:p>
          <a:p>
            <a:r>
              <a:rPr lang="en-US" sz="2400" dirty="0"/>
              <a:t>A triple (subject, predicate, object):         s p o .</a:t>
            </a:r>
          </a:p>
          <a:p>
            <a:r>
              <a:rPr lang="en-US" sz="2400" dirty="0"/>
              <a:t>A piece of a labeled graph: </a:t>
            </a:r>
          </a:p>
          <a:p>
            <a:r>
              <a:rPr lang="en-US" sz="2400" dirty="0"/>
              <a:t>A piece of XML code:                                  &lt;s&gt; &lt;p&gt; o &lt;/p&gt; &lt;s&gt;</a:t>
            </a:r>
          </a:p>
          <a:p>
            <a:r>
              <a:rPr lang="en-US" sz="2400" dirty="0"/>
              <a:t>A binary predicate in logic:                        p(s, o)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Thus an RDF document can be viewed as:</a:t>
            </a:r>
          </a:p>
          <a:p>
            <a:r>
              <a:rPr lang="en-US" sz="2400" dirty="0"/>
              <a:t>A set of triples</a:t>
            </a:r>
          </a:p>
          <a:p>
            <a:r>
              <a:rPr lang="en-US" sz="2400" dirty="0"/>
              <a:t>A directed labeled graph (semantic net)</a:t>
            </a:r>
          </a:p>
          <a:p>
            <a:r>
              <a:rPr lang="en-US" sz="2400" dirty="0"/>
              <a:t>An XML document</a:t>
            </a:r>
          </a:p>
          <a:p>
            <a:r>
              <a:rPr lang="en-US" sz="2400" dirty="0"/>
              <a:t>A set of logical facts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51769" y="6219666"/>
            <a:ext cx="1492231" cy="638334"/>
            <a:chOff x="7651769" y="6167290"/>
            <a:chExt cx="1492231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651769" y="6584916"/>
              <a:ext cx="1413673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Jose Luis Ambite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4310" y="2341016"/>
            <a:ext cx="1249666" cy="614161"/>
            <a:chOff x="6408616" y="2364151"/>
            <a:chExt cx="1249666" cy="614161"/>
          </a:xfrm>
        </p:grpSpPr>
        <p:sp>
          <p:nvSpPr>
            <p:cNvPr id="11" name="Oval 10"/>
            <p:cNvSpPr/>
            <p:nvPr/>
          </p:nvSpPr>
          <p:spPr>
            <a:xfrm>
              <a:off x="6408616" y="2617501"/>
              <a:ext cx="416820" cy="360811"/>
            </a:xfrm>
            <a:prstGeom prst="ellipse">
              <a:avLst/>
            </a:prstGeom>
            <a:ln w="28575" cmpd="sng">
              <a:solidFill>
                <a:srgbClr val="4F81BD"/>
              </a:solidFill>
            </a:ln>
          </p:spPr>
          <p:txBody>
            <a:bodyPr rtlCol="0" anchor="ctr">
              <a:noAutofit/>
            </a:bodyPr>
            <a:lstStyle/>
            <a:p>
              <a:r>
                <a:rPr lang="en-US" sz="1800" dirty="0">
                  <a:latin typeface="+mn-lt"/>
                </a:rPr>
                <a:t>S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215411" y="2610332"/>
              <a:ext cx="442871" cy="360811"/>
            </a:xfrm>
            <a:prstGeom prst="ellipse">
              <a:avLst/>
            </a:prstGeom>
            <a:ln w="28575" cmpd="sng">
              <a:solidFill>
                <a:srgbClr val="4F81BD"/>
              </a:solidFill>
            </a:ln>
          </p:spPr>
          <p:txBody>
            <a:bodyPr rtlCol="0" anchor="ctr">
              <a:noAutofit/>
            </a:bodyPr>
            <a:lstStyle/>
            <a:p>
              <a:r>
                <a:rPr lang="en-US" sz="1800" dirty="0">
                  <a:latin typeface="+mn-lt"/>
                </a:rPr>
                <a:t>O</a:t>
              </a:r>
            </a:p>
          </p:txBody>
        </p:sp>
        <p:cxnSp>
          <p:nvCxnSpPr>
            <p:cNvPr id="13" name="Straight Arrow Connector 12"/>
            <p:cNvCxnSpPr>
              <a:stCxn id="11" idx="6"/>
              <a:endCxn id="14" idx="2"/>
            </p:cNvCxnSpPr>
            <p:nvPr/>
          </p:nvCxnSpPr>
          <p:spPr>
            <a:xfrm flipV="1">
              <a:off x="6825436" y="2790738"/>
              <a:ext cx="389975" cy="7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18923" y="2364151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67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7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Syntaxes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7003" y="2136685"/>
            <a:ext cx="4807896" cy="64633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Leverages XML tools</a:t>
            </a:r>
          </a:p>
          <a:p>
            <a:r>
              <a:rPr lang="en-US" sz="1800" dirty="0">
                <a:latin typeface="+mn-lt"/>
              </a:rPr>
              <a:t>Hard for humans to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5938" y="1551909"/>
            <a:ext cx="9210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504D"/>
                </a:solidFill>
                <a:latin typeface="+mn-lt"/>
              </a:rPr>
              <a:t>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5938" y="2798272"/>
            <a:ext cx="1847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N3, Turtle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9451" y="4306378"/>
            <a:ext cx="16868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N-Triples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7003" y="3383048"/>
            <a:ext cx="4807896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Terse RDF Triple Language</a:t>
            </a:r>
          </a:p>
          <a:p>
            <a:r>
              <a:rPr lang="en-US" sz="1800" dirty="0">
                <a:latin typeface="+mn-lt"/>
              </a:rPr>
              <a:t>Human readable format</a:t>
            </a:r>
          </a:p>
          <a:p>
            <a:r>
              <a:rPr lang="en-US" sz="1800" dirty="0">
                <a:latin typeface="+mn-lt"/>
              </a:rPr>
              <a:t>Works with software too</a:t>
            </a:r>
          </a:p>
        </p:txBody>
      </p:sp>
      <p:sp>
        <p:nvSpPr>
          <p:cNvPr id="8" name="Rectangle 7"/>
          <p:cNvSpPr/>
          <p:nvPr/>
        </p:nvSpPr>
        <p:spPr>
          <a:xfrm>
            <a:off x="2450516" y="4891154"/>
            <a:ext cx="4807896" cy="64633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Subset of turtle, supports streaming</a:t>
            </a:r>
          </a:p>
          <a:p>
            <a:r>
              <a:rPr lang="en-US" sz="1800" dirty="0">
                <a:latin typeface="+mn-lt"/>
              </a:rPr>
              <a:t>Standard for large RDF dumps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9451" y="5546854"/>
            <a:ext cx="10450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err="1"/>
              <a:t>RDFa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0516" y="6131630"/>
            <a:ext cx="4807896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Allows embedding RDF in HTML pages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19057" y="627576"/>
            <a:ext cx="29245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n-lt"/>
              </a:rPr>
              <a:t>Original, still used, but others becoming more popular</a:t>
            </a:r>
          </a:p>
        </p:txBody>
      </p:sp>
      <p:sp>
        <p:nvSpPr>
          <p:cNvPr id="12" name="Freeform 11"/>
          <p:cNvSpPr/>
          <p:nvPr/>
        </p:nvSpPr>
        <p:spPr>
          <a:xfrm>
            <a:off x="2902158" y="1219912"/>
            <a:ext cx="2117401" cy="60348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401" h="603480">
                <a:moveTo>
                  <a:pt x="2117401" y="0"/>
                </a:moveTo>
                <a:cubicBezTo>
                  <a:pt x="1111622" y="155426"/>
                  <a:pt x="1417293" y="473486"/>
                  <a:pt x="0" y="60348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8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2312" y="4224389"/>
            <a:ext cx="7784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accent1"/>
                </a:solidFill>
                <a:latin typeface="+mn-lt"/>
              </a:rPr>
              <a:t>http://www.w3.org/TR/2011/WD-turtle-20110809/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8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URIs aka IRI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7663" y="2582864"/>
            <a:ext cx="5150171" cy="230832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&lt;http://</a:t>
            </a:r>
            <a:r>
              <a:rPr lang="en-US" dirty="0" err="1">
                <a:latin typeface="+mn-lt"/>
              </a:rPr>
              <a:t>example.org</a:t>
            </a:r>
            <a:r>
              <a:rPr lang="en-US" dirty="0">
                <a:latin typeface="+mn-lt"/>
              </a:rPr>
              <a:t>/path/&gt;</a:t>
            </a:r>
          </a:p>
          <a:p>
            <a:r>
              <a:rPr lang="en-US" dirty="0">
                <a:latin typeface="+mn-lt"/>
              </a:rPr>
              <a:t>&lt;http://</a:t>
            </a:r>
            <a:r>
              <a:rPr lang="en-US" dirty="0" err="1">
                <a:latin typeface="+mn-lt"/>
              </a:rPr>
              <a:t>example.org</a:t>
            </a:r>
            <a:r>
              <a:rPr lang="en-US" dirty="0">
                <a:latin typeface="+mn-lt"/>
              </a:rPr>
              <a:t>/path/#fragment&gt;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&lt;/path&gt;</a:t>
            </a:r>
          </a:p>
          <a:p>
            <a:r>
              <a:rPr lang="en-US" dirty="0">
                <a:latin typeface="+mn-lt"/>
              </a:rPr>
              <a:t>&lt;#fragment&gt;</a:t>
            </a:r>
          </a:p>
          <a:p>
            <a:r>
              <a:rPr lang="en-US" dirty="0">
                <a:latin typeface="+mn-lt"/>
              </a:rPr>
              <a:t>&lt;&gt;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7663" y="1605984"/>
            <a:ext cx="245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+mn-lt"/>
              </a:rPr>
              <a:t>URIs are in &lt;&gt;</a:t>
            </a:r>
          </a:p>
        </p:txBody>
      </p:sp>
      <p:sp>
        <p:nvSpPr>
          <p:cNvPr id="5" name="Freeform 4"/>
          <p:cNvSpPr/>
          <p:nvPr/>
        </p:nvSpPr>
        <p:spPr>
          <a:xfrm>
            <a:off x="1830162" y="2711073"/>
            <a:ext cx="761823" cy="217941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1823" h="217941">
                <a:moveTo>
                  <a:pt x="0" y="205692"/>
                </a:moveTo>
                <a:cubicBezTo>
                  <a:pt x="592573" y="-164420"/>
                  <a:pt x="361810" y="44152"/>
                  <a:pt x="761823" y="21794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787" y="2582864"/>
            <a:ext cx="16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+mn-lt"/>
              </a:rPr>
              <a:t>Absolute</a:t>
            </a:r>
          </a:p>
        </p:txBody>
      </p:sp>
      <p:sp>
        <p:nvSpPr>
          <p:cNvPr id="7" name="Freeform 6"/>
          <p:cNvSpPr/>
          <p:nvPr/>
        </p:nvSpPr>
        <p:spPr>
          <a:xfrm>
            <a:off x="1830162" y="3926381"/>
            <a:ext cx="761823" cy="217941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1823" h="217941">
                <a:moveTo>
                  <a:pt x="0" y="205692"/>
                </a:moveTo>
                <a:cubicBezTo>
                  <a:pt x="592573" y="-164420"/>
                  <a:pt x="361810" y="44152"/>
                  <a:pt x="761823" y="21794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786" y="3798172"/>
            <a:ext cx="1773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+mn-lt"/>
              </a:rPr>
              <a:t>Relative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  <a:latin typeface="+mn-lt"/>
              </a:rPr>
              <a:t>to the 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  <a:latin typeface="+mn-lt"/>
              </a:rPr>
              <a:t>base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  <a:latin typeface="+mn-lt"/>
              </a:rPr>
              <a:t>document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Prefixes (Namespaces)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4297" y="2086144"/>
            <a:ext cx="5919185" cy="230832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79646"/>
                </a:solidFill>
                <a:latin typeface="+mn-lt"/>
              </a:rPr>
              <a:t>@prefix foo: &lt;http://</a:t>
            </a:r>
            <a:r>
              <a:rPr lang="en-US" dirty="0" err="1">
                <a:solidFill>
                  <a:srgbClr val="F79646"/>
                </a:solidFill>
                <a:latin typeface="+mn-lt"/>
              </a:rPr>
              <a:t>example.org</a:t>
            </a:r>
            <a:r>
              <a:rPr lang="en-US" dirty="0">
                <a:solidFill>
                  <a:srgbClr val="F79646"/>
                </a:solidFill>
                <a:latin typeface="+mn-lt"/>
              </a:rPr>
              <a:t>/ns#&gt; 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@prefix : &lt;http://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other.example.org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/ns#&gt; .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>
                <a:solidFill>
                  <a:schemeClr val="accent6"/>
                </a:solidFill>
                <a:latin typeface="+mn-lt"/>
              </a:rPr>
              <a:t>foo</a:t>
            </a:r>
            <a:r>
              <a:rPr lang="en-US" dirty="0" err="1">
                <a:latin typeface="+mn-lt"/>
              </a:rPr>
              <a:t>:bar</a:t>
            </a:r>
            <a:r>
              <a:rPr lang="en-US" dirty="0">
                <a:latin typeface="+mn-lt"/>
              </a:rPr>
              <a:t>	     </a:t>
            </a:r>
            <a:r>
              <a:rPr lang="en-US" dirty="0">
                <a:solidFill>
                  <a:srgbClr val="F79646"/>
                </a:solidFill>
                <a:latin typeface="+mn-lt"/>
              </a:rPr>
              <a:t>foo</a:t>
            </a:r>
            <a:r>
              <a:rPr lang="en-US" dirty="0">
                <a:latin typeface="+mn-lt"/>
              </a:rPr>
              <a:t>:     : 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:bar : </a:t>
            </a:r>
            <a:r>
              <a:rPr lang="en-US" dirty="0" err="1">
                <a:solidFill>
                  <a:srgbClr val="F79646"/>
                </a:solidFill>
                <a:latin typeface="+mn-lt"/>
              </a:rPr>
              <a:t>foo</a:t>
            </a:r>
            <a:r>
              <a:rPr lang="en-US" dirty="0" err="1">
                <a:latin typeface="+mn-lt"/>
              </a:rPr>
              <a:t>:bar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175" y="3676417"/>
            <a:ext cx="165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Expands to</a:t>
            </a:r>
          </a:p>
        </p:txBody>
      </p:sp>
      <p:sp>
        <p:nvSpPr>
          <p:cNvPr id="5" name="Freeform 4"/>
          <p:cNvSpPr/>
          <p:nvPr/>
        </p:nvSpPr>
        <p:spPr>
          <a:xfrm flipV="1">
            <a:off x="1990153" y="2459536"/>
            <a:ext cx="849403" cy="26803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904142"/>
              <a:gd name="connsiteY0" fmla="*/ 604454 h 604454"/>
              <a:gd name="connsiteX1" fmla="*/ 904142 w 904142"/>
              <a:gd name="connsiteY1" fmla="*/ 44737 h 604454"/>
              <a:gd name="connsiteX0" fmla="*/ 0 w 849403"/>
              <a:gd name="connsiteY0" fmla="*/ 604454 h 604454"/>
              <a:gd name="connsiteX1" fmla="*/ 849403 w 849403"/>
              <a:gd name="connsiteY1" fmla="*/ 44737 h 604454"/>
              <a:gd name="connsiteX0" fmla="*/ 0 w 849403"/>
              <a:gd name="connsiteY0" fmla="*/ 560363 h 560363"/>
              <a:gd name="connsiteX1" fmla="*/ 849403 w 849403"/>
              <a:gd name="connsiteY1" fmla="*/ 646 h 560363"/>
              <a:gd name="connsiteX0" fmla="*/ 0 w 849403"/>
              <a:gd name="connsiteY0" fmla="*/ 560091 h 560091"/>
              <a:gd name="connsiteX1" fmla="*/ 849403 w 849403"/>
              <a:gd name="connsiteY1" fmla="*/ 374 h 56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403" h="560091">
                <a:moveTo>
                  <a:pt x="0" y="560091"/>
                </a:moveTo>
                <a:cubicBezTo>
                  <a:pt x="395516" y="350130"/>
                  <a:pt x="241385" y="-13265"/>
                  <a:pt x="849403" y="374"/>
                </a:cubicBezTo>
              </a:path>
            </a:pathLst>
          </a:custGeom>
          <a:ln w="57150" cmpd="sng">
            <a:solidFill>
              <a:schemeClr val="accent3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833" y="2073131"/>
            <a:ext cx="1657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BBB59"/>
                </a:solidFill>
                <a:latin typeface="+mn-lt"/>
              </a:rPr>
              <a:t>Empty prefix</a:t>
            </a:r>
          </a:p>
        </p:txBody>
      </p:sp>
      <p:sp>
        <p:nvSpPr>
          <p:cNvPr id="7" name="Freeform 6"/>
          <p:cNvSpPr/>
          <p:nvPr/>
        </p:nvSpPr>
        <p:spPr>
          <a:xfrm>
            <a:off x="1709364" y="3439414"/>
            <a:ext cx="1167989" cy="1468428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7989" h="1468428">
                <a:moveTo>
                  <a:pt x="1167989" y="0"/>
                </a:moveTo>
                <a:cubicBezTo>
                  <a:pt x="107471" y="13092"/>
                  <a:pt x="-243714" y="780049"/>
                  <a:pt x="167246" y="1468428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448" y="5022576"/>
            <a:ext cx="8702372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79646"/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rgbClr val="F79646"/>
                </a:solidFill>
                <a:latin typeface="+mn-lt"/>
              </a:rPr>
              <a:t>example.org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rgbClr val="F79646"/>
                </a:solidFill>
                <a:latin typeface="+mn-lt"/>
              </a:rPr>
              <a:t>ns#</a:t>
            </a:r>
            <a:r>
              <a:rPr lang="en-US" sz="2000" dirty="0" err="1">
                <a:latin typeface="+mn-lt"/>
              </a:rPr>
              <a:t>bar</a:t>
            </a:r>
            <a:r>
              <a:rPr lang="en-US" sz="2000" dirty="0">
                <a:latin typeface="+mn-lt"/>
              </a:rPr>
              <a:t>   </a:t>
            </a:r>
            <a:r>
              <a:rPr lang="en-US" sz="2000" dirty="0">
                <a:solidFill>
                  <a:schemeClr val="accent6"/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accent6"/>
                </a:solidFill>
                <a:latin typeface="+mn-lt"/>
              </a:rPr>
              <a:t>example.org</a:t>
            </a:r>
            <a:r>
              <a:rPr lang="en-US" sz="2000" dirty="0">
                <a:solidFill>
                  <a:schemeClr val="accent6"/>
                </a:solidFill>
                <a:latin typeface="+mn-lt"/>
              </a:rPr>
              <a:t>/ns  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http://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other.example.org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/ns</a:t>
            </a:r>
            <a:r>
              <a:rPr lang="en-US" sz="2000" dirty="0">
                <a:latin typeface="+mn-lt"/>
              </a:rPr>
              <a:t> .  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dirty="0" err="1"/>
              <a:t>vs</a:t>
            </a:r>
            <a:r>
              <a:rPr lang="en-US" dirty="0"/>
              <a:t> URI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2876" y="1800685"/>
            <a:ext cx="62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URI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6435" y="3146459"/>
            <a:ext cx="67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URL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7469" y="3146459"/>
            <a:ext cx="74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URN</a:t>
            </a:r>
          </a:p>
        </p:txBody>
      </p:sp>
      <p:cxnSp>
        <p:nvCxnSpPr>
          <p:cNvPr id="10" name="Straight Connector 9"/>
          <p:cNvCxnSpPr>
            <a:stCxn id="7" idx="0"/>
            <a:endCxn id="6" idx="2"/>
          </p:cNvCxnSpPr>
          <p:nvPr/>
        </p:nvCxnSpPr>
        <p:spPr>
          <a:xfrm flipV="1">
            <a:off x="3055756" y="2262350"/>
            <a:ext cx="1570517" cy="884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2"/>
          </p:cNvCxnSpPr>
          <p:nvPr/>
        </p:nvCxnSpPr>
        <p:spPr>
          <a:xfrm flipH="1" flipV="1">
            <a:off x="4626273" y="2262350"/>
            <a:ext cx="1605157" cy="884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57469" y="3795237"/>
            <a:ext cx="1013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names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82213" y="3799560"/>
            <a:ext cx="1188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64A2"/>
                </a:solidFill>
                <a:latin typeface="+mn-lt"/>
              </a:rPr>
              <a:t>locators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58625" y="4267709"/>
            <a:ext cx="2312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like a person's 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472" y="4267709"/>
            <a:ext cx="3026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like person's street address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8625" y="4631276"/>
            <a:ext cx="1677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+mn-lt"/>
              </a:rPr>
              <a:t>item's identity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9067" y="4631276"/>
            <a:ext cx="23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+mn-lt"/>
              </a:rPr>
              <a:t>method for finding it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7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Literals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23995" y="2322515"/>
            <a:ext cx="2086870" cy="267765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"a string”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"""a string</a:t>
            </a:r>
            <a:r>
              <a:rPr lang="ru-RU" dirty="0">
                <a:latin typeface="+mn-lt"/>
              </a:rPr>
              <a:t> """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"""a string</a:t>
            </a:r>
          </a:p>
          <a:p>
            <a:r>
              <a:rPr lang="en-US" dirty="0">
                <a:latin typeface="+mn-lt"/>
              </a:rPr>
              <a:t>with newlines</a:t>
            </a:r>
          </a:p>
          <a:p>
            <a:r>
              <a:rPr lang="en-US" dirty="0">
                <a:latin typeface="+mn-lt"/>
              </a:rPr>
              <a:t>"""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040" y="2120546"/>
            <a:ext cx="165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Strings in ""</a:t>
            </a:r>
          </a:p>
        </p:txBody>
      </p:sp>
      <p:sp>
        <p:nvSpPr>
          <p:cNvPr id="7" name="Freeform 6"/>
          <p:cNvSpPr/>
          <p:nvPr/>
        </p:nvSpPr>
        <p:spPr>
          <a:xfrm>
            <a:off x="4186515" y="2283231"/>
            <a:ext cx="1210677" cy="29898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0677" h="298980">
                <a:moveTo>
                  <a:pt x="0" y="122501"/>
                </a:moveTo>
                <a:cubicBezTo>
                  <a:pt x="526887" y="-214766"/>
                  <a:pt x="799717" y="245626"/>
                  <a:pt x="1210677" y="29898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1779" y="2897905"/>
            <a:ext cx="3249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r"/>
            <a:r>
              <a:rPr lang="en-US" sz="2400" dirty="0"/>
              <a:t>or write them  in """</a:t>
            </a:r>
          </a:p>
        </p:txBody>
      </p:sp>
      <p:sp>
        <p:nvSpPr>
          <p:cNvPr id="11" name="Freeform 10"/>
          <p:cNvSpPr/>
          <p:nvPr/>
        </p:nvSpPr>
        <p:spPr>
          <a:xfrm>
            <a:off x="4186515" y="3060590"/>
            <a:ext cx="1210677" cy="29898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0677" h="298980">
                <a:moveTo>
                  <a:pt x="0" y="122501"/>
                </a:moveTo>
                <a:cubicBezTo>
                  <a:pt x="526887" y="-214766"/>
                  <a:pt x="799717" y="245626"/>
                  <a:pt x="1210677" y="29898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1779" y="3970879"/>
            <a:ext cx="3249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r"/>
            <a:r>
              <a:rPr lang="en-US" sz="2400" dirty="0"/>
              <a:t>… so you can break them in multiple lines</a:t>
            </a:r>
          </a:p>
        </p:txBody>
      </p:sp>
      <p:sp>
        <p:nvSpPr>
          <p:cNvPr id="13" name="Freeform 12"/>
          <p:cNvSpPr/>
          <p:nvPr/>
        </p:nvSpPr>
        <p:spPr>
          <a:xfrm>
            <a:off x="4186515" y="4133564"/>
            <a:ext cx="1210677" cy="29898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0677" h="298980">
                <a:moveTo>
                  <a:pt x="0" y="122501"/>
                </a:moveTo>
                <a:cubicBezTo>
                  <a:pt x="526887" y="-214766"/>
                  <a:pt x="799717" y="245626"/>
                  <a:pt x="1210677" y="29898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91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0" grpId="0"/>
      <p:bldP spid="11" grpId="0" animBg="1"/>
      <p:bldP spid="12" grpId="0"/>
      <p:bldP spid="1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Literals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680426"/>
            <a:ext cx="8382108" cy="295465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"That Seventies Show"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3"/>
                </a:solidFill>
                <a:latin typeface="+mn-lt"/>
              </a:rPr>
              <a:t>"That Seventies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Show"@en</a:t>
            </a:r>
            <a:endParaRPr lang="en-US" dirty="0">
              <a:solidFill>
                <a:schemeClr val="accent3"/>
              </a:solidFill>
              <a:latin typeface="+mn-lt"/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Cette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Série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des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Années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Soixante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-dix"@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fr</a:t>
            </a:r>
            <a:endParaRPr lang="en-US" dirty="0">
              <a:solidFill>
                <a:schemeClr val="accent3"/>
              </a:solidFill>
              <a:latin typeface="+mn-lt"/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Cette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Série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des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Années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Septante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"@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fr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-be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6"/>
                </a:solidFill>
                <a:latin typeface="+mn-lt"/>
              </a:rPr>
              <a:t>"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mylexicaldata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"^^&lt;http://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example.org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/my/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datatype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6"/>
                </a:solidFill>
                <a:latin typeface="+mn-lt"/>
              </a:rPr>
              <a:t>"""10"""^^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xsd:decimal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9857" y="5324845"/>
            <a:ext cx="762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l"/>
            <a:r>
              <a:rPr lang="en-US" sz="2400" dirty="0">
                <a:solidFill>
                  <a:schemeClr val="accent2"/>
                </a:solidFill>
              </a:rPr>
              <a:t>- </a:t>
            </a:r>
            <a:r>
              <a:rPr lang="en-US" sz="2400" dirty="0" err="1">
                <a:solidFill>
                  <a:schemeClr val="accent2"/>
                </a:solidFill>
              </a:rPr>
              <a:t>untyped</a:t>
            </a:r>
            <a:r>
              <a:rPr lang="en-US" sz="2400" dirty="0">
                <a:solidFill>
                  <a:schemeClr val="accent2"/>
                </a:solidFill>
              </a:rPr>
              <a:t> (“London” equivalent to “London”^^</a:t>
            </a:r>
            <a:r>
              <a:rPr lang="en-US" sz="2400" dirty="0" err="1">
                <a:solidFill>
                  <a:schemeClr val="accent2"/>
                </a:solidFill>
              </a:rPr>
              <a:t>xsd:string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Freeform 6"/>
          <p:cNvSpPr/>
          <p:nvPr/>
        </p:nvSpPr>
        <p:spPr>
          <a:xfrm>
            <a:off x="3656542" y="1836825"/>
            <a:ext cx="2047935" cy="40205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7935" h="402055">
                <a:moveTo>
                  <a:pt x="2047935" y="212748"/>
                </a:moveTo>
                <a:cubicBezTo>
                  <a:pt x="1458683" y="-73208"/>
                  <a:pt x="345962" y="-125923"/>
                  <a:pt x="0" y="402055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2010" y="1795207"/>
            <a:ext cx="202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language tag</a:t>
            </a:r>
          </a:p>
        </p:txBody>
      </p:sp>
      <p:sp>
        <p:nvSpPr>
          <p:cNvPr id="11" name="Freeform 10"/>
          <p:cNvSpPr/>
          <p:nvPr/>
        </p:nvSpPr>
        <p:spPr>
          <a:xfrm>
            <a:off x="4463029" y="4234867"/>
            <a:ext cx="1374249" cy="62831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349332"/>
              <a:gd name="connsiteY0" fmla="*/ 76611 h 354823"/>
              <a:gd name="connsiteX1" fmla="*/ 1210677 w 1349332"/>
              <a:gd name="connsiteY1" fmla="*/ 253090 h 354823"/>
              <a:gd name="connsiteX0" fmla="*/ 0 w 2310508"/>
              <a:gd name="connsiteY0" fmla="*/ 2363403 h 2363403"/>
              <a:gd name="connsiteX1" fmla="*/ 2224183 w 2310508"/>
              <a:gd name="connsiteY1" fmla="*/ 0 h 2363403"/>
              <a:gd name="connsiteX0" fmla="*/ 1201209 w 1333778"/>
              <a:gd name="connsiteY0" fmla="*/ 1208912 h 1208912"/>
              <a:gd name="connsiteX1" fmla="*/ 0 w 1333778"/>
              <a:gd name="connsiteY1" fmla="*/ 0 h 1208912"/>
              <a:gd name="connsiteX0" fmla="*/ 1201209 w 1201209"/>
              <a:gd name="connsiteY0" fmla="*/ 1208912 h 1208912"/>
              <a:gd name="connsiteX1" fmla="*/ 0 w 1201209"/>
              <a:gd name="connsiteY1" fmla="*/ 0 h 1208912"/>
              <a:gd name="connsiteX0" fmla="*/ 1047259 w 1047259"/>
              <a:gd name="connsiteY0" fmla="*/ 798426 h 798426"/>
              <a:gd name="connsiteX1" fmla="*/ 0 w 1047259"/>
              <a:gd name="connsiteY1" fmla="*/ 0 h 79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259" h="798426">
                <a:moveTo>
                  <a:pt x="1047259" y="798426"/>
                </a:moveTo>
                <a:cubicBezTo>
                  <a:pt x="342544" y="692058"/>
                  <a:pt x="551229" y="395615"/>
                  <a:pt x="0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0288" y="4655099"/>
            <a:ext cx="202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09857" y="5752675"/>
            <a:ext cx="290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l"/>
            <a:r>
              <a:rPr lang="en-US" sz="2400" dirty="0">
                <a:solidFill>
                  <a:schemeClr val="accent3"/>
                </a:solidFill>
              </a:rPr>
              <a:t>- language tag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9857" y="6180505"/>
            <a:ext cx="325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l"/>
            <a:r>
              <a:rPr lang="en-US" sz="2400" dirty="0">
                <a:solidFill>
                  <a:srgbClr val="F79646"/>
                </a:solidFill>
              </a:rPr>
              <a:t>- data type (with a URI)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9857" y="4863179"/>
            <a:ext cx="290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Kinds of literals: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49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0" grpId="0"/>
      <p:bldP spid="11" grpId="0" animBg="1"/>
      <p:bldP spid="14" grpId="0"/>
      <p:bldP spid="15" grpId="0"/>
      <p:bldP spid="16" grpId="0"/>
      <p:bldP spid="1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Blank Nodes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161616"/>
            <a:ext cx="1377373" cy="151426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rgbClr val="000000"/>
                </a:solidFill>
                <a:latin typeface="+mn-lt"/>
              </a:rPr>
              <a:t>_:me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0000"/>
                </a:solidFill>
                <a:latin typeface="+mn-lt"/>
              </a:rPr>
              <a:t>_:a1234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0000"/>
                </a:solidFill>
                <a:latin typeface="+mn-lt"/>
              </a:rPr>
              <a:t>[]</a:t>
            </a:r>
          </a:p>
        </p:txBody>
      </p:sp>
      <p:sp>
        <p:nvSpPr>
          <p:cNvPr id="7" name="Freeform 6"/>
          <p:cNvSpPr/>
          <p:nvPr/>
        </p:nvSpPr>
        <p:spPr>
          <a:xfrm>
            <a:off x="1938755" y="4080651"/>
            <a:ext cx="992580" cy="16291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2047935 w 2092602"/>
              <a:gd name="connsiteY0" fmla="*/ 212748 h 402055"/>
              <a:gd name="connsiteX1" fmla="*/ 0 w 2092602"/>
              <a:gd name="connsiteY1" fmla="*/ 402055 h 402055"/>
              <a:gd name="connsiteX0" fmla="*/ 534092 w 657191"/>
              <a:gd name="connsiteY0" fmla="*/ 666118 h 666118"/>
              <a:gd name="connsiteX1" fmla="*/ 0 w 657191"/>
              <a:gd name="connsiteY1" fmla="*/ 188385 h 666118"/>
              <a:gd name="connsiteX0" fmla="*/ 660398 w 722222"/>
              <a:gd name="connsiteY0" fmla="*/ 477733 h 477733"/>
              <a:gd name="connsiteX1" fmla="*/ 126306 w 722222"/>
              <a:gd name="connsiteY1" fmla="*/ 0 h 477733"/>
              <a:gd name="connsiteX0" fmla="*/ 0 w 2211353"/>
              <a:gd name="connsiteY0" fmla="*/ 1119117 h 1119117"/>
              <a:gd name="connsiteX1" fmla="*/ 2211353 w 2211353"/>
              <a:gd name="connsiteY1" fmla="*/ 0 h 1119117"/>
              <a:gd name="connsiteX0" fmla="*/ 0 w 992580"/>
              <a:gd name="connsiteY0" fmla="*/ 162917 h 162917"/>
              <a:gd name="connsiteX1" fmla="*/ 992580 w 992580"/>
              <a:gd name="connsiteY1" fmla="*/ 5876 h 16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2580" h="162917">
                <a:moveTo>
                  <a:pt x="0" y="162917"/>
                </a:moveTo>
                <a:cubicBezTo>
                  <a:pt x="372936" y="-123039"/>
                  <a:pt x="440500" y="67972"/>
                  <a:pt x="992580" y="5876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3560" y="4296050"/>
            <a:ext cx="233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two blank nodes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698424"/>
            <a:ext cx="151589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Blank nodes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85656" y="2161616"/>
            <a:ext cx="5176338" cy="103412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911225" algn="l"/>
                <a:tab pos="3194050" algn="l"/>
              </a:tabLst>
            </a:pPr>
            <a:r>
              <a:rPr lang="en-US" dirty="0">
                <a:solidFill>
                  <a:srgbClr val="000000"/>
                </a:solidFill>
                <a:latin typeface="+mn-lt"/>
              </a:rPr>
              <a:t>_:me	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foaf:firstName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	“Pedro” .</a:t>
            </a:r>
          </a:p>
          <a:p>
            <a:pPr>
              <a:lnSpc>
                <a:spcPct val="130000"/>
              </a:lnSpc>
              <a:tabLst>
                <a:tab pos="911225" algn="l"/>
                <a:tab pos="3194050" algn="l"/>
              </a:tabLst>
            </a:pPr>
            <a:r>
              <a:rPr lang="en-US" dirty="0">
                <a:solidFill>
                  <a:srgbClr val="000000"/>
                </a:solidFill>
                <a:latin typeface="+mn-lt"/>
              </a:rPr>
              <a:t>_:me	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foaf:lastName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	“Szekely” 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85656" y="3659518"/>
            <a:ext cx="5176338" cy="103412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911225" algn="l"/>
                <a:tab pos="3194050" algn="l"/>
              </a:tabLst>
            </a:pPr>
            <a:r>
              <a:rPr lang="en-US" dirty="0">
                <a:solidFill>
                  <a:srgbClr val="000000"/>
                </a:solidFill>
                <a:latin typeface="+mn-lt"/>
              </a:rPr>
              <a:t>[]	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foaf:firstName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	“Pedro” .</a:t>
            </a:r>
          </a:p>
          <a:p>
            <a:pPr>
              <a:lnSpc>
                <a:spcPct val="130000"/>
              </a:lnSpc>
              <a:tabLst>
                <a:tab pos="911225" algn="l"/>
                <a:tab pos="3194050" algn="l"/>
              </a:tabLst>
            </a:pPr>
            <a:r>
              <a:rPr lang="en-US" dirty="0">
                <a:solidFill>
                  <a:srgbClr val="000000"/>
                </a:solidFill>
                <a:latin typeface="+mn-lt"/>
              </a:rPr>
              <a:t>[]	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foaf:lastName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	“Szekely” 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85656" y="5134702"/>
            <a:ext cx="5176338" cy="151426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911225" algn="l"/>
                <a:tab pos="3194050" algn="l"/>
              </a:tabLst>
            </a:pPr>
            <a:r>
              <a:rPr lang="en-US" dirty="0">
                <a:solidFill>
                  <a:srgbClr val="000000"/>
                </a:solidFill>
                <a:latin typeface="+mn-lt"/>
              </a:rPr>
              <a:t>[	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foaf:firstName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	“Pedro” ;</a:t>
            </a:r>
          </a:p>
          <a:p>
            <a:pPr>
              <a:lnSpc>
                <a:spcPct val="130000"/>
              </a:lnSpc>
              <a:tabLst>
                <a:tab pos="911225" algn="l"/>
                <a:tab pos="3194050" algn="l"/>
              </a:tabLst>
            </a:pPr>
            <a:r>
              <a:rPr lang="en-US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foaf:lastName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	“Szekely” ;</a:t>
            </a:r>
          </a:p>
          <a:p>
            <a:pPr>
              <a:lnSpc>
                <a:spcPct val="130000"/>
              </a:lnSpc>
              <a:tabLst>
                <a:tab pos="911225" algn="l"/>
                <a:tab pos="3194050" algn="l"/>
              </a:tabLst>
            </a:pPr>
            <a:r>
              <a:rPr lang="en-US" dirty="0">
                <a:solidFill>
                  <a:srgbClr val="000000"/>
                </a:solidFill>
                <a:latin typeface="+mn-lt"/>
              </a:rPr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5656" y="1698424"/>
            <a:ext cx="118271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Examples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9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 animBg="1"/>
      <p:bldP spid="18" grpId="0" animBg="1"/>
      <p:bldP spid="19" grpId="0" animBg="1"/>
      <p:bldP spid="2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Base URI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1" y="2238303"/>
            <a:ext cx="1541434" cy="1015663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&lt;/path&gt;</a:t>
            </a:r>
          </a:p>
          <a:p>
            <a:r>
              <a:rPr lang="en-US" sz="2000" dirty="0">
                <a:latin typeface="+mn-lt"/>
              </a:rPr>
              <a:t>&lt;#fragment&gt;</a:t>
            </a:r>
          </a:p>
          <a:p>
            <a:r>
              <a:rPr lang="en-US" sz="2000" dirty="0">
                <a:latin typeface="+mn-lt"/>
              </a:rPr>
              <a:t>&lt;&gt;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698424"/>
            <a:ext cx="741228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RDF document stored at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http://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isi.edu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szekely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example.rdf</a:t>
            </a:r>
            <a:endParaRPr lang="en-US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1" y="3971558"/>
            <a:ext cx="1541434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&lt;/path&gt;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1" y="4765828"/>
            <a:ext cx="1541434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&lt;#fragment&gt;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5560098"/>
            <a:ext cx="1541434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&lt;&gt;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29320" y="3971558"/>
            <a:ext cx="5507527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&lt;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http://</a:t>
            </a:r>
            <a:r>
              <a:rPr lang="en-US" sz="2000" dirty="0" err="1">
                <a:solidFill>
                  <a:srgbClr val="9BBB59"/>
                </a:solidFill>
                <a:latin typeface="Calibri"/>
              </a:rPr>
              <a:t>isi.edu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/</a:t>
            </a:r>
            <a:r>
              <a:rPr lang="en-US" sz="2000" dirty="0" err="1">
                <a:solidFill>
                  <a:srgbClr val="9BBB59"/>
                </a:solidFill>
                <a:latin typeface="Calibri"/>
              </a:rPr>
              <a:t>szekely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/example</a:t>
            </a:r>
            <a:r>
              <a:rPr lang="en-US" sz="2000" dirty="0">
                <a:latin typeface="+mn-lt"/>
              </a:rPr>
              <a:t>/path&gt;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9320" y="4765828"/>
            <a:ext cx="5507527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&lt;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http://</a:t>
            </a:r>
            <a:r>
              <a:rPr lang="en-US" sz="2000" dirty="0" err="1">
                <a:solidFill>
                  <a:srgbClr val="9BBB59"/>
                </a:solidFill>
                <a:latin typeface="Calibri"/>
              </a:rPr>
              <a:t>isi.edu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/</a:t>
            </a:r>
            <a:r>
              <a:rPr lang="en-US" sz="2000" dirty="0" err="1">
                <a:solidFill>
                  <a:srgbClr val="9BBB59"/>
                </a:solidFill>
                <a:latin typeface="Calibri"/>
              </a:rPr>
              <a:t>szekely</a:t>
            </a:r>
            <a:r>
              <a:rPr lang="en-US" sz="2000">
                <a:solidFill>
                  <a:srgbClr val="9BBB59"/>
                </a:solidFill>
                <a:latin typeface="Calibri"/>
              </a:rPr>
              <a:t>/example</a:t>
            </a:r>
            <a:r>
              <a:rPr lang="en-US" sz="2000">
                <a:latin typeface="+mn-lt"/>
              </a:rPr>
              <a:t>/#fragment</a:t>
            </a:r>
            <a:r>
              <a:rPr lang="en-US" sz="2000" dirty="0">
                <a:latin typeface="+mn-lt"/>
              </a:rPr>
              <a:t>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29320" y="5560098"/>
            <a:ext cx="5507527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&lt;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http://</a:t>
            </a:r>
            <a:r>
              <a:rPr lang="en-US" sz="2000" dirty="0" err="1">
                <a:solidFill>
                  <a:srgbClr val="9BBB59"/>
                </a:solidFill>
                <a:latin typeface="Calibri"/>
              </a:rPr>
              <a:t>isi.edu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/</a:t>
            </a:r>
            <a:r>
              <a:rPr lang="en-US" sz="2000" dirty="0" err="1">
                <a:solidFill>
                  <a:srgbClr val="9BBB59"/>
                </a:solidFill>
                <a:latin typeface="Calibri"/>
              </a:rPr>
              <a:t>szekely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/example</a:t>
            </a:r>
            <a:r>
              <a:rPr lang="en-US" sz="2000" dirty="0">
                <a:latin typeface="+mn-lt"/>
              </a:rPr>
              <a:t>&gt;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4307" y="4174115"/>
            <a:ext cx="689184" cy="0"/>
          </a:xfrm>
          <a:prstGeom prst="straightConnector1">
            <a:avLst/>
          </a:pr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74307" y="4961684"/>
            <a:ext cx="689184" cy="0"/>
          </a:xfrm>
          <a:prstGeom prst="straightConnector1">
            <a:avLst/>
          </a:pr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74307" y="5759097"/>
            <a:ext cx="689184" cy="0"/>
          </a:xfrm>
          <a:prstGeom prst="straightConnector1">
            <a:avLst/>
          </a:pr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20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Base URI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283" y="1417638"/>
            <a:ext cx="6098359" cy="526759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latin typeface="+mn-lt"/>
              </a:rPr>
              <a:t># this is a complete turtle document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+mn-lt"/>
              </a:rPr>
              <a:t># In-scope base URI is the document URI at this point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+mn-lt"/>
              </a:rPr>
              <a:t>&lt;a1&gt; &lt;b1&gt; &lt;c1&gt; .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latin typeface="+mn-lt"/>
              </a:rPr>
              <a:t>@base &lt;http://</a:t>
            </a:r>
            <a:r>
              <a:rPr lang="en-US" sz="1800" dirty="0" err="1">
                <a:latin typeface="+mn-lt"/>
              </a:rPr>
              <a:t>example.org</a:t>
            </a:r>
            <a:r>
              <a:rPr lang="en-US" sz="1800" dirty="0">
                <a:latin typeface="+mn-lt"/>
              </a:rPr>
              <a:t>/ns/&gt; 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+mn-lt"/>
              </a:rPr>
              <a:t># In-scope base URI is http://</a:t>
            </a:r>
            <a:r>
              <a:rPr lang="en-US" sz="1800" dirty="0" err="1">
                <a:latin typeface="+mn-lt"/>
              </a:rPr>
              <a:t>example.org</a:t>
            </a:r>
            <a:r>
              <a:rPr lang="en-US" sz="1800" dirty="0">
                <a:latin typeface="+mn-lt"/>
              </a:rPr>
              <a:t>/ns/ at this point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accent6"/>
                </a:solidFill>
                <a:latin typeface="+mn-lt"/>
              </a:rPr>
              <a:t>&lt;a2&gt; </a:t>
            </a:r>
            <a:r>
              <a:rPr lang="en-US" sz="1800" dirty="0">
                <a:latin typeface="+mn-lt"/>
              </a:rPr>
              <a:t>&lt;http://</a:t>
            </a:r>
            <a:r>
              <a:rPr lang="en-US" sz="1800" dirty="0" err="1">
                <a:latin typeface="+mn-lt"/>
              </a:rPr>
              <a:t>example.org</a:t>
            </a:r>
            <a:r>
              <a:rPr lang="en-US" sz="1800" dirty="0">
                <a:latin typeface="+mn-lt"/>
              </a:rPr>
              <a:t>/ns/b2&gt; &lt;c2&gt; .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latin typeface="+mn-lt"/>
              </a:rPr>
              <a:t>@base &lt;foo/&gt; 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+mn-lt"/>
              </a:rPr>
              <a:t># In-scope base URI is http://</a:t>
            </a:r>
            <a:r>
              <a:rPr lang="en-US" sz="1800" dirty="0" err="1">
                <a:latin typeface="+mn-lt"/>
              </a:rPr>
              <a:t>example.org</a:t>
            </a:r>
            <a:r>
              <a:rPr lang="en-US" sz="1800" dirty="0">
                <a:latin typeface="+mn-lt"/>
              </a:rPr>
              <a:t>/ns/foo/ at this point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79646"/>
                </a:solidFill>
                <a:latin typeface="+mn-lt"/>
              </a:rPr>
              <a:t>&lt;a3&gt; </a:t>
            </a:r>
            <a:r>
              <a:rPr lang="en-US" sz="1800" dirty="0">
                <a:latin typeface="+mn-lt"/>
              </a:rPr>
              <a:t>&lt;b3&gt; &lt;c3&gt; .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latin typeface="+mn-lt"/>
              </a:rPr>
              <a:t>@prefix : &lt;bar#&gt; 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79646"/>
                </a:solidFill>
                <a:latin typeface="+mn-lt"/>
              </a:rPr>
              <a:t>:a4 </a:t>
            </a:r>
            <a:r>
              <a:rPr lang="en-US" sz="1800" dirty="0">
                <a:latin typeface="+mn-lt"/>
              </a:rPr>
              <a:t>:b4 :c4 .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latin typeface="+mn-lt"/>
              </a:rPr>
              <a:t>@prefix : &lt;http://</a:t>
            </a:r>
            <a:r>
              <a:rPr lang="en-US" sz="1800" dirty="0" err="1">
                <a:latin typeface="+mn-lt"/>
              </a:rPr>
              <a:t>example.org</a:t>
            </a:r>
            <a:r>
              <a:rPr lang="en-US" sz="1800" dirty="0">
                <a:latin typeface="+mn-lt"/>
              </a:rPr>
              <a:t>/ns2#&gt; 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79646"/>
                </a:solidFill>
                <a:latin typeface="+mn-lt"/>
              </a:rPr>
              <a:t>:a5 </a:t>
            </a:r>
            <a:r>
              <a:rPr lang="en-US" sz="1800" dirty="0">
                <a:latin typeface="+mn-lt"/>
              </a:rPr>
              <a:t>:b5 :c5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19080" y="3293551"/>
            <a:ext cx="435170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l"/>
            <a:r>
              <a:rPr lang="en-US" sz="1800" dirty="0">
                <a:solidFill>
                  <a:srgbClr val="F79646"/>
                </a:solidFill>
              </a:rPr>
              <a:t>&lt;a2&gt; </a:t>
            </a:r>
            <a:r>
              <a:rPr lang="en-US" sz="1800" dirty="0"/>
              <a:t>is &lt;http://</a:t>
            </a:r>
            <a:r>
              <a:rPr lang="en-US" sz="1800" dirty="0" err="1"/>
              <a:t>example.org</a:t>
            </a:r>
            <a:r>
              <a:rPr lang="en-US" sz="1800" dirty="0"/>
              <a:t>/ns/a2&gt;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9080" y="4504438"/>
            <a:ext cx="435170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l"/>
            <a:r>
              <a:rPr lang="en-US" sz="1800" dirty="0">
                <a:solidFill>
                  <a:srgbClr val="F79646"/>
                </a:solidFill>
              </a:rPr>
              <a:t>&lt;a3&gt; </a:t>
            </a:r>
            <a:r>
              <a:rPr lang="en-US" sz="1800" dirty="0"/>
              <a:t>is &lt;http://</a:t>
            </a:r>
            <a:r>
              <a:rPr lang="en-US" sz="1800" dirty="0" err="1"/>
              <a:t>example.org</a:t>
            </a:r>
            <a:r>
              <a:rPr lang="en-US" sz="1800" dirty="0"/>
              <a:t>/ns/foo/a3&gt;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19080" y="5292007"/>
            <a:ext cx="435170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l"/>
            <a:r>
              <a:rPr lang="en-US" sz="1800" dirty="0">
                <a:solidFill>
                  <a:srgbClr val="F79646"/>
                </a:solidFill>
              </a:rPr>
              <a:t>:a4 </a:t>
            </a:r>
            <a:r>
              <a:rPr lang="en-US" sz="1800" dirty="0"/>
              <a:t>is &lt;http://</a:t>
            </a:r>
            <a:r>
              <a:rPr lang="en-US" sz="1800" dirty="0" err="1"/>
              <a:t>example.org</a:t>
            </a:r>
            <a:r>
              <a:rPr lang="en-US" sz="1800" dirty="0"/>
              <a:t>/ns/foo/bar#a4&gt;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19080" y="6227244"/>
            <a:ext cx="435170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l"/>
            <a:r>
              <a:rPr lang="en-US" sz="1800" dirty="0">
                <a:solidFill>
                  <a:srgbClr val="F79646"/>
                </a:solidFill>
              </a:rPr>
              <a:t>:a5 </a:t>
            </a:r>
            <a:r>
              <a:rPr lang="en-US" sz="1800" dirty="0"/>
              <a:t>is &lt;http://</a:t>
            </a:r>
            <a:r>
              <a:rPr lang="en-US" sz="1800" dirty="0" err="1"/>
              <a:t>example.org</a:t>
            </a:r>
            <a:r>
              <a:rPr lang="en-US" sz="1800" dirty="0"/>
              <a:t>/ns2#a5&gt;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3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“Type” Shortcut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238303"/>
            <a:ext cx="8279647" cy="30777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&lt;http://</a:t>
            </a:r>
            <a:r>
              <a:rPr lang="en-US" sz="1400" dirty="0" err="1">
                <a:latin typeface="+mn-lt"/>
              </a:rPr>
              <a:t>szekelys.com</a:t>
            </a:r>
            <a:r>
              <a:rPr lang="en-US" sz="1400" dirty="0">
                <a:latin typeface="+mn-lt"/>
              </a:rPr>
              <a:t>/</a:t>
            </a:r>
            <a:r>
              <a:rPr lang="en-US" sz="1400" dirty="0" err="1">
                <a:latin typeface="+mn-lt"/>
              </a:rPr>
              <a:t>family#pedro</a:t>
            </a:r>
            <a:r>
              <a:rPr lang="en-US" sz="1400" dirty="0">
                <a:latin typeface="+mn-lt"/>
              </a:rPr>
              <a:t>&gt; &lt;http://www.w3.org/1999/02/22-rdf-syntax-ns#type&gt; </a:t>
            </a:r>
            <a:r>
              <a:rPr lang="en-US" sz="1400" dirty="0" err="1">
                <a:latin typeface="+mn-lt"/>
              </a:rPr>
              <a:t>foaf:Person</a:t>
            </a:r>
            <a:r>
              <a:rPr lang="en-US" sz="1400" dirty="0">
                <a:latin typeface="+mn-lt"/>
              </a:rPr>
              <a:t> 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698424"/>
            <a:ext cx="178895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You can write:</a:t>
            </a:r>
            <a:endParaRPr lang="en-US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3774050"/>
            <a:ext cx="8279647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&lt;http://</a:t>
            </a:r>
            <a:r>
              <a:rPr lang="en-US" sz="2000" dirty="0" err="1">
                <a:latin typeface="+mn-lt"/>
              </a:rPr>
              <a:t>szekelys.com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family#pedro</a:t>
            </a:r>
            <a:r>
              <a:rPr lang="en-US" sz="2000" dirty="0">
                <a:latin typeface="+mn-lt"/>
              </a:rPr>
              <a:t>&gt;    </a:t>
            </a:r>
            <a:r>
              <a:rPr lang="en-US" sz="2000" dirty="0" err="1">
                <a:latin typeface="+mn-lt"/>
              </a:rPr>
              <a:t>rdf:type</a:t>
            </a:r>
            <a:r>
              <a:rPr lang="en-US" sz="2000" dirty="0">
                <a:latin typeface="+mn-lt"/>
              </a:rPr>
              <a:t>      </a:t>
            </a:r>
            <a:r>
              <a:rPr lang="en-US" sz="2000" dirty="0" err="1">
                <a:latin typeface="+mn-lt"/>
              </a:rPr>
              <a:t>foaf:Person</a:t>
            </a:r>
            <a:r>
              <a:rPr lang="en-US" sz="2000" dirty="0">
                <a:latin typeface="+mn-lt"/>
              </a:rPr>
              <a:t> 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3234171"/>
            <a:ext cx="305762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You can abbreviate it to:</a:t>
            </a:r>
            <a:endParaRPr lang="en-US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5516546"/>
            <a:ext cx="8279647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&lt;http://</a:t>
            </a:r>
            <a:r>
              <a:rPr lang="en-US" sz="2000" dirty="0" err="1">
                <a:latin typeface="+mn-lt"/>
              </a:rPr>
              <a:t>szekelys.com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family#pedro</a:t>
            </a:r>
            <a:r>
              <a:rPr lang="en-US" sz="2000" dirty="0">
                <a:latin typeface="+mn-lt"/>
              </a:rPr>
              <a:t>&gt;   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a</a:t>
            </a:r>
            <a:r>
              <a:rPr lang="en-US" sz="2000" dirty="0">
                <a:latin typeface="+mn-lt"/>
              </a:rPr>
              <a:t>      </a:t>
            </a:r>
            <a:r>
              <a:rPr lang="en-US" sz="2000" dirty="0" err="1">
                <a:latin typeface="+mn-lt"/>
              </a:rPr>
              <a:t>foaf:Person</a:t>
            </a:r>
            <a:r>
              <a:rPr lang="en-US" sz="2000" dirty="0">
                <a:latin typeface="+mn-lt"/>
              </a:rPr>
              <a:t> 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976667"/>
            <a:ext cx="1910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Or even better:</a:t>
            </a:r>
            <a:endParaRPr lang="en-US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6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 animBg="1"/>
      <p:bldP spid="2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Literals Revisited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" y="1619115"/>
            <a:ext cx="919598" cy="2033811"/>
            <a:chOff x="457200" y="1619115"/>
            <a:chExt cx="919598" cy="2033811"/>
          </a:xfrm>
        </p:grpSpPr>
        <p:sp>
          <p:nvSpPr>
            <p:cNvPr id="16" name="Rectangle 15"/>
            <p:cNvSpPr/>
            <p:nvPr/>
          </p:nvSpPr>
          <p:spPr>
            <a:xfrm>
              <a:off x="457200" y="2021710"/>
              <a:ext cx="773486" cy="163121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+mn-lt"/>
                </a:rPr>
                <a:t>-5</a:t>
              </a:r>
            </a:p>
            <a:p>
              <a:r>
                <a:rPr lang="en-US" sz="2000" dirty="0">
                  <a:latin typeface="+mn-lt"/>
                </a:rPr>
                <a:t>0</a:t>
              </a:r>
            </a:p>
            <a:p>
              <a:r>
                <a:rPr lang="en-US" sz="2000" dirty="0">
                  <a:latin typeface="+mn-lt"/>
                </a:rPr>
                <a:t>1</a:t>
              </a:r>
            </a:p>
            <a:p>
              <a:r>
                <a:rPr lang="en-US" sz="2000" dirty="0">
                  <a:latin typeface="+mn-lt"/>
                </a:rPr>
                <a:t>10</a:t>
              </a:r>
            </a:p>
            <a:p>
              <a:r>
                <a:rPr lang="en-US" sz="2000" dirty="0">
                  <a:latin typeface="+mn-lt"/>
                </a:rPr>
                <a:t>+1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1619115"/>
              <a:ext cx="919598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2000" dirty="0">
                  <a:solidFill>
                    <a:srgbClr val="C0504D"/>
                  </a:solidFill>
                  <a:latin typeface="+mn-lt"/>
                </a:rPr>
                <a:t>Integers:</a:t>
              </a:r>
              <a:endParaRPr lang="en-US" sz="2000" dirty="0">
                <a:solidFill>
                  <a:schemeClr val="accent3"/>
                </a:solidFill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7200" y="4614360"/>
            <a:ext cx="4962128" cy="984886"/>
            <a:chOff x="457200" y="4614360"/>
            <a:chExt cx="4962128" cy="984886"/>
          </a:xfrm>
        </p:grpSpPr>
        <p:sp>
          <p:nvSpPr>
            <p:cNvPr id="11" name="Rectangle 10"/>
            <p:cNvSpPr/>
            <p:nvPr/>
          </p:nvSpPr>
          <p:spPr>
            <a:xfrm>
              <a:off x="457200" y="5014470"/>
              <a:ext cx="4962128" cy="58477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n-lt"/>
                </a:rPr>
                <a:t>"-5"^^</a:t>
              </a:r>
              <a:r>
                <a:rPr lang="en-US" sz="1600" dirty="0" err="1">
                  <a:latin typeface="+mn-lt"/>
                </a:rPr>
                <a:t>xsd:integer</a:t>
              </a:r>
              <a:endParaRPr lang="en-US" sz="1600" dirty="0">
                <a:latin typeface="+mn-lt"/>
              </a:endParaRPr>
            </a:p>
            <a:p>
              <a:r>
                <a:rPr lang="en-US" sz="1600" dirty="0">
                  <a:latin typeface="+mn-lt"/>
                </a:rPr>
                <a:t>"10"^^&lt;http://www.w3.org/2001/</a:t>
              </a:r>
              <a:r>
                <a:rPr lang="en-US" sz="1600" dirty="0" err="1">
                  <a:latin typeface="+mn-lt"/>
                </a:rPr>
                <a:t>XMLSchema#integer</a:t>
              </a:r>
              <a:r>
                <a:rPr lang="en-US" sz="1600" dirty="0">
                  <a:latin typeface="+mn-lt"/>
                </a:rPr>
                <a:t>&gt;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4614360"/>
              <a:ext cx="2345895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2000" dirty="0">
                  <a:solidFill>
                    <a:srgbClr val="C0504D"/>
                  </a:solidFill>
                  <a:latin typeface="+mn-lt"/>
                </a:rPr>
                <a:t>Integers the hard way:</a:t>
              </a:r>
              <a:endParaRPr lang="en-US" sz="2000" dirty="0">
                <a:solidFill>
                  <a:schemeClr val="accent3"/>
                </a:solidFill>
                <a:latin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16350" y="1619115"/>
            <a:ext cx="2811605" cy="2649364"/>
            <a:chOff x="2416350" y="1619115"/>
            <a:chExt cx="2811605" cy="2649364"/>
          </a:xfrm>
        </p:grpSpPr>
        <p:sp>
          <p:nvSpPr>
            <p:cNvPr id="13" name="Rectangle 12"/>
            <p:cNvSpPr/>
            <p:nvPr/>
          </p:nvSpPr>
          <p:spPr>
            <a:xfrm>
              <a:off x="2416350" y="2021710"/>
              <a:ext cx="2811605" cy="224676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2000" dirty="0">
                  <a:latin typeface="+mn-lt"/>
                </a:rPr>
                <a:t>0.0</a:t>
              </a:r>
            </a:p>
            <a:p>
              <a:r>
                <a:rPr lang="de-DE" sz="2000" dirty="0">
                  <a:latin typeface="+mn-lt"/>
                </a:rPr>
                <a:t>1.0</a:t>
              </a:r>
            </a:p>
            <a:p>
              <a:r>
                <a:rPr lang="de-DE" sz="2000" dirty="0">
                  <a:latin typeface="+mn-lt"/>
                </a:rPr>
                <a:t>1.234567890123456789</a:t>
              </a:r>
            </a:p>
            <a:p>
              <a:r>
                <a:rPr lang="de-DE" sz="2000" dirty="0">
                  <a:latin typeface="+mn-lt"/>
                </a:rPr>
                <a:t>-5.0</a:t>
              </a:r>
            </a:p>
            <a:p>
              <a:r>
                <a:rPr lang="de-DE" sz="2000" dirty="0">
                  <a:latin typeface="+mn-lt"/>
                </a:rPr>
                <a:t>1.3e2</a:t>
              </a:r>
            </a:p>
            <a:p>
              <a:r>
                <a:rPr lang="de-DE" sz="2000" dirty="0">
                  <a:latin typeface="+mn-lt"/>
                </a:rPr>
                <a:t>10e0</a:t>
              </a:r>
            </a:p>
            <a:p>
              <a:r>
                <a:rPr lang="de-DE" sz="2000" dirty="0">
                  <a:latin typeface="+mn-lt"/>
                </a:rPr>
                <a:t>-12.5e10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16352" y="1619115"/>
              <a:ext cx="1507073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2000" dirty="0">
                  <a:solidFill>
                    <a:srgbClr val="C0504D"/>
                  </a:solidFill>
                  <a:latin typeface="+mn-lt"/>
                </a:rPr>
                <a:t>Floating Point:</a:t>
              </a:r>
              <a:endParaRPr lang="en-US" sz="2000" dirty="0">
                <a:solidFill>
                  <a:schemeClr val="accent3"/>
                </a:solidFill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16352" y="5716956"/>
            <a:ext cx="5046530" cy="984886"/>
            <a:chOff x="2416352" y="5716956"/>
            <a:chExt cx="5046530" cy="984886"/>
          </a:xfrm>
        </p:grpSpPr>
        <p:sp>
          <p:nvSpPr>
            <p:cNvPr id="15" name="Rectangle 14"/>
            <p:cNvSpPr/>
            <p:nvPr/>
          </p:nvSpPr>
          <p:spPr>
            <a:xfrm>
              <a:off x="2416352" y="6117066"/>
              <a:ext cx="5046530" cy="58477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n-lt"/>
                </a:rPr>
                <a:t>"1.3e2"^^</a:t>
              </a:r>
              <a:r>
                <a:rPr lang="en-US" sz="1600" dirty="0" err="1">
                  <a:latin typeface="+mn-lt"/>
                </a:rPr>
                <a:t>xsd:double</a:t>
              </a:r>
              <a:endParaRPr lang="en-US" sz="1600" dirty="0">
                <a:latin typeface="+mn-lt"/>
              </a:endParaRPr>
            </a:p>
            <a:p>
              <a:r>
                <a:rPr lang="en-US" sz="1600" dirty="0">
                  <a:latin typeface="+mn-lt"/>
                </a:rPr>
                <a:t>"-5.0"^^&lt;http://www.w3.org/2001/</a:t>
              </a:r>
              <a:r>
                <a:rPr lang="en-US" sz="1600" dirty="0" err="1">
                  <a:latin typeface="+mn-lt"/>
                </a:rPr>
                <a:t>XMLSchema#decimal</a:t>
              </a:r>
              <a:r>
                <a:rPr lang="en-US" sz="1600" dirty="0">
                  <a:latin typeface="+mn-lt"/>
                </a:rPr>
                <a:t>&gt;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16352" y="5716956"/>
              <a:ext cx="293562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2000" dirty="0">
                  <a:solidFill>
                    <a:srgbClr val="C0504D"/>
                  </a:solidFill>
                  <a:latin typeface="+mn-lt"/>
                </a:rPr>
                <a:t>Floating point the hard way:</a:t>
              </a:r>
              <a:endParaRPr lang="en-US" sz="2000" dirty="0">
                <a:solidFill>
                  <a:schemeClr val="accent3"/>
                </a:solidFill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32395" y="1619115"/>
            <a:ext cx="1023043" cy="1110481"/>
            <a:chOff x="6332395" y="1619115"/>
            <a:chExt cx="1023043" cy="1110481"/>
          </a:xfrm>
        </p:grpSpPr>
        <p:sp>
          <p:nvSpPr>
            <p:cNvPr id="18" name="Rectangle 17"/>
            <p:cNvSpPr/>
            <p:nvPr/>
          </p:nvSpPr>
          <p:spPr>
            <a:xfrm>
              <a:off x="6332395" y="2021710"/>
              <a:ext cx="1023043" cy="70788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2000" dirty="0" err="1">
                  <a:latin typeface="+mn-lt"/>
                </a:rPr>
                <a:t>true</a:t>
              </a:r>
              <a:endParaRPr lang="de-DE" sz="2000" dirty="0">
                <a:latin typeface="+mn-lt"/>
              </a:endParaRPr>
            </a:p>
            <a:p>
              <a:r>
                <a:rPr lang="de-DE" sz="2000" dirty="0" err="1">
                  <a:latin typeface="+mn-lt"/>
                </a:rPr>
                <a:t>false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32397" y="1619115"/>
              <a:ext cx="1023041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2000" dirty="0">
                  <a:solidFill>
                    <a:srgbClr val="C0504D"/>
                  </a:solidFill>
                  <a:latin typeface="+mn-lt"/>
                </a:rPr>
                <a:t>Booleans:</a:t>
              </a:r>
              <a:endParaRPr lang="en-US" sz="2000" dirty="0">
                <a:solidFill>
                  <a:schemeClr val="accent3"/>
                </a:solidFill>
                <a:latin typeface="+mn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32395" y="4614360"/>
            <a:ext cx="2657903" cy="738664"/>
            <a:chOff x="6332395" y="4614360"/>
            <a:chExt cx="2657903" cy="738664"/>
          </a:xfrm>
        </p:grpSpPr>
        <p:sp>
          <p:nvSpPr>
            <p:cNvPr id="23" name="Rectangle 22"/>
            <p:cNvSpPr/>
            <p:nvPr/>
          </p:nvSpPr>
          <p:spPr>
            <a:xfrm>
              <a:off x="6332395" y="5014470"/>
              <a:ext cx="2657903" cy="33855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n-lt"/>
                </a:rPr>
                <a:t>"true"^^</a:t>
              </a:r>
              <a:r>
                <a:rPr lang="en-US" sz="1600" dirty="0" err="1">
                  <a:latin typeface="+mn-lt"/>
                </a:rPr>
                <a:t>xsd:boolean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32395" y="4614360"/>
              <a:ext cx="2449338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2000" dirty="0">
                  <a:solidFill>
                    <a:srgbClr val="C0504D"/>
                  </a:solidFill>
                  <a:latin typeface="+mn-lt"/>
                </a:rPr>
                <a:t>Booleans the hard way:</a:t>
              </a:r>
              <a:endParaRPr lang="en-US" sz="2000" dirty="0">
                <a:solidFill>
                  <a:schemeClr val="accent3"/>
                </a:solidFill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0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Triple Abbreviations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199" y="2021710"/>
            <a:ext cx="3687753" cy="70788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:subject   :predicate   :object-1 .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alibri"/>
              </a:rPr>
              <a:t>:subject   :predicate   :object-2 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36718" y="3035704"/>
            <a:ext cx="4583692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:subject   :predicate   :object-1,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:object-2 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199" y="4305659"/>
            <a:ext cx="3687753" cy="70788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:subject   :predicate-1   :object-1 .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alibri"/>
              </a:rPr>
              <a:t>:subject   :predicate-2   :object-2 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36718" y="5319653"/>
            <a:ext cx="4583692" cy="1015663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:subject   </a:t>
            </a:r>
          </a:p>
          <a:p>
            <a:r>
              <a:rPr lang="en-US" sz="2000" dirty="0">
                <a:latin typeface="+mn-lt"/>
              </a:rPr>
              <a:t>    :predicate-1   :object-1 ;</a:t>
            </a:r>
          </a:p>
          <a:p>
            <a:r>
              <a:rPr lang="en-US" sz="2000" dirty="0">
                <a:latin typeface="+mn-lt"/>
              </a:rPr>
              <a:t>    :predicate-2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:object-2 .</a:t>
            </a:r>
          </a:p>
        </p:txBody>
      </p:sp>
      <p:sp>
        <p:nvSpPr>
          <p:cNvPr id="27" name="Freeform 26"/>
          <p:cNvSpPr/>
          <p:nvPr/>
        </p:nvSpPr>
        <p:spPr>
          <a:xfrm>
            <a:off x="4326108" y="2120933"/>
            <a:ext cx="1098758" cy="73188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5824" h="731880">
                <a:moveTo>
                  <a:pt x="0" y="188167"/>
                </a:moveTo>
                <a:cubicBezTo>
                  <a:pt x="1025409" y="-137167"/>
                  <a:pt x="1330438" y="-91436"/>
                  <a:pt x="1535824" y="73188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326108" y="4375348"/>
            <a:ext cx="1098758" cy="73188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5824" h="731880">
                <a:moveTo>
                  <a:pt x="0" y="188167"/>
                </a:moveTo>
                <a:cubicBezTo>
                  <a:pt x="1025409" y="-137167"/>
                  <a:pt x="1330438" y="-91436"/>
                  <a:pt x="1535824" y="73188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37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8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Converter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17" y="2345320"/>
            <a:ext cx="4603808" cy="45126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9555" y="1501916"/>
            <a:ext cx="8357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+mn-lt"/>
              </a:rPr>
              <a:t>http://</a:t>
            </a:r>
            <a:r>
              <a:rPr lang="en-US" sz="3600" dirty="0" err="1">
                <a:solidFill>
                  <a:schemeClr val="accent1"/>
                </a:solidFill>
                <a:latin typeface="+mn-lt"/>
              </a:rPr>
              <a:t>rdf-translator.appspot.com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481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Converter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pic>
        <p:nvPicPr>
          <p:cNvPr id="5" name="Picture 4" descr="2014-01-14_21-31-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12" y="1396189"/>
            <a:ext cx="7007412" cy="5201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004518" y="2765628"/>
            <a:ext cx="473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+mn-lt"/>
              </a:rPr>
              <a:t>http://any23.org/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0114" y="405114"/>
            <a:ext cx="1305710" cy="462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[CHECK]</a:t>
            </a:r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524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28575" cmpd="sng">
          <a:solidFill>
            <a:srgbClr val="008000"/>
          </a:solidFill>
        </a:ln>
      </a:spPr>
      <a:bodyPr rtlCol="0" anchor="ctr">
        <a:noAutofit/>
      </a:bodyPr>
      <a:lstStyle>
        <a:defPPr algn="ctr"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39983</TotalTime>
  <Words>6638</Words>
  <Application>Microsoft Macintosh PowerPoint</Application>
  <PresentationFormat>Overhead</PresentationFormat>
  <Paragraphs>1121</Paragraphs>
  <Slides>100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Arial</vt:lpstr>
      <vt:lpstr>Calibri</vt:lpstr>
      <vt:lpstr>Cambria</vt:lpstr>
      <vt:lpstr>Times</vt:lpstr>
      <vt:lpstr>Times New Roman</vt:lpstr>
      <vt:lpstr>Trebuchet MS</vt:lpstr>
      <vt:lpstr>Wingdings</vt:lpstr>
      <vt:lpstr>Adjacency</vt:lpstr>
      <vt:lpstr>RDF Resource Description Framework </vt:lpstr>
      <vt:lpstr>Semantic Web Layer Cake</vt:lpstr>
      <vt:lpstr>Unicode</vt:lpstr>
      <vt:lpstr>Why Unicode?</vt:lpstr>
      <vt:lpstr>Unicode</vt:lpstr>
      <vt:lpstr>URI</vt:lpstr>
      <vt:lpstr>URL: Uniform Resource Locator</vt:lpstr>
      <vt:lpstr>URL: Uniform Resource Locator</vt:lpstr>
      <vt:lpstr>URL vs URI</vt:lpstr>
      <vt:lpstr>Can USC Have a URI?</vt:lpstr>
      <vt:lpstr>Can USC Have a URI?</vt:lpstr>
      <vt:lpstr>PowerPoint Presentation</vt:lpstr>
      <vt:lpstr>Can the Pythagoras Theorem Have a URI?</vt:lpstr>
      <vt:lpstr>Can the Pythagoras Theorem Have a URI?</vt:lpstr>
      <vt:lpstr>PowerPoint Presentation</vt:lpstr>
      <vt:lpstr>My Dog: Can He Have a URI?</vt:lpstr>
      <vt:lpstr>My Dog: Can He Have a URI?</vt:lpstr>
      <vt:lpstr>PowerPoint Presentation</vt:lpstr>
      <vt:lpstr>Namespaces</vt:lpstr>
      <vt:lpstr>Are These the Same?</vt:lpstr>
      <vt:lpstr>Namespaces</vt:lpstr>
      <vt:lpstr>Using a Namespace Declaration</vt:lpstr>
      <vt:lpstr>Default and Prefix Namespaces</vt:lpstr>
      <vt:lpstr>Default and Prefix Namespaces</vt:lpstr>
      <vt:lpstr>XML</vt:lpstr>
      <vt:lpstr>eXtensible Markup Language</vt:lpstr>
      <vt:lpstr>Design of XML</vt:lpstr>
      <vt:lpstr>Merging Problem in XML</vt:lpstr>
      <vt:lpstr>Does XML Represent Meaning?</vt:lpstr>
      <vt:lpstr>Does XML Represent Meaning?</vt:lpstr>
      <vt:lpstr>Meaning of Data in XML?</vt:lpstr>
      <vt:lpstr>XML Schema</vt:lpstr>
      <vt:lpstr>Example</vt:lpstr>
      <vt:lpstr>XML Schema  by Example</vt:lpstr>
      <vt:lpstr>XML Schema Primitive Types</vt:lpstr>
      <vt:lpstr>Resource Description Framework</vt:lpstr>
      <vt:lpstr>PowerPoint Presentation</vt:lpstr>
      <vt:lpstr>Resource Description Framework</vt:lpstr>
      <vt:lpstr>Represent Resources Using URIs</vt:lpstr>
      <vt:lpstr>Represent Information as Triples</vt:lpstr>
      <vt:lpstr>Use Namespaces</vt:lpstr>
      <vt:lpstr>RDF Graphs</vt:lpstr>
      <vt:lpstr>RDF Graphs</vt:lpstr>
      <vt:lpstr>Mix Vocabularies</vt:lpstr>
      <vt:lpstr>Why Use URIs?</vt:lpstr>
      <vt:lpstr>Why Use URIs?</vt:lpstr>
      <vt:lpstr>XML vs RDF</vt:lpstr>
      <vt:lpstr>RDF Syntaxes</vt:lpstr>
      <vt:lpstr>RDF in XML Syntax</vt:lpstr>
      <vt:lpstr>RDF in XML Syntax</vt:lpstr>
      <vt:lpstr>RDF in XML Syntax</vt:lpstr>
      <vt:lpstr>RDF in XML Syntax</vt:lpstr>
      <vt:lpstr>RDF in XML Syntax</vt:lpstr>
      <vt:lpstr>RDF in XML Syntax</vt:lpstr>
      <vt:lpstr>RDF in XML Syntax</vt:lpstr>
      <vt:lpstr>RDF in XML Syntax</vt:lpstr>
      <vt:lpstr>RDF in XML Syntax</vt:lpstr>
      <vt:lpstr>RDF in XML Syntax</vt:lpstr>
      <vt:lpstr>PowerPoint Presentation</vt:lpstr>
      <vt:lpstr>RDF Syntaxes</vt:lpstr>
      <vt:lpstr>N3 and Turtle Syntaxes</vt:lpstr>
      <vt:lpstr>More Complex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Blank Nodes</vt:lpstr>
      <vt:lpstr>What If I Don’t Know the URI?</vt:lpstr>
      <vt:lpstr>Typed Literals</vt:lpstr>
      <vt:lpstr>Typed Literals</vt:lpstr>
      <vt:lpstr>Typed Literals</vt:lpstr>
      <vt:lpstr>Containers and Collections</vt:lpstr>
      <vt:lpstr>Bag, Sequence, Alternative</vt:lpstr>
      <vt:lpstr>Bag Example</vt:lpstr>
      <vt:lpstr>What’s the Difference?</vt:lpstr>
      <vt:lpstr>List</vt:lpstr>
      <vt:lpstr>Containers        vs         Collections</vt:lpstr>
      <vt:lpstr>Reification</vt:lpstr>
      <vt:lpstr>Why Do We Need Reification?</vt:lpstr>
      <vt:lpstr>Reification</vt:lpstr>
      <vt:lpstr>Problems With Reification</vt:lpstr>
      <vt:lpstr>Problems With Reification</vt:lpstr>
      <vt:lpstr>Views of RDF statements and documents</vt:lpstr>
      <vt:lpstr>RDF Syntax</vt:lpstr>
      <vt:lpstr>RDF Syntaxes</vt:lpstr>
      <vt:lpstr>Turtle Syntax</vt:lpstr>
      <vt:lpstr>Turtle URIs aka IRI</vt:lpstr>
      <vt:lpstr>Turtle Prefixes (Namespaces)</vt:lpstr>
      <vt:lpstr>Turtle Literals</vt:lpstr>
      <vt:lpstr>Turtle Literals</vt:lpstr>
      <vt:lpstr>Turtle Blank Nodes</vt:lpstr>
      <vt:lpstr>Turtle Base URI</vt:lpstr>
      <vt:lpstr>Turtle Base URI</vt:lpstr>
      <vt:lpstr>Turtle “Type” Shortcut</vt:lpstr>
      <vt:lpstr>Turtle Literals Revisited</vt:lpstr>
      <vt:lpstr>Turtle Triple Abbreviations</vt:lpstr>
      <vt:lpstr>RDF Converter</vt:lpstr>
      <vt:lpstr>RDF Converter</vt:lpstr>
      <vt:lpstr>PowerPoint Presentation</vt:lpstr>
    </vt:vector>
  </TitlesOfParts>
  <Company>Information Sciences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Jose-Luis Ambite</cp:lastModifiedBy>
  <cp:revision>1135</cp:revision>
  <cp:lastPrinted>1998-11-17T18:56:32Z</cp:lastPrinted>
  <dcterms:created xsi:type="dcterms:W3CDTF">2010-01-11T19:28:08Z</dcterms:created>
  <dcterms:modified xsi:type="dcterms:W3CDTF">2019-03-25T21:51:00Z</dcterms:modified>
</cp:coreProperties>
</file>