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49"/>
  </p:notesMasterIdLst>
  <p:handoutMasterIdLst>
    <p:handoutMasterId r:id="rId50"/>
  </p:handoutMasterIdLst>
  <p:sldIdLst>
    <p:sldId id="372" r:id="rId2"/>
    <p:sldId id="624" r:id="rId3"/>
    <p:sldId id="625" r:id="rId4"/>
    <p:sldId id="626" r:id="rId5"/>
    <p:sldId id="627" r:id="rId6"/>
    <p:sldId id="628" r:id="rId7"/>
    <p:sldId id="455" r:id="rId8"/>
    <p:sldId id="594" r:id="rId9"/>
    <p:sldId id="629" r:id="rId10"/>
    <p:sldId id="630" r:id="rId11"/>
    <p:sldId id="631" r:id="rId12"/>
    <p:sldId id="596" r:id="rId13"/>
    <p:sldId id="597" r:id="rId14"/>
    <p:sldId id="598" r:id="rId15"/>
    <p:sldId id="599" r:id="rId16"/>
    <p:sldId id="600" r:id="rId17"/>
    <p:sldId id="603" r:id="rId18"/>
    <p:sldId id="604" r:id="rId19"/>
    <p:sldId id="632" r:id="rId20"/>
    <p:sldId id="612" r:id="rId21"/>
    <p:sldId id="614" r:id="rId22"/>
    <p:sldId id="652" r:id="rId23"/>
    <p:sldId id="635" r:id="rId24"/>
    <p:sldId id="601" r:id="rId25"/>
    <p:sldId id="602" r:id="rId26"/>
    <p:sldId id="633" r:id="rId27"/>
    <p:sldId id="605" r:id="rId28"/>
    <p:sldId id="610" r:id="rId29"/>
    <p:sldId id="634" r:id="rId30"/>
    <p:sldId id="609" r:id="rId31"/>
    <p:sldId id="611" r:id="rId32"/>
    <p:sldId id="613" r:id="rId33"/>
    <p:sldId id="615" r:id="rId34"/>
    <p:sldId id="616" r:id="rId35"/>
    <p:sldId id="617" r:id="rId36"/>
    <p:sldId id="618" r:id="rId37"/>
    <p:sldId id="621" r:id="rId38"/>
    <p:sldId id="619" r:id="rId39"/>
    <p:sldId id="620" r:id="rId40"/>
    <p:sldId id="636" r:id="rId41"/>
    <p:sldId id="637" r:id="rId42"/>
    <p:sldId id="638" r:id="rId43"/>
    <p:sldId id="639" r:id="rId44"/>
    <p:sldId id="653" r:id="rId45"/>
    <p:sldId id="640" r:id="rId46"/>
    <p:sldId id="641" r:id="rId47"/>
    <p:sldId id="642" r:id="rId48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29" autoAdjust="0"/>
    <p:restoredTop sz="92990" autoAdjust="0"/>
  </p:normalViewPr>
  <p:slideViewPr>
    <p:cSldViewPr snapToGrid="0" snapToObjects="1">
      <p:cViewPr varScale="1">
        <p:scale>
          <a:sx n="112" d="100"/>
          <a:sy n="112" d="100"/>
        </p:scale>
        <p:origin x="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http://www.w3.org/1999/02/22-rdf-syntax-ns#Description</a:t>
            </a:r>
          </a:p>
          <a:p>
            <a:r>
              <a:rPr lang="en-US" dirty="0"/>
              <a:t>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http://www.w3.org/1999/02/22-rdf-syntax-ns#Description</a:t>
            </a:r>
          </a:p>
          <a:p>
            <a:r>
              <a:rPr lang="en-US" dirty="0"/>
              <a:t>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com/foaf/spe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/>
              <a:t>RDF Schema</a:t>
            </a:r>
            <a:br>
              <a:rPr lang="en-US" sz="6000" b="1" dirty="0"/>
            </a:b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Jose Luis Ambite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University of Southern California/ISI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Schema Main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Class</a:t>
            </a:r>
          </a:p>
          <a:p>
            <a:pPr lvl="2"/>
            <a:r>
              <a:rPr lang="en-US" dirty="0" err="1"/>
              <a:t>rdfs:Class</a:t>
            </a:r>
            <a:endParaRPr lang="en-US" dirty="0"/>
          </a:p>
          <a:p>
            <a:pPr lvl="1"/>
            <a:r>
              <a:rPr lang="en-US" dirty="0"/>
              <a:t>Instance of a Class</a:t>
            </a:r>
          </a:p>
          <a:p>
            <a:pPr lvl="2"/>
            <a:r>
              <a:rPr lang="en-US" dirty="0" err="1"/>
              <a:t>rdf:type</a:t>
            </a:r>
            <a:endParaRPr lang="en-US" dirty="0"/>
          </a:p>
          <a:p>
            <a:pPr lvl="1"/>
            <a:r>
              <a:rPr lang="en-US" dirty="0"/>
              <a:t>Taxonomy of classes</a:t>
            </a:r>
          </a:p>
          <a:p>
            <a:pPr lvl="2"/>
            <a:r>
              <a:rPr lang="en-US" dirty="0" err="1"/>
              <a:t>rdfs:subClassOf</a:t>
            </a:r>
            <a:endParaRPr lang="en-US" dirty="0"/>
          </a:p>
          <a:p>
            <a:pPr lvl="1"/>
            <a:r>
              <a:rPr lang="en-US" dirty="0"/>
              <a:t>Taxonomy of properties</a:t>
            </a:r>
          </a:p>
          <a:p>
            <a:pPr lvl="2"/>
            <a:r>
              <a:rPr lang="en-US" dirty="0" err="1"/>
              <a:t>rdfs:subPropertyOf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Domain and range of properties</a:t>
            </a:r>
          </a:p>
          <a:p>
            <a:pPr lvl="2"/>
            <a:r>
              <a:rPr lang="en-US" dirty="0" err="1"/>
              <a:t>rdfs:domain</a:t>
            </a:r>
            <a:r>
              <a:rPr lang="en-US" dirty="0"/>
              <a:t>, </a:t>
            </a:r>
            <a:r>
              <a:rPr lang="en-US" dirty="0" err="1"/>
              <a:t>rdfs:range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17121" y="2393971"/>
            <a:ext cx="121199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Class1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56925" y="4120029"/>
            <a:ext cx="1359951" cy="442942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Instance1</a:t>
            </a:r>
          </a:p>
        </p:txBody>
      </p:sp>
      <p:cxnSp>
        <p:nvCxnSpPr>
          <p:cNvPr id="7" name="Curved Connector 6"/>
          <p:cNvCxnSpPr>
            <a:stCxn id="6" idx="0"/>
            <a:endCxn id="5" idx="2"/>
          </p:cNvCxnSpPr>
          <p:nvPr/>
        </p:nvCxnSpPr>
        <p:spPr>
          <a:xfrm rot="16200000" flipV="1">
            <a:off x="7088452" y="3071580"/>
            <a:ext cx="1283116" cy="81378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04233" y="3619532"/>
            <a:ext cx="121199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Class2</a:t>
            </a:r>
          </a:p>
        </p:txBody>
      </p:sp>
      <p:cxnSp>
        <p:nvCxnSpPr>
          <p:cNvPr id="9" name="Curved Connector 8"/>
          <p:cNvCxnSpPr>
            <a:stCxn id="8" idx="0"/>
            <a:endCxn id="5" idx="2"/>
          </p:cNvCxnSpPr>
          <p:nvPr/>
        </p:nvCxnSpPr>
        <p:spPr>
          <a:xfrm rot="5400000" flipH="1" flipV="1">
            <a:off x="6425366" y="2721779"/>
            <a:ext cx="782619" cy="1012888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0776" y="3132341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rdf:type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3227" y="2974253"/>
            <a:ext cx="16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rdfs:subClassOf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4598" y="6596390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Wu, Jose Luis Ambite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their Instances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must distinguish between</a:t>
            </a:r>
          </a:p>
          <a:p>
            <a:pPr lvl="1"/>
            <a:r>
              <a:rPr lang="en-US" altLang="en-US" dirty="0"/>
              <a:t>Concrete “things” (individual objects) in the domain: John, CSCI548, USC, etc.</a:t>
            </a:r>
          </a:p>
          <a:p>
            <a:pPr lvl="1"/>
            <a:r>
              <a:rPr lang="en-US" altLang="en-US" dirty="0"/>
              <a:t>Sets of individuals sharing some properties (classes): Professors, Courses, Universities, etc.</a:t>
            </a:r>
          </a:p>
          <a:p>
            <a:r>
              <a:rPr lang="en-US" altLang="en-US" dirty="0"/>
              <a:t>Individual objects that belong to a class are referred to as instances of that class</a:t>
            </a:r>
          </a:p>
          <a:p>
            <a:r>
              <a:rPr lang="en-US" altLang="en-US" dirty="0"/>
              <a:t>RDF states the relationship between instances and classes using </a:t>
            </a:r>
            <a:r>
              <a:rPr lang="en-US" altLang="en-US" dirty="0" err="1"/>
              <a:t>rdf:type</a:t>
            </a:r>
            <a:endParaRPr lang="en-US" altLang="en-US" dirty="0"/>
          </a:p>
          <a:p>
            <a:pPr lvl="1"/>
            <a:r>
              <a:rPr lang="en-US" altLang="en-US" dirty="0"/>
              <a:t>USC </a:t>
            </a:r>
            <a:r>
              <a:rPr lang="en-US" altLang="en-US" dirty="0" err="1"/>
              <a:t>rdf:type</a:t>
            </a:r>
            <a:r>
              <a:rPr lang="en-US" alt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5209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Schema Vocabulary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317" y="3029328"/>
            <a:ext cx="24057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latin typeface="+mn-lt"/>
              </a:rPr>
              <a:t>rdfs:Resource</a:t>
            </a:r>
            <a:endParaRPr lang="en-US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rdfs:Class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rdfs:Literal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rdfs:Datatype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rdf:XMLLiteral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rdf:Property</a:t>
            </a:r>
            <a:endParaRPr lang="da-DK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3434" y="3038053"/>
            <a:ext cx="2763451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hu-HU" dirty="0">
                <a:latin typeface="+mn-lt"/>
              </a:rPr>
              <a:t>rdfs:range</a:t>
            </a:r>
          </a:p>
          <a:p>
            <a:pPr>
              <a:lnSpc>
                <a:spcPct val="120000"/>
              </a:lnSpc>
            </a:pPr>
            <a:r>
              <a:rPr lang="fr-FR" dirty="0" err="1">
                <a:latin typeface="+mn-lt"/>
              </a:rPr>
              <a:t>rdfs:domain</a:t>
            </a:r>
            <a:endParaRPr lang="fr-FR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rdf:type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rdfs:subClassOf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rdfs:subPropertyOf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rdfs:label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>
                <a:latin typeface="+mn-lt"/>
              </a:rPr>
              <a:t>rdfs:comment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317" y="2562664"/>
            <a:ext cx="1297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3434" y="2562664"/>
            <a:ext cx="1801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a-DK" sz="2800" dirty="0">
                <a:solidFill>
                  <a:schemeClr val="accent2"/>
                </a:solidFill>
                <a:latin typeface="+mj-lt"/>
              </a:rPr>
              <a:t>Properties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6829" y="3046229"/>
            <a:ext cx="2552357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latin typeface="+mn-lt"/>
              </a:rPr>
              <a:t>rdfs:seeAlso</a:t>
            </a:r>
            <a:endParaRPr lang="en-US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+mn-lt"/>
              </a:rPr>
              <a:t>rdfs:isDefinedBy</a:t>
            </a:r>
            <a:endParaRPr lang="en-US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fi-FI" dirty="0" err="1">
                <a:latin typeface="+mn-lt"/>
              </a:rPr>
              <a:t>rdf:value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7956" y="2562664"/>
            <a:ext cx="283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schemeClr val="accent2"/>
                </a:solidFill>
                <a:latin typeface="+mj-lt"/>
              </a:rPr>
              <a:t>Utility 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693" y="1678357"/>
            <a:ext cx="7114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  <a:latin typeface="+mn-lt"/>
              </a:rPr>
              <a:t>xmlns:rdfs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="http://www.w3.org/2000/01/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rdf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-schema#"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0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rdfs:Resource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1011" y="2452975"/>
            <a:ext cx="65602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All things described by RDF are called </a:t>
            </a:r>
            <a:r>
              <a:rPr lang="en-US" sz="3200" i="1" dirty="0">
                <a:latin typeface="+mn-lt"/>
              </a:rPr>
              <a:t>resources</a:t>
            </a:r>
            <a:r>
              <a:rPr lang="en-US" sz="3200">
                <a:latin typeface="+mn-lt"/>
              </a:rPr>
              <a:t>, </a:t>
            </a:r>
            <a:br>
              <a:rPr lang="en-US" sz="3200">
                <a:latin typeface="+mn-lt"/>
              </a:rPr>
            </a:br>
            <a:r>
              <a:rPr lang="en-US" sz="3200">
                <a:latin typeface="+mn-lt"/>
              </a:rPr>
              <a:t>and </a:t>
            </a:r>
            <a:r>
              <a:rPr lang="en-US" sz="3200" dirty="0">
                <a:latin typeface="+mn-lt"/>
              </a:rPr>
              <a:t>are instances of the class </a:t>
            </a:r>
            <a:r>
              <a:rPr lang="en-US" sz="3200" dirty="0" err="1">
                <a:solidFill>
                  <a:schemeClr val="accent2"/>
                </a:solidFill>
                <a:latin typeface="+mn-lt"/>
              </a:rPr>
              <a:t>rdfs:Resource</a:t>
            </a:r>
            <a:endParaRPr lang="en-US" sz="32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482" y="6596390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rdfs:Class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8770" y="2064170"/>
            <a:ext cx="5403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the class of resources that are RDF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8225" y="3772671"/>
            <a:ext cx="346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C0504D"/>
                </a:solidFill>
                <a:latin typeface="+mn-lt"/>
              </a:rPr>
              <a:t>rdfs:Class</a:t>
            </a:r>
            <a:r>
              <a:rPr lang="en-US" sz="2800" dirty="0">
                <a:latin typeface="+mn-lt"/>
              </a:rPr>
              <a:t> is a resource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9866" y="4783648"/>
            <a:ext cx="5526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C0504D"/>
                </a:solidFill>
                <a:latin typeface="+mn-lt"/>
              </a:rPr>
              <a:t>rdfs:Class</a:t>
            </a:r>
            <a:r>
              <a:rPr lang="en-US" sz="2800" dirty="0">
                <a:latin typeface="+mn-lt"/>
              </a:rPr>
              <a:t> is an instance of </a:t>
            </a:r>
            <a:r>
              <a:rPr lang="en-US" sz="2800" dirty="0" err="1">
                <a:solidFill>
                  <a:srgbClr val="C0504D"/>
                </a:solidFill>
                <a:latin typeface="Calibri"/>
              </a:rPr>
              <a:t>rdfs:Class</a:t>
            </a:r>
            <a:r>
              <a:rPr lang="en-US" sz="2800" dirty="0">
                <a:latin typeface="+mn-lt"/>
              </a:rPr>
              <a:t> 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622931" y="4295891"/>
            <a:ext cx="0" cy="487757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rdfs:Literal</a:t>
            </a:r>
            <a:r>
              <a:rPr lang="en-US" dirty="0"/>
              <a:t>, </a:t>
            </a:r>
            <a:r>
              <a:rPr lang="en-US" dirty="0" err="1"/>
              <a:t>rdfs:Datatype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44008" y="1997839"/>
            <a:ext cx="59062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class </a:t>
            </a:r>
            <a:r>
              <a:rPr lang="en-US" sz="3200" dirty="0" err="1">
                <a:solidFill>
                  <a:schemeClr val="accent2"/>
                </a:solidFill>
                <a:latin typeface="+mn-lt"/>
              </a:rPr>
              <a:t>rdfs:Literal</a:t>
            </a:r>
            <a:r>
              <a:rPr lang="en-US" sz="3200" dirty="0">
                <a:latin typeface="+mn-lt"/>
              </a:rPr>
              <a:t> is the class of primitive literal values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such as strings and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8054" y="4018094"/>
            <a:ext cx="245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+mn-lt"/>
              </a:rPr>
              <a:t>typed literals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850" y="4659745"/>
            <a:ext cx="69608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n-lt"/>
              </a:rPr>
              <a:t>class </a:t>
            </a:r>
            <a:r>
              <a:rPr lang="en-US" sz="2800" dirty="0" err="1">
                <a:solidFill>
                  <a:schemeClr val="accent2"/>
                </a:solidFill>
                <a:latin typeface="+mn-lt"/>
              </a:rPr>
              <a:t>rdfs:Datatype</a:t>
            </a:r>
            <a:r>
              <a:rPr lang="en-US" sz="2800" dirty="0">
                <a:latin typeface="+mn-lt"/>
              </a:rPr>
              <a:t> is the class of typed literals</a:t>
            </a:r>
          </a:p>
          <a:p>
            <a:pPr algn="ctr"/>
            <a:r>
              <a:rPr lang="en-US" sz="2800" dirty="0" err="1">
                <a:latin typeface="+mn-lt"/>
              </a:rPr>
              <a:t>rdfs:Datatype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rdfs:subClassOf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rdfs:Literal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Ex: “7”^^</a:t>
            </a:r>
            <a:r>
              <a:rPr lang="en-US" sz="2800" dirty="0" err="1">
                <a:latin typeface="+mn-lt"/>
              </a:rPr>
              <a:t>xsd:int</a:t>
            </a:r>
            <a:r>
              <a:rPr lang="en-US" sz="2800" dirty="0">
                <a:latin typeface="+mn-lt"/>
              </a:rPr>
              <a:t> , </a:t>
            </a:r>
          </a:p>
          <a:p>
            <a:r>
              <a:rPr lang="en-US" sz="2800" dirty="0">
                <a:latin typeface="+mn-lt"/>
              </a:rPr>
              <a:t>      “2002-10-10T17:00:00Z”^^</a:t>
            </a:r>
            <a:r>
              <a:rPr lang="en-US" sz="2800" dirty="0" err="1">
                <a:latin typeface="+mn-lt"/>
              </a:rPr>
              <a:t>xsd:datetime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9482" y="6596390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and Conventions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49921" y="2836913"/>
            <a:ext cx="121199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Class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89725" y="4562971"/>
            <a:ext cx="1359951" cy="442942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Instance</a:t>
            </a:r>
          </a:p>
        </p:txBody>
      </p:sp>
      <p:cxnSp>
        <p:nvCxnSpPr>
          <p:cNvPr id="6" name="Curved Connector 5"/>
          <p:cNvCxnSpPr>
            <a:stCxn id="5" idx="0"/>
            <a:endCxn id="4" idx="2"/>
          </p:cNvCxnSpPr>
          <p:nvPr/>
        </p:nvCxnSpPr>
        <p:spPr>
          <a:xfrm rot="16200000" flipV="1">
            <a:off x="2821252" y="3514522"/>
            <a:ext cx="1283116" cy="81378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53342" y="4500864"/>
            <a:ext cx="9640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“Literal”</a:t>
            </a:r>
          </a:p>
        </p:txBody>
      </p:sp>
      <p:sp>
        <p:nvSpPr>
          <p:cNvPr id="10" name="Freeform 9"/>
          <p:cNvSpPr/>
          <p:nvPr/>
        </p:nvSpPr>
        <p:spPr>
          <a:xfrm>
            <a:off x="3758585" y="2132915"/>
            <a:ext cx="815727" cy="716671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0997" h="963281">
                <a:moveTo>
                  <a:pt x="2050997" y="0"/>
                </a:moveTo>
                <a:cubicBezTo>
                  <a:pt x="1749961" y="679624"/>
                  <a:pt x="594674" y="463913"/>
                  <a:pt x="0" y="96328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4312" y="1794342"/>
            <a:ext cx="321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Things that are Classes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3897180" y="5178971"/>
            <a:ext cx="791067" cy="81212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8994" h="1091580">
                <a:moveTo>
                  <a:pt x="1988994" y="1091579"/>
                </a:moveTo>
                <a:cubicBezTo>
                  <a:pt x="1284947" y="876345"/>
                  <a:pt x="1493696" y="362347"/>
                  <a:pt x="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89725" y="6034721"/>
            <a:ext cx="363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Things that are instances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10173" y="2881079"/>
            <a:ext cx="589598" cy="97557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437" h="1311281">
                <a:moveTo>
                  <a:pt x="92351" y="0"/>
                </a:moveTo>
                <a:cubicBezTo>
                  <a:pt x="-363689" y="762483"/>
                  <a:pt x="992088" y="1077056"/>
                  <a:pt x="1482438" y="131128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7562" y="2064002"/>
            <a:ext cx="172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subclass </a:t>
            </a:r>
          </a:p>
          <a:p>
            <a:r>
              <a:rPr lang="en-US" sz="2400" dirty="0"/>
              <a:t>relationship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84407" y="4685530"/>
            <a:ext cx="121199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Class</a:t>
            </a:r>
          </a:p>
        </p:txBody>
      </p:sp>
      <p:cxnSp>
        <p:nvCxnSpPr>
          <p:cNvPr id="19" name="Curved Connector 18"/>
          <p:cNvCxnSpPr>
            <a:stCxn id="18" idx="0"/>
          </p:cNvCxnSpPr>
          <p:nvPr/>
        </p:nvCxnSpPr>
        <p:spPr>
          <a:xfrm rot="5400000" flipH="1" flipV="1">
            <a:off x="1442368" y="3427699"/>
            <a:ext cx="1405868" cy="1109794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897180" y="3507856"/>
            <a:ext cx="1000672" cy="556393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48984 w 1673309"/>
              <a:gd name="connsiteY0" fmla="*/ 0 h 1311281"/>
              <a:gd name="connsiteX1" fmla="*/ 1439071 w 1673309"/>
              <a:gd name="connsiteY1" fmla="*/ 1311281 h 1311281"/>
              <a:gd name="connsiteX0" fmla="*/ 1709988 w 1709988"/>
              <a:gd name="connsiteY0" fmla="*/ 0 h 1079280"/>
              <a:gd name="connsiteX1" fmla="*/ 0 w 1709988"/>
              <a:gd name="connsiteY1" fmla="*/ 1079280 h 1079280"/>
              <a:gd name="connsiteX0" fmla="*/ 2516008 w 2516008"/>
              <a:gd name="connsiteY0" fmla="*/ 0 h 747851"/>
              <a:gd name="connsiteX1" fmla="*/ 0 w 2516008"/>
              <a:gd name="connsiteY1" fmla="*/ 747851 h 747851"/>
              <a:gd name="connsiteX0" fmla="*/ 2516008 w 2516008"/>
              <a:gd name="connsiteY0" fmla="*/ 0 h 747851"/>
              <a:gd name="connsiteX1" fmla="*/ 0 w 2516008"/>
              <a:gd name="connsiteY1" fmla="*/ 747851 h 74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6008" h="747851">
                <a:moveTo>
                  <a:pt x="2516008" y="0"/>
                </a:moveTo>
                <a:cubicBezTo>
                  <a:pt x="1625957" y="613340"/>
                  <a:pt x="1059686" y="414197"/>
                  <a:pt x="0" y="74785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97852" y="2947788"/>
            <a:ext cx="172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instance</a:t>
            </a:r>
          </a:p>
          <a:p>
            <a:r>
              <a:rPr lang="en-US" sz="2400" dirty="0"/>
              <a:t>relationship</a:t>
            </a:r>
          </a:p>
        </p:txBody>
      </p:sp>
      <p:sp>
        <p:nvSpPr>
          <p:cNvPr id="25" name="Freeform 24"/>
          <p:cNvSpPr/>
          <p:nvPr/>
        </p:nvSpPr>
        <p:spPr>
          <a:xfrm>
            <a:off x="7001746" y="4685529"/>
            <a:ext cx="655440" cy="55321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1988994 w 1988994"/>
              <a:gd name="connsiteY0" fmla="*/ 1091579 h 1091579"/>
              <a:gd name="connsiteX1" fmla="*/ 0 w 1988994"/>
              <a:gd name="connsiteY1" fmla="*/ 0 h 1091579"/>
              <a:gd name="connsiteX0" fmla="*/ 1647985 w 1647985"/>
              <a:gd name="connsiteY0" fmla="*/ 743578 h 743578"/>
              <a:gd name="connsiteX1" fmla="*/ 0 w 1647985"/>
              <a:gd name="connsiteY1" fmla="*/ 0 h 7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985" h="743578">
                <a:moveTo>
                  <a:pt x="1647985" y="743578"/>
                </a:moveTo>
                <a:cubicBezTo>
                  <a:pt x="1408949" y="180343"/>
                  <a:pt x="1493696" y="362347"/>
                  <a:pt x="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77600" y="5244588"/>
            <a:ext cx="314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Things that are literals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9482" y="6596390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 Pedro Szekely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2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Subclass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34800" y="2393971"/>
            <a:ext cx="1211995" cy="442942"/>
          </a:xfrm>
          <a:prstGeom prst="roundRect">
            <a:avLst>
              <a:gd name="adj" fmla="val 35399"/>
            </a:avLst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28803" y="4243103"/>
            <a:ext cx="1211995" cy="442942"/>
          </a:xfrm>
          <a:prstGeom prst="roundRect">
            <a:avLst>
              <a:gd name="adj" fmla="val 35399"/>
            </a:avLst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956532" y="2132915"/>
            <a:ext cx="2897475" cy="2231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7433" y="5079544"/>
            <a:ext cx="1331606" cy="1125020"/>
          </a:xfrm>
          <a:prstGeom prst="ellipse">
            <a:avLst/>
          </a:prstGeom>
          <a:solidFill>
            <a:srgbClr val="CCC1DA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853335" y="1576522"/>
            <a:ext cx="1000672" cy="556393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48984 w 1673309"/>
              <a:gd name="connsiteY0" fmla="*/ 0 h 1311281"/>
              <a:gd name="connsiteX1" fmla="*/ 1439071 w 1673309"/>
              <a:gd name="connsiteY1" fmla="*/ 1311281 h 1311281"/>
              <a:gd name="connsiteX0" fmla="*/ 1709988 w 1709988"/>
              <a:gd name="connsiteY0" fmla="*/ 0 h 1079280"/>
              <a:gd name="connsiteX1" fmla="*/ 0 w 1709988"/>
              <a:gd name="connsiteY1" fmla="*/ 1079280 h 1079280"/>
              <a:gd name="connsiteX0" fmla="*/ 2516008 w 2516008"/>
              <a:gd name="connsiteY0" fmla="*/ 0 h 747851"/>
              <a:gd name="connsiteX1" fmla="*/ 0 w 2516008"/>
              <a:gd name="connsiteY1" fmla="*/ 747851 h 747851"/>
              <a:gd name="connsiteX0" fmla="*/ 2516008 w 2516008"/>
              <a:gd name="connsiteY0" fmla="*/ 0 h 747851"/>
              <a:gd name="connsiteX1" fmla="*/ 0 w 2516008"/>
              <a:gd name="connsiteY1" fmla="*/ 747851 h 74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6008" h="747851">
                <a:moveTo>
                  <a:pt x="2516008" y="0"/>
                </a:moveTo>
                <a:cubicBezTo>
                  <a:pt x="1625957" y="613340"/>
                  <a:pt x="1059686" y="414197"/>
                  <a:pt x="0" y="74785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49167" y="1127187"/>
            <a:ext cx="226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instances of A</a:t>
            </a:r>
          </a:p>
        </p:txBody>
      </p:sp>
      <p:sp>
        <p:nvSpPr>
          <p:cNvPr id="12" name="Freeform 11"/>
          <p:cNvSpPr/>
          <p:nvPr/>
        </p:nvSpPr>
        <p:spPr>
          <a:xfrm>
            <a:off x="5706674" y="5621926"/>
            <a:ext cx="1456870" cy="40685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48984 w 1673309"/>
              <a:gd name="connsiteY0" fmla="*/ 0 h 1311281"/>
              <a:gd name="connsiteX1" fmla="*/ 1439071 w 1673309"/>
              <a:gd name="connsiteY1" fmla="*/ 1311281 h 1311281"/>
              <a:gd name="connsiteX0" fmla="*/ 1709988 w 1709988"/>
              <a:gd name="connsiteY0" fmla="*/ 0 h 1079280"/>
              <a:gd name="connsiteX1" fmla="*/ 0 w 1709988"/>
              <a:gd name="connsiteY1" fmla="*/ 1079280 h 1079280"/>
              <a:gd name="connsiteX0" fmla="*/ 2516008 w 2516008"/>
              <a:gd name="connsiteY0" fmla="*/ 0 h 747851"/>
              <a:gd name="connsiteX1" fmla="*/ 0 w 2516008"/>
              <a:gd name="connsiteY1" fmla="*/ 747851 h 747851"/>
              <a:gd name="connsiteX0" fmla="*/ 2516008 w 2516008"/>
              <a:gd name="connsiteY0" fmla="*/ 0 h 747851"/>
              <a:gd name="connsiteX1" fmla="*/ 0 w 2516008"/>
              <a:gd name="connsiteY1" fmla="*/ 747851 h 747851"/>
              <a:gd name="connsiteX0" fmla="*/ 2516008 w 2516008"/>
              <a:gd name="connsiteY0" fmla="*/ 197955 h 945806"/>
              <a:gd name="connsiteX1" fmla="*/ 0 w 2516008"/>
              <a:gd name="connsiteY1" fmla="*/ 945806 h 945806"/>
              <a:gd name="connsiteX0" fmla="*/ 2206000 w 2206000"/>
              <a:gd name="connsiteY0" fmla="*/ 276551 h 576972"/>
              <a:gd name="connsiteX1" fmla="*/ 0 w 2206000"/>
              <a:gd name="connsiteY1" fmla="*/ 576972 h 576972"/>
              <a:gd name="connsiteX0" fmla="*/ 3663035 w 3663035"/>
              <a:gd name="connsiteY0" fmla="*/ 642593 h 642593"/>
              <a:gd name="connsiteX1" fmla="*/ 0 w 3663035"/>
              <a:gd name="connsiteY1" fmla="*/ 164156 h 642593"/>
              <a:gd name="connsiteX0" fmla="*/ 3663035 w 3663035"/>
              <a:gd name="connsiteY0" fmla="*/ 546856 h 546856"/>
              <a:gd name="connsiteX1" fmla="*/ 0 w 3663035"/>
              <a:gd name="connsiteY1" fmla="*/ 68419 h 54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63035" h="546856">
                <a:moveTo>
                  <a:pt x="3663035" y="546856"/>
                </a:moveTo>
                <a:cubicBezTo>
                  <a:pt x="2834984" y="-82664"/>
                  <a:pt x="1772703" y="-49806"/>
                  <a:pt x="0" y="68419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82002" y="6021458"/>
            <a:ext cx="226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instances of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1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Subclass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34800" y="2393971"/>
            <a:ext cx="1211995" cy="442942"/>
          </a:xfrm>
          <a:prstGeom prst="roundRect">
            <a:avLst>
              <a:gd name="adj" fmla="val 35399"/>
            </a:avLst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28803" y="4243103"/>
            <a:ext cx="1211995" cy="442942"/>
          </a:xfrm>
          <a:prstGeom prst="roundRect">
            <a:avLst>
              <a:gd name="adj" fmla="val 35399"/>
            </a:avLst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956532" y="2132915"/>
            <a:ext cx="2897475" cy="2231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17561" y="2775175"/>
            <a:ext cx="1331606" cy="1125020"/>
          </a:xfrm>
          <a:prstGeom prst="ellipse">
            <a:avLst/>
          </a:prstGeom>
          <a:solidFill>
            <a:srgbClr val="CCC1DA"/>
          </a:solidFill>
          <a:ln w="28575" cmpd="sng">
            <a:solidFill>
              <a:schemeClr val="accent4"/>
            </a:solidFill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4349" y="5368359"/>
            <a:ext cx="6855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if </a:t>
            </a:r>
            <a:r>
              <a:rPr lang="en-US" sz="2400" dirty="0">
                <a:solidFill>
                  <a:schemeClr val="accent2"/>
                </a:solidFill>
              </a:rPr>
              <a:t>B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6"/>
                </a:solidFill>
              </a:rPr>
              <a:t>subclass</a:t>
            </a:r>
            <a:r>
              <a:rPr lang="en-US" sz="2400" dirty="0"/>
              <a:t> of </a:t>
            </a: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dirty="0"/>
              <a:t>, </a:t>
            </a:r>
          </a:p>
          <a:p>
            <a:r>
              <a:rPr lang="en-US" sz="2400" dirty="0"/>
              <a:t>the instances of </a:t>
            </a:r>
            <a:r>
              <a:rPr lang="en-US" sz="2400" dirty="0">
                <a:solidFill>
                  <a:schemeClr val="accent2"/>
                </a:solidFill>
              </a:rPr>
              <a:t>B</a:t>
            </a:r>
            <a:r>
              <a:rPr lang="en-US" sz="2400" dirty="0"/>
              <a:t> are a </a:t>
            </a:r>
            <a:r>
              <a:rPr lang="en-US" sz="2400" dirty="0">
                <a:solidFill>
                  <a:srgbClr val="F79646"/>
                </a:solidFill>
              </a:rPr>
              <a:t>subset</a:t>
            </a:r>
            <a:r>
              <a:rPr lang="en-US" sz="2400" dirty="0"/>
              <a:t> of the instances of </a:t>
            </a:r>
            <a:r>
              <a:rPr lang="en-US" sz="2400" dirty="0">
                <a:solidFill>
                  <a:schemeClr val="accent2"/>
                </a:solidFill>
              </a:rPr>
              <a:t>A</a:t>
            </a:r>
          </a:p>
        </p:txBody>
      </p:sp>
      <p:cxnSp>
        <p:nvCxnSpPr>
          <p:cNvPr id="14" name="Curved Connector 13"/>
          <p:cNvCxnSpPr>
            <a:stCxn id="4" idx="0"/>
            <a:endCxn id="3" idx="2"/>
          </p:cNvCxnSpPr>
          <p:nvPr/>
        </p:nvCxnSpPr>
        <p:spPr>
          <a:xfrm rot="5400000" flipH="1" flipV="1">
            <a:off x="1334704" y="3237010"/>
            <a:ext cx="1406190" cy="605997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Hierarchies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Classes can be organized in hierarchies</a:t>
            </a:r>
          </a:p>
          <a:p>
            <a:pPr lvl="1"/>
            <a:r>
              <a:rPr lang="el-GR" altLang="en-US" dirty="0"/>
              <a:t>A </a:t>
            </a:r>
            <a:r>
              <a:rPr lang="el-GR" altLang="en-US" dirty="0" err="1"/>
              <a:t>is</a:t>
            </a:r>
            <a:r>
              <a:rPr lang="el-GR" altLang="en-US" dirty="0"/>
              <a:t> a </a:t>
            </a:r>
            <a:r>
              <a:rPr lang="el-GR" altLang="en-US" dirty="0" err="1"/>
              <a:t>subclass</a:t>
            </a:r>
            <a:r>
              <a:rPr lang="el-GR" altLang="en-US" dirty="0"/>
              <a:t> of B </a:t>
            </a:r>
            <a:r>
              <a:rPr lang="el-GR" altLang="en-US" b="1" dirty="0" err="1"/>
              <a:t>if</a:t>
            </a:r>
            <a:r>
              <a:rPr lang="el-GR" altLang="en-US" dirty="0"/>
              <a:t> </a:t>
            </a:r>
            <a:br>
              <a:rPr lang="en-US" altLang="en-US" dirty="0"/>
            </a:br>
            <a:r>
              <a:rPr lang="el-GR" altLang="en-US" dirty="0" err="1"/>
              <a:t>every</a:t>
            </a:r>
            <a:r>
              <a:rPr lang="el-GR" altLang="en-US" dirty="0"/>
              <a:t> </a:t>
            </a:r>
            <a:r>
              <a:rPr lang="el-GR" altLang="en-US" dirty="0" err="1"/>
              <a:t>instance</a:t>
            </a:r>
            <a:r>
              <a:rPr lang="el-GR" altLang="en-US" dirty="0"/>
              <a:t> of A </a:t>
            </a:r>
            <a:r>
              <a:rPr lang="el-GR" altLang="en-US" dirty="0" err="1"/>
              <a:t>is</a:t>
            </a:r>
            <a:r>
              <a:rPr lang="el-GR" altLang="en-US" dirty="0"/>
              <a:t> </a:t>
            </a:r>
            <a:r>
              <a:rPr lang="el-GR" altLang="en-US" dirty="0" err="1"/>
              <a:t>also</a:t>
            </a:r>
            <a:r>
              <a:rPr lang="el-GR" altLang="en-US" dirty="0"/>
              <a:t> </a:t>
            </a:r>
            <a:r>
              <a:rPr lang="el-GR" altLang="en-US" dirty="0" err="1"/>
              <a:t>an</a:t>
            </a:r>
            <a:r>
              <a:rPr lang="el-GR" altLang="en-US" dirty="0"/>
              <a:t> </a:t>
            </a:r>
            <a:r>
              <a:rPr lang="el-GR" altLang="en-US" dirty="0" err="1"/>
              <a:t>instance</a:t>
            </a:r>
            <a:r>
              <a:rPr lang="el-GR" altLang="en-US" dirty="0"/>
              <a:t> of B </a:t>
            </a:r>
            <a:endParaRPr lang="en-US" altLang="en-US" dirty="0"/>
          </a:p>
          <a:p>
            <a:pPr lvl="1"/>
            <a:r>
              <a:rPr lang="en-US" altLang="en-US" dirty="0"/>
              <a:t>the set of instances of A is a subset of the set of instances of B</a:t>
            </a:r>
          </a:p>
          <a:p>
            <a:pPr lvl="1"/>
            <a:r>
              <a:rPr lang="en-US" altLang="en-US" dirty="0"/>
              <a:t>In logic: </a:t>
            </a:r>
            <a:r>
              <a:rPr lang="en-US" altLang="en-US" dirty="0">
                <a:sym typeface="Symbol" charset="2"/>
              </a:rPr>
              <a:t>x A(x)  B(x)</a:t>
            </a:r>
          </a:p>
          <a:p>
            <a:pPr lvl="1"/>
            <a:r>
              <a:rPr lang="en-US" altLang="en-US" dirty="0"/>
              <a:t>B is a superclass of A</a:t>
            </a:r>
          </a:p>
          <a:p>
            <a:r>
              <a:rPr lang="el-GR" altLang="en-US" dirty="0"/>
              <a:t>A </a:t>
            </a:r>
            <a:r>
              <a:rPr lang="el-GR" altLang="en-US" dirty="0" err="1"/>
              <a:t>subclass</a:t>
            </a:r>
            <a:r>
              <a:rPr lang="el-GR" altLang="en-US" dirty="0"/>
              <a:t> </a:t>
            </a:r>
            <a:r>
              <a:rPr lang="el-GR" altLang="en-US" dirty="0" err="1"/>
              <a:t>graph</a:t>
            </a:r>
            <a:r>
              <a:rPr lang="el-GR" altLang="en-US" dirty="0"/>
              <a:t> </a:t>
            </a:r>
            <a:r>
              <a:rPr lang="el-GR" altLang="en-US" dirty="0" err="1"/>
              <a:t>need</a:t>
            </a:r>
            <a:r>
              <a:rPr lang="el-GR" altLang="en-US" dirty="0"/>
              <a:t> </a:t>
            </a:r>
            <a:r>
              <a:rPr lang="el-GR" altLang="en-US" dirty="0" err="1"/>
              <a:t>not</a:t>
            </a:r>
            <a:r>
              <a:rPr lang="el-GR" altLang="en-US" dirty="0"/>
              <a:t> </a:t>
            </a:r>
            <a:r>
              <a:rPr lang="el-GR" altLang="en-US" dirty="0" err="1"/>
              <a:t>be</a:t>
            </a:r>
            <a:r>
              <a:rPr lang="el-GR" altLang="en-US" dirty="0"/>
              <a:t> a </a:t>
            </a:r>
            <a:r>
              <a:rPr lang="el-GR" altLang="en-US" dirty="0" err="1"/>
              <a:t>tree</a:t>
            </a:r>
            <a:r>
              <a:rPr lang="el-GR" altLang="en-US" dirty="0"/>
              <a:t> </a:t>
            </a:r>
            <a:endParaRPr lang="en-US" altLang="en-US" dirty="0"/>
          </a:p>
          <a:p>
            <a:r>
              <a:rPr lang="el-GR" altLang="en-US" dirty="0"/>
              <a:t>A </a:t>
            </a:r>
            <a:r>
              <a:rPr lang="el-GR" altLang="en-US" dirty="0" err="1"/>
              <a:t>class</a:t>
            </a:r>
            <a:r>
              <a:rPr lang="el-GR" altLang="en-US" dirty="0"/>
              <a:t> </a:t>
            </a:r>
            <a:r>
              <a:rPr lang="el-GR" altLang="en-US" dirty="0" err="1"/>
              <a:t>may</a:t>
            </a:r>
            <a:r>
              <a:rPr lang="el-GR" altLang="en-US" dirty="0"/>
              <a:t> </a:t>
            </a:r>
            <a:r>
              <a:rPr lang="el-GR" altLang="en-US" dirty="0" err="1"/>
              <a:t>have</a:t>
            </a:r>
            <a:r>
              <a:rPr lang="el-GR" altLang="en-US" dirty="0"/>
              <a:t> </a:t>
            </a:r>
            <a:r>
              <a:rPr lang="el-GR" altLang="en-US" dirty="0" err="1"/>
              <a:t>multiple</a:t>
            </a:r>
            <a:r>
              <a:rPr lang="el-GR" altLang="en-US" dirty="0"/>
              <a:t> </a:t>
            </a:r>
            <a:r>
              <a:rPr lang="el-GR" altLang="en-US" dirty="0" err="1"/>
              <a:t>superclasses</a:t>
            </a:r>
            <a:r>
              <a:rPr lang="el-GR" altLang="en-US" dirty="0"/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37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75" y="168621"/>
            <a:ext cx="8237165" cy="1143000"/>
          </a:xfrm>
        </p:spPr>
        <p:txBody>
          <a:bodyPr/>
          <a:lstStyle/>
          <a:p>
            <a:r>
              <a:rPr lang="en-US" dirty="0"/>
              <a:t>RDF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75" y="1311621"/>
            <a:ext cx="8228641" cy="4800600"/>
          </a:xfrm>
        </p:spPr>
        <p:txBody>
          <a:bodyPr/>
          <a:lstStyle/>
          <a:p>
            <a:r>
              <a:rPr lang="en-US" sz="2800" dirty="0"/>
              <a:t>Unicode</a:t>
            </a:r>
          </a:p>
          <a:p>
            <a:pPr lvl="1"/>
            <a:r>
              <a:rPr lang="en-US" sz="2400" dirty="0"/>
              <a:t>Standard for encoding international characters</a:t>
            </a:r>
          </a:p>
          <a:p>
            <a:r>
              <a:rPr lang="en-US" sz="2800" dirty="0"/>
              <a:t>URI</a:t>
            </a:r>
          </a:p>
          <a:p>
            <a:pPr lvl="1"/>
            <a:r>
              <a:rPr lang="en-US" sz="2400" dirty="0"/>
              <a:t>String of standardized form to uniquely identify resources</a:t>
            </a:r>
          </a:p>
          <a:p>
            <a:pPr lvl="2"/>
            <a:r>
              <a:rPr lang="en-US" sz="2000" dirty="0"/>
              <a:t>URL: </a:t>
            </a:r>
            <a:r>
              <a:rPr lang="en-US" sz="2000" dirty="0">
                <a:hlinkClick r:id="rId3"/>
              </a:rPr>
              <a:t>http://www.example.org</a:t>
            </a:r>
            <a:endParaRPr lang="en-US" sz="2000" dirty="0"/>
          </a:p>
          <a:p>
            <a:pPr lvl="2"/>
            <a:r>
              <a:rPr lang="en-US" sz="2000" dirty="0"/>
              <a:t>URN: urn:isbn:0-123-45678-9</a:t>
            </a:r>
          </a:p>
          <a:p>
            <a:pPr lvl="1"/>
            <a:r>
              <a:rPr lang="en-US" sz="2400" dirty="0"/>
              <a:t>IRI: international variant of URI (with </a:t>
            </a:r>
            <a:r>
              <a:rPr lang="en-US" sz="2400" dirty="0" err="1"/>
              <a:t>unicode</a:t>
            </a:r>
            <a:r>
              <a:rPr lang="en-US" sz="2400" dirty="0"/>
              <a:t>)</a:t>
            </a:r>
          </a:p>
          <a:p>
            <a:r>
              <a:rPr lang="en-US" sz="2800" dirty="0"/>
              <a:t>XML</a:t>
            </a:r>
            <a:endParaRPr lang="en-US" dirty="0"/>
          </a:p>
          <a:p>
            <a:pPr lvl="1"/>
            <a:r>
              <a:rPr lang="en-US" sz="2400" dirty="0"/>
              <a:t>So that we have a common syntax for Semantic Web</a:t>
            </a:r>
          </a:p>
          <a:p>
            <a:r>
              <a:rPr lang="en-US" sz="2800" dirty="0"/>
              <a:t>XML schema</a:t>
            </a:r>
          </a:p>
          <a:p>
            <a:pPr lvl="1"/>
            <a:r>
              <a:rPr lang="en-US" sz="2400" dirty="0"/>
              <a:t>Define types, e.g., </a:t>
            </a:r>
            <a:r>
              <a:rPr lang="en-US" sz="2400" dirty="0" err="1"/>
              <a:t>USAddress</a:t>
            </a:r>
            <a:r>
              <a:rPr lang="en-US" sz="2400" dirty="0"/>
              <a:t>, for a particular set of XML documents, e.g., Invoices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1346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rdfs:subClassOf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09648" y="97469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48318" y="203315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rdfs:subClassOf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4" idx="0"/>
            <a:endCxn id="3" idx="2"/>
          </p:cNvCxnSpPr>
          <p:nvPr/>
        </p:nvCxnSpPr>
        <p:spPr>
          <a:xfrm rot="16200000" flipV="1">
            <a:off x="6864445" y="1506062"/>
            <a:ext cx="615518" cy="43867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83946" y="4155396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555" y="1520560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0" name="Curved Connector 9"/>
          <p:cNvCxnSpPr>
            <a:stCxn id="8" idx="0"/>
            <a:endCxn id="9" idx="2"/>
          </p:cNvCxnSpPr>
          <p:nvPr/>
        </p:nvCxnSpPr>
        <p:spPr>
          <a:xfrm rot="5400000" flipH="1" flipV="1">
            <a:off x="633451" y="2707071"/>
            <a:ext cx="2191894" cy="70475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44271" y="3612222"/>
            <a:ext cx="3041367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C1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rdfs:subClassOf</a:t>
            </a:r>
            <a:r>
              <a:rPr lang="en-US" dirty="0">
                <a:latin typeface="+mn-lt"/>
              </a:rPr>
              <a:t> C2 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8849" y="2814335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C2</a:t>
            </a:r>
          </a:p>
        </p:txBody>
      </p:sp>
      <p:cxnSp>
        <p:nvCxnSpPr>
          <p:cNvPr id="24" name="Curved Connector 23"/>
          <p:cNvCxnSpPr>
            <a:stCxn id="22" idx="0"/>
            <a:endCxn id="9" idx="2"/>
          </p:cNvCxnSpPr>
          <p:nvPr/>
        </p:nvCxnSpPr>
        <p:spPr>
          <a:xfrm rot="16200000" flipV="1">
            <a:off x="1931434" y="2113845"/>
            <a:ext cx="850833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0"/>
            <a:endCxn id="22" idx="2"/>
          </p:cNvCxnSpPr>
          <p:nvPr/>
        </p:nvCxnSpPr>
        <p:spPr>
          <a:xfrm rot="5400000" flipH="1" flipV="1">
            <a:off x="1555412" y="3078886"/>
            <a:ext cx="898119" cy="1254903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40003" y="3828896"/>
            <a:ext cx="1523997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60870" y="4406348"/>
            <a:ext cx="3909391" cy="16085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rdfs:subClassOf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09648" y="97469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48318" y="203315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rdfs:subClassOf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4" idx="0"/>
            <a:endCxn id="3" idx="2"/>
          </p:cNvCxnSpPr>
          <p:nvPr/>
        </p:nvCxnSpPr>
        <p:spPr>
          <a:xfrm rot="16200000" flipV="1">
            <a:off x="6864445" y="1506062"/>
            <a:ext cx="615518" cy="43867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83946" y="4155396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555" y="1520560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0" name="Curved Connector 9"/>
          <p:cNvCxnSpPr>
            <a:stCxn id="8" idx="0"/>
            <a:endCxn id="9" idx="2"/>
          </p:cNvCxnSpPr>
          <p:nvPr/>
        </p:nvCxnSpPr>
        <p:spPr>
          <a:xfrm rot="5400000" flipH="1" flipV="1">
            <a:off x="633451" y="2707071"/>
            <a:ext cx="2191894" cy="70475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44271" y="3612222"/>
            <a:ext cx="3041367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C1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rdfs:subClassOf</a:t>
            </a:r>
            <a:r>
              <a:rPr lang="en-US" dirty="0">
                <a:latin typeface="+mn-lt"/>
              </a:rPr>
              <a:t> C2 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8849" y="2814335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C2</a:t>
            </a:r>
          </a:p>
        </p:txBody>
      </p:sp>
      <p:cxnSp>
        <p:nvCxnSpPr>
          <p:cNvPr id="24" name="Curved Connector 23"/>
          <p:cNvCxnSpPr>
            <a:stCxn id="22" idx="0"/>
            <a:endCxn id="9" idx="2"/>
          </p:cNvCxnSpPr>
          <p:nvPr/>
        </p:nvCxnSpPr>
        <p:spPr>
          <a:xfrm rot="16200000" flipV="1">
            <a:off x="1931434" y="2113845"/>
            <a:ext cx="850833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0"/>
            <a:endCxn id="22" idx="2"/>
          </p:cNvCxnSpPr>
          <p:nvPr/>
        </p:nvCxnSpPr>
        <p:spPr>
          <a:xfrm rot="5400000" flipH="1" flipV="1">
            <a:off x="1555412" y="3078886"/>
            <a:ext cx="898119" cy="1254903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40003" y="3828896"/>
            <a:ext cx="1523997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4996" y="4668299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1</a:t>
            </a:r>
            <a:r>
              <a:rPr lang="en-US" dirty="0">
                <a:latin typeface="+mn-lt"/>
              </a:rPr>
              <a:t> 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04745" y="4875828"/>
            <a:ext cx="863599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7251" y="4668299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2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27198" y="5338143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2</a:t>
            </a:r>
            <a:r>
              <a:rPr lang="en-US" dirty="0">
                <a:latin typeface="+mn-lt"/>
              </a:rPr>
              <a:t> 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04745" y="5549480"/>
            <a:ext cx="863599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7251" y="5318647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1</a:t>
            </a:r>
            <a:r>
              <a:rPr lang="en-US" dirty="0">
                <a:latin typeface="+mn-lt"/>
              </a:rPr>
              <a:t> 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14566" y="5289015"/>
            <a:ext cx="3645265" cy="554965"/>
            <a:chOff x="1458257" y="4894074"/>
            <a:chExt cx="6139392" cy="1664205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458257" y="4894074"/>
              <a:ext cx="6139392" cy="166420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659309" y="5145895"/>
              <a:ext cx="5645270" cy="1182461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00702" y="6596390"/>
            <a:ext cx="2443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jose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Luis Ambite, Pedro Szekely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1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60870" y="4406348"/>
            <a:ext cx="3909391" cy="16085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rdfs:subClassOf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09648" y="97469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48318" y="203315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rdfs:subClassOf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4" idx="0"/>
            <a:endCxn id="3" idx="2"/>
          </p:cNvCxnSpPr>
          <p:nvPr/>
        </p:nvCxnSpPr>
        <p:spPr>
          <a:xfrm rot="16200000" flipV="1">
            <a:off x="6864445" y="1506062"/>
            <a:ext cx="615518" cy="43867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83946" y="4155396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555" y="1520560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0" name="Curved Connector 9"/>
          <p:cNvCxnSpPr>
            <a:stCxn id="8" idx="0"/>
            <a:endCxn id="9" idx="2"/>
          </p:cNvCxnSpPr>
          <p:nvPr/>
        </p:nvCxnSpPr>
        <p:spPr>
          <a:xfrm rot="5400000" flipH="1" flipV="1">
            <a:off x="633451" y="2707071"/>
            <a:ext cx="2191894" cy="70475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44271" y="3612222"/>
            <a:ext cx="3041367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C1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rdfs:subClassOf</a:t>
            </a:r>
            <a:r>
              <a:rPr lang="en-US" dirty="0">
                <a:latin typeface="+mn-lt"/>
              </a:rPr>
              <a:t> C2 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8849" y="2814335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C2</a:t>
            </a:r>
          </a:p>
        </p:txBody>
      </p:sp>
      <p:cxnSp>
        <p:nvCxnSpPr>
          <p:cNvPr id="24" name="Curved Connector 23"/>
          <p:cNvCxnSpPr>
            <a:stCxn id="22" idx="0"/>
            <a:endCxn id="9" idx="2"/>
          </p:cNvCxnSpPr>
          <p:nvPr/>
        </p:nvCxnSpPr>
        <p:spPr>
          <a:xfrm rot="16200000" flipV="1">
            <a:off x="1931434" y="2113845"/>
            <a:ext cx="850833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0"/>
            <a:endCxn id="22" idx="2"/>
          </p:cNvCxnSpPr>
          <p:nvPr/>
        </p:nvCxnSpPr>
        <p:spPr>
          <a:xfrm rot="5400000" flipH="1" flipV="1">
            <a:off x="1555412" y="3078886"/>
            <a:ext cx="898119" cy="1254903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40003" y="3828896"/>
            <a:ext cx="1523997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4996" y="4668299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1</a:t>
            </a:r>
            <a:r>
              <a:rPr lang="en-US" dirty="0">
                <a:latin typeface="+mn-lt"/>
              </a:rPr>
              <a:t> 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04745" y="4875828"/>
            <a:ext cx="863599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7251" y="4668299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2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27198" y="5338143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2</a:t>
            </a:r>
            <a:r>
              <a:rPr lang="en-US" dirty="0">
                <a:latin typeface="+mn-lt"/>
              </a:rPr>
              <a:t> 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04745" y="5549480"/>
            <a:ext cx="863599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7251" y="5318647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1</a:t>
            </a:r>
            <a:r>
              <a:rPr lang="en-US" dirty="0">
                <a:latin typeface="+mn-lt"/>
              </a:rPr>
              <a:t> 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13911" y="5261127"/>
            <a:ext cx="3645265" cy="554965"/>
            <a:chOff x="1458257" y="4894074"/>
            <a:chExt cx="6139392" cy="1664205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458257" y="4894074"/>
              <a:ext cx="6139392" cy="166420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659309" y="5145895"/>
              <a:ext cx="5645270" cy="1182461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00702" y="6596390"/>
            <a:ext cx="2443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jose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Luis Ambite, Pedro Szekely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9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rdfs:subClassOf</a:t>
            </a:r>
            <a:r>
              <a:rPr lang="en-US" dirty="0"/>
              <a:t> is transitive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199" y="4913389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555" y="1520560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0" name="Curved Connector 9"/>
          <p:cNvCxnSpPr>
            <a:stCxn id="8" idx="0"/>
            <a:endCxn id="9" idx="2"/>
          </p:cNvCxnSpPr>
          <p:nvPr/>
        </p:nvCxnSpPr>
        <p:spPr>
          <a:xfrm rot="5400000" flipH="1" flipV="1">
            <a:off x="-8919" y="2822695"/>
            <a:ext cx="2949887" cy="123150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635176" y="3799801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C2</a:t>
            </a:r>
          </a:p>
        </p:txBody>
      </p:sp>
      <p:cxnSp>
        <p:nvCxnSpPr>
          <p:cNvPr id="24" name="Curved Connector 23"/>
          <p:cNvCxnSpPr>
            <a:stCxn id="22" idx="0"/>
            <a:endCxn id="9" idx="2"/>
          </p:cNvCxnSpPr>
          <p:nvPr/>
        </p:nvCxnSpPr>
        <p:spPr>
          <a:xfrm rot="5400000" flipH="1" flipV="1">
            <a:off x="1136864" y="2854889"/>
            <a:ext cx="1836299" cy="535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0"/>
            <a:endCxn id="22" idx="2"/>
          </p:cNvCxnSpPr>
          <p:nvPr/>
        </p:nvCxnSpPr>
        <p:spPr>
          <a:xfrm rot="5400000" flipH="1" flipV="1">
            <a:off x="1103938" y="3989078"/>
            <a:ext cx="670646" cy="1177977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21323" y="4682378"/>
            <a:ext cx="6326994" cy="88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1134" y="4902193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1</a:t>
            </a:r>
            <a:r>
              <a:rPr lang="en-US" dirty="0">
                <a:latin typeface="+mn-lt"/>
              </a:rPr>
              <a:t> 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70883" y="5109722"/>
            <a:ext cx="863599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43389" y="4902193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2</a:t>
            </a:r>
            <a:r>
              <a:rPr lang="en-US" dirty="0">
                <a:latin typeface="+mn-lt"/>
              </a:rPr>
              <a:t> 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09729" y="5133026"/>
            <a:ext cx="863599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82235" y="4902193"/>
            <a:ext cx="10679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</a:t>
            </a:r>
            <a:r>
              <a:rPr lang="en-US">
                <a:latin typeface="+mn-lt"/>
              </a:rPr>
              <a:t>a </a:t>
            </a:r>
            <a:r>
              <a:rPr lang="en-US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3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5028" y="6596390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2813154" y="2673207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C3</a:t>
            </a:r>
          </a:p>
        </p:txBody>
      </p:sp>
      <p:cxnSp>
        <p:nvCxnSpPr>
          <p:cNvPr id="40" name="Curved Connector 39"/>
          <p:cNvCxnSpPr>
            <a:stCxn id="22" idx="0"/>
            <a:endCxn id="39" idx="2"/>
          </p:cNvCxnSpPr>
          <p:nvPr/>
        </p:nvCxnSpPr>
        <p:spPr>
          <a:xfrm rot="5400000" flipH="1" flipV="1">
            <a:off x="2275413" y="2868986"/>
            <a:ext cx="683652" cy="1177978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9" idx="0"/>
            <a:endCxn id="9" idx="2"/>
          </p:cNvCxnSpPr>
          <p:nvPr/>
        </p:nvCxnSpPr>
        <p:spPr>
          <a:xfrm rot="16200000" flipV="1">
            <a:off x="2289150" y="1756129"/>
            <a:ext cx="709705" cy="112445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194179" y="1877011"/>
            <a:ext cx="4135335" cy="1922790"/>
            <a:chOff x="3024996" y="4378687"/>
            <a:chExt cx="4135335" cy="1922790"/>
          </a:xfrm>
        </p:grpSpPr>
        <p:sp>
          <p:nvSpPr>
            <p:cNvPr id="52" name="Rectangle 51"/>
            <p:cNvSpPr/>
            <p:nvPr/>
          </p:nvSpPr>
          <p:spPr>
            <a:xfrm>
              <a:off x="3605531" y="4378687"/>
              <a:ext cx="3041367" cy="4616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C1 </a:t>
              </a:r>
              <a:r>
                <a:rPr lang="en-US" dirty="0" err="1">
                  <a:solidFill>
                    <a:srgbClr val="77933C"/>
                  </a:solidFill>
                  <a:latin typeface="+mn-lt"/>
                </a:rPr>
                <a:t>rdfs:subClassOf</a:t>
              </a:r>
              <a:r>
                <a:rPr lang="en-US" dirty="0">
                  <a:latin typeface="+mn-lt"/>
                </a:rPr>
                <a:t> C2 .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05531" y="5839812"/>
              <a:ext cx="3028458" cy="46166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C1 </a:t>
              </a:r>
              <a:r>
                <a:rPr lang="en-US" dirty="0" err="1">
                  <a:solidFill>
                    <a:srgbClr val="77933C"/>
                  </a:solidFill>
                  <a:latin typeface="+mn-lt"/>
                </a:rPr>
                <a:t>rdfs:subClassOf</a:t>
              </a:r>
              <a:r>
                <a:rPr lang="en-US" dirty="0">
                  <a:latin typeface="+mn-lt"/>
                </a:rPr>
                <a:t> C3 .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05531" y="5004694"/>
              <a:ext cx="3028458" cy="4616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C2 </a:t>
              </a:r>
              <a:r>
                <a:rPr lang="en-US" dirty="0" err="1">
                  <a:solidFill>
                    <a:srgbClr val="77933C"/>
                  </a:solidFill>
                  <a:latin typeface="+mn-lt"/>
                </a:rPr>
                <a:t>rdfs:subClassOf</a:t>
              </a:r>
              <a:r>
                <a:rPr lang="en-US" dirty="0">
                  <a:latin typeface="+mn-lt"/>
                </a:rPr>
                <a:t> C3 .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024996" y="5641449"/>
              <a:ext cx="413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1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20736" y="3058383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4" idx="1"/>
            <a:endCxn id="4" idx="3"/>
          </p:cNvCxnSpPr>
          <p:nvPr/>
        </p:nvCxnSpPr>
        <p:spPr>
          <a:xfrm rot="10800000" flipH="1">
            <a:off x="2020735" y="3279854"/>
            <a:ext cx="1594215" cy="12700"/>
          </a:xfrm>
          <a:prstGeom prst="curvedConnector5">
            <a:avLst>
              <a:gd name="adj1" fmla="val -14339"/>
              <a:gd name="adj2" fmla="val 3543866"/>
              <a:gd name="adj3" fmla="val 11433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12059" y="1775888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9" name="Curved Connector 18"/>
          <p:cNvCxnSpPr>
            <a:stCxn id="27" idx="3"/>
            <a:endCxn id="18" idx="2"/>
          </p:cNvCxnSpPr>
          <p:nvPr/>
        </p:nvCxnSpPr>
        <p:spPr>
          <a:xfrm flipV="1">
            <a:off x="5205286" y="2218830"/>
            <a:ext cx="132483" cy="2343691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611071" y="4341050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37769" y="6034544"/>
            <a:ext cx="184513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rdfs:Datatype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>
            <a:stCxn id="4" idx="0"/>
            <a:endCxn id="18" idx="2"/>
          </p:cNvCxnSpPr>
          <p:nvPr/>
        </p:nvCxnSpPr>
        <p:spPr>
          <a:xfrm rot="5400000" flipH="1" flipV="1">
            <a:off x="3658030" y="1378645"/>
            <a:ext cx="839553" cy="25199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7" idx="0"/>
            <a:endCxn id="18" idx="2"/>
          </p:cNvCxnSpPr>
          <p:nvPr/>
        </p:nvCxnSpPr>
        <p:spPr>
          <a:xfrm rot="5400000" flipH="1" flipV="1">
            <a:off x="3811864" y="2815145"/>
            <a:ext cx="2122220" cy="92959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8" idx="0"/>
            <a:endCxn id="18" idx="2"/>
          </p:cNvCxnSpPr>
          <p:nvPr/>
        </p:nvCxnSpPr>
        <p:spPr>
          <a:xfrm rot="16200000" flipV="1">
            <a:off x="3891195" y="3665404"/>
            <a:ext cx="3815714" cy="92256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7" idx="0"/>
            <a:endCxn id="4" idx="2"/>
          </p:cNvCxnSpPr>
          <p:nvPr/>
        </p:nvCxnSpPr>
        <p:spPr>
          <a:xfrm rot="16200000" flipV="1">
            <a:off x="3193150" y="3126020"/>
            <a:ext cx="839725" cy="159033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8" idx="1"/>
            <a:endCxn id="4" idx="2"/>
          </p:cNvCxnSpPr>
          <p:nvPr/>
        </p:nvCxnSpPr>
        <p:spPr>
          <a:xfrm rot="10800000">
            <a:off x="2817845" y="3501325"/>
            <a:ext cx="2519925" cy="27546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8" idx="1"/>
            <a:endCxn id="4" idx="1"/>
          </p:cNvCxnSpPr>
          <p:nvPr/>
        </p:nvCxnSpPr>
        <p:spPr>
          <a:xfrm rot="10800000">
            <a:off x="2020737" y="3279855"/>
            <a:ext cx="3317033" cy="2976161"/>
          </a:xfrm>
          <a:prstGeom prst="curvedConnector3">
            <a:avLst>
              <a:gd name="adj1" fmla="val 106892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28" idx="0"/>
            <a:endCxn id="18" idx="3"/>
          </p:cNvCxnSpPr>
          <p:nvPr/>
        </p:nvCxnSpPr>
        <p:spPr>
          <a:xfrm rot="5400000" flipH="1" flipV="1">
            <a:off x="4243315" y="4014380"/>
            <a:ext cx="4037185" cy="3144"/>
          </a:xfrm>
          <a:prstGeom prst="curvedConnector4">
            <a:avLst>
              <a:gd name="adj1" fmla="val 47257"/>
              <a:gd name="adj2" fmla="val 7370992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0"/>
            <a:endCxn id="18" idx="1"/>
          </p:cNvCxnSpPr>
          <p:nvPr/>
        </p:nvCxnSpPr>
        <p:spPr>
          <a:xfrm rot="5400000" flipH="1" flipV="1">
            <a:off x="3084439" y="1730764"/>
            <a:ext cx="1061024" cy="1594215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0"/>
            <a:endCxn id="4" idx="0"/>
          </p:cNvCxnSpPr>
          <p:nvPr/>
        </p:nvCxnSpPr>
        <p:spPr>
          <a:xfrm rot="16200000" flipH="1" flipV="1">
            <a:off x="3436559" y="1157172"/>
            <a:ext cx="1282495" cy="2519925"/>
          </a:xfrm>
          <a:prstGeom prst="curvedConnector3">
            <a:avLst>
              <a:gd name="adj1" fmla="val -1782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rdfs:Property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0491" y="412086"/>
            <a:ext cx="4426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the class of resources that are RDF properties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90477" y="3058383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4" idx="0"/>
            <a:endCxn id="4" idx="3"/>
          </p:cNvCxnSpPr>
          <p:nvPr/>
        </p:nvCxnSpPr>
        <p:spPr>
          <a:xfrm rot="16200000" flipH="1">
            <a:off x="4075402" y="2770565"/>
            <a:ext cx="221471" cy="797107"/>
          </a:xfrm>
          <a:prstGeom prst="curvedConnector4">
            <a:avLst>
              <a:gd name="adj1" fmla="val -103219"/>
              <a:gd name="adj2" fmla="val 12867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584691" y="1764072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7" name="Curved Connector 6"/>
          <p:cNvCxnSpPr>
            <a:stCxn id="8" idx="3"/>
            <a:endCxn id="6" idx="2"/>
          </p:cNvCxnSpPr>
          <p:nvPr/>
        </p:nvCxnSpPr>
        <p:spPr>
          <a:xfrm flipH="1" flipV="1">
            <a:off x="5510401" y="2207014"/>
            <a:ext cx="668506" cy="2355507"/>
          </a:xfrm>
          <a:prstGeom prst="curvedConnector4">
            <a:avLst>
              <a:gd name="adj1" fmla="val -34196"/>
              <a:gd name="adj2" fmla="val 54701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584692" y="4341050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91259" y="6034544"/>
            <a:ext cx="184513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rdfs:Datatype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0" name="Curved Connector 9"/>
          <p:cNvCxnSpPr>
            <a:stCxn id="4" idx="0"/>
            <a:endCxn id="6" idx="2"/>
          </p:cNvCxnSpPr>
          <p:nvPr/>
        </p:nvCxnSpPr>
        <p:spPr>
          <a:xfrm rot="5400000" flipH="1" flipV="1">
            <a:off x="4223309" y="1771291"/>
            <a:ext cx="851369" cy="172281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0"/>
            <a:endCxn id="6" idx="2"/>
          </p:cNvCxnSpPr>
          <p:nvPr/>
        </p:nvCxnSpPr>
        <p:spPr>
          <a:xfrm rot="5400000" flipH="1" flipV="1">
            <a:off x="4379082" y="3209732"/>
            <a:ext cx="2134036" cy="12860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6" idx="3"/>
          </p:cNvCxnSpPr>
          <p:nvPr/>
        </p:nvCxnSpPr>
        <p:spPr>
          <a:xfrm rot="16200000" flipV="1">
            <a:off x="4815657" y="3605997"/>
            <a:ext cx="4066998" cy="826089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0"/>
            <a:endCxn id="4" idx="2"/>
          </p:cNvCxnSpPr>
          <p:nvPr/>
        </p:nvCxnSpPr>
        <p:spPr>
          <a:xfrm rot="16200000" flipV="1">
            <a:off x="4164831" y="3124080"/>
            <a:ext cx="839725" cy="159421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1"/>
            <a:endCxn id="4" idx="2"/>
          </p:cNvCxnSpPr>
          <p:nvPr/>
        </p:nvCxnSpPr>
        <p:spPr>
          <a:xfrm rot="10800000">
            <a:off x="3787585" y="3501325"/>
            <a:ext cx="2203674" cy="27546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4" idx="1"/>
          </p:cNvCxnSpPr>
          <p:nvPr/>
        </p:nvCxnSpPr>
        <p:spPr>
          <a:xfrm rot="10800000">
            <a:off x="2990477" y="3279855"/>
            <a:ext cx="3000782" cy="2976161"/>
          </a:xfrm>
          <a:prstGeom prst="curvedConnector3">
            <a:avLst>
              <a:gd name="adj1" fmla="val 107618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87785" y="546253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22" name="Curved Connector 21"/>
          <p:cNvCxnSpPr>
            <a:stCxn id="21" idx="0"/>
            <a:endCxn id="4" idx="1"/>
          </p:cNvCxnSpPr>
          <p:nvPr/>
        </p:nvCxnSpPr>
        <p:spPr>
          <a:xfrm rot="5400000" flipH="1" flipV="1">
            <a:off x="1269400" y="3741460"/>
            <a:ext cx="2182682" cy="1259471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6" idx="1"/>
          </p:cNvCxnSpPr>
          <p:nvPr/>
        </p:nvCxnSpPr>
        <p:spPr>
          <a:xfrm rot="5400000" flipH="1" flipV="1">
            <a:off x="1419352" y="2297198"/>
            <a:ext cx="3476993" cy="2853685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rdfs:Property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1506620"/>
            <a:ext cx="80352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the class of resources that are RDF properties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50294" y="659639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51887" y="4589857"/>
            <a:ext cx="71475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n-lt"/>
              </a:rPr>
              <a:t>A RDF property asserts a relationship </a:t>
            </a:r>
          </a:p>
          <a:p>
            <a:pPr algn="ctr"/>
            <a:r>
              <a:rPr lang="en-US" sz="2800" dirty="0">
                <a:latin typeface="+mn-lt"/>
              </a:rPr>
              <a:t>between </a:t>
            </a:r>
          </a:p>
          <a:p>
            <a:pPr algn="ctr"/>
            <a:r>
              <a:rPr lang="en-US" sz="2800" dirty="0">
                <a:latin typeface="+mn-lt"/>
              </a:rPr>
              <a:t>two resources or</a:t>
            </a:r>
          </a:p>
          <a:p>
            <a:pPr algn="ctr"/>
            <a:r>
              <a:rPr lang="en-US" sz="2800" dirty="0">
                <a:latin typeface="+mn-lt"/>
              </a:rPr>
              <a:t>a resource and a literal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0846" y="2505333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20994" y="3721482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</a:t>
            </a:r>
          </a:p>
        </p:txBody>
      </p:sp>
      <p:cxnSp>
        <p:nvCxnSpPr>
          <p:cNvPr id="27" name="Curved Connector 26"/>
          <p:cNvCxnSpPr>
            <a:stCxn id="26" idx="0"/>
            <a:endCxn id="24" idx="2"/>
          </p:cNvCxnSpPr>
          <p:nvPr/>
        </p:nvCxnSpPr>
        <p:spPr>
          <a:xfrm rot="16200000" flipV="1">
            <a:off x="3827465" y="3334878"/>
            <a:ext cx="773207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209485" y="3964896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79646"/>
                </a:solidFill>
                <a:latin typeface="+mn-lt"/>
              </a:rPr>
              <a:t>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431015" y="3986865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79646"/>
                </a:solidFill>
                <a:latin typeface="+mn-lt"/>
              </a:rPr>
              <a:t>y</a:t>
            </a:r>
          </a:p>
        </p:txBody>
      </p:sp>
      <p:cxnSp>
        <p:nvCxnSpPr>
          <p:cNvPr id="34" name="Straight Arrow Connector 33"/>
          <p:cNvCxnSpPr>
            <a:stCxn id="31" idx="3"/>
            <a:endCxn id="33" idx="1"/>
          </p:cNvCxnSpPr>
          <p:nvPr/>
        </p:nvCxnSpPr>
        <p:spPr>
          <a:xfrm>
            <a:off x="2995632" y="4186367"/>
            <a:ext cx="2435383" cy="2196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rdfs:domain</a:t>
            </a:r>
            <a:r>
              <a:rPr lang="en-US" dirty="0"/>
              <a:t>, </a:t>
            </a:r>
            <a:r>
              <a:rPr lang="en-US" dirty="0" err="1"/>
              <a:t>rdfs:range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92430" y="1967462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199" y="3200705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rdfs:domain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0912" y="3175252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rdfs:range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4" idx="0"/>
            <a:endCxn id="3" idx="2"/>
          </p:cNvCxnSpPr>
          <p:nvPr/>
        </p:nvCxnSpPr>
        <p:spPr>
          <a:xfrm rot="5400000" flipH="1" flipV="1">
            <a:off x="1572885" y="2237940"/>
            <a:ext cx="790301" cy="113523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0"/>
            <a:endCxn id="3" idx="2"/>
          </p:cNvCxnSpPr>
          <p:nvPr/>
        </p:nvCxnSpPr>
        <p:spPr>
          <a:xfrm rot="16200000" flipV="1">
            <a:off x="2742468" y="2203587"/>
            <a:ext cx="764848" cy="117848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6843" y="5368359"/>
            <a:ext cx="449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err="1">
                <a:solidFill>
                  <a:schemeClr val="accent3"/>
                </a:solidFill>
              </a:rPr>
              <a:t>rdfs:domain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9BBB59"/>
                </a:solidFill>
              </a:rPr>
              <a:t>rdfs:range</a:t>
            </a:r>
            <a:r>
              <a:rPr lang="en-US" sz="2400" dirty="0"/>
              <a:t> are instances of </a:t>
            </a:r>
            <a:r>
              <a:rPr lang="en-US" sz="2400" dirty="0" err="1">
                <a:solidFill>
                  <a:schemeClr val="accent2"/>
                </a:solidFill>
              </a:rPr>
              <a:t>rdfs:property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4597" y="6596390"/>
            <a:ext cx="2499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SzekelyJ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993608" y="1710233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43754" y="2880474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</a:t>
            </a:r>
          </a:p>
        </p:txBody>
      </p:sp>
      <p:cxnSp>
        <p:nvCxnSpPr>
          <p:cNvPr id="14" name="Curved Connector 13"/>
          <p:cNvCxnSpPr/>
          <p:nvPr/>
        </p:nvCxnSpPr>
        <p:spPr>
          <a:xfrm rot="16200000" flipV="1">
            <a:off x="6550227" y="2539778"/>
            <a:ext cx="773207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343727" y="3164692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79646"/>
                </a:solidFill>
                <a:latin typeface="+mn-lt"/>
              </a:rPr>
              <a:t>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759468" y="3164692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79646"/>
                </a:solidFill>
                <a:latin typeface="+mn-lt"/>
              </a:rPr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29874" y="3386163"/>
            <a:ext cx="162959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000826" y="2215992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>
                <a:solidFill>
                  <a:srgbClr val="C0504D"/>
                </a:solidFill>
                <a:latin typeface="+mn-lt"/>
              </a:rPr>
              <a:t>C1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54094" y="2221896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C2</a:t>
            </a:r>
          </a:p>
        </p:txBody>
      </p:sp>
      <p:cxnSp>
        <p:nvCxnSpPr>
          <p:cNvPr id="22" name="Curved Connector 21"/>
          <p:cNvCxnSpPr>
            <a:stCxn id="15" idx="0"/>
            <a:endCxn id="20" idx="2"/>
          </p:cNvCxnSpPr>
          <p:nvPr/>
        </p:nvCxnSpPr>
        <p:spPr>
          <a:xfrm rot="16200000" flipV="1">
            <a:off x="5312472" y="2740362"/>
            <a:ext cx="505758" cy="34290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6" idx="0"/>
            <a:endCxn id="21" idx="2"/>
          </p:cNvCxnSpPr>
          <p:nvPr/>
        </p:nvCxnSpPr>
        <p:spPr>
          <a:xfrm rot="5400000" flipH="1" flipV="1">
            <a:off x="7999928" y="2817452"/>
            <a:ext cx="499854" cy="1946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804" y="3844283"/>
            <a:ext cx="25692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States that all</a:t>
            </a:r>
          </a:p>
          <a:p>
            <a:r>
              <a:rPr lang="en-US" sz="2000" i="1" dirty="0">
                <a:latin typeface="+mn-lt"/>
              </a:rPr>
              <a:t>subjects</a:t>
            </a:r>
            <a:r>
              <a:rPr lang="en-US" sz="2000" dirty="0">
                <a:latin typeface="+mn-lt"/>
              </a:rPr>
              <a:t> of a property </a:t>
            </a:r>
          </a:p>
          <a:p>
            <a:r>
              <a:rPr lang="en-US" sz="2000" dirty="0">
                <a:latin typeface="+mn-lt"/>
              </a:rPr>
              <a:t>must be instances of a </a:t>
            </a:r>
          </a:p>
          <a:p>
            <a:r>
              <a:rPr lang="en-US" sz="2000" dirty="0">
                <a:latin typeface="+mn-lt"/>
              </a:rPr>
              <a:t>given class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4670" y="3828751"/>
            <a:ext cx="25692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States that all</a:t>
            </a:r>
          </a:p>
          <a:p>
            <a:r>
              <a:rPr lang="en-US" sz="2000" i="1" dirty="0">
                <a:latin typeface="+mn-lt"/>
              </a:rPr>
              <a:t>objects</a:t>
            </a:r>
            <a:r>
              <a:rPr lang="en-US" sz="2000" dirty="0">
                <a:latin typeface="+mn-lt"/>
              </a:rPr>
              <a:t> of a property </a:t>
            </a:r>
          </a:p>
          <a:p>
            <a:r>
              <a:rPr lang="en-US" sz="2000" dirty="0">
                <a:latin typeface="+mn-lt"/>
              </a:rPr>
              <a:t>must be instances of a </a:t>
            </a:r>
          </a:p>
          <a:p>
            <a:r>
              <a:rPr lang="en-US" sz="2000" dirty="0">
                <a:latin typeface="+mn-lt"/>
              </a:rPr>
              <a:t>given class</a:t>
            </a:r>
          </a:p>
        </p:txBody>
      </p:sp>
    </p:spTree>
    <p:extLst>
      <p:ext uri="{BB962C8B-B14F-4D97-AF65-F5344CB8AC3E}">
        <p14:creationId xmlns:p14="http://schemas.microsoft.com/office/powerpoint/2010/main" val="63414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</a:t>
            </a:r>
            <a:r>
              <a:rPr lang="en-US" dirty="0" err="1"/>
              <a:t>rdfs:domain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90991" y="209033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8212" y="4313818"/>
            <a:ext cx="902711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81264" y="403318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</a:t>
            </a:r>
          </a:p>
        </p:txBody>
      </p:sp>
      <p:cxnSp>
        <p:nvCxnSpPr>
          <p:cNvPr id="11" name="Curved Connector 10"/>
          <p:cNvCxnSpPr>
            <a:stCxn id="10" idx="0"/>
            <a:endCxn id="3" idx="2"/>
          </p:cNvCxnSpPr>
          <p:nvPr/>
        </p:nvCxnSpPr>
        <p:spPr>
          <a:xfrm rot="5400000" flipH="1" flipV="1">
            <a:off x="6154320" y="2753296"/>
            <a:ext cx="1499910" cy="1059874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3892" y="3395989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943598" y="2109059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>
            <a:stCxn id="25" idx="0"/>
            <a:endCxn id="29" idx="2"/>
          </p:cNvCxnSpPr>
          <p:nvPr/>
        </p:nvCxnSpPr>
        <p:spPr>
          <a:xfrm rot="16200000" flipV="1">
            <a:off x="4739899" y="2698921"/>
            <a:ext cx="843988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3267" y="2090336"/>
            <a:ext cx="2309496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rdfs:domain</a:t>
            </a:r>
            <a:r>
              <a:rPr lang="en-US" dirty="0">
                <a:latin typeface="+mn-lt"/>
              </a:rPr>
              <a:t> C .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70115" y="428717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79646"/>
                </a:solidFill>
                <a:latin typeface="+mn-lt"/>
              </a:rPr>
              <a:t>x</a:t>
            </a:r>
          </a:p>
        </p:txBody>
      </p:sp>
      <p:cxnSp>
        <p:nvCxnSpPr>
          <p:cNvPr id="38" name="Curved Connector 37"/>
          <p:cNvCxnSpPr>
            <a:stCxn id="37" idx="0"/>
            <a:endCxn id="25" idx="2"/>
          </p:cNvCxnSpPr>
          <p:nvPr/>
        </p:nvCxnSpPr>
        <p:spPr>
          <a:xfrm rot="5400000" flipH="1" flipV="1">
            <a:off x="4725954" y="3576167"/>
            <a:ext cx="448247" cy="97377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158966" y="3737233"/>
            <a:ext cx="2216177" cy="73889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72174" h="993155">
                <a:moveTo>
                  <a:pt x="0" y="993156"/>
                </a:moveTo>
                <a:cubicBezTo>
                  <a:pt x="2086021" y="695063"/>
                  <a:pt x="3469784" y="-317414"/>
                  <a:pt x="5572174" y="99097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00923" y="3358457"/>
            <a:ext cx="172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implies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9482" y="6596390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 Pedro Szekely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3189" y="5208339"/>
            <a:ext cx="177704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 </a:t>
            </a:r>
            <a:r>
              <a:rPr lang="en-US" dirty="0" err="1">
                <a:latin typeface="+mn-lt"/>
              </a:rPr>
              <a:t>rdf:type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18" name="Freeform 17"/>
          <p:cNvSpPr/>
          <p:nvPr/>
        </p:nvSpPr>
        <p:spPr>
          <a:xfrm>
            <a:off x="2125835" y="4641782"/>
            <a:ext cx="2227221" cy="78152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6821682"/>
              <a:gd name="connsiteY0" fmla="*/ 1300222 h 1300222"/>
              <a:gd name="connsiteX1" fmla="*/ 6821682 w 6821682"/>
              <a:gd name="connsiteY1" fmla="*/ 79605 h 1300222"/>
              <a:gd name="connsiteX0" fmla="*/ 0 w 6821682"/>
              <a:gd name="connsiteY0" fmla="*/ 1259631 h 1259631"/>
              <a:gd name="connsiteX1" fmla="*/ 6821682 w 6821682"/>
              <a:gd name="connsiteY1" fmla="*/ 39014 h 1259631"/>
              <a:gd name="connsiteX0" fmla="*/ 0 w 5599942"/>
              <a:gd name="connsiteY0" fmla="*/ 51545 h 1101998"/>
              <a:gd name="connsiteX1" fmla="*/ 5599942 w 5599942"/>
              <a:gd name="connsiteY1" fmla="*/ 1101998 h 1101998"/>
              <a:gd name="connsiteX0" fmla="*/ 0 w 5599942"/>
              <a:gd name="connsiteY0" fmla="*/ 0 h 1050453"/>
              <a:gd name="connsiteX1" fmla="*/ 5599942 w 5599942"/>
              <a:gd name="connsiteY1" fmla="*/ 1050453 h 105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9942" h="1050453">
                <a:moveTo>
                  <a:pt x="0" y="0"/>
                </a:moveTo>
                <a:cubicBezTo>
                  <a:pt x="1586220" y="696428"/>
                  <a:pt x="3469787" y="782379"/>
                  <a:pt x="5599942" y="105045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25835" y="5222809"/>
            <a:ext cx="172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implies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591285" y="4298571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y</a:t>
            </a:r>
          </a:p>
        </p:txBody>
      </p:sp>
      <p:cxnSp>
        <p:nvCxnSpPr>
          <p:cNvPr id="7" name="Straight Arrow Connector 6"/>
          <p:cNvCxnSpPr>
            <a:stCxn id="37" idx="3"/>
            <a:endCxn id="26" idx="1"/>
          </p:cNvCxnSpPr>
          <p:nvPr/>
        </p:nvCxnSpPr>
        <p:spPr>
          <a:xfrm>
            <a:off x="4856262" y="4508649"/>
            <a:ext cx="2735023" cy="1139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21" grpId="0" animBg="1"/>
      <p:bldP spid="22" grpId="0"/>
      <p:bldP spid="17" grpId="0" animBg="1"/>
      <p:bldP spid="18" grpId="0" animBg="1"/>
      <p:bldP spid="19" grpId="0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</a:t>
            </a:r>
            <a:r>
              <a:rPr lang="en-US" dirty="0" err="1"/>
              <a:t>rdfs:range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90991" y="209033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8212" y="4313818"/>
            <a:ext cx="899605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x P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81264" y="403318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</a:t>
            </a:r>
          </a:p>
        </p:txBody>
      </p:sp>
      <p:cxnSp>
        <p:nvCxnSpPr>
          <p:cNvPr id="11" name="Curved Connector 10"/>
          <p:cNvCxnSpPr>
            <a:stCxn id="10" idx="0"/>
            <a:endCxn id="3" idx="2"/>
          </p:cNvCxnSpPr>
          <p:nvPr/>
        </p:nvCxnSpPr>
        <p:spPr>
          <a:xfrm rot="5400000" flipH="1" flipV="1">
            <a:off x="6154320" y="2753296"/>
            <a:ext cx="1499910" cy="1059874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345828" y="2846899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latin typeface="+mn-lt"/>
              </a:rPr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943598" y="2109059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>
            <a:stCxn id="25" idx="0"/>
            <a:endCxn id="29" idx="2"/>
          </p:cNvCxnSpPr>
          <p:nvPr/>
        </p:nvCxnSpPr>
        <p:spPr>
          <a:xfrm rot="16200000" flipV="1">
            <a:off x="5165412" y="2273408"/>
            <a:ext cx="294898" cy="85208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3267" y="2090336"/>
            <a:ext cx="2054858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rdfs:range</a:t>
            </a:r>
            <a:r>
              <a:rPr lang="en-US" dirty="0">
                <a:latin typeface="+mn-lt"/>
              </a:rPr>
              <a:t> C .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70115" y="428717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x</a:t>
            </a:r>
          </a:p>
        </p:txBody>
      </p:sp>
      <p:cxnSp>
        <p:nvCxnSpPr>
          <p:cNvPr id="38" name="Curved Connector 37"/>
          <p:cNvCxnSpPr>
            <a:stCxn id="26" idx="0"/>
            <a:endCxn id="25" idx="2"/>
          </p:cNvCxnSpPr>
          <p:nvPr/>
        </p:nvCxnSpPr>
        <p:spPr>
          <a:xfrm rot="16200000" flipV="1">
            <a:off x="6357266" y="2671477"/>
            <a:ext cx="1008730" cy="224545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158966" y="3535197"/>
            <a:ext cx="3665224" cy="94093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72174" h="993155">
                <a:moveTo>
                  <a:pt x="0" y="993156"/>
                </a:moveTo>
                <a:cubicBezTo>
                  <a:pt x="2086021" y="695063"/>
                  <a:pt x="3469784" y="-317414"/>
                  <a:pt x="5572174" y="99097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00923" y="3358457"/>
            <a:ext cx="172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implies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9482" y="6596390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 Pedro Szekely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3189" y="5208339"/>
            <a:ext cx="177086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y </a:t>
            </a:r>
            <a:r>
              <a:rPr lang="en-US" dirty="0" err="1">
                <a:latin typeface="+mn-lt"/>
              </a:rPr>
              <a:t>rdf:type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18" name="Freeform 17"/>
          <p:cNvSpPr/>
          <p:nvPr/>
        </p:nvSpPr>
        <p:spPr>
          <a:xfrm>
            <a:off x="2125835" y="4641782"/>
            <a:ext cx="2227221" cy="78152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6821682"/>
              <a:gd name="connsiteY0" fmla="*/ 1300222 h 1300222"/>
              <a:gd name="connsiteX1" fmla="*/ 6821682 w 6821682"/>
              <a:gd name="connsiteY1" fmla="*/ 79605 h 1300222"/>
              <a:gd name="connsiteX0" fmla="*/ 0 w 6821682"/>
              <a:gd name="connsiteY0" fmla="*/ 1259631 h 1259631"/>
              <a:gd name="connsiteX1" fmla="*/ 6821682 w 6821682"/>
              <a:gd name="connsiteY1" fmla="*/ 39014 h 1259631"/>
              <a:gd name="connsiteX0" fmla="*/ 0 w 5599942"/>
              <a:gd name="connsiteY0" fmla="*/ 51545 h 1101998"/>
              <a:gd name="connsiteX1" fmla="*/ 5599942 w 5599942"/>
              <a:gd name="connsiteY1" fmla="*/ 1101998 h 1101998"/>
              <a:gd name="connsiteX0" fmla="*/ 0 w 5599942"/>
              <a:gd name="connsiteY0" fmla="*/ 0 h 1050453"/>
              <a:gd name="connsiteX1" fmla="*/ 5599942 w 5599942"/>
              <a:gd name="connsiteY1" fmla="*/ 1050453 h 105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9942" h="1050453">
                <a:moveTo>
                  <a:pt x="0" y="0"/>
                </a:moveTo>
                <a:cubicBezTo>
                  <a:pt x="1586220" y="696428"/>
                  <a:pt x="3469787" y="782379"/>
                  <a:pt x="5599942" y="105045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25835" y="5222809"/>
            <a:ext cx="172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implies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591285" y="4298571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79646"/>
                </a:solidFill>
                <a:latin typeface="+mn-lt"/>
              </a:rPr>
              <a:t>y</a:t>
            </a:r>
          </a:p>
        </p:txBody>
      </p:sp>
      <p:cxnSp>
        <p:nvCxnSpPr>
          <p:cNvPr id="7" name="Straight Arrow Connector 6"/>
          <p:cNvCxnSpPr>
            <a:stCxn id="37" idx="3"/>
            <a:endCxn id="26" idx="1"/>
          </p:cNvCxnSpPr>
          <p:nvPr/>
        </p:nvCxnSpPr>
        <p:spPr>
          <a:xfrm>
            <a:off x="4856262" y="4508649"/>
            <a:ext cx="2735023" cy="1139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21" grpId="0" animBg="1"/>
      <p:bldP spid="22" grpId="0"/>
      <p:bldP spid="17" grpId="0" animBg="1"/>
      <p:bldP spid="18" grpId="0" animBg="1"/>
      <p:bldP spid="19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So that we can have different markup vocabularies in one document</a:t>
            </a:r>
          </a:p>
          <a:p>
            <a:r>
              <a:rPr lang="en-US" dirty="0"/>
              <a:t>RDF (Resource Description Framework)</a:t>
            </a:r>
          </a:p>
          <a:p>
            <a:pPr lvl="1"/>
            <a:r>
              <a:rPr lang="en-US" dirty="0"/>
              <a:t>Was used to represent metadata of Web resources</a:t>
            </a:r>
          </a:p>
          <a:p>
            <a:pPr lvl="2"/>
            <a:r>
              <a:rPr lang="en-US" dirty="0"/>
              <a:t>E.g., title, author, modification date</a:t>
            </a:r>
          </a:p>
          <a:p>
            <a:pPr lvl="1"/>
            <a:r>
              <a:rPr lang="en-US" dirty="0"/>
              <a:t>Generally, a graph representation of any resources</a:t>
            </a:r>
          </a:p>
          <a:p>
            <a:pPr lvl="2"/>
            <a:r>
              <a:rPr lang="en-US" dirty="0"/>
              <a:t>Triple: subject-predicate-object </a:t>
            </a:r>
          </a:p>
          <a:p>
            <a:pPr lvl="3"/>
            <a:r>
              <a:rPr lang="en-US" dirty="0"/>
              <a:t>Subject predicate are URIs, object can be URI or Literal	</a:t>
            </a:r>
          </a:p>
          <a:p>
            <a:pPr lvl="1"/>
            <a:r>
              <a:rPr lang="en-US" dirty="0"/>
              <a:t>Anyone can define vocabulary of terms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2195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rdfs:domain</a:t>
            </a:r>
            <a:r>
              <a:rPr lang="en-US" dirty="0"/>
              <a:t>, </a:t>
            </a:r>
            <a:r>
              <a:rPr lang="en-US" dirty="0" err="1"/>
              <a:t>rdfs:range</a:t>
            </a:r>
            <a:r>
              <a:rPr lang="en-US" dirty="0"/>
              <a:t>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8361" y="1714798"/>
            <a:ext cx="4167278" cy="1015663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dirty="0" err="1">
                <a:latin typeface="+mn-lt"/>
              </a:rPr>
              <a:t>foaf:based_near</a:t>
            </a:r>
            <a:r>
              <a:rPr lang="en-US" sz="2000" dirty="0">
                <a:latin typeface="+mn-lt"/>
              </a:rPr>
              <a:t>     a </a:t>
            </a:r>
            <a:r>
              <a:rPr lang="en-US" sz="2000" dirty="0" err="1">
                <a:latin typeface="+mn-lt"/>
              </a:rPr>
              <a:t>rdf:Property</a:t>
            </a:r>
            <a:r>
              <a:rPr lang="pl-PL" sz="2000" dirty="0">
                <a:latin typeface="+mn-lt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pl-PL" sz="2000" dirty="0">
                <a:latin typeface="+mn-lt"/>
              </a:rPr>
              <a:t>	</a:t>
            </a:r>
            <a:r>
              <a:rPr lang="pl-PL" sz="2000" dirty="0" err="1">
                <a:latin typeface="+mn-lt"/>
              </a:rPr>
              <a:t>rdfs:domain</a:t>
            </a:r>
            <a:r>
              <a:rPr lang="pl-PL" sz="2000" dirty="0">
                <a:latin typeface="+mn-lt"/>
              </a:rPr>
              <a:t> 	</a:t>
            </a:r>
            <a:r>
              <a:rPr lang="pl-PL" sz="2000" dirty="0" err="1">
                <a:latin typeface="+mn-lt"/>
              </a:rPr>
              <a:t>foaf:Person</a:t>
            </a:r>
            <a:r>
              <a:rPr lang="pl-PL" sz="2000" dirty="0">
                <a:latin typeface="+mn-lt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da-DK" sz="2000" dirty="0">
                <a:latin typeface="+mn-lt"/>
              </a:rPr>
              <a:t>	</a:t>
            </a:r>
            <a:r>
              <a:rPr lang="da-DK" sz="2000" dirty="0" err="1">
                <a:latin typeface="+mn-lt"/>
              </a:rPr>
              <a:t>rdfs:range</a:t>
            </a:r>
            <a:r>
              <a:rPr lang="da-DK" sz="2000" dirty="0">
                <a:latin typeface="+mn-lt"/>
              </a:rPr>
              <a:t> 	wgs84:SpatialThing .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9396" y="3498598"/>
            <a:ext cx="683747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+mn-lt"/>
              </a:rPr>
              <a:t>ex:pedro</a:t>
            </a:r>
            <a:r>
              <a:rPr lang="en-US" dirty="0">
                <a:latin typeface="+mn-lt"/>
              </a:rPr>
              <a:t>     </a:t>
            </a:r>
            <a:r>
              <a:rPr lang="en-US" dirty="0" err="1">
                <a:latin typeface="+mn-lt"/>
              </a:rPr>
              <a:t>foaf:based_near</a:t>
            </a:r>
            <a:r>
              <a:rPr lang="en-US" dirty="0">
                <a:latin typeface="+mn-lt"/>
              </a:rPr>
              <a:t>     </a:t>
            </a:r>
            <a:r>
              <a:rPr lang="en-US" dirty="0" err="1">
                <a:latin typeface="+mn-lt"/>
              </a:rPr>
              <a:t>dbpedia:Los_Angeles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0980" y="5462072"/>
            <a:ext cx="6947334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dbpedia:Los_Angeles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 </a:t>
            </a:r>
            <a:r>
              <a:rPr lang="en-US" dirty="0" err="1">
                <a:latin typeface="+mn-lt"/>
              </a:rPr>
              <a:t>rdf:type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 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wgs84:SpatialThing </a:t>
            </a:r>
            <a:r>
              <a:rPr lang="en-US" dirty="0">
                <a:latin typeface="+mn-lt"/>
              </a:rPr>
              <a:t> 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8135" y="4189288"/>
            <a:ext cx="1" cy="549312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4220" y="4221720"/>
            <a:ext cx="117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/>
              <a:t>implies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7422" y="6596390"/>
            <a:ext cx="2486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 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71829" y="4882334"/>
            <a:ext cx="4137095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ex:pedro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latin typeface="+mn-lt"/>
              </a:rPr>
              <a:t>rdf:type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foaf:Person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7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rdfs:domain</a:t>
            </a:r>
            <a:r>
              <a:rPr lang="en-US" dirty="0"/>
              <a:t>, </a:t>
            </a:r>
            <a:r>
              <a:rPr lang="en-US" dirty="0" err="1"/>
              <a:t>rdfs:range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8212" y="4313818"/>
            <a:ext cx="902711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267" y="2090336"/>
            <a:ext cx="246548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rdfs:domain</a:t>
            </a:r>
            <a:r>
              <a:rPr lang="en-US" dirty="0">
                <a:latin typeface="+mn-lt"/>
              </a:rPr>
              <a:t> C1 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3189" y="4297383"/>
            <a:ext cx="1927030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 </a:t>
            </a:r>
            <a:r>
              <a:rPr lang="en-US" dirty="0" err="1">
                <a:latin typeface="+mn-lt"/>
              </a:rPr>
              <a:t>rdf:type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C1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267" y="2686684"/>
            <a:ext cx="246548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rdfs:domain</a:t>
            </a:r>
            <a:r>
              <a:rPr lang="en-US" dirty="0">
                <a:latin typeface="+mn-lt"/>
              </a:rPr>
              <a:t> C2 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>
            <a:off x="2554100" y="4253561"/>
            <a:ext cx="1" cy="549312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90233" y="4297383"/>
            <a:ext cx="1927030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 </a:t>
            </a:r>
            <a:r>
              <a:rPr lang="en-US" dirty="0" err="1">
                <a:latin typeface="+mn-lt"/>
              </a:rPr>
              <a:t>rdf:type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C2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rdfs:subPropertyOf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468517" y="1873479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C0504D"/>
                </a:solidFill>
                <a:latin typeface="+mn-lt"/>
              </a:rPr>
              <a:t>rdfs:Property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07187" y="2931939"/>
            <a:ext cx="2364378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rdfs:subPropertyOf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4" idx="0"/>
            <a:endCxn id="3" idx="2"/>
          </p:cNvCxnSpPr>
          <p:nvPr/>
        </p:nvCxnSpPr>
        <p:spPr>
          <a:xfrm rot="16200000" flipV="1">
            <a:off x="6442798" y="2285361"/>
            <a:ext cx="615518" cy="67763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5962" y="2931939"/>
            <a:ext cx="350137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P1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rdfs:subPropertyOf</a:t>
            </a:r>
            <a:r>
              <a:rPr lang="en-US" dirty="0">
                <a:latin typeface="+mn-lt"/>
              </a:rPr>
              <a:t> P2 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57641" y="6014887"/>
            <a:ext cx="2228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3200" dirty="0"/>
              <a:t>Transitive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7560" y="3892394"/>
            <a:ext cx="3909391" cy="16085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21435" y="4361874"/>
            <a:ext cx="863599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40152" y="4104659"/>
            <a:ext cx="10587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P1 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22622" y="4104659"/>
            <a:ext cx="10587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P2 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 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0152" y="4855616"/>
            <a:ext cx="3441173" cy="461665"/>
            <a:chOff x="840152" y="4855616"/>
            <a:chExt cx="3441173" cy="46166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121435" y="5057613"/>
              <a:ext cx="863599" cy="0"/>
            </a:xfrm>
            <a:prstGeom prst="straightConnector1">
              <a:avLst/>
            </a:prstGeom>
            <a:ln w="76200" cmpd="sng"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40152" y="4855616"/>
              <a:ext cx="1058703" cy="4616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 P2 </a:t>
              </a:r>
              <a:r>
                <a:rPr lang="en-US" dirty="0">
                  <a:solidFill>
                    <a:schemeClr val="accent4"/>
                  </a:solidFill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 .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22622" y="4855616"/>
              <a:ext cx="1058703" cy="4616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 P1 </a:t>
              </a:r>
              <a:r>
                <a:rPr lang="en-US" dirty="0">
                  <a:solidFill>
                    <a:schemeClr val="accent4"/>
                  </a:solidFill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 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345" y="4813132"/>
            <a:ext cx="3645265" cy="554965"/>
            <a:chOff x="731520" y="4781611"/>
            <a:chExt cx="3645265" cy="55496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731520" y="4781611"/>
              <a:ext cx="3645265" cy="55496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50895" y="4865586"/>
              <a:ext cx="3351880" cy="394317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689482" y="6596390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 Pedro Szekely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962" y="4845192"/>
            <a:ext cx="246548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P2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rdfs:domain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C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962" y="2291417"/>
            <a:ext cx="350137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P1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rdfs:subPropertyOf</a:t>
            </a:r>
            <a:r>
              <a:rPr lang="en-US" dirty="0">
                <a:latin typeface="+mn-lt"/>
              </a:rPr>
              <a:t> P2 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962" y="3541437"/>
            <a:ext cx="10587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P1 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9726" y="3561089"/>
            <a:ext cx="10587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P2 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 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78943" y="4845192"/>
            <a:ext cx="915936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a 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C</a:t>
            </a:r>
            <a:r>
              <a:rPr lang="en-US" dirty="0">
                <a:latin typeface="+mn-lt"/>
              </a:rPr>
              <a:t> 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85401" y="3828896"/>
            <a:ext cx="1523997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7853" y="3828896"/>
            <a:ext cx="673649" cy="842495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89482" y="6596390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Jose Luis Ambite,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rdfs:label</a:t>
            </a:r>
            <a:r>
              <a:rPr lang="en-US" dirty="0"/>
              <a:t>, </a:t>
            </a:r>
            <a:r>
              <a:rPr lang="en-US" dirty="0" err="1"/>
              <a:t>rdfs:comment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087" y="2613091"/>
            <a:ext cx="8558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to provide a human-readable version of a resource's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1131" y="2089954"/>
            <a:ext cx="552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  <a:latin typeface="Calibri"/>
              </a:rPr>
              <a:t>rdfs:label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an instance of </a:t>
            </a:r>
            <a:r>
              <a:rPr lang="en-US" dirty="0" err="1">
                <a:solidFill>
                  <a:srgbClr val="9BBB59"/>
                </a:solidFill>
                <a:latin typeface="Calibri"/>
              </a:rPr>
              <a:t>rdf:Property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229" y="3153735"/>
            <a:ext cx="460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  <a:latin typeface="+mn-lt"/>
              </a:rPr>
              <a:t>every resource should have a label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2359" y="3153735"/>
            <a:ext cx="2816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in multiple languages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190" y="3615400"/>
            <a:ext cx="7919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n-lt"/>
              </a:rPr>
              <a:t>because browsers show the label when they show a resource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rdfs:label</a:t>
            </a:r>
            <a:r>
              <a:rPr lang="en-US" dirty="0"/>
              <a:t>, </a:t>
            </a:r>
            <a:r>
              <a:rPr lang="en-US" dirty="0" err="1"/>
              <a:t>rdfs:comment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087" y="2072447"/>
            <a:ext cx="8558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to provide a human-readable version of a resource's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1131" y="1549310"/>
            <a:ext cx="552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  <a:latin typeface="Calibri"/>
              </a:rPr>
              <a:t>rdfs:label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an instance of </a:t>
            </a:r>
            <a:r>
              <a:rPr lang="en-US" dirty="0" err="1">
                <a:solidFill>
                  <a:srgbClr val="9BBB59"/>
                </a:solidFill>
                <a:latin typeface="Calibri"/>
              </a:rPr>
              <a:t>rdf:Property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229" y="2613091"/>
            <a:ext cx="460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  <a:latin typeface="+mn-lt"/>
              </a:rPr>
              <a:t>every resource should have a label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2359" y="2613091"/>
            <a:ext cx="2816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in multiple languages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190" y="3074756"/>
            <a:ext cx="7919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n-lt"/>
              </a:rPr>
              <a:t>because browsers show the label when they show a resource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191" y="5313669"/>
            <a:ext cx="7919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to provide a human-readable description of a resource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1131" y="4832771"/>
            <a:ext cx="5687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Calibri"/>
              </a:rPr>
              <a:t>rdfs:comment</a:t>
            </a:r>
            <a:r>
              <a:rPr lang="en-US" dirty="0">
                <a:solidFill>
                  <a:schemeClr val="accent3"/>
                </a:solidFill>
                <a:latin typeface="Calibri"/>
              </a:rPr>
              <a:t> </a:t>
            </a:r>
            <a:r>
              <a:rPr lang="en-US" dirty="0">
                <a:latin typeface="Calibri"/>
              </a:rPr>
              <a:t>is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 instance of </a:t>
            </a:r>
            <a:r>
              <a:rPr lang="en-US" dirty="0" err="1">
                <a:solidFill>
                  <a:schemeClr val="accent3"/>
                </a:solidFill>
                <a:latin typeface="Calibri"/>
              </a:rPr>
              <a:t>rdf:Property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rdfs:seeAlso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087" y="2750445"/>
            <a:ext cx="8558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to indicate a resource that might provide additional information about the subject resource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1131" y="2227308"/>
            <a:ext cx="552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  <a:latin typeface="Calibri"/>
              </a:rPr>
              <a:t>rdfs:seeAlso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an instance of </a:t>
            </a:r>
            <a:r>
              <a:rPr lang="en-US" dirty="0" err="1">
                <a:solidFill>
                  <a:srgbClr val="9BBB59"/>
                </a:solidFill>
                <a:latin typeface="Calibri"/>
              </a:rPr>
              <a:t>rdf:Property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rdfs:seeAlso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960" y="1425487"/>
            <a:ext cx="8857451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/all&gt; a </a:t>
            </a:r>
            <a:r>
              <a:rPr lang="en-US" sz="1800" dirty="0" err="1">
                <a:latin typeface="+mn-lt"/>
              </a:rPr>
              <a:t>owl:Ontology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dct:title</a:t>
            </a:r>
            <a:r>
              <a:rPr lang="en-US" sz="1800" dirty="0">
                <a:latin typeface="+mn-lt"/>
              </a:rPr>
              <a:t> 	"The 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 terms in </a:t>
            </a:r>
            <a:r>
              <a:rPr lang="en-US" sz="1800" dirty="0" err="1">
                <a:latin typeface="+mn-lt"/>
              </a:rPr>
              <a:t>RDFS+OWL"@en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dct:description</a:t>
            </a:r>
            <a:r>
              <a:rPr lang="en-US" sz="1800" dirty="0">
                <a:latin typeface="+mn-lt"/>
              </a:rPr>
              <a:t> 	"This is a conversion of the terms defined at 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 to RDFS and </a:t>
            </a:r>
            <a:r>
              <a:rPr lang="en-US" sz="1800" dirty="0" err="1">
                <a:latin typeface="+mn-lt"/>
              </a:rPr>
              <a:t>OWL."@en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foaf:page</a:t>
            </a:r>
            <a:r>
              <a:rPr lang="en-US" sz="1800" dirty="0">
                <a:latin typeface="+mn-lt"/>
              </a:rPr>
              <a:t> 	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</a:t>
            </a:r>
            <a:r>
              <a:rPr lang="en-US" sz="1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+mn-lt"/>
              </a:rPr>
              <a:t>rdfs:seeAlso</a:t>
            </a:r>
            <a:r>
              <a:rPr lang="en-US" sz="1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	&lt;http://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/&gt;;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solidFill>
                  <a:srgbClr val="F79646"/>
                </a:solidFill>
                <a:latin typeface="+mn-lt"/>
              </a:rPr>
              <a:t>rdfs:seeAlso</a:t>
            </a:r>
            <a:r>
              <a:rPr lang="en-US" sz="1800" dirty="0">
                <a:latin typeface="+mn-lt"/>
              </a:rPr>
              <a:t> 	&lt;http://</a:t>
            </a:r>
            <a:r>
              <a:rPr lang="en-US" sz="1800" dirty="0" err="1">
                <a:latin typeface="+mn-lt"/>
              </a:rPr>
              <a:t>github.com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mhausenblas</a:t>
            </a:r>
            <a:r>
              <a:rPr lang="en-US" sz="1800" dirty="0">
                <a:latin typeface="+mn-lt"/>
              </a:rPr>
              <a:t>/schema-org-</a:t>
            </a:r>
            <a:r>
              <a:rPr lang="en-US" sz="1800" dirty="0" err="1">
                <a:latin typeface="+mn-lt"/>
              </a:rPr>
              <a:t>rdf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dct:hasFormat</a:t>
            </a:r>
            <a:r>
              <a:rPr lang="en-US" sz="1800" dirty="0">
                <a:latin typeface="+mn-lt"/>
              </a:rPr>
              <a:t> 	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all.ttl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dct:hasFormat</a:t>
            </a:r>
            <a:r>
              <a:rPr lang="en-US" sz="1800" dirty="0">
                <a:latin typeface="+mn-lt"/>
              </a:rPr>
              <a:t> 	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all.rdf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dct:hasFormat</a:t>
            </a:r>
            <a:r>
              <a:rPr lang="en-US" sz="1800" dirty="0">
                <a:latin typeface="+mn-lt"/>
              </a:rPr>
              <a:t> 	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all.nt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dct:hasFormat</a:t>
            </a:r>
            <a:r>
              <a:rPr lang="en-US" sz="1800" dirty="0">
                <a:latin typeface="+mn-lt"/>
              </a:rPr>
              <a:t>	 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all.json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dct:hasFormat</a:t>
            </a:r>
            <a:r>
              <a:rPr lang="en-US" sz="1800" dirty="0">
                <a:latin typeface="+mn-lt"/>
              </a:rPr>
              <a:t> 	[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    	  </a:t>
            </a:r>
            <a:r>
              <a:rPr lang="en-US" sz="1800" dirty="0" err="1">
                <a:latin typeface="+mn-lt"/>
              </a:rPr>
              <a:t>dct:hasPart</a:t>
            </a:r>
            <a:r>
              <a:rPr lang="en-US" sz="1800" dirty="0">
                <a:latin typeface="+mn-lt"/>
              </a:rPr>
              <a:t> 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/all-</a:t>
            </a:r>
            <a:r>
              <a:rPr lang="en-US" sz="1800" dirty="0" err="1">
                <a:latin typeface="+mn-lt"/>
              </a:rPr>
              <a:t>classes.csv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    	  </a:t>
            </a:r>
            <a:r>
              <a:rPr lang="en-US" sz="1800" dirty="0" err="1">
                <a:latin typeface="+mn-lt"/>
              </a:rPr>
              <a:t>dct:hasPart</a:t>
            </a:r>
            <a:r>
              <a:rPr lang="en-US" sz="1800" dirty="0">
                <a:latin typeface="+mn-lt"/>
              </a:rPr>
              <a:t> 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/all-</a:t>
            </a:r>
            <a:r>
              <a:rPr lang="en-US" sz="1800" dirty="0" err="1">
                <a:latin typeface="+mn-lt"/>
              </a:rPr>
              <a:t>properties.csv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	];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dct:source</a:t>
            </a:r>
            <a:r>
              <a:rPr lang="en-US" sz="1800" dirty="0">
                <a:latin typeface="+mn-lt"/>
              </a:rPr>
              <a:t> &lt;http://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/&gt;;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dct:license</a:t>
            </a:r>
            <a:r>
              <a:rPr lang="en-US" sz="1800" dirty="0">
                <a:latin typeface="+mn-lt"/>
              </a:rPr>
              <a:t> &lt;http://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/docs/</a:t>
            </a:r>
            <a:r>
              <a:rPr lang="en-US" sz="1800" dirty="0" err="1">
                <a:latin typeface="+mn-lt"/>
              </a:rPr>
              <a:t>terms.html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dct:valid</a:t>
            </a:r>
            <a:r>
              <a:rPr lang="en-US" sz="1800" dirty="0">
                <a:latin typeface="+mn-lt"/>
              </a:rPr>
              <a:t> "2012-06-16"^^</a:t>
            </a:r>
            <a:r>
              <a:rPr lang="en-US" sz="1800" dirty="0" err="1">
                <a:latin typeface="+mn-lt"/>
              </a:rPr>
              <a:t>xsd:date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rdfs:isDefinedBy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087" y="3370205"/>
            <a:ext cx="8558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to indicate a resource defining the subject resource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1756" y="2227308"/>
            <a:ext cx="6540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  <a:latin typeface="Calibri"/>
              </a:rPr>
              <a:t>rdfs:isDefinedBy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an instance of </a:t>
            </a:r>
            <a:r>
              <a:rPr lang="en-US" dirty="0" err="1">
                <a:solidFill>
                  <a:srgbClr val="9BBB59"/>
                </a:solidFill>
                <a:latin typeface="Calibri"/>
              </a:rPr>
              <a:t>rdf:Property</a:t>
            </a:r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subproperty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srgbClr val="9BBB59"/>
                </a:solidFill>
                <a:latin typeface="Calibri"/>
              </a:rPr>
              <a:t>rdf:seeAlso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6087" y="3929005"/>
            <a:ext cx="8558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this property may be used to indicate an RDF vocabulary in which a resource is described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1930666"/>
            <a:ext cx="8279649" cy="193899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73338" algn="l"/>
              </a:tabLst>
            </a:pPr>
            <a:r>
              <a:rPr lang="en-US" sz="2000" dirty="0" err="1">
                <a:latin typeface="+mn-lt"/>
              </a:rPr>
              <a:t>schema:ContactPage</a:t>
            </a:r>
            <a:r>
              <a:rPr lang="en-US" sz="2000" dirty="0">
                <a:latin typeface="+mn-lt"/>
              </a:rPr>
              <a:t> 	a </a:t>
            </a:r>
            <a:r>
              <a:rPr lang="en-US" sz="2000" dirty="0" err="1">
                <a:solidFill>
                  <a:srgbClr val="9BBB59"/>
                </a:solidFill>
                <a:latin typeface="+mn-lt"/>
              </a:rPr>
              <a:t>rdfs:Class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rdfs:label</a:t>
            </a:r>
            <a:r>
              <a:rPr lang="en-US" sz="2000" dirty="0">
                <a:latin typeface="+mn-lt"/>
              </a:rPr>
              <a:t> 	"Contact </a:t>
            </a:r>
            <a:r>
              <a:rPr lang="en-US" sz="2000" dirty="0" err="1">
                <a:latin typeface="+mn-lt"/>
              </a:rPr>
              <a:t>Page"@en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rdfs:comment</a:t>
            </a:r>
            <a:r>
              <a:rPr lang="en-US" sz="2000" dirty="0">
                <a:latin typeface="+mn-lt"/>
              </a:rPr>
              <a:t> 	"Web page type: Contact </a:t>
            </a:r>
            <a:r>
              <a:rPr lang="en-US" sz="2000" dirty="0" err="1">
                <a:latin typeface="+mn-lt"/>
              </a:rPr>
              <a:t>page."@en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rdfs:subClassOf</a:t>
            </a:r>
            <a:r>
              <a:rPr lang="en-US" sz="2000" dirty="0">
                <a:latin typeface="+mn-lt"/>
              </a:rPr>
              <a:t> 	</a:t>
            </a:r>
            <a:r>
              <a:rPr lang="en-US" sz="2000" dirty="0" err="1">
                <a:latin typeface="+mn-lt"/>
              </a:rPr>
              <a:t>schema:WebPage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rdfs:isDefinedBy</a:t>
            </a:r>
            <a:r>
              <a:rPr lang="en-US" sz="2000" dirty="0">
                <a:latin typeface="+mn-lt"/>
              </a:rPr>
              <a:t> 	&lt;http://</a:t>
            </a:r>
            <a:r>
              <a:rPr lang="en-US" sz="2000" dirty="0" err="1">
                <a:latin typeface="+mn-lt"/>
              </a:rPr>
              <a:t>schema.org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ContactPage</a:t>
            </a:r>
            <a:r>
              <a:rPr lang="en-US" sz="2000" dirty="0">
                <a:latin typeface="+mn-lt"/>
              </a:rPr>
              <a:t>&gt;;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235270"/>
            <a:ext cx="561106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+mn-lt"/>
              </a:rPr>
              <a:t>… from the </a:t>
            </a:r>
            <a:r>
              <a:rPr lang="en-US" dirty="0" err="1">
                <a:solidFill>
                  <a:srgbClr val="C0504D"/>
                </a:solidFill>
                <a:latin typeface="+mn-lt"/>
              </a:rPr>
              <a:t>schema.org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 vocabulary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4073096"/>
            <a:ext cx="8279649" cy="255454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73338" algn="l"/>
              </a:tabLst>
            </a:pPr>
            <a:r>
              <a:rPr lang="en-US" sz="2000" dirty="0" err="1">
                <a:latin typeface="+mn-lt"/>
              </a:rPr>
              <a:t>schema:cookTime</a:t>
            </a:r>
            <a:r>
              <a:rPr lang="en-US" sz="2000" dirty="0">
                <a:latin typeface="+mn-lt"/>
              </a:rPr>
              <a:t> 	a </a:t>
            </a:r>
            <a:r>
              <a:rPr lang="en-US" sz="2000" dirty="0" err="1">
                <a:solidFill>
                  <a:srgbClr val="9BBB59"/>
                </a:solidFill>
                <a:latin typeface="+mn-lt"/>
              </a:rPr>
              <a:t>rdf:Property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rdfs:label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 	</a:t>
            </a:r>
            <a:r>
              <a:rPr lang="en-US" sz="2000" dirty="0">
                <a:latin typeface="+mn-lt"/>
              </a:rPr>
              <a:t>"Cook </a:t>
            </a:r>
            <a:r>
              <a:rPr lang="en-US" sz="2000" dirty="0" err="1">
                <a:latin typeface="+mn-lt"/>
              </a:rPr>
              <a:t>Time"@en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rdfs:comment</a:t>
            </a:r>
            <a:r>
              <a:rPr lang="en-US" sz="2000" dirty="0">
                <a:latin typeface="+mn-lt"/>
              </a:rPr>
              <a:t> 	"</a:t>
            </a:r>
            <a:r>
              <a:rPr lang="en-US" sz="2000" dirty="0"/>
              <a:t>""</a:t>
            </a:r>
            <a:r>
              <a:rPr lang="en-US" sz="2000" dirty="0">
                <a:latin typeface="+mn-lt"/>
              </a:rPr>
              <a:t>The time it takes to actually cook the dish, in ISO 8601 duration format.</a:t>
            </a:r>
            <a:r>
              <a:rPr lang="en-US" sz="2000" dirty="0"/>
              <a:t> ""</a:t>
            </a:r>
            <a:r>
              <a:rPr lang="en-US" sz="2000" dirty="0">
                <a:latin typeface="+mn-lt"/>
              </a:rPr>
              <a:t>"@en;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rdfs:domain</a:t>
            </a:r>
            <a:r>
              <a:rPr lang="en-US" sz="2000" dirty="0">
                <a:latin typeface="+mn-lt"/>
              </a:rPr>
              <a:t> 	</a:t>
            </a:r>
            <a:r>
              <a:rPr lang="en-US" sz="2000" dirty="0" err="1">
                <a:latin typeface="+mn-lt"/>
              </a:rPr>
              <a:t>schema:Recipe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rdfs:range</a:t>
            </a:r>
            <a:r>
              <a:rPr lang="en-US" sz="2000" dirty="0">
                <a:latin typeface="+mn-lt"/>
              </a:rPr>
              <a:t> 	</a:t>
            </a:r>
            <a:r>
              <a:rPr lang="en-US" sz="2000" dirty="0" err="1">
                <a:latin typeface="+mn-lt"/>
              </a:rPr>
              <a:t>schema:Duration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rdfs:isDefinedBy</a:t>
            </a:r>
            <a:r>
              <a:rPr lang="en-US" sz="2000" dirty="0">
                <a:latin typeface="+mn-lt"/>
              </a:rPr>
              <a:t> 	&lt;http://</a:t>
            </a:r>
            <a:r>
              <a:rPr lang="en-US" sz="2000" dirty="0" err="1">
                <a:latin typeface="+mn-lt"/>
              </a:rPr>
              <a:t>schema.org</a:t>
            </a:r>
            <a:r>
              <a:rPr lang="en-US" sz="2000" dirty="0">
                <a:latin typeface="+mn-lt"/>
              </a:rPr>
              <a:t>/Recipe&gt;;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</p:spTree>
    <p:extLst>
      <p:ext uri="{BB962C8B-B14F-4D97-AF65-F5344CB8AC3E}">
        <p14:creationId xmlns:p14="http://schemas.microsoft.com/office/powerpoint/2010/main" val="31587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33" y="86309"/>
            <a:ext cx="8237165" cy="1004554"/>
          </a:xfrm>
        </p:spPr>
        <p:txBody>
          <a:bodyPr/>
          <a:lstStyle/>
          <a:p>
            <a:r>
              <a:rPr lang="en-US" dirty="0"/>
              <a:t>RDF Review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66275"/>
            <a:ext cx="8228641" cy="5534526"/>
          </a:xfrm>
        </p:spPr>
        <p:txBody>
          <a:bodyPr/>
          <a:lstStyle/>
          <a:p>
            <a:r>
              <a:rPr lang="en-US" dirty="0">
                <a:hlinkClick r:id="rId3"/>
              </a:rPr>
              <a:t>FOAF (friend of a friend)</a:t>
            </a:r>
            <a:endParaRPr lang="en-US" dirty="0"/>
          </a:p>
          <a:p>
            <a:pPr lvl="1"/>
            <a:r>
              <a:rPr lang="en-US" dirty="0"/>
              <a:t>Terms for describing people and Social Web</a:t>
            </a:r>
          </a:p>
          <a:p>
            <a:pPr lvl="1"/>
            <a:r>
              <a:rPr lang="en-US" dirty="0"/>
              <a:t>Classes: e.g., Person, </a:t>
            </a:r>
            <a:r>
              <a:rPr lang="en-US" dirty="0" err="1"/>
              <a:t>OnlineAccount</a:t>
            </a:r>
            <a:endParaRPr lang="en-US" dirty="0"/>
          </a:p>
          <a:p>
            <a:pPr lvl="1"/>
            <a:r>
              <a:rPr lang="en-US" dirty="0"/>
              <a:t>Properties: e.g., name, homepage, </a:t>
            </a:r>
            <a:r>
              <a:rPr lang="en-US" dirty="0" err="1"/>
              <a:t>accountname</a:t>
            </a:r>
            <a:endParaRPr lang="en-US" dirty="0"/>
          </a:p>
          <a:p>
            <a:r>
              <a:rPr lang="en-US" dirty="0"/>
              <a:t>Using FOAF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RDF predefines some classes (e.g., </a:t>
            </a:r>
            <a:r>
              <a:rPr lang="en-US" dirty="0" err="1"/>
              <a:t>rdf:Property</a:t>
            </a:r>
            <a:r>
              <a:rPr lang="en-US" dirty="0"/>
              <a:t>) and properties (e.g., </a:t>
            </a:r>
            <a:r>
              <a:rPr lang="en-US" dirty="0" err="1"/>
              <a:t>rdf:type</a:t>
            </a:r>
            <a:r>
              <a:rPr lang="en-US" dirty="0"/>
              <a:t>)</a:t>
            </a:r>
          </a:p>
          <a:p>
            <a:pPr marL="411163" lvl="1" indent="0"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75861" y="5935730"/>
            <a:ext cx="7646503" cy="759011"/>
            <a:chOff x="834887" y="4566706"/>
            <a:chExt cx="7222435" cy="759011"/>
          </a:xfrm>
        </p:grpSpPr>
        <p:sp>
          <p:nvSpPr>
            <p:cNvPr id="4" name="Oval 3"/>
            <p:cNvSpPr/>
            <p:nvPr/>
          </p:nvSpPr>
          <p:spPr>
            <a:xfrm>
              <a:off x="834887" y="4566707"/>
              <a:ext cx="2637183" cy="759010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Ex:DavidSmith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" name="Straight Arrow Connector 5"/>
            <p:cNvCxnSpPr>
              <a:stCxn id="4" idx="6"/>
              <a:endCxn id="7" idx="2"/>
            </p:cNvCxnSpPr>
            <p:nvPr/>
          </p:nvCxnSpPr>
          <p:spPr>
            <a:xfrm>
              <a:off x="3472070" y="4946212"/>
              <a:ext cx="2186608" cy="6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658678" y="4731025"/>
              <a:ext cx="2398644" cy="556591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foaf:Person</a:t>
              </a:r>
              <a:endParaRPr lang="en-US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80651" y="4566706"/>
              <a:ext cx="1183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rdf:type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862" y="3633538"/>
            <a:ext cx="7348330" cy="759011"/>
            <a:chOff x="921024" y="3633538"/>
            <a:chExt cx="7103167" cy="759011"/>
          </a:xfrm>
        </p:grpSpPr>
        <p:sp>
          <p:nvSpPr>
            <p:cNvPr id="11" name="Oval 10"/>
            <p:cNvSpPr/>
            <p:nvPr/>
          </p:nvSpPr>
          <p:spPr>
            <a:xfrm>
              <a:off x="921024" y="3633539"/>
              <a:ext cx="2703447" cy="759010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Ex:DavidSmith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stCxn id="11" idx="6"/>
              <a:endCxn id="26" idx="1"/>
            </p:cNvCxnSpPr>
            <p:nvPr/>
          </p:nvCxnSpPr>
          <p:spPr>
            <a:xfrm>
              <a:off x="3624471" y="4013044"/>
              <a:ext cx="2703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56128" y="3633538"/>
              <a:ext cx="2339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foaf:givenName</a:t>
              </a:r>
              <a:endParaRPr lang="en-US" dirty="0">
                <a:latin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7918" y="3734748"/>
              <a:ext cx="1696273" cy="556591"/>
            </a:xfrm>
            <a:prstGeom prst="rect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</a:rPr>
                <a:t>David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6814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2117"/>
            <a:ext cx="8237165" cy="1143000"/>
          </a:xfrm>
        </p:spPr>
        <p:txBody>
          <a:bodyPr/>
          <a:lstStyle/>
          <a:p>
            <a:r>
              <a:rPr lang="en-US" dirty="0"/>
              <a:t>Summary of Properties in RDF(S)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723" y="1285117"/>
            <a:ext cx="8228641" cy="4800600"/>
          </a:xfrm>
        </p:spPr>
        <p:txBody>
          <a:bodyPr/>
          <a:lstStyle/>
          <a:p>
            <a:r>
              <a:rPr lang="en-US" sz="3600" dirty="0"/>
              <a:t>Defined in RDF</a:t>
            </a:r>
          </a:p>
          <a:p>
            <a:pPr lvl="1"/>
            <a:r>
              <a:rPr lang="en-US" sz="3200" dirty="0" err="1"/>
              <a:t>rdf:type</a:t>
            </a:r>
            <a:r>
              <a:rPr lang="en-US" sz="3200" dirty="0"/>
              <a:t>, </a:t>
            </a:r>
            <a:r>
              <a:rPr lang="en-US" sz="3200" dirty="0" err="1"/>
              <a:t>rdf:value</a:t>
            </a:r>
            <a:endParaRPr lang="en-US" sz="3200" dirty="0"/>
          </a:p>
          <a:p>
            <a:r>
              <a:rPr lang="en-US" sz="3600" dirty="0"/>
              <a:t>Defined in RDFS</a:t>
            </a:r>
          </a:p>
          <a:p>
            <a:pPr lvl="1"/>
            <a:r>
              <a:rPr lang="en-US" sz="3200" dirty="0" err="1"/>
              <a:t>rdfs:domain</a:t>
            </a:r>
            <a:r>
              <a:rPr lang="en-US" sz="3200" dirty="0"/>
              <a:t>, </a:t>
            </a:r>
            <a:r>
              <a:rPr lang="en-US" sz="3200" dirty="0" err="1"/>
              <a:t>rdfs:range</a:t>
            </a:r>
            <a:endParaRPr lang="en-US" sz="3200" dirty="0"/>
          </a:p>
          <a:p>
            <a:pPr lvl="1"/>
            <a:r>
              <a:rPr lang="en-US" sz="3200" dirty="0" err="1"/>
              <a:t>rdfs:subClassOf</a:t>
            </a:r>
            <a:r>
              <a:rPr lang="en-US" sz="3200" dirty="0"/>
              <a:t>, </a:t>
            </a:r>
            <a:r>
              <a:rPr lang="en-US" sz="3200" dirty="0" err="1"/>
              <a:t>rdfs:subPropertyOf</a:t>
            </a:r>
            <a:endParaRPr lang="en-US" sz="3200" dirty="0"/>
          </a:p>
          <a:p>
            <a:pPr lvl="1"/>
            <a:r>
              <a:rPr lang="en-US" sz="3200" dirty="0" err="1"/>
              <a:t>rdfs:label</a:t>
            </a:r>
            <a:r>
              <a:rPr lang="en-US" sz="3200" dirty="0"/>
              <a:t>, </a:t>
            </a:r>
            <a:r>
              <a:rPr lang="en-US" sz="3200" dirty="0" err="1"/>
              <a:t>rdfs:comment</a:t>
            </a:r>
            <a:r>
              <a:rPr lang="en-US" sz="3200" dirty="0"/>
              <a:t>, </a:t>
            </a:r>
            <a:r>
              <a:rPr lang="en-US" sz="3200" dirty="0" err="1"/>
              <a:t>rdfs:seeAlso</a:t>
            </a:r>
            <a:r>
              <a:rPr lang="en-US" sz="3200" dirty="0"/>
              <a:t>, </a:t>
            </a:r>
            <a:r>
              <a:rPr lang="en-US" sz="3200" dirty="0" err="1"/>
              <a:t>rdfs:definedBy</a:t>
            </a:r>
            <a:endParaRPr lang="en-US" sz="3200" dirty="0"/>
          </a:p>
          <a:p>
            <a:endParaRPr lang="en-US" dirty="0"/>
          </a:p>
          <a:p>
            <a:r>
              <a:rPr lang="en-US" dirty="0"/>
              <a:t>All these are instances of </a:t>
            </a:r>
            <a:r>
              <a:rPr lang="en-US" dirty="0" err="1"/>
              <a:t>rdf:Property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5722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0526"/>
            <a:ext cx="8237165" cy="1143000"/>
          </a:xfrm>
        </p:spPr>
        <p:txBody>
          <a:bodyPr/>
          <a:lstStyle/>
          <a:p>
            <a:r>
              <a:rPr lang="en-US" dirty="0"/>
              <a:t>Summary of Properties in RDF(S)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2609" y="1262902"/>
          <a:ext cx="84017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(</a:t>
                      </a:r>
                      <a:r>
                        <a:rPr lang="en-US" dirty="0" err="1"/>
                        <a:t>rdfs:domain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(</a:t>
                      </a:r>
                      <a:r>
                        <a:rPr lang="en-US" dirty="0" err="1"/>
                        <a:t>rdfs:range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rdfs:domain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Restricts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rdfs:range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rdfs:subPropertyOf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rdfs:subClassOf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Subclass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rdf:type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13127" y="3645726"/>
            <a:ext cx="5836472" cy="3253694"/>
            <a:chOff x="2437827" y="2077693"/>
            <a:chExt cx="6567552" cy="3831777"/>
          </a:xfrm>
        </p:grpSpPr>
        <p:sp>
          <p:nvSpPr>
            <p:cNvPr id="8" name="Oval 7"/>
            <p:cNvSpPr/>
            <p:nvPr/>
          </p:nvSpPr>
          <p:spPr>
            <a:xfrm>
              <a:off x="6101538" y="219763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Animal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482213" y="3237101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Dog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926515" y="3218050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Person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279275" y="2560595"/>
              <a:ext cx="313792" cy="65745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926515" y="2560596"/>
              <a:ext cx="499425" cy="65082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11769" y="2873757"/>
              <a:ext cx="1106087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subClassOf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98404" y="2869122"/>
              <a:ext cx="1106087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subClassOf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675138" y="3351075"/>
              <a:ext cx="1205947" cy="410818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hasSon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588657" y="2214685"/>
              <a:ext cx="1564105" cy="376713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r>
                <a:rPr lang="en-US" sz="1400" dirty="0" err="1">
                  <a:latin typeface="+mn-lt"/>
                </a:rPr>
                <a:t>hasChild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48594" y="2077693"/>
              <a:ext cx="1577008" cy="159074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>
                <a:latin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flipV="1">
              <a:off x="4828698" y="2588091"/>
              <a:ext cx="1577008" cy="157351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693" y="2373760"/>
              <a:ext cx="1198082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rdfs:domain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15" idx="0"/>
            </p:cNvCxnSpPr>
            <p:nvPr/>
          </p:nvCxnSpPr>
          <p:spPr>
            <a:xfrm flipH="1" flipV="1">
              <a:off x="4278111" y="2608451"/>
              <a:ext cx="1" cy="74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37827" y="2834572"/>
              <a:ext cx="1777462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rdfs:subPropertyOf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879239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Max</a:t>
              </a:r>
            </a:p>
          </p:txBody>
        </p:sp>
        <p:cxnSp>
          <p:nvCxnSpPr>
            <p:cNvPr id="23" name="Straight Arrow Connector 22"/>
            <p:cNvCxnSpPr>
              <a:stCxn id="22" idx="0"/>
              <a:endCxn id="9" idx="4"/>
            </p:cNvCxnSpPr>
            <p:nvPr/>
          </p:nvCxnSpPr>
          <p:spPr>
            <a:xfrm flipV="1">
              <a:off x="5482213" y="3647919"/>
              <a:ext cx="602974" cy="92429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475915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Abel</a:t>
              </a: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7078889" y="3600874"/>
              <a:ext cx="450600" cy="97134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02641" y="3978841"/>
              <a:ext cx="865244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rdf:type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5705" y="3998160"/>
              <a:ext cx="865390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rdf:type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799432" y="458258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Adam</a:t>
              </a:r>
            </a:p>
          </p:txBody>
        </p:sp>
        <p:cxnSp>
          <p:nvCxnSpPr>
            <p:cNvPr id="29" name="Straight Arrow Connector 28"/>
            <p:cNvCxnSpPr>
              <a:stCxn id="28" idx="0"/>
              <a:endCxn id="10" idx="4"/>
            </p:cNvCxnSpPr>
            <p:nvPr/>
          </p:nvCxnSpPr>
          <p:spPr>
            <a:xfrm flipH="1" flipV="1">
              <a:off x="7529489" y="3628868"/>
              <a:ext cx="872917" cy="95371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076828" y="4993529"/>
              <a:ext cx="1404731" cy="516967"/>
            </a:xfrm>
            <a:custGeom>
              <a:avLst/>
              <a:gdLst>
                <a:gd name="connsiteX0" fmla="*/ 1404731 w 1404731"/>
                <a:gd name="connsiteY0" fmla="*/ 39756 h 516967"/>
                <a:gd name="connsiteX1" fmla="*/ 543339 w 1404731"/>
                <a:gd name="connsiteY1" fmla="*/ 516834 h 516967"/>
                <a:gd name="connsiteX2" fmla="*/ 0 w 1404731"/>
                <a:gd name="connsiteY2" fmla="*/ 0 h 51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4731" h="516967">
                  <a:moveTo>
                    <a:pt x="1404731" y="39756"/>
                  </a:moveTo>
                  <a:cubicBezTo>
                    <a:pt x="1091096" y="281608"/>
                    <a:pt x="777461" y="523460"/>
                    <a:pt x="543339" y="516834"/>
                  </a:cubicBezTo>
                  <a:cubicBezTo>
                    <a:pt x="309217" y="510208"/>
                    <a:pt x="154608" y="25510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3055" y="5547010"/>
              <a:ext cx="795835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hasSon</a:t>
              </a:r>
              <a:endParaRPr lang="en-US" sz="1400" dirty="0">
                <a:latin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934692" y="3622211"/>
            <a:ext cx="92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rdfs:range</a:t>
            </a:r>
            <a:endParaRPr lang="en-US" sz="14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542" y="5260055"/>
            <a:ext cx="769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n-lt"/>
              </a:rPr>
              <a:t>rdf:type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65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0526"/>
            <a:ext cx="8237165" cy="1143000"/>
          </a:xfrm>
        </p:spPr>
        <p:txBody>
          <a:bodyPr/>
          <a:lstStyle/>
          <a:p>
            <a:r>
              <a:rPr lang="en-US" dirty="0"/>
              <a:t>Summary of Properties in RDF(S)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2609" y="1262902"/>
          <a:ext cx="84017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(</a:t>
                      </a:r>
                      <a:r>
                        <a:rPr lang="en-US" dirty="0" err="1"/>
                        <a:t>rdfs:domain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(</a:t>
                      </a:r>
                      <a:r>
                        <a:rPr lang="en-US" dirty="0" err="1"/>
                        <a:t>rdfs:range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rdfs:domain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Restricts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rdfs:Property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rdfs:Class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rdfs:range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rdfs:Property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rdfs:Class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rdfs:subPropertyOf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rdfs:Property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rdfs:Property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rdfs:subClassOf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Subclass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rdfs:Class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rdfs:Class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rdf:type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rdfs:Resource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rdfs:Class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13127" y="3645726"/>
            <a:ext cx="5836472" cy="3253694"/>
            <a:chOff x="2437827" y="2077693"/>
            <a:chExt cx="6567552" cy="3831777"/>
          </a:xfrm>
        </p:grpSpPr>
        <p:sp>
          <p:nvSpPr>
            <p:cNvPr id="7" name="Oval 6"/>
            <p:cNvSpPr/>
            <p:nvPr/>
          </p:nvSpPr>
          <p:spPr>
            <a:xfrm>
              <a:off x="6101538" y="219763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Animal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482213" y="3237101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Dog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926515" y="3218050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Person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6279275" y="2560595"/>
              <a:ext cx="313792" cy="65745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6926515" y="2560596"/>
              <a:ext cx="499425" cy="65082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11769" y="2873757"/>
              <a:ext cx="1106087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subClassOf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98404" y="2869122"/>
              <a:ext cx="1106087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subClassOf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675138" y="3351075"/>
              <a:ext cx="1205947" cy="410818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hasSon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88657" y="2214685"/>
              <a:ext cx="1564105" cy="376713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r>
                <a:rPr lang="en-US" sz="1400" dirty="0" err="1">
                  <a:latin typeface="+mn-lt"/>
                </a:rPr>
                <a:t>hasChild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848594" y="2077693"/>
              <a:ext cx="1577008" cy="159074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>
                <a:latin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828698" y="2588091"/>
              <a:ext cx="1577008" cy="157351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65693" y="2373760"/>
              <a:ext cx="1198082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rdfs:domain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19" name="Straight Arrow Connector 18"/>
            <p:cNvCxnSpPr>
              <a:stCxn id="19" idx="0"/>
            </p:cNvCxnSpPr>
            <p:nvPr/>
          </p:nvCxnSpPr>
          <p:spPr>
            <a:xfrm flipH="1" flipV="1">
              <a:off x="4278111" y="2608451"/>
              <a:ext cx="1" cy="74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37827" y="2834572"/>
              <a:ext cx="1777462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rdfs:subPropertyOf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79239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Max</a:t>
              </a:r>
            </a:p>
          </p:txBody>
        </p:sp>
        <p:cxnSp>
          <p:nvCxnSpPr>
            <p:cNvPr id="22" name="Straight Arrow Connector 21"/>
            <p:cNvCxnSpPr>
              <a:stCxn id="26" idx="0"/>
              <a:endCxn id="13" idx="4"/>
            </p:cNvCxnSpPr>
            <p:nvPr/>
          </p:nvCxnSpPr>
          <p:spPr>
            <a:xfrm flipV="1">
              <a:off x="5482213" y="3647919"/>
              <a:ext cx="602974" cy="92429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475915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Abel</a:t>
              </a:r>
            </a:p>
          </p:txBody>
        </p:sp>
        <p:cxnSp>
          <p:nvCxnSpPr>
            <p:cNvPr id="24" name="Straight Arrow Connector 23"/>
            <p:cNvCxnSpPr>
              <a:stCxn id="28" idx="0"/>
            </p:cNvCxnSpPr>
            <p:nvPr/>
          </p:nvCxnSpPr>
          <p:spPr>
            <a:xfrm flipV="1">
              <a:off x="7078889" y="3600874"/>
              <a:ext cx="450600" cy="97134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802641" y="3978841"/>
              <a:ext cx="865244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rdf:type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05705" y="3998160"/>
              <a:ext cx="865390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rdf:type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799432" y="458258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Adam</a:t>
              </a:r>
            </a:p>
          </p:txBody>
        </p:sp>
        <p:cxnSp>
          <p:nvCxnSpPr>
            <p:cNvPr id="28" name="Straight Arrow Connector 27"/>
            <p:cNvCxnSpPr>
              <a:stCxn id="32" idx="0"/>
              <a:endCxn id="14" idx="4"/>
            </p:cNvCxnSpPr>
            <p:nvPr/>
          </p:nvCxnSpPr>
          <p:spPr>
            <a:xfrm flipH="1" flipV="1">
              <a:off x="7529489" y="3628868"/>
              <a:ext cx="872917" cy="95371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7076828" y="4993529"/>
              <a:ext cx="1404731" cy="516967"/>
            </a:xfrm>
            <a:custGeom>
              <a:avLst/>
              <a:gdLst>
                <a:gd name="connsiteX0" fmla="*/ 1404731 w 1404731"/>
                <a:gd name="connsiteY0" fmla="*/ 39756 h 516967"/>
                <a:gd name="connsiteX1" fmla="*/ 543339 w 1404731"/>
                <a:gd name="connsiteY1" fmla="*/ 516834 h 516967"/>
                <a:gd name="connsiteX2" fmla="*/ 0 w 1404731"/>
                <a:gd name="connsiteY2" fmla="*/ 0 h 51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4731" h="516967">
                  <a:moveTo>
                    <a:pt x="1404731" y="39756"/>
                  </a:moveTo>
                  <a:cubicBezTo>
                    <a:pt x="1091096" y="281608"/>
                    <a:pt x="777461" y="523460"/>
                    <a:pt x="543339" y="516834"/>
                  </a:cubicBezTo>
                  <a:cubicBezTo>
                    <a:pt x="309217" y="510208"/>
                    <a:pt x="154608" y="25510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53055" y="5547010"/>
              <a:ext cx="795835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hasSon</a:t>
              </a:r>
              <a:endParaRPr lang="en-US" sz="1400" dirty="0">
                <a:latin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34692" y="3622211"/>
            <a:ext cx="92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rdfs:range</a:t>
            </a:r>
            <a:endParaRPr lang="en-US" sz="1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0542" y="5260055"/>
            <a:ext cx="769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n-lt"/>
              </a:rPr>
              <a:t>rdf:type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278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/>
          <a:lstStyle/>
          <a:p>
            <a:r>
              <a:rPr lang="en-US" altLang="en-US" dirty="0"/>
              <a:t>RDFS Entailment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If the antecedent triple/s hold, you can assert the consequent triple: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Resource typing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(?x </a:t>
            </a:r>
            <a:r>
              <a:rPr lang="en-US" altLang="en-US" sz="2000" dirty="0" err="1"/>
              <a:t>rdf:type</a:t>
            </a:r>
            <a:r>
              <a:rPr lang="en-US" altLang="en-US" sz="2000" dirty="0"/>
              <a:t> ?c) </a:t>
            </a:r>
            <a:r>
              <a:rPr lang="en-US" altLang="en-US" sz="2000" dirty="0">
                <a:sym typeface="Wingdings" charset="2"/>
              </a:rPr>
              <a:t> (?c </a:t>
            </a:r>
            <a:r>
              <a:rPr lang="en-US" altLang="en-US" sz="2000" dirty="0" err="1">
                <a:sym typeface="Wingdings" charset="2"/>
              </a:rPr>
              <a:t>rdf:type</a:t>
            </a:r>
            <a:r>
              <a:rPr lang="en-US" altLang="en-US" sz="2000" dirty="0">
                <a:sym typeface="Wingdings" charset="2"/>
              </a:rPr>
              <a:t> </a:t>
            </a:r>
            <a:r>
              <a:rPr lang="en-US" altLang="en-US" sz="2000" dirty="0" err="1">
                <a:sym typeface="Wingdings" charset="2"/>
              </a:rPr>
              <a:t>rdfs:Class</a:t>
            </a:r>
            <a:r>
              <a:rPr lang="en-US" altLang="en-US" sz="2000" dirty="0">
                <a:sym typeface="Wingdings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(?x ?p ?y) </a:t>
            </a:r>
            <a:r>
              <a:rPr lang="en-US" altLang="en-US" sz="2000" dirty="0">
                <a:sym typeface="Wingdings" charset="2"/>
              </a:rPr>
              <a:t> </a:t>
            </a:r>
            <a:r>
              <a:rPr lang="en-US" altLang="en-US" sz="2000" dirty="0"/>
              <a:t>(?p </a:t>
            </a:r>
            <a:r>
              <a:rPr lang="en-US" altLang="en-US" sz="2000" dirty="0" err="1"/>
              <a:t>rdf:type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rdf:Property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Transitivity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(?c1 </a:t>
            </a:r>
            <a:r>
              <a:rPr lang="en-US" altLang="en-US" sz="2000" dirty="0" err="1"/>
              <a:t>rdfs:subClassOf</a:t>
            </a:r>
            <a:r>
              <a:rPr lang="en-US" altLang="en-US" sz="2000" dirty="0"/>
              <a:t> ?c2) ^ (?c2 </a:t>
            </a:r>
            <a:r>
              <a:rPr lang="en-US" altLang="en-US" sz="2000" dirty="0" err="1"/>
              <a:t>rdfs:subclassOf</a:t>
            </a:r>
            <a:r>
              <a:rPr lang="en-US" altLang="en-US" sz="2000" dirty="0"/>
              <a:t> ?c3) </a:t>
            </a:r>
            <a:r>
              <a:rPr lang="en-US" altLang="en-US" sz="2000" dirty="0">
                <a:sym typeface="Wingdings" charset="2"/>
              </a:rPr>
              <a:t> 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(?c1 </a:t>
            </a:r>
            <a:r>
              <a:rPr lang="en-US" altLang="en-US" sz="2000" dirty="0" err="1"/>
              <a:t>rdfs:subClassOf</a:t>
            </a:r>
            <a:r>
              <a:rPr lang="en-US" altLang="en-US" sz="2000" dirty="0"/>
              <a:t> ?c3)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(?p1 </a:t>
            </a:r>
            <a:r>
              <a:rPr lang="en-US" altLang="en-US" sz="2000" dirty="0" err="1"/>
              <a:t>rdfs:subPropertyOf</a:t>
            </a:r>
            <a:r>
              <a:rPr lang="en-US" altLang="en-US" sz="2000" dirty="0"/>
              <a:t> ?p2) ^ (?p2 </a:t>
            </a:r>
            <a:r>
              <a:rPr lang="en-US" altLang="en-US" sz="2000" dirty="0" err="1"/>
              <a:t>rdfs:subPropertyOf</a:t>
            </a:r>
            <a:r>
              <a:rPr lang="en-US" altLang="en-US" sz="2000" dirty="0"/>
              <a:t> ?p3) </a:t>
            </a:r>
            <a:r>
              <a:rPr lang="en-US" altLang="en-US" sz="2000" dirty="0">
                <a:sym typeface="Wingdings" charset="2"/>
              </a:rPr>
              <a:t> 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(?p1 </a:t>
            </a:r>
            <a:r>
              <a:rPr lang="en-US" altLang="en-US" sz="2000" dirty="0" err="1"/>
              <a:t>rdfs:subPropertyOf</a:t>
            </a:r>
            <a:r>
              <a:rPr lang="en-US" altLang="en-US" sz="2000" dirty="0"/>
              <a:t> ?p3)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Inheritance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(?x </a:t>
            </a:r>
            <a:r>
              <a:rPr lang="en-US" altLang="en-US" sz="2000" dirty="0" err="1"/>
              <a:t>rdf:type</a:t>
            </a:r>
            <a:r>
              <a:rPr lang="en-US" altLang="en-US" sz="2000" dirty="0"/>
              <a:t> ?c1) ^  (?c1 </a:t>
            </a:r>
            <a:r>
              <a:rPr lang="en-US" altLang="en-US" sz="2000" dirty="0" err="1"/>
              <a:t>rdfs:subClassOf</a:t>
            </a:r>
            <a:r>
              <a:rPr lang="en-US" altLang="en-US" sz="2000" dirty="0"/>
              <a:t> ?c2) </a:t>
            </a:r>
            <a:r>
              <a:rPr lang="en-US" altLang="en-US" sz="2000" dirty="0">
                <a:sym typeface="Wingdings" charset="2"/>
              </a:rPr>
              <a:t> </a:t>
            </a:r>
            <a:r>
              <a:rPr lang="en-US" altLang="en-US" sz="2000" dirty="0"/>
              <a:t>(?x </a:t>
            </a:r>
            <a:r>
              <a:rPr lang="en-US" altLang="en-US" sz="2000" dirty="0" err="1"/>
              <a:t>rdf:type</a:t>
            </a:r>
            <a:r>
              <a:rPr lang="en-US" altLang="en-US" sz="2000" dirty="0"/>
              <a:t> ?c2)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(?x ?p1 ?y) ^  (?p1 </a:t>
            </a:r>
            <a:r>
              <a:rPr lang="en-US" altLang="en-US" sz="2000" dirty="0" err="1"/>
              <a:t>rdfs:subPropertyOf</a:t>
            </a:r>
            <a:r>
              <a:rPr lang="en-US" altLang="en-US" sz="2000" dirty="0"/>
              <a:t> ?p2) </a:t>
            </a:r>
            <a:r>
              <a:rPr lang="en-US" altLang="en-US" sz="2000" dirty="0">
                <a:sym typeface="Wingdings" charset="2"/>
              </a:rPr>
              <a:t> </a:t>
            </a:r>
            <a:r>
              <a:rPr lang="en-US" altLang="en-US" sz="2000" dirty="0"/>
              <a:t>(?x ?p2 ?y)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Domain/Range typing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(?x ?p ?y) ^ (?p </a:t>
            </a:r>
            <a:r>
              <a:rPr lang="en-US" altLang="en-US" sz="2000" dirty="0" err="1"/>
              <a:t>rdfs:domain</a:t>
            </a:r>
            <a:r>
              <a:rPr lang="en-US" altLang="en-US" sz="2000" dirty="0"/>
              <a:t> ?c) </a:t>
            </a:r>
            <a:r>
              <a:rPr lang="en-US" altLang="en-US" sz="2000" dirty="0">
                <a:sym typeface="Wingdings" charset="2"/>
              </a:rPr>
              <a:t> </a:t>
            </a:r>
            <a:r>
              <a:rPr lang="en-US" altLang="en-US" sz="2000" dirty="0"/>
              <a:t>(?x </a:t>
            </a:r>
            <a:r>
              <a:rPr lang="en-US" altLang="en-US" sz="2000" dirty="0" err="1"/>
              <a:t>rdf:type</a:t>
            </a:r>
            <a:r>
              <a:rPr lang="en-US" altLang="en-US" sz="2000" dirty="0"/>
              <a:t> ?c)</a:t>
            </a:r>
            <a:endParaRPr lang="el-GR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(?x ?p ?y) ^ (?p </a:t>
            </a:r>
            <a:r>
              <a:rPr lang="en-US" altLang="en-US" sz="2000" dirty="0" err="1"/>
              <a:t>rdfs:range</a:t>
            </a:r>
            <a:r>
              <a:rPr lang="en-US" altLang="en-US" sz="2000" dirty="0"/>
              <a:t> ?c) </a:t>
            </a:r>
            <a:r>
              <a:rPr lang="en-US" altLang="en-US" sz="2000" dirty="0">
                <a:sym typeface="Wingdings" charset="2"/>
              </a:rPr>
              <a:t> </a:t>
            </a:r>
            <a:r>
              <a:rPr lang="en-US" altLang="en-US" sz="2000" dirty="0"/>
              <a:t>(?y </a:t>
            </a:r>
            <a:r>
              <a:rPr lang="en-US" altLang="en-US" sz="2000" dirty="0" err="1"/>
              <a:t>rdf:type</a:t>
            </a:r>
            <a:r>
              <a:rPr lang="en-US" altLang="en-US" sz="2000" dirty="0"/>
              <a:t> ?c)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52493" y="1488831"/>
            <a:ext cx="1887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latin typeface="+mn-lt"/>
              </a:rPr>
              <a:t>TGDs!</a:t>
            </a:r>
          </a:p>
        </p:txBody>
      </p:sp>
    </p:spTree>
    <p:extLst>
      <p:ext uri="{BB962C8B-B14F-4D97-AF65-F5344CB8AC3E}">
        <p14:creationId xmlns:p14="http://schemas.microsoft.com/office/powerpoint/2010/main" val="15525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3484EA-A5D3-C94E-8444-7F95D9A9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91" y="0"/>
            <a:ext cx="8010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0759"/>
      </p:ext>
    </p:extLst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457200" y="1911033"/>
            <a:ext cx="8305800" cy="3693319"/>
          </a:xfrm>
          <a:prstGeom prst="rect">
            <a:avLst/>
          </a:prstGeom>
          <a:solidFill>
            <a:srgbClr val="FFF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 b="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ex:MotorVehicle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rdf:type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rdfs:Class</a:t>
            </a:r>
            <a:r>
              <a:rPr lang="en-US" altLang="en-US" sz="1800" b="0" dirty="0">
                <a:solidFill>
                  <a:schemeClr val="tx2"/>
                </a:solidFill>
              </a:rPr>
              <a:t> . </a:t>
            </a: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ex:PassengerVehicle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rdf:type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rdfs:Class</a:t>
            </a:r>
            <a:r>
              <a:rPr lang="en-US" altLang="en-US" sz="1800" b="0" dirty="0">
                <a:solidFill>
                  <a:schemeClr val="tx2"/>
                </a:solidFill>
              </a:rPr>
              <a:t> . </a:t>
            </a: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ex:Van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rdf:type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rdfs:Class</a:t>
            </a:r>
            <a:r>
              <a:rPr lang="en-US" altLang="en-US" sz="1800" b="0" dirty="0">
                <a:solidFill>
                  <a:schemeClr val="tx2"/>
                </a:solidFill>
              </a:rPr>
              <a:t> . </a:t>
            </a: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ex:Truck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rdf:type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rdfs:Class</a:t>
            </a:r>
            <a:r>
              <a:rPr lang="en-US" altLang="en-US" sz="1800" b="0" dirty="0">
                <a:solidFill>
                  <a:schemeClr val="tx2"/>
                </a:solidFill>
              </a:rPr>
              <a:t> . </a:t>
            </a: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ex:MiniVan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rdf:type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rdfs:Class</a:t>
            </a:r>
            <a:r>
              <a:rPr lang="en-US" altLang="en-US" sz="1800" b="0" dirty="0">
                <a:solidFill>
                  <a:schemeClr val="tx2"/>
                </a:solidFill>
              </a:rPr>
              <a:t> . </a:t>
            </a:r>
          </a:p>
          <a:p>
            <a:pPr eaLnBrk="1" hangingPunct="1"/>
            <a:endParaRPr lang="en-US" altLang="en-US" sz="1800" b="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ex:PassengerVehicle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rdfs:subClassOf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ex:MotorVehicle</a:t>
            </a:r>
            <a:r>
              <a:rPr lang="en-US" altLang="en-US" sz="1800" b="0" dirty="0">
                <a:solidFill>
                  <a:schemeClr val="tx2"/>
                </a:solidFill>
              </a:rPr>
              <a:t> . </a:t>
            </a: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ex:Van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rdfs:subClassOf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ex:MotorVehicle</a:t>
            </a:r>
            <a:r>
              <a:rPr lang="en-US" altLang="en-US" sz="1800" b="0" dirty="0">
                <a:solidFill>
                  <a:schemeClr val="tx2"/>
                </a:solidFill>
              </a:rPr>
              <a:t> .</a:t>
            </a: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ex:Truck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rdfs:subClassOf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ex:MotorVehicle</a:t>
            </a:r>
            <a:r>
              <a:rPr lang="en-US" altLang="en-US" sz="1800" b="0" dirty="0">
                <a:solidFill>
                  <a:schemeClr val="tx2"/>
                </a:solidFill>
              </a:rPr>
              <a:t> . </a:t>
            </a: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ex:MiniVan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rdfs:subClassOf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ex:Van</a:t>
            </a:r>
            <a:r>
              <a:rPr lang="en-US" altLang="en-US" sz="1800" b="0" dirty="0">
                <a:solidFill>
                  <a:schemeClr val="tx2"/>
                </a:solidFill>
              </a:rPr>
              <a:t> . </a:t>
            </a:r>
          </a:p>
          <a:p>
            <a:pPr eaLnBrk="1" hangingPunct="1"/>
            <a:r>
              <a:rPr lang="en-US" altLang="en-US" sz="1800" b="0" dirty="0" err="1">
                <a:solidFill>
                  <a:schemeClr val="tx2"/>
                </a:solidFill>
              </a:rPr>
              <a:t>ex:MiniVan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rdfs:subClassOf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err="1">
                <a:solidFill>
                  <a:schemeClr val="tx2"/>
                </a:solidFill>
              </a:rPr>
              <a:t>ex:PassengerVehicle</a:t>
            </a:r>
            <a:r>
              <a:rPr lang="en-US" altLang="en-US" sz="1800" b="0" dirty="0">
                <a:solidFill>
                  <a:schemeClr val="tx2"/>
                </a:solidFill>
              </a:rPr>
              <a:t> .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</a:p>
          <a:p>
            <a:pPr eaLnBrk="1" hangingPunct="1"/>
            <a:endParaRPr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RDF Schema Example</a:t>
            </a:r>
            <a:br>
              <a:rPr lang="en-US" altLang="en-US" dirty="0"/>
            </a:br>
            <a:r>
              <a:rPr lang="en-US" altLang="en-US" dirty="0"/>
              <a:t>(Triples Notation)</a:t>
            </a:r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 flipV="1">
            <a:off x="4267200" y="237585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4724400" y="2147253"/>
            <a:ext cx="429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 New Roman" charset="0"/>
              </a:rPr>
              <a:t>MotorVehicle is an </a:t>
            </a:r>
            <a:r>
              <a:rPr lang="en-US" altLang="en-US" sz="1800" b="0">
                <a:solidFill>
                  <a:schemeClr val="accent2"/>
                </a:solidFill>
                <a:latin typeface="Times New Roman" charset="0"/>
              </a:rPr>
              <a:t>instance of</a:t>
            </a:r>
            <a:r>
              <a:rPr lang="en-US" altLang="en-US" sz="1800" b="0">
                <a:latin typeface="Times New Roman" charset="0"/>
              </a:rPr>
              <a:t> rdfs:Class</a:t>
            </a:r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 flipV="1">
            <a:off x="3962400" y="3601403"/>
            <a:ext cx="3048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4191000" y="323469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 dirty="0" err="1">
                <a:latin typeface="Times New Roman" charset="0"/>
              </a:rPr>
              <a:t>PassengerVehicle</a:t>
            </a:r>
            <a:r>
              <a:rPr lang="en-US" altLang="en-US" sz="1800" b="0" dirty="0">
                <a:latin typeface="Times New Roman" charset="0"/>
              </a:rPr>
              <a:t> is a </a:t>
            </a:r>
            <a:r>
              <a:rPr lang="en-US" altLang="en-US" sz="1800" b="0" dirty="0">
                <a:solidFill>
                  <a:schemeClr val="accent2"/>
                </a:solidFill>
                <a:latin typeface="Times New Roman" charset="0"/>
              </a:rPr>
              <a:t>subclass of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b="0" dirty="0" err="1">
                <a:latin typeface="Times New Roman" charset="0"/>
              </a:rPr>
              <a:t>MotorVehicle</a:t>
            </a:r>
            <a:r>
              <a:rPr lang="en-US" altLang="en-US" sz="1800" b="0" dirty="0">
                <a:latin typeface="Times New Roman" charset="0"/>
              </a:rPr>
              <a:t> </a:t>
            </a:r>
          </a:p>
        </p:txBody>
      </p:sp>
      <p:sp>
        <p:nvSpPr>
          <p:cNvPr id="36872" name="AutoShape 10"/>
          <p:cNvSpPr>
            <a:spLocks/>
          </p:cNvSpPr>
          <p:nvPr/>
        </p:nvSpPr>
        <p:spPr bwMode="auto">
          <a:xfrm>
            <a:off x="5791200" y="4758690"/>
            <a:ext cx="92075" cy="533400"/>
          </a:xfrm>
          <a:prstGeom prst="rightBrace">
            <a:avLst>
              <a:gd name="adj1" fmla="val 482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5959475" y="50253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6172200" y="483489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rgbClr val="DD0000"/>
                </a:solidFill>
                <a:latin typeface="Times New Roman" charset="0"/>
              </a:rPr>
              <a:t>Multiple Inheritance</a:t>
            </a:r>
            <a:endParaRPr lang="en-US" altLang="en-US" sz="18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228600" y="1419225"/>
            <a:ext cx="8686800" cy="4981575"/>
          </a:xfrm>
          <a:prstGeom prst="rect">
            <a:avLst/>
          </a:prstGeom>
          <a:solidFill>
            <a:srgbClr val="FFF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&lt;rdf:RDF xml:lang="en"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 xmlns:rdf="http://www.w3.org/1999/02/22-rdf-syntax-ns#"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 xmlns:rdfs="http://www.w3.org/2000/01/rdf-schema#"&gt;</a:t>
            </a:r>
          </a:p>
          <a:p>
            <a:pPr eaLnBrk="1" hangingPunct="1"/>
            <a:endParaRPr lang="en-US" altLang="en-US" sz="1600" b="0">
              <a:solidFill>
                <a:schemeClr val="tx2"/>
              </a:solidFill>
              <a:latin typeface="Trebuchet MS" charset="0"/>
            </a:endParaRP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&lt;rdf:Description rdf:ID="MotorVehicle"&gt;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&lt;rdf:type rdf:resource="http://www.w3.org/2000/01/rdf-schema#Class"/&gt;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&lt;rdfs:subClassOf rdf:resource="http://www.w3.org/2000/01/rdf-schema#Resource"/&gt;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&lt;/rdf:Description&gt;</a:t>
            </a:r>
          </a:p>
          <a:p>
            <a:pPr eaLnBrk="1" hangingPunct="1"/>
            <a:endParaRPr lang="en-US" altLang="en-US" sz="1600" b="0">
              <a:solidFill>
                <a:schemeClr val="tx2"/>
              </a:solidFill>
              <a:latin typeface="Trebuchet MS" charset="0"/>
            </a:endParaRP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&lt;rdf:Description rdf:ID="PassengerVehicle"&gt;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&lt;rdf:type rdf:resource="http://www.w3.org/2000/01/rdf-schema#Class"/&gt;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&lt;rdfs:subClassOf rdf:resource="#MotorVehicle"/&gt;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&lt;/rdf:Description&gt;</a:t>
            </a:r>
          </a:p>
          <a:p>
            <a:pPr eaLnBrk="1" hangingPunct="1"/>
            <a:endParaRPr lang="en-US" altLang="en-US" sz="1600" b="0">
              <a:solidFill>
                <a:schemeClr val="tx2"/>
              </a:solidFill>
              <a:latin typeface="Trebuchet MS" charset="0"/>
            </a:endParaRP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&lt;rdf:Description rdf:ID="Truck"&gt;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&lt;rdf:type rdf:resource="http://www.w3.org/2000/01/rdf-schema#Class"/&gt;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&lt;rdfs:subClassOf rdf:resource="#MotorVehicle"/&gt;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&lt;/rdf:Description&gt;</a:t>
            </a:r>
          </a:p>
          <a:p>
            <a:pPr eaLnBrk="1" hangingPunct="1"/>
            <a:endParaRPr lang="en-US" altLang="en-US" sz="1600" b="0">
              <a:solidFill>
                <a:schemeClr val="tx2"/>
              </a:solidFill>
              <a:latin typeface="Trebuchet MS" charset="0"/>
            </a:endParaRP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&lt;/RDF&gt;</a:t>
            </a:r>
          </a:p>
        </p:txBody>
      </p:sp>
      <p:sp>
        <p:nvSpPr>
          <p:cNvPr id="37891" name="Line 5"/>
          <p:cNvSpPr>
            <a:spLocks noChangeShapeType="1"/>
          </p:cNvSpPr>
          <p:nvPr/>
        </p:nvSpPr>
        <p:spPr bwMode="auto">
          <a:xfrm flipV="1">
            <a:off x="5867400" y="187642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6324600" y="1571625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 New Roman" charset="0"/>
              </a:rPr>
              <a:t>RDF Schema Namespace</a:t>
            </a:r>
          </a:p>
        </p:txBody>
      </p:sp>
      <p:sp>
        <p:nvSpPr>
          <p:cNvPr id="37893" name="Line 7"/>
          <p:cNvSpPr>
            <a:spLocks noChangeShapeType="1"/>
          </p:cNvSpPr>
          <p:nvPr/>
        </p:nvSpPr>
        <p:spPr bwMode="auto">
          <a:xfrm flipV="1">
            <a:off x="4038600" y="2333625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248400" y="2105025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 New Roman" charset="0"/>
              </a:rPr>
              <a:t>An rdf:ID attribute names a </a:t>
            </a:r>
            <a:r>
              <a:rPr lang="en-US" altLang="en-US" sz="1800">
                <a:latin typeface="Times New Roman" charset="0"/>
              </a:rPr>
              <a:t>new</a:t>
            </a:r>
            <a:r>
              <a:rPr lang="en-US" altLang="en-US" sz="1800" b="0">
                <a:latin typeface="Times New Roman" charset="0"/>
              </a:rPr>
              <a:t> resource</a:t>
            </a:r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4953000" y="431482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6172200" y="4238625"/>
            <a:ext cx="257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 New Roman" charset="0"/>
              </a:rPr>
              <a:t>PassengerVehicle is a </a:t>
            </a: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subclass</a:t>
            </a:r>
            <a:r>
              <a:rPr lang="en-US" altLang="en-US" sz="1800" b="0">
                <a:latin typeface="Times New Roman" charset="0"/>
              </a:rPr>
              <a:t> of MotorVehicle</a:t>
            </a:r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6858000" y="324802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7086600" y="3248025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 New Roman" charset="0"/>
              </a:rPr>
              <a:t>(“Resource” is the </a:t>
            </a:r>
          </a:p>
          <a:p>
            <a:pPr eaLnBrk="1" hangingPunct="1"/>
            <a:r>
              <a:rPr lang="en-US" altLang="en-US" sz="1800" b="0">
                <a:latin typeface="Times New Roman" charset="0"/>
              </a:rPr>
              <a:t>  top level class )</a:t>
            </a:r>
          </a:p>
        </p:txBody>
      </p:sp>
      <p:sp>
        <p:nvSpPr>
          <p:cNvPr id="37899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RDF Schema (RDF/XML notation)</a:t>
            </a:r>
          </a:p>
        </p:txBody>
      </p:sp>
    </p:spTree>
    <p:extLst>
      <p:ext uri="{BB962C8B-B14F-4D97-AF65-F5344CB8AC3E}">
        <p14:creationId xmlns:p14="http://schemas.microsoft.com/office/powerpoint/2010/main" val="921681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7638"/>
            <a:ext cx="7758112" cy="614362"/>
          </a:xfrm>
        </p:spPr>
        <p:txBody>
          <a:bodyPr/>
          <a:lstStyle/>
          <a:p>
            <a:r>
              <a:rPr lang="en-US" altLang="en-US"/>
              <a:t>RDF Schema Example (cont..)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8839200" cy="5715000"/>
          </a:xfrm>
          <a:prstGeom prst="rect">
            <a:avLst/>
          </a:prstGeom>
          <a:solidFill>
            <a:srgbClr val="FFF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&lt;rdf:Description rdf:ID="Van"&gt;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&lt;rdf:type rdf:resource="http://www.w3.org/2000/01/rdf-schema#Class"/&gt;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&lt;rdfs:subClassOf rdf:resource="#MotorVehicle"/&gt;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&lt;/rdf:Description&gt;</a:t>
            </a:r>
          </a:p>
          <a:p>
            <a:pPr eaLnBrk="1" hangingPunct="1"/>
            <a:endParaRPr lang="en-US" altLang="en-US" sz="1600" b="0">
              <a:solidFill>
                <a:schemeClr val="tx2"/>
              </a:solidFill>
              <a:latin typeface="Trebuchet MS" charset="0"/>
            </a:endParaRP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&lt;rdf:Description rdf:ID="MiniVan"&gt;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&lt;rdf:type rdf:resource="http://www.w3.org/2000/01/rdf-schema#Class"/&gt;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&lt;rdfs:subClassOf rdf:resource="#Van"/&gt;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&lt;rdfs:subClassOf rdf:resource="#PassengerVehicle"/&gt;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&lt;/rdf:Description&gt;</a:t>
            </a:r>
          </a:p>
          <a:p>
            <a:pPr eaLnBrk="1" hangingPunct="1"/>
            <a:endParaRPr lang="en-US" altLang="en-US" sz="1600" b="0">
              <a:solidFill>
                <a:schemeClr val="tx2"/>
              </a:solidFill>
              <a:latin typeface="Trebuchet MS" charset="0"/>
            </a:endParaRP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&lt;rdf:Description rdf:ID="registeredTo"&gt;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&lt;rdf:type rdf:resource="http://www.w3.org/1999/02/22-rdf-syntax-ns#Property"/&gt;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&lt;rdfs:domain rdf:resource="#MotorVehicle"/&gt;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&lt;rdfs:range rdf:resource="#Person"/&gt;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&lt;/rdf:Description&gt;</a:t>
            </a:r>
          </a:p>
          <a:p>
            <a:pPr eaLnBrk="1" hangingPunct="1"/>
            <a:endParaRPr lang="en-US" altLang="en-US" sz="1600" b="0">
              <a:solidFill>
                <a:schemeClr val="tx2"/>
              </a:solidFill>
              <a:latin typeface="Trebuchet MS" charset="0"/>
            </a:endParaRP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&lt;rdf:Description rdf:ID=“price"&gt;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&lt;rdf:type rdf:resource="http://www.w3.org/1999/02/22-rdf-syntax-ns#Property"/&gt;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&lt;rdfs:domain rdf:resource="#MotorVehicle 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&lt;rdfs:domain rdf:resource="#Book 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   &lt;rdfs:range rdf:resource="http://www.w3.org/2000/03/example/classes#Number"/&gt;</a:t>
            </a:r>
          </a:p>
          <a:p>
            <a:pPr eaLnBrk="1" hangingPunct="1"/>
            <a:r>
              <a:rPr lang="en-US" altLang="en-US" sz="1600" b="0">
                <a:solidFill>
                  <a:schemeClr val="tx2"/>
                </a:solidFill>
                <a:latin typeface="Trebuchet MS" charset="0"/>
              </a:rPr>
              <a:t>&lt;/rdf:Description&gt;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724400" y="4267200"/>
            <a:ext cx="1905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629400" y="4191000"/>
            <a:ext cx="2417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DD0000"/>
                </a:solidFill>
                <a:latin typeface="Times New Roman" charset="0"/>
              </a:rPr>
              <a:t>Domain</a:t>
            </a:r>
            <a:r>
              <a:rPr lang="en-US" altLang="en-US" sz="2000" b="0">
                <a:latin typeface="Times New Roman" charset="0"/>
              </a:rPr>
              <a:t> of a property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629400" y="4479925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DD0000"/>
                </a:solidFill>
                <a:latin typeface="Times New Roman" charset="0"/>
              </a:rPr>
              <a:t>Range</a:t>
            </a:r>
            <a:r>
              <a:rPr lang="en-US" altLang="en-US" sz="2000" b="0">
                <a:latin typeface="Times New Roman" charset="0"/>
              </a:rPr>
              <a:t> of a property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114800" y="45720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AutoShape 8"/>
          <p:cNvSpPr>
            <a:spLocks/>
          </p:cNvSpPr>
          <p:nvPr/>
        </p:nvSpPr>
        <p:spPr bwMode="auto">
          <a:xfrm>
            <a:off x="5791200" y="26670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943600" y="2881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080125" y="2667000"/>
            <a:ext cx="2430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DD0000"/>
                </a:solidFill>
                <a:latin typeface="Times New Roman" charset="0"/>
              </a:rPr>
              <a:t>Multiple Inheritance</a:t>
            </a:r>
            <a:endParaRPr lang="en-US" altLang="en-US" sz="2000" b="0">
              <a:latin typeface="Times New Roman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858000" y="5638800"/>
            <a:ext cx="213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DD0000"/>
                </a:solidFill>
                <a:latin typeface="Times New Roman" charset="0"/>
              </a:rPr>
              <a:t>Multiple Domains</a:t>
            </a:r>
            <a:endParaRPr lang="en-US" altLang="en-US" sz="2000" b="0">
              <a:latin typeface="Times New Roman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4876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AutoShape 13"/>
          <p:cNvSpPr>
            <a:spLocks/>
          </p:cNvSpPr>
          <p:nvPr/>
        </p:nvSpPr>
        <p:spPr bwMode="auto">
          <a:xfrm>
            <a:off x="4648200" y="5715000"/>
            <a:ext cx="152400" cy="304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9426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RDF Serialization: RDF/XML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0518" y="4054017"/>
            <a:ext cx="83509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&lt;</a:t>
            </a:r>
            <a:r>
              <a:rPr lang="en-US" sz="2000" dirty="0" err="1">
                <a:latin typeface="+mn-lt"/>
              </a:rPr>
              <a:t>rdf:RDF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xmlns:rdf</a:t>
            </a:r>
            <a:r>
              <a:rPr lang="en-US" sz="2000" dirty="0">
                <a:latin typeface="+mn-lt"/>
              </a:rPr>
              <a:t>=“http://www.w3.org/1999/02/22-rdf-syntax-ns#” 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err="1">
                <a:latin typeface="+mn-lt"/>
              </a:rPr>
              <a:t>xmlns:ex</a:t>
            </a:r>
            <a:r>
              <a:rPr lang="en-US" sz="2000" dirty="0">
                <a:latin typeface="+mn-lt"/>
              </a:rPr>
              <a:t>=</a:t>
            </a:r>
            <a:r>
              <a:rPr lang="en-US" sz="2000" dirty="0">
                <a:latin typeface="+mn-lt"/>
                <a:hlinkClick r:id="rId3"/>
              </a:rPr>
              <a:t>http://www.example.org/person#</a:t>
            </a:r>
            <a:r>
              <a:rPr lang="en-US" sz="2000" dirty="0">
                <a:latin typeface="+mn-lt"/>
              </a:rPr>
              <a:t>&gt;</a:t>
            </a:r>
          </a:p>
          <a:p>
            <a:r>
              <a:rPr lang="en-US" sz="2000" dirty="0">
                <a:latin typeface="+mn-lt"/>
              </a:rPr>
              <a:t>    &lt;</a:t>
            </a:r>
            <a:r>
              <a:rPr lang="en-US" sz="2000" dirty="0" err="1">
                <a:latin typeface="+mn-lt"/>
              </a:rPr>
              <a:t>rdf:Description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rdf:about</a:t>
            </a:r>
            <a:r>
              <a:rPr lang="en-US" sz="2000" dirty="0">
                <a:latin typeface="+mn-lt"/>
              </a:rPr>
              <a:t>=“http://</a:t>
            </a:r>
            <a:r>
              <a:rPr lang="en-US" sz="2000" dirty="0" err="1">
                <a:latin typeface="+mn-lt"/>
              </a:rPr>
              <a:t>www.example.org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person#DavidSmith</a:t>
            </a:r>
            <a:r>
              <a:rPr lang="en-US" sz="2000" dirty="0">
                <a:latin typeface="+mn-lt"/>
              </a:rPr>
              <a:t>”&gt;</a:t>
            </a:r>
          </a:p>
          <a:p>
            <a:r>
              <a:rPr lang="en-US" sz="2000" dirty="0">
                <a:latin typeface="+mn-lt"/>
              </a:rPr>
              <a:t>	&lt;</a:t>
            </a:r>
            <a:r>
              <a:rPr lang="en-US" sz="2000" dirty="0" err="1">
                <a:latin typeface="+mn-lt"/>
              </a:rPr>
              <a:t>foaf:givenName</a:t>
            </a:r>
            <a:r>
              <a:rPr lang="en-US" sz="2000" dirty="0">
                <a:latin typeface="+mn-lt"/>
              </a:rPr>
              <a:t>&gt;David&lt;/</a:t>
            </a:r>
            <a:r>
              <a:rPr lang="en-US" sz="2000" dirty="0" err="1">
                <a:latin typeface="+mn-lt"/>
              </a:rPr>
              <a:t>foaf:givenName</a:t>
            </a:r>
            <a:r>
              <a:rPr lang="en-US" sz="2000" dirty="0">
                <a:latin typeface="+mn-lt"/>
              </a:rPr>
              <a:t>&gt;</a:t>
            </a:r>
          </a:p>
          <a:p>
            <a:r>
              <a:rPr lang="en-US" sz="2000" dirty="0">
                <a:latin typeface="+mn-lt"/>
              </a:rPr>
              <a:t>    &lt;/</a:t>
            </a:r>
            <a:r>
              <a:rPr lang="en-US" sz="2000" dirty="0" err="1">
                <a:latin typeface="+mn-lt"/>
              </a:rPr>
              <a:t>rdf:Description</a:t>
            </a:r>
            <a:r>
              <a:rPr lang="en-US" sz="2000" dirty="0">
                <a:latin typeface="+mn-lt"/>
              </a:rPr>
              <a:t>&gt;</a:t>
            </a:r>
          </a:p>
          <a:p>
            <a:r>
              <a:rPr lang="en-US" sz="2000" dirty="0">
                <a:latin typeface="+mn-lt"/>
              </a:rPr>
              <a:t>&lt;/</a:t>
            </a:r>
            <a:r>
              <a:rPr lang="en-US" sz="2000" dirty="0" err="1">
                <a:latin typeface="+mn-lt"/>
              </a:rPr>
              <a:t>rdf:RDF</a:t>
            </a:r>
            <a:r>
              <a:rPr lang="en-US" sz="2000" dirty="0">
                <a:latin typeface="+mn-lt"/>
              </a:rPr>
              <a:t>&gt;</a:t>
            </a:r>
          </a:p>
          <a:p>
            <a:r>
              <a:rPr lang="en-US" sz="2000" dirty="0">
                <a:latin typeface="+mn-lt"/>
              </a:rPr>
              <a:t>	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2123" y="2356322"/>
            <a:ext cx="7397942" cy="759011"/>
            <a:chOff x="921024" y="3633538"/>
            <a:chExt cx="7103167" cy="759011"/>
          </a:xfrm>
        </p:grpSpPr>
        <p:sp>
          <p:nvSpPr>
            <p:cNvPr id="11" name="Oval 10"/>
            <p:cNvSpPr/>
            <p:nvPr/>
          </p:nvSpPr>
          <p:spPr>
            <a:xfrm>
              <a:off x="921024" y="3633539"/>
              <a:ext cx="2703447" cy="759010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ex:DavidSmith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stCxn id="11" idx="6"/>
              <a:endCxn id="14" idx="1"/>
            </p:cNvCxnSpPr>
            <p:nvPr/>
          </p:nvCxnSpPr>
          <p:spPr>
            <a:xfrm>
              <a:off x="3624471" y="4013044"/>
              <a:ext cx="2703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56128" y="3633538"/>
              <a:ext cx="2339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foaf:givenName</a:t>
              </a:r>
              <a:endParaRPr lang="en-US" dirty="0"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7918" y="3734748"/>
              <a:ext cx="1696273" cy="556591"/>
            </a:xfrm>
            <a:prstGeom prst="rect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</a:rPr>
                <a:t>David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9053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Serialization: 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Terse RDF triple language</a:t>
            </a:r>
          </a:p>
          <a:p>
            <a:pPr lvl="1"/>
            <a:r>
              <a:rPr lang="en-US" dirty="0"/>
              <a:t>RDF in compact text format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3300" y="4279025"/>
            <a:ext cx="61139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@prefix ex: &lt;</a:t>
            </a:r>
            <a:r>
              <a:rPr lang="en-US" dirty="0"/>
              <a:t>http://www.example.org/person#&gt;</a:t>
            </a:r>
          </a:p>
          <a:p>
            <a:endParaRPr lang="en-US" dirty="0"/>
          </a:p>
          <a:p>
            <a:r>
              <a:rPr lang="en-US" dirty="0" err="1"/>
              <a:t>ex:DavidSmith</a:t>
            </a:r>
            <a:r>
              <a:rPr lang="en-US" dirty="0"/>
              <a:t> </a:t>
            </a:r>
            <a:r>
              <a:rPr lang="en-US" dirty="0" err="1"/>
              <a:t>foaf:givenName</a:t>
            </a:r>
            <a:r>
              <a:rPr lang="en-US" dirty="0"/>
              <a:t> “David”.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1636" y="3241489"/>
            <a:ext cx="7202555" cy="759011"/>
            <a:chOff x="821636" y="3633538"/>
            <a:chExt cx="7202555" cy="759011"/>
          </a:xfrm>
        </p:grpSpPr>
        <p:sp>
          <p:nvSpPr>
            <p:cNvPr id="11" name="Oval 10"/>
            <p:cNvSpPr/>
            <p:nvPr/>
          </p:nvSpPr>
          <p:spPr>
            <a:xfrm>
              <a:off x="821636" y="3633539"/>
              <a:ext cx="2802836" cy="759010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ex:DavidSmith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stCxn id="11" idx="6"/>
              <a:endCxn id="14" idx="1"/>
            </p:cNvCxnSpPr>
            <p:nvPr/>
          </p:nvCxnSpPr>
          <p:spPr>
            <a:xfrm>
              <a:off x="3624472" y="4013044"/>
              <a:ext cx="2703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56128" y="3633538"/>
              <a:ext cx="2339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foaf:givenName</a:t>
              </a:r>
              <a:endParaRPr lang="en-US" dirty="0"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7918" y="3734748"/>
              <a:ext cx="1696273" cy="556591"/>
            </a:xfrm>
            <a:prstGeom prst="rect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</a:rPr>
                <a:t>David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4676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-stack-20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80" y="1353652"/>
            <a:ext cx="6182784" cy="55043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 Layer Cake</a:t>
            </a:r>
          </a:p>
        </p:txBody>
      </p:sp>
      <p:sp>
        <p:nvSpPr>
          <p:cNvPr id="4" name="Freeform 3"/>
          <p:cNvSpPr/>
          <p:nvPr/>
        </p:nvSpPr>
        <p:spPr>
          <a:xfrm>
            <a:off x="2938212" y="1396982"/>
            <a:ext cx="4739052" cy="4245823"/>
          </a:xfrm>
          <a:custGeom>
            <a:avLst/>
            <a:gdLst>
              <a:gd name="connsiteX0" fmla="*/ 28434 w 4739052"/>
              <a:gd name="connsiteY0" fmla="*/ 3639277 h 4245823"/>
              <a:gd name="connsiteX1" fmla="*/ 748770 w 4739052"/>
              <a:gd name="connsiteY1" fmla="*/ 3658231 h 4245823"/>
              <a:gd name="connsiteX2" fmla="*/ 758248 w 4739052"/>
              <a:gd name="connsiteY2" fmla="*/ 3118026 h 4245823"/>
              <a:gd name="connsiteX3" fmla="*/ 3620635 w 4739052"/>
              <a:gd name="connsiteY3" fmla="*/ 3089594 h 4245823"/>
              <a:gd name="connsiteX4" fmla="*/ 3639592 w 4739052"/>
              <a:gd name="connsiteY4" fmla="*/ 4245823 h 4245823"/>
              <a:gd name="connsiteX5" fmla="*/ 4739052 w 4739052"/>
              <a:gd name="connsiteY5" fmla="*/ 4207914 h 4245823"/>
              <a:gd name="connsiteX6" fmla="*/ 4672705 w 4739052"/>
              <a:gd name="connsiteY6" fmla="*/ 28431 h 4245823"/>
              <a:gd name="connsiteX7" fmla="*/ 2568566 w 4739052"/>
              <a:gd name="connsiteY7" fmla="*/ 0 h 4245823"/>
              <a:gd name="connsiteX8" fmla="*/ 2559088 w 4739052"/>
              <a:gd name="connsiteY8" fmla="*/ 530727 h 4245823"/>
              <a:gd name="connsiteX9" fmla="*/ 0 w 4739052"/>
              <a:gd name="connsiteY9" fmla="*/ 540205 h 4245823"/>
              <a:gd name="connsiteX10" fmla="*/ 28434 w 4739052"/>
              <a:gd name="connsiteY10" fmla="*/ 3639277 h 424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9052" h="4245823">
                <a:moveTo>
                  <a:pt x="28434" y="3639277"/>
                </a:moveTo>
                <a:lnTo>
                  <a:pt x="748770" y="3658231"/>
                </a:lnTo>
                <a:lnTo>
                  <a:pt x="758248" y="3118026"/>
                </a:lnTo>
                <a:lnTo>
                  <a:pt x="3620635" y="3089594"/>
                </a:lnTo>
                <a:lnTo>
                  <a:pt x="3639592" y="4245823"/>
                </a:lnTo>
                <a:lnTo>
                  <a:pt x="4739052" y="4207914"/>
                </a:lnTo>
                <a:lnTo>
                  <a:pt x="4672705" y="28431"/>
                </a:lnTo>
                <a:lnTo>
                  <a:pt x="2568566" y="0"/>
                </a:lnTo>
                <a:lnTo>
                  <a:pt x="2559088" y="530727"/>
                </a:lnTo>
                <a:lnTo>
                  <a:pt x="0" y="540205"/>
                </a:lnTo>
                <a:lnTo>
                  <a:pt x="28434" y="3639277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68523" y="5611427"/>
            <a:ext cx="6468488" cy="1181352"/>
          </a:xfrm>
          <a:custGeom>
            <a:avLst/>
            <a:gdLst>
              <a:gd name="connsiteX0" fmla="*/ 68919 w 6468488"/>
              <a:gd name="connsiteY0" fmla="*/ 0 h 1181352"/>
              <a:gd name="connsiteX1" fmla="*/ 6468488 w 6468488"/>
              <a:gd name="connsiteY1" fmla="*/ 9844 h 1181352"/>
              <a:gd name="connsiteX2" fmla="*/ 6458643 w 6468488"/>
              <a:gd name="connsiteY2" fmla="*/ 1181352 h 1181352"/>
              <a:gd name="connsiteX3" fmla="*/ 0 w 6468488"/>
              <a:gd name="connsiteY3" fmla="*/ 1161663 h 1181352"/>
              <a:gd name="connsiteX4" fmla="*/ 68919 w 6468488"/>
              <a:gd name="connsiteY4" fmla="*/ 0 h 118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8488" h="1181352">
                <a:moveTo>
                  <a:pt x="68919" y="0"/>
                </a:moveTo>
                <a:lnTo>
                  <a:pt x="6468488" y="9844"/>
                </a:lnTo>
                <a:cubicBezTo>
                  <a:pt x="6465206" y="400347"/>
                  <a:pt x="6461925" y="790849"/>
                  <a:pt x="6458643" y="1181352"/>
                </a:cubicBezTo>
                <a:lnTo>
                  <a:pt x="0" y="1161663"/>
                </a:lnTo>
                <a:lnTo>
                  <a:pt x="68919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Schema (RDFS)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RDF Schema is the language for defining</a:t>
            </a:r>
          </a:p>
          <a:p>
            <a:r>
              <a:rPr lang="en-US" sz="3600" dirty="0"/>
              <a:t>RDF knowledge bases</a:t>
            </a:r>
          </a:p>
          <a:p>
            <a:r>
              <a:rPr lang="en-US" sz="3600" dirty="0"/>
              <a:t>Constraints on valid RDF graphs</a:t>
            </a:r>
          </a:p>
          <a:p>
            <a:pPr lvl="1"/>
            <a:r>
              <a:rPr lang="en-US" sz="3200" dirty="0"/>
              <a:t>using the RDF inference rules: </a:t>
            </a:r>
          </a:p>
          <a:p>
            <a:pPr lvl="2"/>
            <a:r>
              <a:rPr lang="en-US" dirty="0"/>
              <a:t>triples implied by the triples you have</a:t>
            </a:r>
          </a:p>
          <a:p>
            <a:pPr marL="776288" lvl="2" indent="0">
              <a:buNone/>
            </a:pPr>
            <a:r>
              <a:rPr lang="en-US" dirty="0"/>
              <a:t>    (tuple-generating dependencies!)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482968" y="6596390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 Jose Luis Ambite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43417</TotalTime>
  <Words>2605</Words>
  <Application>Microsoft Macintosh PowerPoint</Application>
  <PresentationFormat>Overhead</PresentationFormat>
  <Paragraphs>577</Paragraphs>
  <Slides>47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</vt:lpstr>
      <vt:lpstr>Times</vt:lpstr>
      <vt:lpstr>Times New Roman</vt:lpstr>
      <vt:lpstr>Trebuchet MS</vt:lpstr>
      <vt:lpstr>Adjacency</vt:lpstr>
      <vt:lpstr>RDF Schema </vt:lpstr>
      <vt:lpstr>RDF Review 1</vt:lpstr>
      <vt:lpstr>RDF Review 2</vt:lpstr>
      <vt:lpstr>RDF Review 3</vt:lpstr>
      <vt:lpstr>RDF Serialization: RDF/XML</vt:lpstr>
      <vt:lpstr>RDF Serialization: Turtle</vt:lpstr>
      <vt:lpstr>Semantic Web Layer Cake</vt:lpstr>
      <vt:lpstr>RDF Schema</vt:lpstr>
      <vt:lpstr>RDF Schema (RDFS)</vt:lpstr>
      <vt:lpstr>RDF Schema Main Constructs</vt:lpstr>
      <vt:lpstr>Classes and their Instances</vt:lpstr>
      <vt:lpstr>RDF Schema Vocabulary</vt:lpstr>
      <vt:lpstr>rdfs:Resource</vt:lpstr>
      <vt:lpstr>rdfs:Class</vt:lpstr>
      <vt:lpstr>rdfs:Literal, rdfs:Datatype</vt:lpstr>
      <vt:lpstr>Notation and Conventions</vt:lpstr>
      <vt:lpstr>Meaning of Subclass</vt:lpstr>
      <vt:lpstr>Meaning of Subclass</vt:lpstr>
      <vt:lpstr>Class Hierarchies</vt:lpstr>
      <vt:lpstr>rdfs:subClassOf</vt:lpstr>
      <vt:lpstr>rdfs:subClassOf</vt:lpstr>
      <vt:lpstr>rdfs:subClassOf</vt:lpstr>
      <vt:lpstr>rdfs:subClassOf is transitive </vt:lpstr>
      <vt:lpstr>The Story So Far</vt:lpstr>
      <vt:lpstr>rdfs:Property</vt:lpstr>
      <vt:lpstr>rdfs:Property</vt:lpstr>
      <vt:lpstr>rdfs:domain, rdfs:range</vt:lpstr>
      <vt:lpstr>Semantics of rdfs:domain</vt:lpstr>
      <vt:lpstr>Semantics of rdfs:range</vt:lpstr>
      <vt:lpstr>rdfs:domain, rdfs:range Example</vt:lpstr>
      <vt:lpstr>Multiple rdfs:domain, rdfs:range</vt:lpstr>
      <vt:lpstr>rdfs:subPropertyOf</vt:lpstr>
      <vt:lpstr>Multiple Inferences</vt:lpstr>
      <vt:lpstr>rdfs:label, rdfs:comment</vt:lpstr>
      <vt:lpstr>rdfs:label, rdfs:comment</vt:lpstr>
      <vt:lpstr>rdfs:seeAlso</vt:lpstr>
      <vt:lpstr>rdfs:seeAlso</vt:lpstr>
      <vt:lpstr>rdfs:isDefinedBy</vt:lpstr>
      <vt:lpstr>Example</vt:lpstr>
      <vt:lpstr>Summary of Properties in RDF(S)</vt:lpstr>
      <vt:lpstr>Summary of Properties in RDF(S)</vt:lpstr>
      <vt:lpstr>Summary of Properties in RDF(S)</vt:lpstr>
      <vt:lpstr>RDFS Entailment</vt:lpstr>
      <vt:lpstr>PowerPoint Presentation</vt:lpstr>
      <vt:lpstr>RDF Schema Example (Triples Notation)</vt:lpstr>
      <vt:lpstr>RDF Schema (RDF/XML notation)</vt:lpstr>
      <vt:lpstr>RDF Schema Example (cont..)</vt:lpstr>
    </vt:vector>
  </TitlesOfParts>
  <Company>Information Sciences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Jose-Luis Ambite</cp:lastModifiedBy>
  <cp:revision>1326</cp:revision>
  <cp:lastPrinted>1998-11-17T18:56:32Z</cp:lastPrinted>
  <dcterms:created xsi:type="dcterms:W3CDTF">2010-01-11T19:28:08Z</dcterms:created>
  <dcterms:modified xsi:type="dcterms:W3CDTF">2019-03-27T06:16:44Z</dcterms:modified>
</cp:coreProperties>
</file>