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40"/>
  </p:notesMasterIdLst>
  <p:handoutMasterIdLst>
    <p:handoutMasterId r:id="rId41"/>
  </p:handoutMasterIdLst>
  <p:sldIdLst>
    <p:sldId id="372" r:id="rId2"/>
    <p:sldId id="562" r:id="rId3"/>
    <p:sldId id="563" r:id="rId4"/>
    <p:sldId id="564" r:id="rId5"/>
    <p:sldId id="565" r:id="rId6"/>
    <p:sldId id="575" r:id="rId7"/>
    <p:sldId id="576" r:id="rId8"/>
    <p:sldId id="577" r:id="rId9"/>
    <p:sldId id="578" r:id="rId10"/>
    <p:sldId id="579" r:id="rId11"/>
    <p:sldId id="580" r:id="rId12"/>
    <p:sldId id="622" r:id="rId13"/>
    <p:sldId id="581" r:id="rId14"/>
    <p:sldId id="582" r:id="rId15"/>
    <p:sldId id="583" r:id="rId16"/>
    <p:sldId id="566" r:id="rId17"/>
    <p:sldId id="584" r:id="rId18"/>
    <p:sldId id="567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70" r:id="rId28"/>
    <p:sldId id="571" r:id="rId29"/>
    <p:sldId id="623" r:id="rId30"/>
    <p:sldId id="572" r:id="rId31"/>
    <p:sldId id="573" r:id="rId32"/>
    <p:sldId id="574" r:id="rId33"/>
    <p:sldId id="644" r:id="rId34"/>
    <p:sldId id="647" r:id="rId35"/>
    <p:sldId id="648" r:id="rId36"/>
    <p:sldId id="651" r:id="rId37"/>
    <p:sldId id="649" r:id="rId38"/>
    <p:sldId id="652" r:id="rId39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7" autoAdjust="0"/>
    <p:restoredTop sz="92974" autoAdjust="0"/>
  </p:normalViewPr>
  <p:slideViewPr>
    <p:cSldViewPr snapToGrid="0" snapToObjects="1">
      <p:cViewPr varScale="1">
        <p:scale>
          <a:sx n="82" d="100"/>
          <a:sy n="82" d="100"/>
        </p:scale>
        <p:origin x="168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err="1"/>
              <a:t>RDFa</a:t>
            </a:r>
            <a:r>
              <a:rPr lang="en-US" sz="6000" b="1"/>
              <a:t> &amp; JSON-LD</a:t>
            </a:r>
            <a:br>
              <a:rPr lang="en-US" sz="6000" b="1" dirty="0"/>
            </a:b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Jose Luis Ambite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University of Southern California/ISI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400" dirty="0"/>
              <a:t>I Can Look Up the Meaning on the Web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14830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012376" y="6166827"/>
            <a:ext cx="1517424" cy="45242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  <a:gd name="connsiteX0" fmla="*/ 0 w 2505688"/>
              <a:gd name="connsiteY0" fmla="*/ 0 h 1703238"/>
              <a:gd name="connsiteX1" fmla="*/ 1839428 w 2505688"/>
              <a:gd name="connsiteY1" fmla="*/ 1703238 h 1703238"/>
              <a:gd name="connsiteX0" fmla="*/ 0 w 1839428"/>
              <a:gd name="connsiteY0" fmla="*/ 0 h 1808698"/>
              <a:gd name="connsiteX1" fmla="*/ 1839428 w 1839428"/>
              <a:gd name="connsiteY1" fmla="*/ 1703238 h 1808698"/>
              <a:gd name="connsiteX0" fmla="*/ 0 w 2765134"/>
              <a:gd name="connsiteY0" fmla="*/ 0 h 440340"/>
              <a:gd name="connsiteX1" fmla="*/ 2765134 w 2765134"/>
              <a:gd name="connsiteY1" fmla="*/ 74650 h 440340"/>
              <a:gd name="connsiteX0" fmla="*/ 0 w 2765134"/>
              <a:gd name="connsiteY0" fmla="*/ 0 h 452422"/>
              <a:gd name="connsiteX1" fmla="*/ 2765134 w 2765134"/>
              <a:gd name="connsiteY1" fmla="*/ 74650 h 4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5134" h="452422">
                <a:moveTo>
                  <a:pt x="0" y="0"/>
                </a:moveTo>
                <a:cubicBezTo>
                  <a:pt x="801637" y="521364"/>
                  <a:pt x="2060648" y="650808"/>
                  <a:pt x="2765134" y="7465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1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9144000" cy="41493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400" dirty="0"/>
              <a:t>I Can Look Up the Meaning on the Web</a:t>
            </a:r>
          </a:p>
        </p:txBody>
      </p:sp>
      <p:sp>
        <p:nvSpPr>
          <p:cNvPr id="9" name="Freeform 8"/>
          <p:cNvSpPr/>
          <p:nvPr/>
        </p:nvSpPr>
        <p:spPr>
          <a:xfrm>
            <a:off x="5732250" y="2730300"/>
            <a:ext cx="2072509" cy="344735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  <a:gd name="connsiteX0" fmla="*/ 0 w 2505688"/>
              <a:gd name="connsiteY0" fmla="*/ 0 h 1703238"/>
              <a:gd name="connsiteX1" fmla="*/ 1839428 w 2505688"/>
              <a:gd name="connsiteY1" fmla="*/ 1703238 h 1703238"/>
              <a:gd name="connsiteX0" fmla="*/ 0 w 1839428"/>
              <a:gd name="connsiteY0" fmla="*/ 0 h 1808698"/>
              <a:gd name="connsiteX1" fmla="*/ 1839428 w 1839428"/>
              <a:gd name="connsiteY1" fmla="*/ 1703238 h 1808698"/>
              <a:gd name="connsiteX0" fmla="*/ 0 w 2765134"/>
              <a:gd name="connsiteY0" fmla="*/ 0 h 440340"/>
              <a:gd name="connsiteX1" fmla="*/ 2765134 w 2765134"/>
              <a:gd name="connsiteY1" fmla="*/ 74650 h 440340"/>
              <a:gd name="connsiteX0" fmla="*/ 0 w 2765134"/>
              <a:gd name="connsiteY0" fmla="*/ 0 h 452422"/>
              <a:gd name="connsiteX1" fmla="*/ 2765134 w 2765134"/>
              <a:gd name="connsiteY1" fmla="*/ 74650 h 452422"/>
              <a:gd name="connsiteX0" fmla="*/ 2921081 w 3020111"/>
              <a:gd name="connsiteY0" fmla="*/ 3436526 h 3490951"/>
              <a:gd name="connsiteX1" fmla="*/ 77528 w 3020111"/>
              <a:gd name="connsiteY1" fmla="*/ 0 h 3490951"/>
              <a:gd name="connsiteX0" fmla="*/ 2843553 w 3329104"/>
              <a:gd name="connsiteY0" fmla="*/ 3436526 h 3488339"/>
              <a:gd name="connsiteX1" fmla="*/ 0 w 3329104"/>
              <a:gd name="connsiteY1" fmla="*/ 0 h 3488339"/>
              <a:gd name="connsiteX0" fmla="*/ 2843553 w 3776641"/>
              <a:gd name="connsiteY0" fmla="*/ 3436526 h 3447354"/>
              <a:gd name="connsiteX1" fmla="*/ 0 w 3776641"/>
              <a:gd name="connsiteY1" fmla="*/ 0 h 344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76641" h="3447354">
                <a:moveTo>
                  <a:pt x="2843553" y="3436526"/>
                </a:moveTo>
                <a:cubicBezTo>
                  <a:pt x="4652577" y="3659066"/>
                  <a:pt x="3896814" y="381923"/>
                  <a:pt x="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9440" y="5931373"/>
            <a:ext cx="4563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n-lt"/>
              </a:rPr>
              <a:t>Humans can look up what it means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2761759"/>
            <a:ext cx="88125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curl -H "Accept: application/</a:t>
            </a:r>
            <a:r>
              <a:rPr lang="en-US" sz="1400" dirty="0" err="1">
                <a:latin typeface="Consolas"/>
                <a:cs typeface="Consolas"/>
              </a:rPr>
              <a:t>rdf+xml</a:t>
            </a:r>
            <a:r>
              <a:rPr lang="en-US" sz="1400" dirty="0">
                <a:latin typeface="Consolas"/>
                <a:cs typeface="Consolas"/>
              </a:rPr>
              <a:t>" http://</a:t>
            </a:r>
            <a:r>
              <a:rPr lang="en-US" sz="1400" dirty="0" err="1">
                <a:latin typeface="Consolas"/>
                <a:cs typeface="Consolas"/>
              </a:rPr>
              <a:t>dublincore.org</a:t>
            </a:r>
            <a:r>
              <a:rPr lang="en-US" sz="1400" dirty="0">
                <a:latin typeface="Consolas"/>
                <a:cs typeface="Consolas"/>
              </a:rPr>
              <a:t>/2012/06/14/</a:t>
            </a:r>
            <a:r>
              <a:rPr lang="en-US" sz="1400" dirty="0" err="1">
                <a:latin typeface="Consolas"/>
                <a:cs typeface="Consolas"/>
              </a:rPr>
              <a:t>dcelements#title</a:t>
            </a:r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curl -H "Accept: text/html" http://</a:t>
            </a:r>
            <a:r>
              <a:rPr lang="en-US" sz="1400" dirty="0" err="1">
                <a:latin typeface="Consolas"/>
                <a:cs typeface="Consolas"/>
              </a:rPr>
              <a:t>dublincore.org</a:t>
            </a:r>
            <a:r>
              <a:rPr lang="en-US" sz="1400" dirty="0">
                <a:latin typeface="Consolas"/>
                <a:cs typeface="Consolas"/>
              </a:rPr>
              <a:t>/2012/06/14/</a:t>
            </a:r>
            <a:r>
              <a:rPr lang="en-US" sz="1400" dirty="0" err="1">
                <a:latin typeface="Consolas"/>
                <a:cs typeface="Consolas"/>
              </a:rPr>
              <a:t>dcelements#title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82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Can Look It Up Too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304366"/>
            <a:ext cx="8775700" cy="53848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6255193" y="1086825"/>
            <a:ext cx="2162600" cy="204773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  <a:gd name="connsiteX0" fmla="*/ 0 w 2505688"/>
              <a:gd name="connsiteY0" fmla="*/ 0 h 1703238"/>
              <a:gd name="connsiteX1" fmla="*/ 1839428 w 2505688"/>
              <a:gd name="connsiteY1" fmla="*/ 1703238 h 1703238"/>
              <a:gd name="connsiteX0" fmla="*/ 0 w 1839428"/>
              <a:gd name="connsiteY0" fmla="*/ 0 h 1808698"/>
              <a:gd name="connsiteX1" fmla="*/ 1839428 w 1839428"/>
              <a:gd name="connsiteY1" fmla="*/ 1703238 h 1808698"/>
              <a:gd name="connsiteX0" fmla="*/ 0 w 2765134"/>
              <a:gd name="connsiteY0" fmla="*/ 0 h 440340"/>
              <a:gd name="connsiteX1" fmla="*/ 2765134 w 2765134"/>
              <a:gd name="connsiteY1" fmla="*/ 74650 h 440340"/>
              <a:gd name="connsiteX0" fmla="*/ 0 w 2765134"/>
              <a:gd name="connsiteY0" fmla="*/ 0 h 452422"/>
              <a:gd name="connsiteX1" fmla="*/ 2765134 w 2765134"/>
              <a:gd name="connsiteY1" fmla="*/ 74650 h 452422"/>
              <a:gd name="connsiteX0" fmla="*/ 2921081 w 3020111"/>
              <a:gd name="connsiteY0" fmla="*/ 3436526 h 3490951"/>
              <a:gd name="connsiteX1" fmla="*/ 77528 w 3020111"/>
              <a:gd name="connsiteY1" fmla="*/ 0 h 3490951"/>
              <a:gd name="connsiteX0" fmla="*/ 2843553 w 3329104"/>
              <a:gd name="connsiteY0" fmla="*/ 3436526 h 3488339"/>
              <a:gd name="connsiteX1" fmla="*/ 0 w 3329104"/>
              <a:gd name="connsiteY1" fmla="*/ 0 h 3488339"/>
              <a:gd name="connsiteX0" fmla="*/ 2843553 w 3776641"/>
              <a:gd name="connsiteY0" fmla="*/ 3436526 h 3447354"/>
              <a:gd name="connsiteX1" fmla="*/ 0 w 3776641"/>
              <a:gd name="connsiteY1" fmla="*/ 0 h 3447354"/>
              <a:gd name="connsiteX0" fmla="*/ 1890621 w 3133184"/>
              <a:gd name="connsiteY0" fmla="*/ 3077938 h 3090028"/>
              <a:gd name="connsiteX1" fmla="*/ 0 w 3133184"/>
              <a:gd name="connsiteY1" fmla="*/ 0 h 3090028"/>
              <a:gd name="connsiteX0" fmla="*/ 3279179 w 4105476"/>
              <a:gd name="connsiteY0" fmla="*/ 0 h 690081"/>
              <a:gd name="connsiteX1" fmla="*/ 0 w 4105476"/>
              <a:gd name="connsiteY1" fmla="*/ 582651 h 690081"/>
              <a:gd name="connsiteX0" fmla="*/ 3279179 w 3530451"/>
              <a:gd name="connsiteY0" fmla="*/ 0 h 743696"/>
              <a:gd name="connsiteX1" fmla="*/ 0 w 3530451"/>
              <a:gd name="connsiteY1" fmla="*/ 582651 h 743696"/>
              <a:gd name="connsiteX0" fmla="*/ 3578672 w 3779810"/>
              <a:gd name="connsiteY0" fmla="*/ 0 h 2055786"/>
              <a:gd name="connsiteX1" fmla="*/ 0 w 3779810"/>
              <a:gd name="connsiteY1" fmla="*/ 2002063 h 2055786"/>
              <a:gd name="connsiteX0" fmla="*/ 3578672 w 3940810"/>
              <a:gd name="connsiteY0" fmla="*/ 0 h 2047736"/>
              <a:gd name="connsiteX1" fmla="*/ 0 w 3940810"/>
              <a:gd name="connsiteY1" fmla="*/ 2002063 h 204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0810" h="2047736">
                <a:moveTo>
                  <a:pt x="3578672" y="0"/>
                </a:moveTo>
                <a:cubicBezTo>
                  <a:pt x="4461990" y="252422"/>
                  <a:pt x="3896814" y="2383986"/>
                  <a:pt x="0" y="200206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4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</a:t>
            </a:r>
            <a:r>
              <a:rPr lang="en-US"/>
              <a:t>Big Deal?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90643"/>
            <a:ext cx="5444566" cy="42904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365568" y="2868432"/>
            <a:ext cx="24796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n-lt"/>
              </a:rPr>
              <a:t>Claudia, Pedro &amp; the computers can all agree on the meaning of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  <a:latin typeface="+mn-lt"/>
              </a:rPr>
              <a:t>dc:title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0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We?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79" y="1656080"/>
            <a:ext cx="6231043" cy="4754879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Here?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704252"/>
            <a:ext cx="7804593" cy="31700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/dc/elements/1.1/”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about="http://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his latest book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property="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dc:title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&lt;/cite&gt;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&lt;span property="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dc:creator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Don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Tapscott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&lt;/span&gt;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explains deep changes in technology,   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demographics and business.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The book is due to be published in       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dc:date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&lt;/p&gt;</a:t>
            </a:r>
          </a:p>
        </p:txBody>
      </p:sp>
      <p:sp>
        <p:nvSpPr>
          <p:cNvPr id="9" name="Freeform 8"/>
          <p:cNvSpPr/>
          <p:nvPr/>
        </p:nvSpPr>
        <p:spPr>
          <a:xfrm>
            <a:off x="5652083" y="4551680"/>
            <a:ext cx="226148" cy="124938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  <a:gd name="connsiteX0" fmla="*/ 0 w 2505688"/>
              <a:gd name="connsiteY0" fmla="*/ 0 h 1703238"/>
              <a:gd name="connsiteX1" fmla="*/ 1839428 w 2505688"/>
              <a:gd name="connsiteY1" fmla="*/ 1703238 h 1703238"/>
              <a:gd name="connsiteX0" fmla="*/ 0 w 1839428"/>
              <a:gd name="connsiteY0" fmla="*/ 0 h 1808698"/>
              <a:gd name="connsiteX1" fmla="*/ 1839428 w 1839428"/>
              <a:gd name="connsiteY1" fmla="*/ 1703238 h 1808698"/>
              <a:gd name="connsiteX0" fmla="*/ 0 w 2765134"/>
              <a:gd name="connsiteY0" fmla="*/ 0 h 440340"/>
              <a:gd name="connsiteX1" fmla="*/ 2765134 w 2765134"/>
              <a:gd name="connsiteY1" fmla="*/ 74650 h 440340"/>
              <a:gd name="connsiteX0" fmla="*/ 0 w 2765134"/>
              <a:gd name="connsiteY0" fmla="*/ 0 h 452422"/>
              <a:gd name="connsiteX1" fmla="*/ 2765134 w 2765134"/>
              <a:gd name="connsiteY1" fmla="*/ 74650 h 452422"/>
              <a:gd name="connsiteX0" fmla="*/ 2921081 w 3020111"/>
              <a:gd name="connsiteY0" fmla="*/ 3436526 h 3490951"/>
              <a:gd name="connsiteX1" fmla="*/ 77528 w 3020111"/>
              <a:gd name="connsiteY1" fmla="*/ 0 h 3490951"/>
              <a:gd name="connsiteX0" fmla="*/ 2843553 w 3329104"/>
              <a:gd name="connsiteY0" fmla="*/ 3436526 h 3488339"/>
              <a:gd name="connsiteX1" fmla="*/ 0 w 3329104"/>
              <a:gd name="connsiteY1" fmla="*/ 0 h 3488339"/>
              <a:gd name="connsiteX0" fmla="*/ 2843553 w 3776641"/>
              <a:gd name="connsiteY0" fmla="*/ 3436526 h 3447354"/>
              <a:gd name="connsiteX1" fmla="*/ 0 w 3776641"/>
              <a:gd name="connsiteY1" fmla="*/ 0 h 3447354"/>
              <a:gd name="connsiteX0" fmla="*/ 121978 w 2253711"/>
              <a:gd name="connsiteY0" fmla="*/ 3070766 h 3082884"/>
              <a:gd name="connsiteX1" fmla="*/ 0 w 2253711"/>
              <a:gd name="connsiteY1" fmla="*/ 0 h 3082884"/>
              <a:gd name="connsiteX0" fmla="*/ 121978 w 1892360"/>
              <a:gd name="connsiteY0" fmla="*/ 3070766 h 3070766"/>
              <a:gd name="connsiteX1" fmla="*/ 0 w 1892360"/>
              <a:gd name="connsiteY1" fmla="*/ 0 h 3070766"/>
              <a:gd name="connsiteX0" fmla="*/ 159006 w 1903600"/>
              <a:gd name="connsiteY0" fmla="*/ 1170846 h 1170846"/>
              <a:gd name="connsiteX1" fmla="*/ 0 w 1903600"/>
              <a:gd name="connsiteY1" fmla="*/ 0 h 1170846"/>
              <a:gd name="connsiteX0" fmla="*/ 268061 w 412100"/>
              <a:gd name="connsiteY0" fmla="*/ 1170846 h 1170846"/>
              <a:gd name="connsiteX1" fmla="*/ 109055 w 412100"/>
              <a:gd name="connsiteY1" fmla="*/ 0 h 117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100" h="1170846">
                <a:moveTo>
                  <a:pt x="268061" y="1170846"/>
                </a:moveTo>
                <a:cubicBezTo>
                  <a:pt x="799611" y="783786"/>
                  <a:pt x="-344949" y="514003"/>
                  <a:pt x="109055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4417" y="5515874"/>
            <a:ext cx="4837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n-lt"/>
              </a:rPr>
              <a:t>Not a computer understandable date</a:t>
            </a:r>
          </a:p>
          <a:p>
            <a:pPr algn="ctr"/>
            <a:r>
              <a:rPr lang="en-US" dirty="0">
                <a:solidFill>
                  <a:schemeClr val="accent5"/>
                </a:solidFill>
                <a:latin typeface="+mn-lt"/>
              </a:rPr>
              <a:t>e.g., an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xsd:date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 Content Attribute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3785652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xmlns:dc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="http://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/dc/elements/1.1/”</a:t>
            </a:r>
          </a:p>
          <a:p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  about="http://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"&gt;</a:t>
            </a:r>
          </a:p>
          <a:p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  In his latest book</a:t>
            </a:r>
          </a:p>
          <a:p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&lt;cite property="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dc:title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"&gt;</a:t>
            </a:r>
            <a:r>
              <a:rPr lang="en-US" sz="20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&lt;span property="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dc:creator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"&gt;</a:t>
            </a:r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20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&lt;/span&gt;</a:t>
            </a:r>
          </a:p>
          <a:p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  explains deep changes in technology,    </a:t>
            </a:r>
          </a:p>
          <a:p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  demographics and business.</a:t>
            </a:r>
          </a:p>
          <a:p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  The book is due to be published in       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dc:date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content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"2006-10-01”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datatype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=“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xsd:date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Resource Description Framework – in – attributes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4197" y="560818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1397" y="1559305"/>
            <a:ext cx="6156583" cy="2123658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"/>
                <a:cs typeface="Courier"/>
              </a:rPr>
              <a:t>&lt;p </a:t>
            </a:r>
            <a:r>
              <a:rPr lang="en-US" sz="11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/dc/elements/1.1/”</a:t>
            </a:r>
            <a:endParaRPr lang="en-US" sz="1100" b="1" dirty="0">
              <a:latin typeface="Courier"/>
              <a:cs typeface="Courier"/>
            </a:endParaRPr>
          </a:p>
          <a:p>
            <a:r>
              <a:rPr lang="en-US" sz="1100" b="1" dirty="0">
                <a:latin typeface="Courier"/>
                <a:cs typeface="Courier"/>
              </a:rPr>
              <a:t>  </a:t>
            </a:r>
            <a:r>
              <a:rPr lang="en-US" sz="1100" b="1" dirty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www.example.com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/books/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>
                <a:latin typeface="Courier"/>
                <a:cs typeface="Courier"/>
              </a:rPr>
              <a:t>&gt;</a:t>
            </a:r>
          </a:p>
          <a:p>
            <a:r>
              <a:rPr lang="en-US" sz="1100" dirty="0">
                <a:latin typeface="Courier"/>
                <a:cs typeface="Courier"/>
              </a:rPr>
              <a:t>  In his latest book</a:t>
            </a:r>
          </a:p>
          <a:p>
            <a:r>
              <a:rPr lang="en-US" sz="1100" dirty="0">
                <a:latin typeface="Courier"/>
                <a:cs typeface="Courier"/>
              </a:rPr>
              <a:t>  </a:t>
            </a:r>
            <a:r>
              <a:rPr lang="en-US" sz="1100" b="1" dirty="0">
                <a:latin typeface="Courier"/>
                <a:cs typeface="Courier"/>
              </a:rPr>
              <a:t>&lt;cite </a:t>
            </a:r>
            <a:r>
              <a:rPr lang="en-US" sz="11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>
                <a:latin typeface="Courier"/>
                <a:cs typeface="Courier"/>
              </a:rPr>
              <a:t>&gt;</a:t>
            </a:r>
            <a:r>
              <a:rPr lang="en-US" sz="1100" dirty="0" err="1">
                <a:latin typeface="Courier"/>
                <a:cs typeface="Courier"/>
              </a:rPr>
              <a:t>Wikinomics</a:t>
            </a:r>
            <a:r>
              <a:rPr lang="en-US" sz="1100" b="1" dirty="0">
                <a:latin typeface="Courier"/>
                <a:cs typeface="Courier"/>
              </a:rPr>
              <a:t>&lt;/cite&gt;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r>
              <a:rPr lang="en-US" sz="1100" dirty="0">
                <a:latin typeface="Courier"/>
                <a:cs typeface="Courier"/>
              </a:rPr>
              <a:t>  </a:t>
            </a:r>
            <a:r>
              <a:rPr lang="en-US" sz="1100" b="1" dirty="0">
                <a:latin typeface="Courier"/>
                <a:cs typeface="Courier"/>
              </a:rPr>
              <a:t>&lt;span </a:t>
            </a:r>
            <a:r>
              <a:rPr lang="en-US" sz="11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dc:creator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>
                <a:latin typeface="Courier"/>
                <a:cs typeface="Courier"/>
              </a:rPr>
              <a:t>&gt;</a:t>
            </a:r>
            <a:r>
              <a:rPr lang="en-US" sz="1100" dirty="0">
                <a:latin typeface="Courier"/>
                <a:cs typeface="Courier"/>
              </a:rPr>
              <a:t>Don </a:t>
            </a:r>
            <a:r>
              <a:rPr lang="en-US" sz="1100" dirty="0" err="1">
                <a:latin typeface="Courier"/>
                <a:cs typeface="Courier"/>
              </a:rPr>
              <a:t>Tapscott</a:t>
            </a:r>
            <a:r>
              <a:rPr lang="en-US" sz="1100" b="1" dirty="0">
                <a:latin typeface="Courier"/>
                <a:cs typeface="Courier"/>
              </a:rPr>
              <a:t>&lt;/span&gt;</a:t>
            </a:r>
          </a:p>
          <a:p>
            <a:r>
              <a:rPr lang="en-US" sz="1100" dirty="0">
                <a:latin typeface="Courier"/>
                <a:cs typeface="Courier"/>
              </a:rPr>
              <a:t>  explains deep changes in technology,    </a:t>
            </a:r>
          </a:p>
          <a:p>
            <a:r>
              <a:rPr lang="en-US" sz="1100" dirty="0">
                <a:latin typeface="Courier"/>
                <a:cs typeface="Courier"/>
              </a:rPr>
              <a:t>  demographics and business.</a:t>
            </a:r>
          </a:p>
          <a:p>
            <a:r>
              <a:rPr lang="en-US" sz="1100" dirty="0">
                <a:latin typeface="Courier"/>
                <a:cs typeface="Courier"/>
              </a:rPr>
              <a:t>  The book is due to be published in       </a:t>
            </a:r>
          </a:p>
          <a:p>
            <a:r>
              <a:rPr lang="en-US" sz="1100" dirty="0">
                <a:latin typeface="Courier"/>
                <a:cs typeface="Courier"/>
              </a:rPr>
              <a:t>  </a:t>
            </a:r>
            <a:r>
              <a:rPr lang="en-US" sz="1100" b="1" dirty="0">
                <a:latin typeface="Courier"/>
                <a:cs typeface="Courier"/>
              </a:rPr>
              <a:t>&lt;span </a:t>
            </a:r>
            <a:r>
              <a:rPr lang="en-US" sz="11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dc:date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urier"/>
                <a:cs typeface="Courier"/>
              </a:rPr>
              <a:t>content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"2006-10-01”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en-US" sz="1100" b="1" dirty="0" err="1">
                <a:solidFill>
                  <a:srgbClr val="0000FF"/>
                </a:solidFill>
                <a:latin typeface="Courier"/>
                <a:cs typeface="Courier"/>
              </a:rPr>
              <a:t>datatype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=“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xsd:date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1100" b="1" dirty="0">
                <a:latin typeface="Courier"/>
                <a:cs typeface="Courier"/>
              </a:rPr>
              <a:t>&gt;</a:t>
            </a:r>
            <a:r>
              <a:rPr lang="en-US" sz="1100" dirty="0">
                <a:latin typeface="Courier"/>
                <a:cs typeface="Courier"/>
              </a:rPr>
              <a:t>October 2006</a:t>
            </a:r>
            <a:r>
              <a:rPr lang="en-US" sz="1100" b="1" dirty="0">
                <a:latin typeface="Courier"/>
                <a:cs typeface="Courier"/>
              </a:rPr>
              <a:t>&lt;/span&gt;</a:t>
            </a:r>
            <a:r>
              <a:rPr lang="en-US" sz="1100" dirty="0">
                <a:latin typeface="Courier"/>
                <a:cs typeface="Courier"/>
              </a:rPr>
              <a:t>.</a:t>
            </a:r>
          </a:p>
          <a:p>
            <a:r>
              <a:rPr lang="en-US" sz="1100" b="1" dirty="0">
                <a:latin typeface="Courier"/>
                <a:cs typeface="Courier"/>
              </a:rPr>
              <a:t>&lt;/p&gt;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59698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1397" y="3850091"/>
            <a:ext cx="6156583" cy="156966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@prefix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dc: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http://purl.org/dc/elements/1.1/ .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&lt;http://www.example.com/books/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&gt;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”</a:t>
            </a:r>
            <a:r>
              <a:rPr lang="en-US" sz="1600" dirty="0" err="1">
                <a:latin typeface="Courier"/>
                <a:cs typeface="Courier"/>
              </a:rPr>
              <a:t>Wikinomics</a:t>
            </a:r>
            <a:r>
              <a:rPr lang="en-US" sz="1600" dirty="0">
                <a:latin typeface="Courier"/>
                <a:cs typeface="Courier"/>
              </a:rPr>
              <a:t>”@en 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dc:creator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”</a:t>
            </a:r>
            <a:r>
              <a:rPr lang="en-US" sz="1600" dirty="0">
                <a:latin typeface="Courier"/>
                <a:cs typeface="Courier"/>
              </a:rPr>
              <a:t>Don </a:t>
            </a:r>
            <a:r>
              <a:rPr lang="en-US" sz="1600" dirty="0" err="1">
                <a:latin typeface="Courier"/>
                <a:cs typeface="Courier"/>
              </a:rPr>
              <a:t>Tapscott</a:t>
            </a:r>
            <a:r>
              <a:rPr lang="en-US" sz="1600" dirty="0">
                <a:latin typeface="Courier"/>
                <a:cs typeface="Courier"/>
              </a:rPr>
              <a:t>”@en ;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dc:date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"2006-10-01”^^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548" y="3811744"/>
            <a:ext cx="1374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+mn-lt"/>
              </a:rPr>
              <a:t>Extracted</a:t>
            </a:r>
          </a:p>
          <a:p>
            <a:pPr algn="r"/>
            <a:r>
              <a:rPr lang="en-US" dirty="0">
                <a:solidFill>
                  <a:srgbClr val="FF0000"/>
                </a:solidFill>
                <a:latin typeface="+mn-lt"/>
              </a:rPr>
              <a:t>RDF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344" y="1612399"/>
            <a:ext cx="108234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XHTML</a:t>
            </a:r>
          </a:p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+</a:t>
            </a:r>
          </a:p>
          <a:p>
            <a:pPr algn="r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RDFa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RDFa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Resource Description Framework – in – attributes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4197" y="524010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74197" y="1897292"/>
            <a:ext cx="6162921" cy="2862322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&lt;p&gt;</a:t>
            </a:r>
          </a:p>
          <a:p>
            <a:r>
              <a:rPr lang="en-US" sz="2000" dirty="0">
                <a:latin typeface="Courier"/>
                <a:cs typeface="Courier"/>
              </a:rPr>
              <a:t>  In his latest book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</a:p>
          <a:p>
            <a:r>
              <a:rPr lang="en-US" sz="2000" dirty="0">
                <a:latin typeface="Courier"/>
                <a:cs typeface="Courier"/>
              </a:rPr>
              <a:t>  explains deep changes in technology,    </a:t>
            </a:r>
          </a:p>
          <a:p>
            <a:r>
              <a:rPr lang="en-US" sz="2000" dirty="0">
                <a:latin typeface="Courier"/>
                <a:cs typeface="Courier"/>
              </a:rPr>
              <a:t>  demographics and business.</a:t>
            </a:r>
          </a:p>
          <a:p>
            <a:r>
              <a:rPr lang="en-US" sz="2000" dirty="0">
                <a:latin typeface="Courier"/>
                <a:cs typeface="Courier"/>
              </a:rPr>
              <a:t>  The book is due to be published in       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r>
              <a:rPr lang="en-US" sz="2000" b="1" dirty="0">
                <a:latin typeface="Courier"/>
                <a:cs typeface="Courier"/>
              </a:rPr>
              <a:t>&lt;/p&gt;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728" y="183035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Plain XHTML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22890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0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 vocab and 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1" y="2472224"/>
            <a:ext cx="8203882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2000" dirty="0">
                <a:solidFill>
                  <a:schemeClr val="accent6"/>
                </a:solidFill>
                <a:latin typeface="+mn-lt"/>
              </a:rPr>
              <a:t>vocab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"http://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/0.1/"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2000" dirty="0" err="1">
                <a:solidFill>
                  <a:schemeClr val="accent6"/>
                </a:solidFill>
                <a:latin typeface="+mn-lt"/>
              </a:rPr>
              <a:t>typeof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"Person"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/bob/"&gt;Bob&lt;/a&gt;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&lt;li </a:t>
            </a:r>
            <a:r>
              <a:rPr lang="en-US" sz="2000" dirty="0" err="1">
                <a:solidFill>
                  <a:srgbClr val="F79646"/>
                </a:solidFill>
                <a:latin typeface="Calibri"/>
              </a:rPr>
              <a:t>typeof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"Person"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/eve/"&gt;Eve&lt;/a&gt;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4335" y="1433825"/>
            <a:ext cx="370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Define default vocabulary for an HTML element</a:t>
            </a:r>
          </a:p>
        </p:txBody>
      </p:sp>
      <p:sp>
        <p:nvSpPr>
          <p:cNvPr id="7" name="Freeform 6"/>
          <p:cNvSpPr/>
          <p:nvPr/>
        </p:nvSpPr>
        <p:spPr>
          <a:xfrm>
            <a:off x="1378883" y="1666890"/>
            <a:ext cx="1224012" cy="787708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4012" h="787708">
                <a:moveTo>
                  <a:pt x="1224012" y="0"/>
                </a:moveTo>
                <a:cubicBezTo>
                  <a:pt x="163494" y="13092"/>
                  <a:pt x="-147051" y="160289"/>
                  <a:pt x="60709" y="787708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47567" y="5785624"/>
            <a:ext cx="370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Nested elements don’t need</a:t>
            </a:r>
          </a:p>
          <a:p>
            <a:r>
              <a:rPr lang="en-US" sz="2400" dirty="0"/>
              <a:t>vocabulary URI</a:t>
            </a:r>
          </a:p>
        </p:txBody>
      </p:sp>
      <p:sp>
        <p:nvSpPr>
          <p:cNvPr id="9" name="Freeform 8"/>
          <p:cNvSpPr/>
          <p:nvPr/>
        </p:nvSpPr>
        <p:spPr>
          <a:xfrm>
            <a:off x="3380153" y="4092494"/>
            <a:ext cx="3345749" cy="175015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45749" h="1750155">
                <a:moveTo>
                  <a:pt x="3246103" y="1750155"/>
                </a:moveTo>
                <a:cubicBezTo>
                  <a:pt x="3887882" y="-357942"/>
                  <a:pt x="1268301" y="-7320"/>
                  <a:pt x="0" y="6898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 property and </a:t>
            </a:r>
            <a:r>
              <a:rPr lang="en-US" dirty="0" err="1"/>
              <a:t>href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059" y="1994704"/>
            <a:ext cx="8203882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2000" dirty="0">
                <a:latin typeface="+mn-lt"/>
              </a:rPr>
              <a:t>vocab="http://</a:t>
            </a:r>
            <a:r>
              <a:rPr lang="en-US" sz="2000" dirty="0" err="1">
                <a:latin typeface="+mn-lt"/>
              </a:rPr>
              <a:t>xmlns.com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foaf</a:t>
            </a:r>
            <a:r>
              <a:rPr lang="en-US" sz="2000" dirty="0">
                <a:latin typeface="+mn-lt"/>
              </a:rPr>
              <a:t>/0.1/"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="Person"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>
                <a:solidFill>
                  <a:schemeClr val="accent6"/>
                </a:solidFill>
                <a:latin typeface="+mn-lt"/>
              </a:rPr>
              <a:t>property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“homepage” </a:t>
            </a:r>
            <a:r>
              <a:rPr lang="en-US" sz="20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"http://</a:t>
            </a:r>
            <a:r>
              <a:rPr lang="en-US" sz="2000" dirty="0" err="1">
                <a:solidFill>
                  <a:srgbClr val="9BBB59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/bob/"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&gt;Bob&lt;/a&gt;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&lt;li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="Person"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>
                <a:solidFill>
                  <a:schemeClr val="accent6"/>
                </a:solidFill>
                <a:latin typeface="Calibri"/>
              </a:rPr>
              <a:t>property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“homepage” </a:t>
            </a:r>
            <a:r>
              <a:rPr lang="en-US" sz="20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"http://</a:t>
            </a:r>
            <a:r>
              <a:rPr lang="en-US" sz="2000" dirty="0" err="1">
                <a:solidFill>
                  <a:srgbClr val="9BBB59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/eve/"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&gt;Eve&lt;/a&gt;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681" y="5308104"/>
            <a:ext cx="421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When </a:t>
            </a:r>
            <a:r>
              <a:rPr lang="en-US" sz="2400" dirty="0" err="1"/>
              <a:t>href</a:t>
            </a:r>
            <a:r>
              <a:rPr lang="en-US" sz="2400" dirty="0"/>
              <a:t> is present, it supplies the value for the property</a:t>
            </a:r>
          </a:p>
        </p:txBody>
      </p:sp>
      <p:sp>
        <p:nvSpPr>
          <p:cNvPr id="9" name="Freeform 8"/>
          <p:cNvSpPr/>
          <p:nvPr/>
        </p:nvSpPr>
        <p:spPr>
          <a:xfrm>
            <a:off x="3829196" y="4252920"/>
            <a:ext cx="322894" cy="130525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894" h="1305252">
                <a:moveTo>
                  <a:pt x="145302" y="1305252"/>
                </a:moveTo>
                <a:cubicBezTo>
                  <a:pt x="-340679" y="1269795"/>
                  <a:pt x="575420" y="634897"/>
                  <a:pt x="251999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5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 Using Extra Span Tags</a:t>
            </a:r>
          </a:p>
        </p:txBody>
      </p:sp>
      <p:sp>
        <p:nvSpPr>
          <p:cNvPr id="3" name="Rectangle 2"/>
          <p:cNvSpPr/>
          <p:nvPr/>
        </p:nvSpPr>
        <p:spPr>
          <a:xfrm>
            <a:off x="470059" y="1417638"/>
            <a:ext cx="8203882" cy="378565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2000" dirty="0">
                <a:latin typeface="+mn-lt"/>
              </a:rPr>
              <a:t>vocab="http://</a:t>
            </a:r>
            <a:r>
              <a:rPr lang="en-US" sz="2000" dirty="0" err="1">
                <a:latin typeface="+mn-lt"/>
              </a:rPr>
              <a:t>xmlns.com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foaf</a:t>
            </a:r>
            <a:r>
              <a:rPr lang="en-US" sz="2000" dirty="0">
                <a:latin typeface="+mn-lt"/>
              </a:rPr>
              <a:t>/0.1/"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="Person"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property="homepage"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="http://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/bob/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&lt;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span 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property="name"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Bob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="Person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property="homepage"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="http://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/eve/"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&lt;</a:t>
            </a:r>
            <a:r>
              <a:rPr lang="en-US" sz="2000" dirty="0">
                <a:solidFill>
                  <a:schemeClr val="accent6"/>
                </a:solidFill>
                <a:latin typeface="+mn-lt"/>
              </a:rPr>
              <a:t>span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property="name"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Eve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5441" y="5440184"/>
            <a:ext cx="4210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Need a </a:t>
            </a:r>
            <a:r>
              <a:rPr lang="en-US" sz="2400" dirty="0">
                <a:solidFill>
                  <a:schemeClr val="accent6"/>
                </a:solidFill>
              </a:rPr>
              <a:t>span</a:t>
            </a:r>
            <a:r>
              <a:rPr lang="en-US" sz="2400" dirty="0"/>
              <a:t> tag to contain the </a:t>
            </a:r>
          </a:p>
          <a:p>
            <a:r>
              <a:rPr lang="en-US" sz="2400" dirty="0">
                <a:solidFill>
                  <a:srgbClr val="9BBB59"/>
                </a:solidFill>
              </a:rPr>
              <a:t>property=“name” </a:t>
            </a:r>
            <a:r>
              <a:rPr lang="en-US" sz="2400" dirty="0"/>
              <a:t>tag </a:t>
            </a:r>
            <a:br>
              <a:rPr lang="en-US" sz="2400" dirty="0"/>
            </a:br>
            <a:r>
              <a:rPr lang="en-US" sz="2400" dirty="0"/>
              <a:t>of my friends</a:t>
            </a:r>
          </a:p>
        </p:txBody>
      </p:sp>
      <p:sp>
        <p:nvSpPr>
          <p:cNvPr id="9" name="Freeform 8"/>
          <p:cNvSpPr/>
          <p:nvPr/>
        </p:nvSpPr>
        <p:spPr>
          <a:xfrm>
            <a:off x="1915658" y="4303720"/>
            <a:ext cx="953637" cy="141701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949943 w 949943"/>
              <a:gd name="connsiteY0" fmla="*/ 1417012 h 1417012"/>
              <a:gd name="connsiteX1" fmla="*/ 0 w 949943"/>
              <a:gd name="connsiteY1" fmla="*/ 0 h 1417012"/>
              <a:gd name="connsiteX0" fmla="*/ 953637 w 953637"/>
              <a:gd name="connsiteY0" fmla="*/ 1417012 h 1417012"/>
              <a:gd name="connsiteX1" fmla="*/ 3694 w 953637"/>
              <a:gd name="connsiteY1" fmla="*/ 0 h 141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3637" h="1417012">
                <a:moveTo>
                  <a:pt x="953637" y="1417012"/>
                </a:moveTo>
                <a:cubicBezTo>
                  <a:pt x="467656" y="1381555"/>
                  <a:pt x="-48805" y="939697"/>
                  <a:pt x="3694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70059" y="1417638"/>
            <a:ext cx="7373461" cy="477053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vocab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xmlns.com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foaf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/0.1/"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"Person”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&lt;p&gt;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&lt;span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Alice 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Birpemswick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			Email: &lt;a 	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mbox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”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		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mailto:alice@example.com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”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alice@example.com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&lt;/a&gt;,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			Phone: &lt;a 	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9BBB59"/>
                </a:solidFill>
                <a:latin typeface="+mn-lt"/>
              </a:rPr>
              <a:t>"phone"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		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tel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:+1-617-555-7332"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&gt;+1 617.555.7332&lt;/a&gt;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	&lt;/p&gt;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	&lt;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	&lt;li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"knows"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		&lt;a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"homepage"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/bob/"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	&lt;span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Bob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	&lt;/li&gt;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	&lt;li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"knows"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		&lt;a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"homepage"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/eve/"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</a:t>
            </a:r>
            <a:r>
              <a:rPr lang="en-US" sz="1600" dirty="0">
                <a:latin typeface="+mn-lt"/>
              </a:rPr>
              <a:t>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&lt;span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9BBB59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Eve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	&lt;/li&gt;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2726" y="5774713"/>
            <a:ext cx="2796154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1800" dirty="0"/>
              <a:t>RDF properties</a:t>
            </a:r>
            <a:r>
              <a:rPr lang="en-US" sz="1800" dirty="0">
                <a:solidFill>
                  <a:schemeClr val="accent3"/>
                </a:solidFill>
              </a:rPr>
              <a:t>: e.g., phone</a:t>
            </a:r>
          </a:p>
          <a:p>
            <a:pPr algn="l"/>
            <a:r>
              <a:rPr lang="en-US" sz="1800" dirty="0"/>
              <a:t>RDF objects: </a:t>
            </a:r>
            <a:r>
              <a:rPr lang="en-US" sz="1800" dirty="0">
                <a:solidFill>
                  <a:schemeClr val="accent4"/>
                </a:solidFill>
              </a:rPr>
              <a:t>e.g., Eve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RDF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742" y="1422577"/>
            <a:ext cx="6463956" cy="477053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vocab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xmlns.com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foaf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/0.1/"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"Person”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&lt;p&gt;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&lt;span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Alice 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Birpemswick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			Email: &lt;a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mbox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”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	</a:t>
            </a:r>
            <a:r>
              <a:rPr lang="en-US" sz="1600" dirty="0" err="1">
                <a:solidFill>
                  <a:schemeClr val="accent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mailto:alice@example.com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”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alice@example.com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&lt;/a&gt;,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			Phone: &lt;a 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9BBB59"/>
                </a:solidFill>
                <a:latin typeface="+mn-lt"/>
              </a:rPr>
              <a:t>"phone"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	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tel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:+1-617-555-7332"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&gt;+1 617.555.7332&lt;/a&gt;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	&lt;/p&gt;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	&lt;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	&lt;li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"knows"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		&lt;a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"homepage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/bob/"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	&lt;span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Bob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	&lt;/li&gt;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	&lt;li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"knows"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		&lt;a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"homepage"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/eve/"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</a:t>
            </a:r>
            <a:r>
              <a:rPr lang="en-US" sz="1600" dirty="0">
                <a:latin typeface="+mn-lt"/>
              </a:rPr>
              <a:t>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9BBB59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Eve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	&lt;/li&gt;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1410" y="2891415"/>
            <a:ext cx="4672949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[	a	</a:t>
            </a:r>
            <a:r>
              <a:rPr lang="en-US" sz="1600" dirty="0" err="1">
                <a:latin typeface="+mn-lt"/>
              </a:rPr>
              <a:t>foaf:Person</a:t>
            </a:r>
            <a:r>
              <a:rPr lang="en-US" sz="1600" dirty="0">
                <a:latin typeface="+mn-lt"/>
              </a:rPr>
              <a:t>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foaf:name</a:t>
            </a:r>
            <a:r>
              <a:rPr lang="en-US" sz="1600" dirty="0">
                <a:latin typeface="+mn-lt"/>
              </a:rPr>
              <a:t>	“Alice”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foaf:mbox</a:t>
            </a:r>
            <a:r>
              <a:rPr lang="en-US" sz="1600" dirty="0">
                <a:latin typeface="+mn-lt"/>
              </a:rPr>
              <a:t>	&lt;</a:t>
            </a:r>
            <a:r>
              <a:rPr lang="en-US" sz="1600" dirty="0" err="1">
                <a:latin typeface="+mn-lt"/>
              </a:rPr>
              <a:t>mailto:alice@example.com</a:t>
            </a:r>
            <a:r>
              <a:rPr lang="en-US" sz="1600" dirty="0">
                <a:latin typeface="+mn-lt"/>
              </a:rPr>
              <a:t>&gt;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foaf:phone</a:t>
            </a:r>
            <a:r>
              <a:rPr lang="en-US" sz="1600">
                <a:latin typeface="+mn-lt"/>
              </a:rPr>
              <a:t>	&lt;tel</a:t>
            </a:r>
            <a:r>
              <a:rPr lang="en-US" sz="1600" dirty="0">
                <a:latin typeface="+mn-lt"/>
              </a:rPr>
              <a:t>:+1-617-555-7332&gt;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foaf:knows</a:t>
            </a:r>
            <a:r>
              <a:rPr lang="en-US" sz="1600" dirty="0">
                <a:latin typeface="+mn-lt"/>
              </a:rPr>
              <a:t>	[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	a	</a:t>
            </a:r>
            <a:r>
              <a:rPr lang="en-US" sz="1600" dirty="0" err="1">
                <a:latin typeface="+mn-lt"/>
              </a:rPr>
              <a:t>foaf:Person</a:t>
            </a:r>
            <a:r>
              <a:rPr lang="en-US" sz="1600" dirty="0">
                <a:latin typeface="+mn-lt"/>
              </a:rPr>
              <a:t>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	</a:t>
            </a:r>
            <a:r>
              <a:rPr lang="en-US" sz="1600" dirty="0" err="1">
                <a:latin typeface="+mn-lt"/>
              </a:rPr>
              <a:t>foaf:homepage</a:t>
            </a:r>
            <a:r>
              <a:rPr lang="en-US" sz="1600" dirty="0">
                <a:latin typeface="+mn-lt"/>
              </a:rPr>
              <a:t>	&lt;http://</a:t>
            </a:r>
            <a:r>
              <a:rPr lang="en-US" sz="1600" dirty="0" err="1">
                <a:latin typeface="+mn-lt"/>
              </a:rPr>
              <a:t>example.com</a:t>
            </a:r>
            <a:r>
              <a:rPr lang="en-US" sz="1600" dirty="0">
                <a:latin typeface="+mn-lt"/>
              </a:rPr>
              <a:t>/bob/&gt;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	</a:t>
            </a:r>
            <a:r>
              <a:rPr lang="en-US" sz="1600" dirty="0" err="1">
                <a:latin typeface="+mn-lt"/>
              </a:rPr>
              <a:t>foaf:name</a:t>
            </a:r>
            <a:r>
              <a:rPr lang="en-US" sz="1600" dirty="0">
                <a:latin typeface="+mn-lt"/>
              </a:rPr>
              <a:t>		“Bob”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]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foaf:knows</a:t>
            </a:r>
            <a:r>
              <a:rPr lang="en-US" sz="1600" dirty="0">
                <a:latin typeface="+mn-lt"/>
              </a:rPr>
              <a:t>	[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	a	</a:t>
            </a:r>
            <a:r>
              <a:rPr lang="en-US" sz="1600" dirty="0" err="1">
                <a:latin typeface="+mn-lt"/>
              </a:rPr>
              <a:t>foaf:Person</a:t>
            </a:r>
            <a:r>
              <a:rPr lang="en-US" sz="1600" dirty="0">
                <a:latin typeface="+mn-lt"/>
              </a:rPr>
              <a:t>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	</a:t>
            </a:r>
            <a:r>
              <a:rPr lang="en-US" sz="1600" dirty="0" err="1">
                <a:latin typeface="+mn-lt"/>
              </a:rPr>
              <a:t>foaf:homepage</a:t>
            </a:r>
            <a:r>
              <a:rPr lang="en-US" sz="1600" dirty="0">
                <a:latin typeface="+mn-lt"/>
              </a:rPr>
              <a:t>	&lt;http://</a:t>
            </a:r>
            <a:r>
              <a:rPr lang="en-US" sz="1600" dirty="0" err="1">
                <a:latin typeface="+mn-lt"/>
              </a:rPr>
              <a:t>example.com</a:t>
            </a:r>
            <a:r>
              <a:rPr lang="en-US" sz="1600" dirty="0">
                <a:latin typeface="+mn-lt"/>
              </a:rPr>
              <a:t>/eve/&gt;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	</a:t>
            </a:r>
            <a:r>
              <a:rPr lang="en-US" sz="1600" dirty="0" err="1">
                <a:latin typeface="+mn-lt"/>
              </a:rPr>
              <a:t>foaf:name</a:t>
            </a:r>
            <a:r>
              <a:rPr lang="en-US" sz="1600" dirty="0">
                <a:latin typeface="+mn-lt"/>
              </a:rPr>
              <a:t>		“Eve”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]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96390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9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err="1"/>
              <a:t>OpenGraph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9653" y="2428615"/>
            <a:ext cx="8347195" cy="378565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&lt;html&gt;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&lt;head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prefix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: http://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ogp.me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/ns#"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...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&lt;meta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og:title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content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"The Trouble with Bob"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&lt;meta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og:type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 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content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"text"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&lt;meta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og:image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content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"http://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alice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ugly.jpg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...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&lt;/head&gt;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&lt;body&gt;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...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&lt;/body&gt;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496" y="1648470"/>
            <a:ext cx="421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RDF used by the “Like” button</a:t>
            </a:r>
          </a:p>
        </p:txBody>
      </p:sp>
      <p:sp>
        <p:nvSpPr>
          <p:cNvPr id="5" name="Freeform 4"/>
          <p:cNvSpPr/>
          <p:nvPr/>
        </p:nvSpPr>
        <p:spPr>
          <a:xfrm>
            <a:off x="4428656" y="2185524"/>
            <a:ext cx="2176724" cy="111122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6724" h="1111229">
                <a:moveTo>
                  <a:pt x="2149635" y="0"/>
                </a:moveTo>
                <a:cubicBezTo>
                  <a:pt x="2366446" y="876888"/>
                  <a:pt x="1248147" y="574873"/>
                  <a:pt x="0" y="1111229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3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 </a:t>
            </a:r>
            <a:r>
              <a:rPr lang="en-US" dirty="0" err="1"/>
              <a:t>rel</a:t>
            </a:r>
            <a:r>
              <a:rPr lang="en-US" dirty="0"/>
              <a:t> Attribute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49" y="1454429"/>
            <a:ext cx="9020702" cy="255454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vocab="http://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/0.1/" resource="#me"&gt;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property="knows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 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resource="http://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/bob/#me"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="Person"&gt;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property="homepage"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/bob/"&gt;&lt;span property="name"&gt;Bob&lt;/span&gt;&lt;/a&gt;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property="knows" 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resource="http://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/eve/#me"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="Person"&gt;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property="homepage"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/eve/"&gt;&lt;span property="name"&gt;Eve&lt;/span&gt;&lt;/a&gt;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1508" y="4119542"/>
            <a:ext cx="33152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err="1"/>
              <a:t>rel</a:t>
            </a:r>
            <a:r>
              <a:rPr lang="en-US" sz="2400" dirty="0"/>
              <a:t> looks down for values</a:t>
            </a:r>
          </a:p>
        </p:txBody>
      </p:sp>
      <p:sp>
        <p:nvSpPr>
          <p:cNvPr id="5" name="Freeform 4"/>
          <p:cNvSpPr/>
          <p:nvPr/>
        </p:nvSpPr>
        <p:spPr>
          <a:xfrm>
            <a:off x="3544287" y="4441731"/>
            <a:ext cx="2063327" cy="272858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3327" h="272858">
                <a:moveTo>
                  <a:pt x="2063327" y="0"/>
                </a:moveTo>
                <a:cubicBezTo>
                  <a:pt x="1614335" y="371400"/>
                  <a:pt x="496037" y="-53905"/>
                  <a:pt x="0" y="272858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49" y="4181188"/>
            <a:ext cx="9020702" cy="255454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vocab="http://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/0.1/" resource="#me"&gt;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+mn-lt"/>
              </a:rPr>
              <a:t>rel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="knows"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resource="http://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/bob/#me"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="Person"&gt;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property="homepage"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/bob/"&gt;&lt;span property="name"&gt;Bob&lt;/span&gt;&lt;/a&gt;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resource="http://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/eve/#me"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="Person"&gt;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property="homepage"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/eve/"&gt;&lt;span property="name"&gt;Eve&lt;/span&gt;&lt;/a&gt;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3524071" y="4458512"/>
            <a:ext cx="2050997" cy="963281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0997" h="963281">
                <a:moveTo>
                  <a:pt x="2050997" y="0"/>
                </a:moveTo>
                <a:cubicBezTo>
                  <a:pt x="1749961" y="679624"/>
                  <a:pt x="594674" y="463913"/>
                  <a:pt x="0" y="96328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7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4" y="2209420"/>
            <a:ext cx="8610600" cy="3429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039770" y="1580790"/>
            <a:ext cx="410537" cy="1196297"/>
          </a:xfrm>
          <a:custGeom>
            <a:avLst/>
            <a:gdLst>
              <a:gd name="connsiteX0" fmla="*/ 7955 w 412872"/>
              <a:gd name="connsiteY0" fmla="*/ 0 h 920228"/>
              <a:gd name="connsiteX1" fmla="*/ 53968 w 412872"/>
              <a:gd name="connsiteY1" fmla="*/ 506126 h 920228"/>
              <a:gd name="connsiteX2" fmla="*/ 412872 w 412872"/>
              <a:gd name="connsiteY2" fmla="*/ 920228 h 920228"/>
              <a:gd name="connsiteX3" fmla="*/ 412872 w 412872"/>
              <a:gd name="connsiteY3" fmla="*/ 920228 h 920228"/>
              <a:gd name="connsiteX0" fmla="*/ 0 w 404917"/>
              <a:gd name="connsiteY0" fmla="*/ 0 h 920228"/>
              <a:gd name="connsiteX1" fmla="*/ 404917 w 404917"/>
              <a:gd name="connsiteY1" fmla="*/ 920228 h 920228"/>
              <a:gd name="connsiteX2" fmla="*/ 404917 w 404917"/>
              <a:gd name="connsiteY2" fmla="*/ 920228 h 920228"/>
              <a:gd name="connsiteX0" fmla="*/ 18114 w 423031"/>
              <a:gd name="connsiteY0" fmla="*/ 0 h 920228"/>
              <a:gd name="connsiteX1" fmla="*/ 423031 w 423031"/>
              <a:gd name="connsiteY1" fmla="*/ 920228 h 920228"/>
              <a:gd name="connsiteX2" fmla="*/ 423031 w 423031"/>
              <a:gd name="connsiteY2" fmla="*/ 920228 h 920228"/>
              <a:gd name="connsiteX0" fmla="*/ 8409 w 515184"/>
              <a:gd name="connsiteY0" fmla="*/ 0 h 920228"/>
              <a:gd name="connsiteX1" fmla="*/ 413326 w 515184"/>
              <a:gd name="connsiteY1" fmla="*/ 920228 h 920228"/>
              <a:gd name="connsiteX2" fmla="*/ 413326 w 515184"/>
              <a:gd name="connsiteY2" fmla="*/ 920228 h 920228"/>
              <a:gd name="connsiteX0" fmla="*/ 39419 w 76229"/>
              <a:gd name="connsiteY0" fmla="*/ 0 h 1198282"/>
              <a:gd name="connsiteX1" fmla="*/ 76229 w 76229"/>
              <a:gd name="connsiteY1" fmla="*/ 1198282 h 1198282"/>
              <a:gd name="connsiteX2" fmla="*/ 76229 w 76229"/>
              <a:gd name="connsiteY2" fmla="*/ 1198282 h 1198282"/>
              <a:gd name="connsiteX0" fmla="*/ 12148 w 48958"/>
              <a:gd name="connsiteY0" fmla="*/ 0 h 1198282"/>
              <a:gd name="connsiteX1" fmla="*/ 48958 w 48958"/>
              <a:gd name="connsiteY1" fmla="*/ 1198282 h 1198282"/>
              <a:gd name="connsiteX2" fmla="*/ 48958 w 48958"/>
              <a:gd name="connsiteY2" fmla="*/ 1198282 h 1198282"/>
              <a:gd name="connsiteX0" fmla="*/ 404918 w 404918"/>
              <a:gd name="connsiteY0" fmla="*/ 0 h 860645"/>
              <a:gd name="connsiteX1" fmla="*/ 0 w 404918"/>
              <a:gd name="connsiteY1" fmla="*/ 860645 h 860645"/>
              <a:gd name="connsiteX2" fmla="*/ 0 w 404918"/>
              <a:gd name="connsiteY2" fmla="*/ 860645 h 860645"/>
              <a:gd name="connsiteX0" fmla="*/ 404918 w 410537"/>
              <a:gd name="connsiteY0" fmla="*/ 0 h 860645"/>
              <a:gd name="connsiteX1" fmla="*/ 0 w 410537"/>
              <a:gd name="connsiteY1" fmla="*/ 860645 h 860645"/>
              <a:gd name="connsiteX2" fmla="*/ 0 w 410537"/>
              <a:gd name="connsiteY2" fmla="*/ 860645 h 86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37" h="860645">
                <a:moveTo>
                  <a:pt x="404918" y="0"/>
                </a:moveTo>
                <a:cubicBezTo>
                  <a:pt x="365039" y="454244"/>
                  <a:pt x="573633" y="703964"/>
                  <a:pt x="0" y="860645"/>
                </a:cubicBezTo>
                <a:lnTo>
                  <a:pt x="0" y="860645"/>
                </a:lnTo>
              </a:path>
            </a:pathLst>
          </a:cu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695154" y="2036863"/>
            <a:ext cx="386512" cy="975442"/>
          </a:xfrm>
          <a:custGeom>
            <a:avLst/>
            <a:gdLst>
              <a:gd name="connsiteX0" fmla="*/ 7955 w 412872"/>
              <a:gd name="connsiteY0" fmla="*/ 0 h 920228"/>
              <a:gd name="connsiteX1" fmla="*/ 53968 w 412872"/>
              <a:gd name="connsiteY1" fmla="*/ 506126 h 920228"/>
              <a:gd name="connsiteX2" fmla="*/ 412872 w 412872"/>
              <a:gd name="connsiteY2" fmla="*/ 920228 h 920228"/>
              <a:gd name="connsiteX3" fmla="*/ 412872 w 412872"/>
              <a:gd name="connsiteY3" fmla="*/ 920228 h 920228"/>
              <a:gd name="connsiteX0" fmla="*/ 172 w 566736"/>
              <a:gd name="connsiteY0" fmla="*/ 0 h 920228"/>
              <a:gd name="connsiteX1" fmla="*/ 552332 w 566736"/>
              <a:gd name="connsiteY1" fmla="*/ 450912 h 920228"/>
              <a:gd name="connsiteX2" fmla="*/ 405089 w 566736"/>
              <a:gd name="connsiteY2" fmla="*/ 920228 h 920228"/>
              <a:gd name="connsiteX3" fmla="*/ 405089 w 566736"/>
              <a:gd name="connsiteY3" fmla="*/ 920228 h 920228"/>
              <a:gd name="connsiteX0" fmla="*/ 395715 w 395715"/>
              <a:gd name="connsiteY0" fmla="*/ 0 h 1012251"/>
              <a:gd name="connsiteX1" fmla="*/ 147243 w 395715"/>
              <a:gd name="connsiteY1" fmla="*/ 542935 h 1012251"/>
              <a:gd name="connsiteX2" fmla="*/ 0 w 395715"/>
              <a:gd name="connsiteY2" fmla="*/ 1012251 h 1012251"/>
              <a:gd name="connsiteX3" fmla="*/ 0 w 395715"/>
              <a:gd name="connsiteY3" fmla="*/ 1012251 h 1012251"/>
              <a:gd name="connsiteX0" fmla="*/ 556867 w 556867"/>
              <a:gd name="connsiteY0" fmla="*/ 0 h 1012251"/>
              <a:gd name="connsiteX1" fmla="*/ 13909 w 556867"/>
              <a:gd name="connsiteY1" fmla="*/ 211653 h 1012251"/>
              <a:gd name="connsiteX2" fmla="*/ 161152 w 556867"/>
              <a:gd name="connsiteY2" fmla="*/ 1012251 h 1012251"/>
              <a:gd name="connsiteX3" fmla="*/ 161152 w 556867"/>
              <a:gd name="connsiteY3" fmla="*/ 1012251 h 1012251"/>
              <a:gd name="connsiteX0" fmla="*/ 549815 w 549815"/>
              <a:gd name="connsiteY0" fmla="*/ 0 h 1012251"/>
              <a:gd name="connsiteX1" fmla="*/ 6857 w 549815"/>
              <a:gd name="connsiteY1" fmla="*/ 211653 h 1012251"/>
              <a:gd name="connsiteX2" fmla="*/ 154100 w 549815"/>
              <a:gd name="connsiteY2" fmla="*/ 1012251 h 1012251"/>
              <a:gd name="connsiteX3" fmla="*/ 154100 w 549815"/>
              <a:gd name="connsiteY3" fmla="*/ 1012251 h 1012251"/>
              <a:gd name="connsiteX0" fmla="*/ 395715 w 486129"/>
              <a:gd name="connsiteY0" fmla="*/ 0 h 1012251"/>
              <a:gd name="connsiteX1" fmla="*/ 469335 w 486129"/>
              <a:gd name="connsiteY1" fmla="*/ 266867 h 1012251"/>
              <a:gd name="connsiteX2" fmla="*/ 0 w 486129"/>
              <a:gd name="connsiteY2" fmla="*/ 1012251 h 1012251"/>
              <a:gd name="connsiteX3" fmla="*/ 0 w 486129"/>
              <a:gd name="connsiteY3" fmla="*/ 1012251 h 1012251"/>
              <a:gd name="connsiteX0" fmla="*/ 395715 w 395715"/>
              <a:gd name="connsiteY0" fmla="*/ 0 h 1012251"/>
              <a:gd name="connsiteX1" fmla="*/ 0 w 395715"/>
              <a:gd name="connsiteY1" fmla="*/ 1012251 h 1012251"/>
              <a:gd name="connsiteX2" fmla="*/ 0 w 395715"/>
              <a:gd name="connsiteY2" fmla="*/ 1012251 h 1012251"/>
              <a:gd name="connsiteX0" fmla="*/ 110432 w 110432"/>
              <a:gd name="connsiteY0" fmla="*/ 0 h 1242308"/>
              <a:gd name="connsiteX1" fmla="*/ 0 w 110432"/>
              <a:gd name="connsiteY1" fmla="*/ 1242308 h 1242308"/>
              <a:gd name="connsiteX2" fmla="*/ 0 w 110432"/>
              <a:gd name="connsiteY2" fmla="*/ 1242308 h 1242308"/>
              <a:gd name="connsiteX0" fmla="*/ 110432 w 312688"/>
              <a:gd name="connsiteY0" fmla="*/ 0 h 1242308"/>
              <a:gd name="connsiteX1" fmla="*/ 0 w 312688"/>
              <a:gd name="connsiteY1" fmla="*/ 1242308 h 1242308"/>
              <a:gd name="connsiteX2" fmla="*/ 0 w 312688"/>
              <a:gd name="connsiteY2" fmla="*/ 1242308 h 1242308"/>
              <a:gd name="connsiteX0" fmla="*/ 598173 w 736375"/>
              <a:gd name="connsiteY0" fmla="*/ 0 h 1003049"/>
              <a:gd name="connsiteX1" fmla="*/ 0 w 736375"/>
              <a:gd name="connsiteY1" fmla="*/ 1003049 h 1003049"/>
              <a:gd name="connsiteX2" fmla="*/ 0 w 736375"/>
              <a:gd name="connsiteY2" fmla="*/ 1003049 h 1003049"/>
              <a:gd name="connsiteX0" fmla="*/ 598173 w 640076"/>
              <a:gd name="connsiteY0" fmla="*/ 0 h 1003049"/>
              <a:gd name="connsiteX1" fmla="*/ 0 w 640076"/>
              <a:gd name="connsiteY1" fmla="*/ 1003049 h 1003049"/>
              <a:gd name="connsiteX2" fmla="*/ 0 w 640076"/>
              <a:gd name="connsiteY2" fmla="*/ 1003049 h 1003049"/>
              <a:gd name="connsiteX0" fmla="*/ 598173 w 598173"/>
              <a:gd name="connsiteY0" fmla="*/ 0 h 1003049"/>
              <a:gd name="connsiteX1" fmla="*/ 0 w 598173"/>
              <a:gd name="connsiteY1" fmla="*/ 1003049 h 1003049"/>
              <a:gd name="connsiteX2" fmla="*/ 0 w 598173"/>
              <a:gd name="connsiteY2" fmla="*/ 1003049 h 1003049"/>
              <a:gd name="connsiteX0" fmla="*/ 386512 w 386512"/>
              <a:gd name="connsiteY0" fmla="*/ 0 h 975442"/>
              <a:gd name="connsiteX1" fmla="*/ 0 w 386512"/>
              <a:gd name="connsiteY1" fmla="*/ 975442 h 975442"/>
              <a:gd name="connsiteX2" fmla="*/ 0 w 386512"/>
              <a:gd name="connsiteY2" fmla="*/ 975442 h 975442"/>
              <a:gd name="connsiteX0" fmla="*/ 386512 w 386512"/>
              <a:gd name="connsiteY0" fmla="*/ 0 h 975442"/>
              <a:gd name="connsiteX1" fmla="*/ 0 w 386512"/>
              <a:gd name="connsiteY1" fmla="*/ 975442 h 975442"/>
              <a:gd name="connsiteX2" fmla="*/ 0 w 386512"/>
              <a:gd name="connsiteY2" fmla="*/ 975442 h 97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12" h="975442">
                <a:moveTo>
                  <a:pt x="386512" y="0"/>
                </a:moveTo>
                <a:cubicBezTo>
                  <a:pt x="322094" y="911026"/>
                  <a:pt x="552160" y="812868"/>
                  <a:pt x="0" y="975442"/>
                </a:cubicBezTo>
                <a:lnTo>
                  <a:pt x="0" y="975442"/>
                </a:lnTo>
              </a:path>
            </a:pathLst>
          </a:cu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75844" y="1497969"/>
            <a:ext cx="260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Reviews from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RDFa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8085" y="645500"/>
            <a:ext cx="2014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+mn-lt"/>
              </a:rPr>
              <a:t>Navigation bar </a:t>
            </a:r>
            <a:br>
              <a:rPr lang="en-US" dirty="0">
                <a:solidFill>
                  <a:srgbClr val="FF0000"/>
                </a:solidFill>
                <a:latin typeface="+mn-lt"/>
              </a:rPr>
            </a:br>
            <a:r>
              <a:rPr lang="en-US" dirty="0">
                <a:solidFill>
                  <a:srgbClr val="FF0000"/>
                </a:solidFill>
                <a:latin typeface="+mn-lt"/>
              </a:rPr>
              <a:t>(from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RDFa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?)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RDFa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18148" y="6023367"/>
            <a:ext cx="491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Google understands the page content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6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85" y="280157"/>
            <a:ext cx="8495986" cy="6463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&lt;div class="rating" </a:t>
            </a:r>
          </a:p>
          <a:p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"/>
                <a:cs typeface="Courier"/>
              </a:rPr>
              <a:t>typeof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v:Review-aggregate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"#review_3505047"</a:t>
            </a:r>
            <a:r>
              <a:rPr lang="en-US" sz="1800" dirty="0">
                <a:latin typeface="Courier"/>
                <a:cs typeface="Courier"/>
              </a:rPr>
              <a:t>&gt;</a:t>
            </a:r>
          </a:p>
          <a:p>
            <a:r>
              <a:rPr lang="en-US" sz="1800" dirty="0">
                <a:latin typeface="Courier"/>
                <a:cs typeface="Courier"/>
              </a:rPr>
              <a:t>  &lt;span</a:t>
            </a:r>
          </a:p>
          <a:p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v:itemreviewed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content</a:t>
            </a:r>
            <a:r>
              <a:rPr lang="en-US" sz="1800" dirty="0">
                <a:latin typeface="Courier"/>
                <a:cs typeface="Courier"/>
              </a:rPr>
              <a:t>=""&gt;&lt;/span&gt; </a:t>
            </a:r>
          </a:p>
          <a:p>
            <a:r>
              <a:rPr lang="en-US" sz="1800" dirty="0">
                <a:latin typeface="Courier"/>
                <a:cs typeface="Courier"/>
              </a:rPr>
              <a:t>  &lt;span </a:t>
            </a:r>
            <a:r>
              <a:rPr lang="en-US" sz="1800" dirty="0" err="1">
                <a:solidFill>
                  <a:srgbClr val="0000FF"/>
                </a:solidFill>
                <a:latin typeface="Courier"/>
                <a:cs typeface="Courier"/>
              </a:rPr>
              <a:t>rel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v:rating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&gt; </a:t>
            </a:r>
          </a:p>
          <a:p>
            <a:r>
              <a:rPr lang="en-US" sz="1800" dirty="0">
                <a:latin typeface="Courier"/>
                <a:cs typeface="Courier"/>
              </a:rPr>
              <a:t>    &lt;span </a:t>
            </a:r>
            <a:r>
              <a:rPr lang="en-US" sz="1800" dirty="0" err="1">
                <a:solidFill>
                  <a:srgbClr val="0000FF"/>
                </a:solidFill>
                <a:latin typeface="Courier"/>
                <a:cs typeface="Courier"/>
              </a:rPr>
              <a:t>typeof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v:Rating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&gt; </a:t>
            </a:r>
          </a:p>
          <a:p>
            <a:r>
              <a:rPr lang="en-US" sz="1800" dirty="0">
                <a:latin typeface="Courier"/>
                <a:cs typeface="Courier"/>
              </a:rPr>
              <a:t>    &lt;</a:t>
            </a:r>
            <a:r>
              <a:rPr lang="en-US" sz="1800" dirty="0" err="1">
                <a:latin typeface="Courier"/>
                <a:cs typeface="Courier"/>
              </a:rPr>
              <a:t>img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src</a:t>
            </a:r>
            <a:r>
              <a:rPr lang="en-US" sz="1800" dirty="0">
                <a:latin typeface="Courier"/>
                <a:cs typeface="Courier"/>
              </a:rPr>
              <a:t>="http://</a:t>
            </a:r>
            <a:r>
              <a:rPr lang="en-US" sz="1800" dirty="0" err="1">
                <a:latin typeface="Courier"/>
                <a:cs typeface="Courier"/>
              </a:rPr>
              <a:t>images.bestbuy.com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err="1">
                <a:latin typeface="Courier"/>
                <a:cs typeface="Courier"/>
              </a:rPr>
              <a:t>BestBuy_US</a:t>
            </a:r>
            <a:r>
              <a:rPr lang="en-US" sz="1800" dirty="0">
                <a:latin typeface="Courier"/>
                <a:cs typeface="Courier"/>
              </a:rPr>
              <a:t>/images…/&gt;</a:t>
            </a:r>
          </a:p>
          <a:p>
            <a:r>
              <a:rPr lang="en-US" sz="1800" dirty="0">
                <a:latin typeface="Courier"/>
                <a:cs typeface="Courier"/>
              </a:rPr>
              <a:t>    &lt;span 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v:rating</a:t>
            </a:r>
            <a:r>
              <a:rPr lang="en-US" sz="1800" dirty="0">
                <a:latin typeface="Courier"/>
                <a:cs typeface="Courier"/>
              </a:rPr>
              <a:t>"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urier"/>
                <a:cs typeface="Courier"/>
              </a:rPr>
              <a:t>datatype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xsd:string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1800" dirty="0">
                <a:latin typeface="Courier"/>
                <a:cs typeface="Courier"/>
              </a:rPr>
              <a:t>&gt;4.0&lt;/span&gt; of </a:t>
            </a:r>
          </a:p>
          <a:p>
            <a:r>
              <a:rPr lang="en-US" sz="1800" dirty="0">
                <a:latin typeface="Courier"/>
                <a:cs typeface="Courier"/>
              </a:rPr>
              <a:t>    &lt;span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v:best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&gt;5&lt;/span&gt;</a:t>
            </a:r>
          </a:p>
          <a:p>
            <a:r>
              <a:rPr lang="en-US" sz="1800" dirty="0">
                <a:latin typeface="Courier"/>
                <a:cs typeface="Courier"/>
              </a:rPr>
              <a:t>    &lt;span </a:t>
            </a:r>
          </a:p>
          <a:p>
            <a:r>
              <a:rPr lang="en-US" sz="1800" dirty="0">
                <a:latin typeface="Courier"/>
                <a:cs typeface="Courier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v:count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 </a:t>
            </a:r>
          </a:p>
          <a:p>
            <a:r>
              <a:rPr lang="en-US" sz="1800" dirty="0">
                <a:latin typeface="Courier"/>
                <a:cs typeface="Courier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latin typeface="Courier"/>
                <a:cs typeface="Courier"/>
              </a:rPr>
              <a:t>datatype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xsd:string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800" dirty="0">
                <a:latin typeface="Courier"/>
                <a:cs typeface="Courier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content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"30"</a:t>
            </a:r>
            <a:r>
              <a:rPr lang="en-US" sz="1800" dirty="0">
                <a:latin typeface="Courier"/>
                <a:cs typeface="Courier"/>
              </a:rPr>
              <a:t>&gt;</a:t>
            </a:r>
          </a:p>
          <a:p>
            <a:r>
              <a:rPr lang="en-US" sz="1800" dirty="0">
                <a:latin typeface="Courier"/>
                <a:cs typeface="Courier"/>
              </a:rPr>
              <a:t>    &lt;/span&gt; </a:t>
            </a:r>
          </a:p>
          <a:p>
            <a:r>
              <a:rPr lang="en-US" sz="1800" dirty="0">
                <a:latin typeface="Courier"/>
                <a:cs typeface="Courier"/>
              </a:rPr>
              <a:t>    (&lt;a class="customer-review" </a:t>
            </a:r>
          </a:p>
          <a:p>
            <a:r>
              <a:rPr lang="en-US" sz="1800" dirty="0">
                <a:latin typeface="Courier"/>
                <a:cs typeface="Courier"/>
              </a:rPr>
              <a:t>      </a:t>
            </a:r>
            <a:r>
              <a:rPr lang="en-US" sz="1800" dirty="0" err="1">
                <a:latin typeface="Courier"/>
                <a:cs typeface="Courier"/>
              </a:rPr>
              <a:t>href</a:t>
            </a:r>
            <a:r>
              <a:rPr lang="en-US" sz="1800" dirty="0">
                <a:latin typeface="Courier"/>
                <a:cs typeface="Courier"/>
              </a:rPr>
              <a:t>="#tabbed-</a:t>
            </a:r>
            <a:r>
              <a:rPr lang="en-US" sz="1800" dirty="0" err="1">
                <a:latin typeface="Courier"/>
                <a:cs typeface="Courier"/>
              </a:rPr>
              <a:t>customerreviews</a:t>
            </a:r>
            <a:r>
              <a:rPr lang="en-US" sz="1800" dirty="0">
                <a:latin typeface="Courier"/>
                <a:cs typeface="Courier"/>
              </a:rPr>
              <a:t>"&gt;30 reviews&lt;/a&gt;)</a:t>
            </a:r>
          </a:p>
          <a:p>
            <a:r>
              <a:rPr lang="en-US" sz="1800" dirty="0">
                <a:latin typeface="Courier"/>
                <a:cs typeface="Courier"/>
              </a:rPr>
              <a:t>    &lt;/span&gt; </a:t>
            </a:r>
          </a:p>
          <a:p>
            <a:r>
              <a:rPr lang="en-US" sz="1800" dirty="0">
                <a:latin typeface="Courier"/>
                <a:cs typeface="Courier"/>
              </a:rPr>
              <a:t>  &lt;/span&gt;</a:t>
            </a:r>
          </a:p>
          <a:p>
            <a:r>
              <a:rPr lang="en-US" sz="1800" dirty="0">
                <a:latin typeface="Courier"/>
                <a:cs typeface="Courier"/>
              </a:rPr>
              <a:t>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26" y="374558"/>
            <a:ext cx="3886200" cy="69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1350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/>
                <a:cs typeface="Consolas"/>
              </a:rPr>
              <a:t>https://</a:t>
            </a:r>
            <a:r>
              <a:rPr lang="en-US" dirty="0" err="1">
                <a:latin typeface="Consolas"/>
                <a:cs typeface="Consolas"/>
              </a:rPr>
              <a:t>developers.google.com</a:t>
            </a:r>
            <a:r>
              <a:rPr lang="en-US" dirty="0">
                <a:latin typeface="Consolas"/>
                <a:cs typeface="Consolas"/>
              </a:rPr>
              <a:t>/structured-data/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386306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/>
                <a:cs typeface="Consolas"/>
              </a:rPr>
              <a:t>http://</a:t>
            </a:r>
            <a:r>
              <a:rPr lang="en-US" dirty="0" err="1">
                <a:latin typeface="Consolas"/>
                <a:cs typeface="Consolas"/>
              </a:rPr>
              <a:t>www.slideshare.net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rvguha</a:t>
            </a:r>
            <a:r>
              <a:rPr lang="en-US" dirty="0">
                <a:latin typeface="Consolas"/>
                <a:cs typeface="Consolas"/>
              </a:rPr>
              <a:t>/sem-tech2014c?qid=48f28aa3-bb59-4e1d-937c-5bbb2e89e896&amp;v=qf1&amp;b=&amp;</a:t>
            </a:r>
            <a:r>
              <a:rPr lang="en-US" dirty="0" err="1">
                <a:latin typeface="Consolas"/>
                <a:cs typeface="Consolas"/>
              </a:rPr>
              <a:t>from_search</a:t>
            </a:r>
            <a:r>
              <a:rPr lang="en-US" dirty="0">
                <a:latin typeface="Consolas"/>
                <a:cs typeface="Consolas"/>
              </a:rPr>
              <a:t>=3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645" y="5911295"/>
            <a:ext cx="114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slide 30</a:t>
            </a:r>
          </a:p>
        </p:txBody>
      </p:sp>
    </p:spTree>
    <p:extLst>
      <p:ext uri="{BB962C8B-B14F-4D97-AF65-F5344CB8AC3E}">
        <p14:creationId xmlns:p14="http://schemas.microsoft.com/office/powerpoint/2010/main" val="98136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 Namespaces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4197" y="524010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2862322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/dc/elements/1.1/"</a:t>
            </a:r>
            <a:r>
              <a:rPr lang="en-US" sz="2000" b="1" dirty="0">
                <a:latin typeface="Courier"/>
                <a:cs typeface="Courier"/>
              </a:rPr>
              <a:t>&gt;</a:t>
            </a:r>
          </a:p>
          <a:p>
            <a:r>
              <a:rPr lang="en-US" sz="2000" dirty="0">
                <a:latin typeface="Courier"/>
                <a:cs typeface="Courier"/>
              </a:rPr>
              <a:t>  In his latest book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</a:p>
          <a:p>
            <a:r>
              <a:rPr lang="en-US" sz="2000" dirty="0">
                <a:latin typeface="Courier"/>
                <a:cs typeface="Courier"/>
              </a:rPr>
              <a:t>  explains deep changes in technology,    </a:t>
            </a:r>
          </a:p>
          <a:p>
            <a:r>
              <a:rPr lang="en-US" sz="2000" dirty="0">
                <a:latin typeface="Courier"/>
                <a:cs typeface="Courier"/>
              </a:rPr>
              <a:t>  demographics and business.</a:t>
            </a:r>
          </a:p>
          <a:p>
            <a:r>
              <a:rPr lang="en-US" sz="2000" dirty="0">
                <a:latin typeface="Courier"/>
                <a:cs typeface="Courier"/>
              </a:rPr>
              <a:t>  The book is due to be published in       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r>
              <a:rPr lang="en-US" sz="2000" b="1" dirty="0">
                <a:latin typeface="Courier"/>
                <a:cs typeface="Courier"/>
              </a:rPr>
              <a:t>&lt;/p&gt;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22890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1626" y="832323"/>
            <a:ext cx="308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n-lt"/>
              </a:rPr>
              <a:t>namespace declaration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7247501" y="1336489"/>
            <a:ext cx="1179042" cy="63443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8042" h="634430">
                <a:moveTo>
                  <a:pt x="1619881" y="0"/>
                </a:moveTo>
                <a:cubicBezTo>
                  <a:pt x="1856363" y="652401"/>
                  <a:pt x="541276" y="-78009"/>
                  <a:pt x="0" y="63443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9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2" y="1336592"/>
            <a:ext cx="7982373" cy="4928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8743" y="671631"/>
            <a:ext cx="8730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http://</a:t>
            </a:r>
            <a:r>
              <a:rPr lang="en-US" sz="1600" dirty="0" err="1">
                <a:latin typeface="+mn-lt"/>
              </a:rPr>
              <a:t>searchnewscentral.com</a:t>
            </a:r>
            <a:r>
              <a:rPr lang="en-US" sz="1600" dirty="0">
                <a:latin typeface="+mn-lt"/>
              </a:rPr>
              <a:t>/20110207129/Technical/</a:t>
            </a:r>
            <a:r>
              <a:rPr lang="en-US" sz="1600" dirty="0" err="1">
                <a:latin typeface="+mn-lt"/>
              </a:rPr>
              <a:t>rdfa</a:t>
            </a:r>
            <a:r>
              <a:rPr lang="en-US" sz="1600" dirty="0">
                <a:latin typeface="+mn-lt"/>
              </a:rPr>
              <a:t>-the-inside-story-from-best-</a:t>
            </a:r>
            <a:r>
              <a:rPr lang="en-US" sz="1600" dirty="0" err="1">
                <a:latin typeface="+mn-lt"/>
              </a:rPr>
              <a:t>buy.html</a:t>
            </a:r>
            <a:endParaRPr lang="en-US" sz="1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6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RDFa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215" y="1556039"/>
            <a:ext cx="753557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+mn-lt"/>
              </a:rPr>
              <a:t>RDFa</a:t>
            </a:r>
            <a:r>
              <a:rPr lang="en-US" dirty="0">
                <a:latin typeface="+mn-lt"/>
              </a:rPr>
              <a:t> is the fastest growing data markup format on the Web, and is used on more than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430 million web pages</a:t>
            </a:r>
            <a:r>
              <a:rPr lang="en-US" dirty="0">
                <a:latin typeface="+mn-lt"/>
              </a:rPr>
              <a:t>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It accounts for roughly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3.6% of the all of the Web pages </a:t>
            </a:r>
            <a:r>
              <a:rPr lang="en-US" dirty="0">
                <a:latin typeface="+mn-lt"/>
              </a:rPr>
              <a:t>on the Internet.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How much did </a:t>
            </a:r>
            <a:r>
              <a:rPr lang="en-US" dirty="0" err="1">
                <a:latin typeface="+mn-lt"/>
              </a:rPr>
              <a:t>RDFa</a:t>
            </a:r>
            <a:r>
              <a:rPr lang="en-US" dirty="0">
                <a:latin typeface="+mn-lt"/>
              </a:rPr>
              <a:t> grow last year?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510% </a:t>
            </a:r>
            <a:r>
              <a:rPr lang="en-US" dirty="0">
                <a:latin typeface="+mn-lt"/>
              </a:rPr>
              <a:t>(2010)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… will show even stronger growth as people start to realize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search engine advantage</a:t>
            </a:r>
            <a:r>
              <a:rPr lang="en-US" dirty="0">
                <a:latin typeface="+mn-lt"/>
              </a:rPr>
              <a:t> that </a:t>
            </a:r>
            <a:r>
              <a:rPr lang="en-US" dirty="0" err="1">
                <a:latin typeface="+mn-lt"/>
              </a:rPr>
              <a:t>RDFa</a:t>
            </a:r>
            <a:r>
              <a:rPr lang="en-US" dirty="0">
                <a:latin typeface="+mn-lt"/>
              </a:rPr>
              <a:t> gives web content publishers.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785" y="59173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+mn-lt"/>
              </a:rPr>
              <a:t>http://</a:t>
            </a:r>
            <a:r>
              <a:rPr lang="en-US" sz="1800" dirty="0" err="1">
                <a:solidFill>
                  <a:schemeClr val="accent1"/>
                </a:solidFill>
                <a:latin typeface="+mn-lt"/>
              </a:rPr>
              <a:t>rdfa.info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/2011/01/26/</a:t>
            </a:r>
            <a:r>
              <a:rPr lang="en-US" sz="1800" dirty="0" err="1">
                <a:solidFill>
                  <a:schemeClr val="accent1"/>
                </a:solidFill>
                <a:latin typeface="+mn-lt"/>
              </a:rPr>
              <a:t>rdfa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-grows/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5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781" y="2695809"/>
            <a:ext cx="8590738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&lt;div 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itemscope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itemtype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schema.org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/Movie</a:t>
            </a:r>
            <a:r>
              <a:rPr lang="en-US" sz="2000" dirty="0">
                <a:latin typeface="Courier"/>
                <a:cs typeface="Courier"/>
              </a:rPr>
              <a:t>"&gt;</a:t>
            </a:r>
          </a:p>
          <a:p>
            <a:r>
              <a:rPr lang="en-US" sz="2000" dirty="0">
                <a:latin typeface="Courier"/>
                <a:cs typeface="Courier"/>
              </a:rPr>
              <a:t>  &lt;h1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itemprop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"name"</a:t>
            </a:r>
            <a:r>
              <a:rPr lang="en-US" sz="2000" dirty="0">
                <a:latin typeface="Courier"/>
                <a:cs typeface="Courier"/>
              </a:rPr>
              <a:t>&gt;Avatar&lt;/h1&gt;</a:t>
            </a:r>
          </a:p>
          <a:p>
            <a:r>
              <a:rPr lang="en-US" sz="2000" dirty="0">
                <a:latin typeface="Courier"/>
                <a:cs typeface="Courier"/>
              </a:rPr>
              <a:t>  &lt;span&gt;Director: </a:t>
            </a:r>
          </a:p>
          <a:p>
            <a:r>
              <a:rPr lang="en-US" sz="2000" dirty="0">
                <a:latin typeface="Courier"/>
                <a:cs typeface="Courier"/>
              </a:rPr>
              <a:t>    &lt;span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itemprop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"director"</a:t>
            </a:r>
            <a:r>
              <a:rPr lang="en-US" sz="2000" dirty="0">
                <a:latin typeface="Courier"/>
                <a:cs typeface="Courier"/>
              </a:rPr>
              <a:t>&gt;James Cameron&lt;/span&gt;     </a:t>
            </a:r>
          </a:p>
          <a:p>
            <a:r>
              <a:rPr lang="en-US" sz="2000" dirty="0">
                <a:latin typeface="Courier"/>
                <a:cs typeface="Courier"/>
              </a:rPr>
              <a:t>      (born August 16, 1954)</a:t>
            </a:r>
          </a:p>
          <a:p>
            <a:r>
              <a:rPr lang="en-US" sz="2000" dirty="0">
                <a:latin typeface="Courier"/>
                <a:cs typeface="Courier"/>
              </a:rPr>
              <a:t>  &lt;/span&gt;</a:t>
            </a:r>
          </a:p>
          <a:p>
            <a:r>
              <a:rPr lang="en-US" sz="2000" dirty="0">
                <a:latin typeface="Courier"/>
                <a:cs typeface="Courier"/>
              </a:rPr>
              <a:t>  &lt;span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itemprop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"genre"</a:t>
            </a:r>
            <a:r>
              <a:rPr lang="en-US" sz="2000" dirty="0">
                <a:latin typeface="Courier"/>
                <a:cs typeface="Courier"/>
              </a:rPr>
              <a:t>&gt;Science fiction&lt;/span&gt;</a:t>
            </a:r>
          </a:p>
          <a:p>
            <a:r>
              <a:rPr lang="en-US" sz="2000" dirty="0">
                <a:latin typeface="Courier"/>
                <a:cs typeface="Courier"/>
              </a:rPr>
              <a:t>  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="../movies/avatar-theatrical-</a:t>
            </a:r>
            <a:r>
              <a:rPr lang="en-US" sz="2000" dirty="0" err="1">
                <a:latin typeface="Courier"/>
                <a:cs typeface="Courier"/>
              </a:rPr>
              <a:t>trailer.html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itemprop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"trailer"</a:t>
            </a:r>
            <a:r>
              <a:rPr lang="en-US" sz="2000" dirty="0">
                <a:latin typeface="Courier"/>
                <a:cs typeface="Courier"/>
              </a:rPr>
              <a:t>&gt;Trailer&lt;/a&gt;</a:t>
            </a:r>
          </a:p>
          <a:p>
            <a:r>
              <a:rPr lang="en-US" sz="2000" dirty="0">
                <a:latin typeface="Courier"/>
                <a:cs typeface="Courier"/>
              </a:rPr>
              <a:t>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296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444" y="1280741"/>
            <a:ext cx="7909081" cy="830997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“You use the </a:t>
            </a:r>
            <a:r>
              <a:rPr lang="en-US" dirty="0" err="1">
                <a:latin typeface="+mn-lt"/>
              </a:rPr>
              <a:t>schema.org</a:t>
            </a:r>
            <a:r>
              <a:rPr lang="en-US" dirty="0">
                <a:latin typeface="+mn-lt"/>
              </a:rPr>
              <a:t> vocabulary, along with the </a:t>
            </a:r>
            <a:r>
              <a:rPr lang="en-US" dirty="0" err="1">
                <a:latin typeface="+mn-lt"/>
              </a:rPr>
              <a:t>microdata</a:t>
            </a:r>
            <a:r>
              <a:rPr lang="en-US" dirty="0">
                <a:latin typeface="+mn-lt"/>
              </a:rPr>
              <a:t> format, to add information to your HTML content.”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0666" y="648866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solidFill>
                  <a:srgbClr val="4F81BD"/>
                </a:solidFill>
                <a:latin typeface="+mn-lt"/>
              </a:rPr>
              <a:t>http://</a:t>
            </a:r>
            <a:r>
              <a:rPr lang="en-US" sz="1800" dirty="0" err="1">
                <a:solidFill>
                  <a:srgbClr val="4F81BD"/>
                </a:solidFill>
                <a:latin typeface="+mn-lt"/>
              </a:rPr>
              <a:t>schema.org</a:t>
            </a:r>
            <a:r>
              <a:rPr lang="en-US" sz="1800" dirty="0">
                <a:solidFill>
                  <a:srgbClr val="4F81BD"/>
                </a:solidFill>
                <a:latin typeface="+mn-lt"/>
              </a:rPr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8" b="98222" l="0" r="97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7229" y="1348945"/>
            <a:ext cx="672317" cy="672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8784" y="2280310"/>
            <a:ext cx="4569415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non-</a:t>
            </a:r>
            <a:r>
              <a:rPr lang="en-US" sz="2400" dirty="0" err="1"/>
              <a:t>RDFa</a:t>
            </a:r>
            <a:r>
              <a:rPr lang="en-US" sz="2400" dirty="0"/>
              <a:t> </a:t>
            </a:r>
            <a:r>
              <a:rPr lang="en-US" sz="2400" dirty="0" err="1"/>
              <a:t>microdata</a:t>
            </a:r>
            <a:r>
              <a:rPr lang="en-US" sz="2400" dirty="0"/>
              <a:t> even though </a:t>
            </a:r>
          </a:p>
          <a:p>
            <a:r>
              <a:rPr lang="en-US" sz="2400" dirty="0"/>
              <a:t>RDF vocabulary was defined</a:t>
            </a:r>
          </a:p>
        </p:txBody>
      </p:sp>
      <p:sp>
        <p:nvSpPr>
          <p:cNvPr id="8" name="Freeform 7"/>
          <p:cNvSpPr/>
          <p:nvPr/>
        </p:nvSpPr>
        <p:spPr>
          <a:xfrm>
            <a:off x="6586350" y="3111307"/>
            <a:ext cx="1108355" cy="82766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990645 w 1108355"/>
              <a:gd name="connsiteY0" fmla="*/ 0 h 827662"/>
              <a:gd name="connsiteX1" fmla="*/ 0 w 1108355"/>
              <a:gd name="connsiteY1" fmla="*/ 827662 h 82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8355" h="827662">
                <a:moveTo>
                  <a:pt x="990645" y="0"/>
                </a:moveTo>
                <a:cubicBezTo>
                  <a:pt x="1207456" y="876888"/>
                  <a:pt x="1248147" y="291306"/>
                  <a:pt x="0" y="827662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584442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813" y="657141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Google accepts JSON-LD and </a:t>
            </a:r>
            <a:r>
              <a:rPr lang="en-US" sz="4000" dirty="0" err="1"/>
              <a:t>RDFa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8"/>
          <a:stretch/>
        </p:blipFill>
        <p:spPr>
          <a:xfrm>
            <a:off x="0" y="994557"/>
            <a:ext cx="9144000" cy="50903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134" y="6086310"/>
            <a:ext cx="8573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https://</a:t>
            </a:r>
            <a:r>
              <a:rPr lang="en-US" sz="2000" dirty="0" err="1">
                <a:latin typeface="+mn-lt"/>
              </a:rPr>
              <a:t>developers.google.com</a:t>
            </a:r>
            <a:r>
              <a:rPr lang="en-US" sz="2000" dirty="0">
                <a:latin typeface="+mn-lt"/>
              </a:rPr>
              <a:t>/search/docs/guides/intro-structured-data# structured-data-guidelines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9669" y="658864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382" y="6596390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7" y="1692322"/>
            <a:ext cx="7311717" cy="4311652"/>
          </a:xfrm>
        </p:spPr>
      </p:pic>
      <p:sp>
        <p:nvSpPr>
          <p:cNvPr id="7" name="TextBox 6"/>
          <p:cNvSpPr txBox="1"/>
          <p:nvPr/>
        </p:nvSpPr>
        <p:spPr>
          <a:xfrm>
            <a:off x="6799669" y="658864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382" y="6596390"/>
            <a:ext cx="779618" cy="2746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134" y="6086310"/>
            <a:ext cx="8573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https://</a:t>
            </a:r>
            <a:r>
              <a:rPr lang="en-US" sz="2000" dirty="0" err="1">
                <a:latin typeface="+mn-lt"/>
              </a:rPr>
              <a:t>developers.google.com</a:t>
            </a:r>
            <a:r>
              <a:rPr lang="en-US" sz="2000" dirty="0">
                <a:latin typeface="+mn-lt"/>
              </a:rPr>
              <a:t>/search/docs/guides/intro-structured-data# structured-data-guidelines</a:t>
            </a:r>
          </a:p>
        </p:txBody>
      </p:sp>
    </p:spTree>
    <p:extLst>
      <p:ext uri="{BB962C8B-B14F-4D97-AF65-F5344CB8AC3E}">
        <p14:creationId xmlns:p14="http://schemas.microsoft.com/office/powerpoint/2010/main" val="208426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48" y="1417638"/>
            <a:ext cx="7874000" cy="469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8769" y="6242523"/>
            <a:ext cx="4243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https://www.w3.org/TR/</a:t>
            </a:r>
            <a:r>
              <a:rPr lang="en-US" dirty="0" err="1">
                <a:latin typeface="+mn-lt"/>
              </a:rPr>
              <a:t>json-ld</a:t>
            </a:r>
            <a:r>
              <a:rPr lang="en-US" dirty="0">
                <a:latin typeface="+mn-lt"/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9669" y="658864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382" y="6596390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8769" y="6242523"/>
            <a:ext cx="4243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https://www.w3.org/TR/</a:t>
            </a:r>
            <a:r>
              <a:rPr lang="en-US" dirty="0" err="1">
                <a:latin typeface="+mn-lt"/>
              </a:rPr>
              <a:t>json-ld</a:t>
            </a:r>
            <a:r>
              <a:rPr lang="en-US" dirty="0">
                <a:latin typeface="+mn-lt"/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9669" y="658864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382" y="6596390"/>
            <a:ext cx="779618" cy="274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25388"/>
            <a:ext cx="8297741" cy="32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8" y="1656413"/>
            <a:ext cx="8701266" cy="35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6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49D1-B941-9B4C-9424-4B20999C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 in </a:t>
            </a:r>
            <a:r>
              <a:rPr lang="en-US" dirty="0" err="1"/>
              <a:t>bigdatau.org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98E64-1604-3042-9E3C-909C068D1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290"/>
            <a:ext cx="9144000" cy="3414623"/>
          </a:xfrm>
          <a:prstGeom prst="rect">
            <a:avLst/>
          </a:prstGeom>
        </p:spPr>
      </p:pic>
      <p:pic>
        <p:nvPicPr>
          <p:cNvPr id="11" name="Picture 10" descr="A close up of a newspaper&#10;&#10;Description automatically generated">
            <a:extLst>
              <a:ext uri="{FF2B5EF4-FFF2-40B4-BE49-F238E27FC236}">
                <a16:creationId xmlns:a16="http://schemas.microsoft.com/office/drawing/2014/main" id="{4653D2FB-E3DA-AF41-B637-3DF6C686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34" y="3663133"/>
            <a:ext cx="8237165" cy="31948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34EB1B-71A7-7649-A95A-8461CB99FF88}"/>
              </a:ext>
            </a:extLst>
          </p:cNvPr>
          <p:cNvSpPr txBox="1"/>
          <p:nvPr/>
        </p:nvSpPr>
        <p:spPr>
          <a:xfrm>
            <a:off x="2049741" y="4464234"/>
            <a:ext cx="69756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>
                <a:latin typeface="+mn-lt"/>
              </a:rPr>
              <a:t>[~12,000 </a:t>
            </a:r>
            <a:r>
              <a:rPr lang="en-US" sz="3600" dirty="0">
                <a:latin typeface="+mn-lt"/>
              </a:rPr>
              <a:t>of these JSON-LD snippets]</a:t>
            </a:r>
          </a:p>
        </p:txBody>
      </p:sp>
    </p:spTree>
    <p:extLst>
      <p:ext uri="{BB962C8B-B14F-4D97-AF65-F5344CB8AC3E}">
        <p14:creationId xmlns:p14="http://schemas.microsoft.com/office/powerpoint/2010/main" val="191871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 Resources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4197" y="524010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31700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/dc/elements/1.1/”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</a:p>
          <a:p>
            <a:r>
              <a:rPr lang="en-US" sz="2000" dirty="0">
                <a:latin typeface="Courier"/>
                <a:cs typeface="Courier"/>
              </a:rPr>
              <a:t>  In his latest book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</a:p>
          <a:p>
            <a:r>
              <a:rPr lang="en-US" sz="2000" dirty="0">
                <a:latin typeface="Courier"/>
                <a:cs typeface="Courier"/>
              </a:rPr>
              <a:t>  explains deep changes in technology,    </a:t>
            </a:r>
          </a:p>
          <a:p>
            <a:r>
              <a:rPr lang="en-US" sz="2000" dirty="0">
                <a:latin typeface="Courier"/>
                <a:cs typeface="Courier"/>
              </a:rPr>
              <a:t>  demographics and business.</a:t>
            </a:r>
          </a:p>
          <a:p>
            <a:r>
              <a:rPr lang="en-US" sz="2000" dirty="0">
                <a:latin typeface="Courier"/>
                <a:cs typeface="Courier"/>
              </a:rPr>
              <a:t>  The book is due to be published in       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r>
              <a:rPr lang="en-US" sz="2000" b="1" dirty="0">
                <a:latin typeface="Courier"/>
                <a:cs typeface="Courier"/>
              </a:rPr>
              <a:t>&lt;/p&gt;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22890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1626" y="832323"/>
            <a:ext cx="2822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n-lt"/>
              </a:rPr>
              <a:t>Resource declaration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8043727" y="1336489"/>
            <a:ext cx="432543" cy="89650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506932 w 604600"/>
              <a:gd name="connsiteY0" fmla="*/ 0 h 896504"/>
              <a:gd name="connsiteX1" fmla="*/ 0 w 604600"/>
              <a:gd name="connsiteY1" fmla="*/ 896504 h 8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600" h="896504">
                <a:moveTo>
                  <a:pt x="506932" y="0"/>
                </a:moveTo>
                <a:cubicBezTo>
                  <a:pt x="743414" y="652401"/>
                  <a:pt x="541276" y="184065"/>
                  <a:pt x="0" y="896504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 Property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4197" y="524010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31700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/dc/elements/1.1/”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</a:p>
          <a:p>
            <a:r>
              <a:rPr lang="en-US" sz="2000" dirty="0">
                <a:latin typeface="Courier"/>
                <a:cs typeface="Courier"/>
              </a:rPr>
              <a:t>  In his latest book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</a:p>
          <a:p>
            <a:r>
              <a:rPr lang="en-US" sz="2000" dirty="0">
                <a:latin typeface="Courier"/>
                <a:cs typeface="Courier"/>
              </a:rPr>
              <a:t>  explains deep changes in technology,    </a:t>
            </a:r>
          </a:p>
          <a:p>
            <a:r>
              <a:rPr lang="en-US" sz="2000" dirty="0">
                <a:latin typeface="Courier"/>
                <a:cs typeface="Courier"/>
              </a:rPr>
              <a:t>  demographics and business.</a:t>
            </a:r>
          </a:p>
          <a:p>
            <a:r>
              <a:rPr lang="en-US" sz="2000" dirty="0">
                <a:latin typeface="Courier"/>
                <a:cs typeface="Courier"/>
              </a:rPr>
              <a:t>  The book is due to be published in       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r>
              <a:rPr lang="en-US" sz="2000" b="1" dirty="0">
                <a:latin typeface="Courier"/>
                <a:cs typeface="Courier"/>
              </a:rPr>
              <a:t>&lt;/p&gt;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22890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5558" y="1063155"/>
            <a:ext cx="2763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n-lt"/>
              </a:rPr>
              <a:t>property declaration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4052518" y="1580077"/>
            <a:ext cx="1437144" cy="1259373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8812" h="1259373">
                <a:moveTo>
                  <a:pt x="1986168" y="0"/>
                </a:moveTo>
                <a:cubicBezTo>
                  <a:pt x="2222650" y="652401"/>
                  <a:pt x="541276" y="546934"/>
                  <a:pt x="0" y="125937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r>
              <a:rPr lang="en-US" dirty="0"/>
              <a:t>: Property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31700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/dc/elements/1.1/”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</a:p>
          <a:p>
            <a:r>
              <a:rPr lang="en-US" sz="2000" dirty="0">
                <a:latin typeface="Courier"/>
                <a:cs typeface="Courier"/>
              </a:rPr>
              <a:t>  In his latest book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</a:p>
          <a:p>
            <a:r>
              <a:rPr lang="en-US" sz="2000" dirty="0">
                <a:latin typeface="Courier"/>
                <a:cs typeface="Courier"/>
              </a:rPr>
              <a:t>  explains deep changes in technology,    </a:t>
            </a:r>
          </a:p>
          <a:p>
            <a:r>
              <a:rPr lang="en-US" sz="2000" dirty="0">
                <a:latin typeface="Courier"/>
                <a:cs typeface="Courier"/>
              </a:rPr>
              <a:t>  demographics and business.</a:t>
            </a:r>
          </a:p>
          <a:p>
            <a:r>
              <a:rPr lang="en-US" sz="2000" dirty="0">
                <a:latin typeface="Courier"/>
                <a:cs typeface="Courier"/>
              </a:rPr>
              <a:t>  The book is due to be published in       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r>
              <a:rPr lang="en-US" sz="2000" b="1" dirty="0">
                <a:latin typeface="Courier"/>
                <a:cs typeface="Courier"/>
              </a:rPr>
              <a:t>&lt;/p&gt;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525" y="5347321"/>
            <a:ext cx="3780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BACC6"/>
                </a:solidFill>
                <a:latin typeface="+mn-lt"/>
              </a:rPr>
              <a:t>RDF-enabled computer sees: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5281" y="5943252"/>
            <a:ext cx="4686646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www.example.com</a:t>
            </a:r>
            <a:r>
              <a:rPr lang="en-US" sz="1800" dirty="0">
                <a:latin typeface="+mn-lt"/>
              </a:rPr>
              <a:t>/books/</a:t>
            </a:r>
            <a:r>
              <a:rPr lang="en-US" sz="1800" dirty="0" err="1">
                <a:latin typeface="+mn-lt"/>
              </a:rPr>
              <a:t>wikinomics</a:t>
            </a:r>
            <a:endParaRPr lang="en-US" sz="1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0841" y="6220787"/>
            <a:ext cx="14623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</a:t>
            </a:r>
            <a:r>
              <a:rPr lang="en-US" sz="1800" dirty="0" err="1">
                <a:latin typeface="+mn-lt"/>
              </a:rPr>
              <a:t>Wikinomics</a:t>
            </a:r>
            <a:r>
              <a:rPr lang="en-US" sz="1800" dirty="0">
                <a:latin typeface="+mn-lt"/>
              </a:rPr>
              <a:t>”</a:t>
            </a:r>
          </a:p>
        </p:txBody>
      </p:sp>
      <p:cxnSp>
        <p:nvCxnSpPr>
          <p:cNvPr id="10" name="Curved Connector 9"/>
          <p:cNvCxnSpPr>
            <a:stCxn id="6" idx="3"/>
            <a:endCxn id="9" idx="1"/>
          </p:cNvCxnSpPr>
          <p:nvPr/>
        </p:nvCxnSpPr>
        <p:spPr>
          <a:xfrm>
            <a:off x="5361927" y="6174353"/>
            <a:ext cx="1758914" cy="231100"/>
          </a:xfrm>
          <a:prstGeom prst="curvedConnector3">
            <a:avLst>
              <a:gd name="adj1" fmla="val 50000"/>
            </a:avLst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43222" y="5989687"/>
            <a:ext cx="8390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dc:title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5805933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645299"/>
            <a:ext cx="7804593" cy="2031325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/dc/elements/1.1/”</a:t>
            </a:r>
          </a:p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his latest book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>
                <a:latin typeface="Courier"/>
                <a:cs typeface="Courier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&lt;/span&gt;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&lt;/p&gt;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9704" y="4185392"/>
            <a:ext cx="7804593" cy="2031325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/dc/elements/1.1/”</a:t>
            </a:r>
          </a:p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his latest book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>
                <a:latin typeface="Courier"/>
                <a:cs typeface="Courier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“title"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&lt;/span&gt;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645299"/>
            <a:ext cx="7804593" cy="2031325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/dc/elements/1.1/”</a:t>
            </a:r>
          </a:p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his latest book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>
                <a:latin typeface="Courier"/>
                <a:cs typeface="Courier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&lt;/span&gt;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&lt;/p&gt;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9704" y="4185392"/>
            <a:ext cx="7804593" cy="2031325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/dc/elements/1.1/”</a:t>
            </a:r>
          </a:p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his latest book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>
                <a:latin typeface="Courier"/>
                <a:cs typeface="Courier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“title"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&lt;/span&gt;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2059" y="5593739"/>
            <a:ext cx="2972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n-lt"/>
              </a:rPr>
              <a:t>what does title mean?</a:t>
            </a:r>
          </a:p>
        </p:txBody>
      </p:sp>
      <p:sp>
        <p:nvSpPr>
          <p:cNvPr id="6" name="Freeform 5"/>
          <p:cNvSpPr/>
          <p:nvPr/>
        </p:nvSpPr>
        <p:spPr>
          <a:xfrm>
            <a:off x="3598970" y="5364721"/>
            <a:ext cx="1893981" cy="77568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51317" h="775685">
                <a:moveTo>
                  <a:pt x="3451317" y="524740"/>
                </a:moveTo>
                <a:cubicBezTo>
                  <a:pt x="2673464" y="1046104"/>
                  <a:pt x="484925" y="698724"/>
                  <a:pt x="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400" dirty="0"/>
              <a:t>I Can Look Up the Meaning on the Web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645299"/>
            <a:ext cx="7804593" cy="2031325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/dc/elements/1.1/”</a:t>
            </a:r>
          </a:p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his latest book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>
                <a:latin typeface="Courier"/>
                <a:cs typeface="Courier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&lt;/span&gt;</a:t>
            </a:r>
          </a:p>
          <a:p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&lt;/p&gt;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54" y="4205206"/>
            <a:ext cx="7229026" cy="1958945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404023" y="2805063"/>
            <a:ext cx="1426342" cy="173312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9159" h="1733120">
                <a:moveTo>
                  <a:pt x="0" y="0"/>
                </a:moveTo>
                <a:cubicBezTo>
                  <a:pt x="801637" y="521364"/>
                  <a:pt x="3939284" y="486455"/>
                  <a:pt x="1948335" y="173312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5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43381</TotalTime>
  <Words>2910</Words>
  <Application>Microsoft Macintosh PowerPoint</Application>
  <PresentationFormat>Overhead</PresentationFormat>
  <Paragraphs>414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Consolas</vt:lpstr>
      <vt:lpstr>Courier</vt:lpstr>
      <vt:lpstr>Times</vt:lpstr>
      <vt:lpstr>Adjacency</vt:lpstr>
      <vt:lpstr>RDFa &amp; JSON-LD </vt:lpstr>
      <vt:lpstr>RDFa: Resource Description Framework – in – attributes</vt:lpstr>
      <vt:lpstr>RDFa: Namespaces</vt:lpstr>
      <vt:lpstr>RDFa: Resources</vt:lpstr>
      <vt:lpstr>RDFa: Property</vt:lpstr>
      <vt:lpstr>RDFa: Property</vt:lpstr>
      <vt:lpstr>What’s the Difference?</vt:lpstr>
      <vt:lpstr>What’s the Difference?</vt:lpstr>
      <vt:lpstr>I Can Look Up the Meaning on the Web</vt:lpstr>
      <vt:lpstr>I Can Look Up the Meaning on the Web</vt:lpstr>
      <vt:lpstr>I Can Look Up the Meaning on the Web</vt:lpstr>
      <vt:lpstr>PowerPoint Presentation</vt:lpstr>
      <vt:lpstr>Computers Can Look It Up Too</vt:lpstr>
      <vt:lpstr>What’s the Big Deal?</vt:lpstr>
      <vt:lpstr>Where Were We?</vt:lpstr>
      <vt:lpstr>What’s Wrong Here?</vt:lpstr>
      <vt:lpstr>RDFa: Content Attribute</vt:lpstr>
      <vt:lpstr>RDFa: Resource Description Framework – in – attributes</vt:lpstr>
      <vt:lpstr>More RDFa</vt:lpstr>
      <vt:lpstr>RDFa: vocab and typeof</vt:lpstr>
      <vt:lpstr>RDFa: property and href</vt:lpstr>
      <vt:lpstr>RDFa: Using Extra Span Tags</vt:lpstr>
      <vt:lpstr>Putting It All Together</vt:lpstr>
      <vt:lpstr>Resulting RDF</vt:lpstr>
      <vt:lpstr>Facebook OpenGraph</vt:lpstr>
      <vt:lpstr>RDFa: rel Attribute</vt:lpstr>
      <vt:lpstr>Benefits of RDFa</vt:lpstr>
      <vt:lpstr>PowerPoint Presentation</vt:lpstr>
      <vt:lpstr>PowerPoint Presentation</vt:lpstr>
      <vt:lpstr>PowerPoint Presentation</vt:lpstr>
      <vt:lpstr>Who Uses RDFa?</vt:lpstr>
      <vt:lpstr>PowerPoint Presentation</vt:lpstr>
      <vt:lpstr>Google accepts JSON-LD and RDFa </vt:lpstr>
      <vt:lpstr>JSON-LD</vt:lpstr>
      <vt:lpstr>JSON-LD</vt:lpstr>
      <vt:lpstr>JSON-LD</vt:lpstr>
      <vt:lpstr>JSON-LD</vt:lpstr>
      <vt:lpstr>JSON-LD in bigdatau.org </vt:lpstr>
    </vt:vector>
  </TitlesOfParts>
  <Company>Information Sciences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Jose-Luis Ambite</cp:lastModifiedBy>
  <cp:revision>1323</cp:revision>
  <cp:lastPrinted>1998-11-17T18:56:32Z</cp:lastPrinted>
  <dcterms:created xsi:type="dcterms:W3CDTF">2010-01-11T19:28:08Z</dcterms:created>
  <dcterms:modified xsi:type="dcterms:W3CDTF">2019-03-27T06:12:01Z</dcterms:modified>
</cp:coreProperties>
</file>