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  <p:sldMasterId id="2147483993" r:id="rId2"/>
    <p:sldMasterId id="2147484004" r:id="rId3"/>
    <p:sldMasterId id="2147484015" r:id="rId4"/>
    <p:sldMasterId id="2147484026" r:id="rId5"/>
  </p:sldMasterIdLst>
  <p:notesMasterIdLst>
    <p:notesMasterId r:id="rId85"/>
  </p:notesMasterIdLst>
  <p:handoutMasterIdLst>
    <p:handoutMasterId r:id="rId86"/>
  </p:handoutMasterIdLst>
  <p:sldIdLst>
    <p:sldId id="372" r:id="rId6"/>
    <p:sldId id="696" r:id="rId7"/>
    <p:sldId id="673" r:id="rId8"/>
    <p:sldId id="674" r:id="rId9"/>
    <p:sldId id="675" r:id="rId10"/>
    <p:sldId id="624" r:id="rId11"/>
    <p:sldId id="677" r:id="rId12"/>
    <p:sldId id="686" r:id="rId13"/>
    <p:sldId id="676" r:id="rId14"/>
    <p:sldId id="625" r:id="rId15"/>
    <p:sldId id="626" r:id="rId16"/>
    <p:sldId id="697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701" r:id="rId30"/>
    <p:sldId id="639" r:id="rId31"/>
    <p:sldId id="640" r:id="rId32"/>
    <p:sldId id="641" r:id="rId33"/>
    <p:sldId id="668" r:id="rId34"/>
    <p:sldId id="669" r:id="rId35"/>
    <p:sldId id="670" r:id="rId36"/>
    <p:sldId id="667" r:id="rId37"/>
    <p:sldId id="666" r:id="rId38"/>
    <p:sldId id="642" r:id="rId39"/>
    <p:sldId id="671" r:id="rId40"/>
    <p:sldId id="707" r:id="rId41"/>
    <p:sldId id="643" r:id="rId42"/>
    <p:sldId id="644" r:id="rId43"/>
    <p:sldId id="645" r:id="rId44"/>
    <p:sldId id="646" r:id="rId45"/>
    <p:sldId id="647" r:id="rId46"/>
    <p:sldId id="648" r:id="rId47"/>
    <p:sldId id="649" r:id="rId48"/>
    <p:sldId id="650" r:id="rId49"/>
    <p:sldId id="651" r:id="rId50"/>
    <p:sldId id="652" r:id="rId51"/>
    <p:sldId id="653" r:id="rId52"/>
    <p:sldId id="655" r:id="rId53"/>
    <p:sldId id="656" r:id="rId54"/>
    <p:sldId id="654" r:id="rId55"/>
    <p:sldId id="657" r:id="rId56"/>
    <p:sldId id="658" r:id="rId57"/>
    <p:sldId id="659" r:id="rId58"/>
    <p:sldId id="694" r:id="rId59"/>
    <p:sldId id="695" r:id="rId60"/>
    <p:sldId id="688" r:id="rId61"/>
    <p:sldId id="689" r:id="rId62"/>
    <p:sldId id="690" r:id="rId63"/>
    <p:sldId id="691" r:id="rId64"/>
    <p:sldId id="692" r:id="rId65"/>
    <p:sldId id="693" r:id="rId66"/>
    <p:sldId id="661" r:id="rId67"/>
    <p:sldId id="662" r:id="rId68"/>
    <p:sldId id="663" r:id="rId69"/>
    <p:sldId id="679" r:id="rId70"/>
    <p:sldId id="680" r:id="rId71"/>
    <p:sldId id="681" r:id="rId72"/>
    <p:sldId id="664" r:id="rId73"/>
    <p:sldId id="703" r:id="rId74"/>
    <p:sldId id="678" r:id="rId75"/>
    <p:sldId id="682" r:id="rId76"/>
    <p:sldId id="683" r:id="rId77"/>
    <p:sldId id="684" r:id="rId78"/>
    <p:sldId id="685" r:id="rId79"/>
    <p:sldId id="704" r:id="rId80"/>
    <p:sldId id="705" r:id="rId81"/>
    <p:sldId id="687" r:id="rId82"/>
    <p:sldId id="706" r:id="rId83"/>
    <p:sldId id="708" r:id="rId84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293"/>
    <a:srgbClr val="3845A8"/>
    <a:srgbClr val="000000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24" autoAdjust="0"/>
    <p:restoredTop sz="91503" autoAdjust="0"/>
  </p:normalViewPr>
  <p:slideViewPr>
    <p:cSldViewPr snapToGrid="0" snapToObjects="1">
      <p:cViewPr varScale="1">
        <p:scale>
          <a:sx n="96" d="100"/>
          <a:sy n="96" d="100"/>
        </p:scale>
        <p:origin x="10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https://www.w3.org/2001/</a:t>
            </a:r>
            <a:r>
              <a:rPr lang="en-US" dirty="0" err="1"/>
              <a:t>sw</a:t>
            </a:r>
            <a:r>
              <a:rPr lang="en-US" dirty="0"/>
              <a:t>/</a:t>
            </a:r>
            <a:r>
              <a:rPr lang="en-US" dirty="0" err="1"/>
              <a:t>DataAccess</a:t>
            </a:r>
            <a:r>
              <a:rPr lang="en-US" dirty="0"/>
              <a:t>/rq23/#</a:t>
            </a:r>
            <a:r>
              <a:rPr lang="en-US" dirty="0" err="1"/>
              <a:t>GroupPatterns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FILTER query says keep ?x :p ?n if there not exist a triple ?x :q ?m where ?n = ?m. :b satisfies that, but not :a.</a:t>
            </a:r>
          </a:p>
          <a:p>
            <a:r>
              <a:rPr lang="en-US" baseline="0" dirty="0"/>
              <a:t>The scope of the FILTER ?n=?m is the one of the FILTER  NOT EXIST which includes the ?n in (?x :p ?n). However in the MINUS, the scope of FILTER ?n=?m is the enclosing group { </a:t>
            </a:r>
            <a:r>
              <a:rPr lang="en-US" sz="1200" dirty="0">
                <a:latin typeface="Courier"/>
                <a:cs typeface="Courier"/>
              </a:rPr>
              <a:t>?x :q ?m .  FILTER(?n = ?m) }</a:t>
            </a:r>
            <a:r>
              <a:rPr lang="en-US" sz="1200" baseline="0" dirty="0">
                <a:latin typeface="Courier"/>
                <a:cs typeface="Courier"/>
              </a:rPr>
              <a:t> where ?n is not defined.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dirty="0"/>
              <a:t>with MINUS, the FILTER inside the pattern does not have a value for ?n and it is always unbound”  so nothing is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graphs in the FROM clauses are “RDF merged” (i.e., union their N-triples, renaming blank nodes as needed so that they are not inadvertently equated).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blank nodes _:a</a:t>
            </a:r>
            <a:r>
              <a:rPr lang="en-US" baseline="0" dirty="0"/>
              <a:t> represent different objects in each of the named graphs!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OFFSET not useful if not sorted. Last query shows 5 rows after the 10 rows,</a:t>
            </a:r>
            <a:r>
              <a:rPr lang="en-US" baseline="0" dirty="0"/>
              <a:t> </a:t>
            </a:r>
            <a:r>
              <a:rPr lang="en-US" baseline="0" dirty="0" err="1"/>
              <a:t>ie</a:t>
            </a:r>
            <a:r>
              <a:rPr lang="en-US" baseline="0" dirty="0"/>
              <a:t>, rows 10 to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Use of </a:t>
            </a:r>
            <a:r>
              <a:rPr lang="en-US" dirty="0"/>
              <a:t>BIND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ends the preceding basic graph pattern (BGP).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The variable introduced by the </a:t>
            </a:r>
            <a:r>
              <a:rPr lang="en-US" dirty="0"/>
              <a:t>BIND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 clause must not have been used in the group graph pattern up to the point of use in </a:t>
            </a:r>
            <a:r>
              <a:rPr lang="en-US" dirty="0"/>
              <a:t>BIND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7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engine results may be fully qualified URIs, instead of using prefixes.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</a:t>
            </a:r>
            <a:r>
              <a:rPr lang="en-US" baseline="0" dirty="0"/>
              <a:t> applies equally to each example, since it’s in same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Analogous</a:t>
            </a:r>
            <a:r>
              <a:rPr lang="en-US" baseline="0" dirty="0"/>
              <a:t> to outer join (though the formal semantics are different)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read FILTER NOT EXIST as KEEP IF pattern does not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Removes from</a:t>
            </a:r>
            <a:r>
              <a:rPr lang="en-US" baseline="0" dirty="0"/>
              <a:t> the triples ?s ?p ?o those that have a subject ?s with </a:t>
            </a:r>
            <a:r>
              <a:rPr lang="en-US" baseline="0" dirty="0" err="1"/>
              <a:t>givenName</a:t>
            </a:r>
            <a:r>
              <a:rPr lang="en-US" baseline="0" dirty="0"/>
              <a:t> equal to Bob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The FILTER</a:t>
            </a:r>
            <a:r>
              <a:rPr lang="en-US" sz="1200" kern="1200" baseline="0" dirty="0">
                <a:solidFill>
                  <a:schemeClr val="tx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 NOT EXIST </a:t>
            </a:r>
            <a:r>
              <a:rPr lang="en-US" sz="1200" kern="1200" dirty="0">
                <a:solidFill>
                  <a:schemeClr val="tx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query says keep ?s ?p ?o</a:t>
            </a:r>
            <a:r>
              <a:rPr lang="en-US" sz="1200" kern="1200" baseline="0" dirty="0">
                <a:solidFill>
                  <a:schemeClr val="tx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 if there is no triple ?x ?y ?z.  Since there is a triple (?x ?y ?z) = (:a :b :c) , then nothing is kept. Thus the empty answer.</a:t>
            </a:r>
            <a:endParaRPr lang="en-US" sz="1200" kern="1200" dirty="0">
              <a:solidFill>
                <a:schemeClr val="tx1"/>
              </a:solidFill>
              <a:latin typeface="Times" pitchFamily="-65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1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minus query says</a:t>
            </a:r>
            <a:r>
              <a:rPr lang="en-US" baseline="0" dirty="0"/>
              <a:t> remove from (?s ?p ?o) the triples (?x ?y ?z) , but since there are no shared variables nothing is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The FILTER</a:t>
            </a:r>
            <a:r>
              <a:rPr lang="en-US" sz="1200" kern="1200" baseline="0" dirty="0">
                <a:solidFill>
                  <a:schemeClr val="tx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 NOT EXIST </a:t>
            </a:r>
            <a:r>
              <a:rPr lang="en-US" sz="1200" kern="1200" dirty="0">
                <a:solidFill>
                  <a:schemeClr val="tx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query says keep (?s ?p ?o)</a:t>
            </a:r>
            <a:r>
              <a:rPr lang="en-US" sz="1200" kern="1200" baseline="0" dirty="0">
                <a:solidFill>
                  <a:schemeClr val="tx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 if there is no triple (:a :b :c).  Since there is a triple (:a :b :c) in the DB , then nothing is kept. Thus the empty answer.</a:t>
            </a:r>
            <a:endParaRPr lang="en-US" sz="1200" kern="1200" dirty="0">
              <a:solidFill>
                <a:schemeClr val="tx1"/>
              </a:solidFill>
              <a:latin typeface="Times" pitchFamily="-65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MINUS query,</a:t>
            </a:r>
            <a:r>
              <a:rPr lang="en-US" baseline="0" dirty="0"/>
              <a:t> there are no shared variables (the second part of the MINUS has no variables!). So nothing is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85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03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69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282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228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982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1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341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519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663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042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20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27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547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388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16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1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65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175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693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655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444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7524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9417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872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017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68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6094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930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856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485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39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593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8116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2985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4750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3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5834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7734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01.04.19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17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01.04.19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01.04.19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01.04.19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01.04.19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1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sparql11-overview/" TargetMode="External"/><Relationship Id="rId2" Type="http://schemas.openxmlformats.org/officeDocument/2006/relationships/hyperlink" Target="http://www.w3.org/TR/rdf-sparql-query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sparql11-query/#neg-notexists-minu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com/foaf/0.1/" TargetMode="External"/><Relationship Id="rId1" Type="http://schemas.openxmlformats.org/officeDocument/2006/relationships/slideLayout" Target="../slideLayouts/slideLayout4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com/foaf/0.1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com/foaf/0.1/" TargetMode="External"/><Relationship Id="rId1" Type="http://schemas.openxmlformats.org/officeDocument/2006/relationships/slideLayout" Target="../slideLayouts/slideLayout3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/>
              <a:t>SPARQL</a:t>
            </a:r>
            <a:br>
              <a:rPr lang="en-US" sz="6000" b="1" dirty="0"/>
            </a:b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Pedro </a:t>
            </a:r>
            <a:r>
              <a:rPr lang="en-US" sz="2300" b="1" dirty="0" err="1">
                <a:solidFill>
                  <a:schemeClr val="tx2"/>
                </a:solidFill>
                <a:latin typeface="Arial" charset="0"/>
              </a:rPr>
              <a:t>Szekely</a:t>
            </a:r>
            <a:endParaRPr lang="en-US" sz="2300" b="1" dirty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Jose Luis Ambite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University of Southern California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24" y="6323372"/>
            <a:ext cx="779618" cy="2746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98832" y="6219666"/>
            <a:ext cx="1445168" cy="638334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673" y="659801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283" y="2936829"/>
            <a:ext cx="843758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SELECT ?title</a:t>
            </a:r>
          </a:p>
          <a:p>
            <a:r>
              <a:rPr lang="en-US" sz="1800" dirty="0">
                <a:latin typeface="Courier"/>
                <a:cs typeface="Courier"/>
              </a:rPr>
              <a:t>WHERE</a:t>
            </a:r>
          </a:p>
          <a:p>
            <a:r>
              <a:rPr lang="en-US" sz="1800" dirty="0">
                <a:latin typeface="Courier"/>
                <a:cs typeface="Courier"/>
              </a:rPr>
              <a:t>{</a:t>
            </a:r>
          </a:p>
          <a:p>
            <a:r>
              <a:rPr lang="en-US" sz="1800" dirty="0">
                <a:latin typeface="Courier"/>
                <a:cs typeface="Courier"/>
              </a:rPr>
              <a:t>  &lt;http://</a:t>
            </a:r>
            <a:r>
              <a:rPr lang="en-US" sz="1800" dirty="0" err="1">
                <a:latin typeface="Courier"/>
                <a:cs typeface="Courier"/>
              </a:rPr>
              <a:t>example.org</a:t>
            </a:r>
            <a:r>
              <a:rPr lang="en-US" sz="1800" dirty="0">
                <a:latin typeface="Courier"/>
                <a:cs typeface="Courier"/>
              </a:rPr>
              <a:t>/book/book1&gt; </a:t>
            </a:r>
          </a:p>
          <a:p>
            <a:r>
              <a:rPr lang="en-US" sz="1800" dirty="0">
                <a:latin typeface="Courier"/>
                <a:cs typeface="Courier"/>
              </a:rPr>
              <a:t>  &lt;http://</a:t>
            </a:r>
            <a:r>
              <a:rPr lang="en-US" sz="1800" dirty="0" err="1">
                <a:latin typeface="Courier"/>
                <a:cs typeface="Courier"/>
              </a:rPr>
              <a:t>purl.org</a:t>
            </a:r>
            <a:r>
              <a:rPr lang="en-US" sz="1800" dirty="0">
                <a:latin typeface="Courier"/>
                <a:cs typeface="Courier"/>
              </a:rPr>
              <a:t>/dc/elements/1.1/title&gt; </a:t>
            </a:r>
          </a:p>
          <a:p>
            <a:r>
              <a:rPr lang="en-US" sz="1800" dirty="0">
                <a:latin typeface="Courier"/>
                <a:cs typeface="Courier"/>
              </a:rPr>
              <a:t>  ?title .</a:t>
            </a:r>
          </a:p>
          <a:p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283" y="1361671"/>
            <a:ext cx="8437586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&lt;http://</a:t>
            </a:r>
            <a:r>
              <a:rPr lang="en-US" sz="1800" dirty="0" err="1">
                <a:latin typeface="Courier"/>
                <a:cs typeface="Courier"/>
              </a:rPr>
              <a:t>example.org</a:t>
            </a:r>
            <a:r>
              <a:rPr lang="en-US" sz="1800" dirty="0">
                <a:latin typeface="Courier"/>
                <a:cs typeface="Courier"/>
              </a:rPr>
              <a:t>/book/book1&gt; </a:t>
            </a:r>
          </a:p>
          <a:p>
            <a:r>
              <a:rPr lang="en-US" sz="1800" dirty="0">
                <a:latin typeface="Courier"/>
                <a:cs typeface="Courier"/>
              </a:rPr>
              <a:t>&lt;http://</a:t>
            </a:r>
            <a:r>
              <a:rPr lang="en-US" sz="1800" dirty="0" err="1">
                <a:latin typeface="Courier"/>
                <a:cs typeface="Courier"/>
              </a:rPr>
              <a:t>purl.org</a:t>
            </a:r>
            <a:r>
              <a:rPr lang="en-US" sz="1800" dirty="0">
                <a:latin typeface="Courier"/>
                <a:cs typeface="Courier"/>
              </a:rPr>
              <a:t>/dc/elements/1.1/title&gt; </a:t>
            </a:r>
          </a:p>
          <a:p>
            <a:r>
              <a:rPr lang="en-US" sz="1800" dirty="0">
                <a:latin typeface="Courier"/>
                <a:cs typeface="Courier"/>
              </a:rPr>
              <a:t>"SPARQL Tutorial"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65759"/>
              </p:ext>
            </p:extLst>
          </p:nvPr>
        </p:nvGraphicFramePr>
        <p:xfrm>
          <a:off x="372079" y="5699104"/>
          <a:ext cx="3349517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4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"SPARQL Tutorial" 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132" y="85648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132" y="239225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132" y="5138894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Simple Query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799" y="6144310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468438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</a:t>
            </a:r>
          </a:p>
          <a:p>
            <a:r>
              <a:rPr lang="en-US" sz="1600" dirty="0">
                <a:latin typeface="Courier"/>
                <a:cs typeface="Courier"/>
              </a:rPr>
              <a:t>   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87576"/>
            <a:ext cx="7492419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"Johnny Lee Outlaw"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mailto:jlow@example.com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"Peter </a:t>
            </a:r>
            <a:r>
              <a:rPr lang="en-US" sz="1600" dirty="0" err="1">
                <a:latin typeface="Courier"/>
                <a:cs typeface="Courier"/>
              </a:rPr>
              <a:t>Goodguy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mailto:peter@example.org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_:c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mailto:carol@example.org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51495"/>
              </p:ext>
            </p:extLst>
          </p:nvPr>
        </p:nvGraphicFramePr>
        <p:xfrm>
          <a:off x="1319295" y="5482523"/>
          <a:ext cx="7492420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"Johnny Lee Outlaw"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mailto:jlow@example.com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"Peter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Goodguy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mailto:peter@example.org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9647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43578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Multiple Matches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9331" y="5866363"/>
            <a:ext cx="6452569" cy="63107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051749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</a:t>
            </a:r>
          </a:p>
          <a:p>
            <a:r>
              <a:rPr lang="en-US" sz="1600" dirty="0">
                <a:latin typeface="Courier"/>
                <a:cs typeface="Courier"/>
              </a:rPr>
              <a:t>   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87576"/>
            <a:ext cx="7492419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"Johnny Lee Outlaw"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mailto:jlow@example.com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"Peter </a:t>
            </a:r>
            <a:r>
              <a:rPr lang="en-US" sz="1600" dirty="0" err="1">
                <a:latin typeface="Courier"/>
                <a:cs typeface="Courier"/>
              </a:rPr>
              <a:t>Goodguy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mailto:peter@example.org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_:c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mailto:carol@example.org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51495"/>
              </p:ext>
            </p:extLst>
          </p:nvPr>
        </p:nvGraphicFramePr>
        <p:xfrm>
          <a:off x="1319295" y="5482523"/>
          <a:ext cx="7492420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"Johnny Lee Outlaw"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mailto:jlow@example.com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"Peter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Goodguy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mailto:peter@example.org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9647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01909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27" y="6585924"/>
            <a:ext cx="779618" cy="274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218" y="4516292"/>
            <a:ext cx="8558946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32293"/>
                </a:solidFill>
                <a:latin typeface="+mn-lt"/>
              </a:rPr>
              <a:t>q(N, M) </a:t>
            </a:r>
            <a:r>
              <a:rPr lang="en-US" sz="3600" dirty="0">
                <a:solidFill>
                  <a:srgbClr val="032293"/>
                </a:solidFill>
                <a:latin typeface="+mn-lt"/>
                <a:sym typeface="Wingdings"/>
              </a:rPr>
              <a:t>&lt;-- </a:t>
            </a:r>
            <a:r>
              <a:rPr lang="en-US" sz="3600" dirty="0" err="1">
                <a:solidFill>
                  <a:srgbClr val="032293"/>
                </a:solidFill>
                <a:latin typeface="+mn-lt"/>
                <a:sym typeface="Wingdings"/>
              </a:rPr>
              <a:t>foaf:name</a:t>
            </a:r>
            <a:r>
              <a:rPr lang="en-US" sz="3600" dirty="0">
                <a:solidFill>
                  <a:srgbClr val="032293"/>
                </a:solidFill>
                <a:latin typeface="+mn-lt"/>
                <a:sym typeface="Wingdings"/>
              </a:rPr>
              <a:t>(X,N) ^ </a:t>
            </a:r>
            <a:r>
              <a:rPr lang="en-US" sz="3600" dirty="0" err="1">
                <a:solidFill>
                  <a:srgbClr val="032293"/>
                </a:solidFill>
                <a:latin typeface="+mn-lt"/>
                <a:sym typeface="Wingdings"/>
              </a:rPr>
              <a:t>foaf:mbox</a:t>
            </a:r>
            <a:r>
              <a:rPr lang="en-US" sz="3600" dirty="0">
                <a:solidFill>
                  <a:srgbClr val="032293"/>
                </a:solidFill>
                <a:latin typeface="+mn-lt"/>
                <a:sym typeface="Wingdings"/>
              </a:rPr>
              <a:t>(X,M)</a:t>
            </a:r>
            <a:endParaRPr lang="en-US" sz="3600" dirty="0">
              <a:solidFill>
                <a:srgbClr val="032293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you’ve seen this before </a:t>
            </a:r>
            <a:r>
              <a:rPr lang="is-IS" dirty="0"/>
              <a:t>…</a:t>
            </a:r>
            <a:br>
              <a:rPr lang="is-IS" dirty="0"/>
            </a:b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4752" y="102997"/>
            <a:ext cx="8861926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+mj-lt"/>
              </a:rPr>
              <a:t>Basic Graph Pattern Queries </a:t>
            </a:r>
            <a:r>
              <a:rPr lang="en-US" sz="4000">
                <a:solidFill>
                  <a:schemeClr val="tx2"/>
                </a:solidFill>
                <a:latin typeface="+mj-lt"/>
              </a:rPr>
              <a:t>are Conjunctive </a:t>
            </a:r>
            <a:r>
              <a:rPr lang="en-US" sz="4000" dirty="0">
                <a:solidFill>
                  <a:schemeClr val="tx2"/>
                </a:solidFill>
                <a:latin typeface="+mj-lt"/>
              </a:rPr>
              <a:t>Queries !</a:t>
            </a:r>
          </a:p>
        </p:txBody>
      </p:sp>
    </p:spTree>
    <p:extLst>
      <p:ext uri="{BB962C8B-B14F-4D97-AF65-F5344CB8AC3E}">
        <p14:creationId xmlns:p14="http://schemas.microsoft.com/office/powerpoint/2010/main" val="8416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468438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?x ?name</a:t>
            </a: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87576"/>
            <a:ext cx="7492419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"Alice"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"Bob"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55656"/>
              </p:ext>
            </p:extLst>
          </p:nvPr>
        </p:nvGraphicFramePr>
        <p:xfrm>
          <a:off x="1319295" y="5482523"/>
          <a:ext cx="7492420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_:c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“Alice”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_:d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“Bob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9647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43578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Blank Nodes</a:t>
            </a:r>
          </a:p>
        </p:txBody>
      </p:sp>
      <p:sp>
        <p:nvSpPr>
          <p:cNvPr id="10" name="Oval 9"/>
          <p:cNvSpPr/>
          <p:nvPr/>
        </p:nvSpPr>
        <p:spPr>
          <a:xfrm>
            <a:off x="1161770" y="1417624"/>
            <a:ext cx="827022" cy="826947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15812" y="5808319"/>
            <a:ext cx="827022" cy="826947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3074" y="5808319"/>
            <a:ext cx="2722893" cy="68912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2994697"/>
            <a:ext cx="7502264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</a:t>
            </a:r>
          </a:p>
          <a:p>
            <a:r>
              <a:rPr lang="en-US" sz="1600" dirty="0">
                <a:latin typeface="Courier"/>
                <a:cs typeface="Courier"/>
              </a:rPr>
              <a:t>WHERE  { </a:t>
            </a:r>
          </a:p>
          <a:p>
            <a:r>
              <a:rPr lang="en-US" sz="1600" dirty="0">
                <a:latin typeface="Courier"/>
                <a:cs typeface="Courier"/>
              </a:rPr>
              <a:t>   ?P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?G ; 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?S </a:t>
            </a:r>
          </a:p>
          <a:p>
            <a:r>
              <a:rPr lang="en-US" sz="1600" dirty="0">
                <a:latin typeface="Courier"/>
                <a:cs typeface="Courier"/>
              </a:rPr>
              <a:t>   BIND(CONCAT(?G, " ", ?S) AS ?name)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259736"/>
            <a:ext cx="7492419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r>
              <a:rPr lang="en-US" sz="1600" dirty="0">
                <a:latin typeface="Courier"/>
                <a:cs typeface="Courier"/>
              </a:rPr>
              <a:t>          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"John"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"Doe"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47531"/>
              </p:ext>
            </p:extLst>
          </p:nvPr>
        </p:nvGraphicFramePr>
        <p:xfrm>
          <a:off x="1319295" y="5482523"/>
          <a:ext cx="374621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“John Doe”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123693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296204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71954" y="0"/>
            <a:ext cx="843976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/>
              <a:t>BIND: Creating </a:t>
            </a:r>
            <a:r>
              <a:rPr lang="en-US" sz="4000" dirty="0"/>
              <a:t>Values with Expressions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02211" y="4540809"/>
            <a:ext cx="836540" cy="67534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93653" y="5847836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2057106" y="4501690"/>
            <a:ext cx="836540" cy="67534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</p:spTree>
    <p:extLst>
      <p:ext uri="{BB962C8B-B14F-4D97-AF65-F5344CB8AC3E}">
        <p14:creationId xmlns:p14="http://schemas.microsoft.com/office/powerpoint/2010/main" val="6590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85341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 dc: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</a:t>
            </a:r>
          </a:p>
          <a:p>
            <a:r>
              <a:rPr lang="en-US" sz="1600" dirty="0">
                <a:latin typeface="Courier"/>
                <a:cs typeface="Courier"/>
              </a:rPr>
              <a:t>          FILTER regex(?title, "^SPARQL") 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392696"/>
            <a:ext cx="7492419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42 .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23 .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27126"/>
              </p:ext>
            </p:extLst>
          </p:nvPr>
        </p:nvGraphicFramePr>
        <p:xfrm>
          <a:off x="1319295" y="5744603"/>
          <a:ext cx="374621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"SPARQL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136989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82076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66677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71954" y="11442"/>
            <a:ext cx="8540371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3600" dirty="0"/>
              <a:t>FILTER (selection): </a:t>
            </a:r>
          </a:p>
          <a:p>
            <a:pPr algn="ctr"/>
            <a:r>
              <a:rPr lang="en-US" sz="3600" dirty="0"/>
              <a:t>Restricting the Value of Strings</a:t>
            </a:r>
          </a:p>
          <a:p>
            <a:pPr algn="ctr"/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50106" y="5192999"/>
            <a:ext cx="1017959" cy="50397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1" name="Rectangle 10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245" y="6109984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950946" y="5141270"/>
            <a:ext cx="1017959" cy="50397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</p:spTree>
    <p:extLst>
      <p:ext uri="{BB962C8B-B14F-4D97-AF65-F5344CB8AC3E}">
        <p14:creationId xmlns:p14="http://schemas.microsoft.com/office/powerpoint/2010/main" val="25203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71625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ns: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 ?price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?price .</a:t>
            </a:r>
          </a:p>
          <a:p>
            <a:r>
              <a:rPr lang="en-US" sz="1600" dirty="0">
                <a:latin typeface="Courier"/>
                <a:cs typeface="Courier"/>
              </a:rPr>
              <a:t>          FILTER (?price &lt; 30.5)</a:t>
            </a:r>
          </a:p>
          <a:p>
            <a:r>
              <a:rPr lang="en-US" sz="1600" dirty="0">
                <a:latin typeface="Courier"/>
                <a:cs typeface="Courier"/>
              </a:rPr>
              <a:t>         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.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438416"/>
            <a:ext cx="7492419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42 .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23 .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141561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68360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3600" dirty="0"/>
              <a:t>FILTER (selection): </a:t>
            </a:r>
          </a:p>
          <a:p>
            <a:pPr algn="ctr"/>
            <a:r>
              <a:rPr lang="en-US" sz="3600" dirty="0"/>
              <a:t>Restricting Numeric Values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452637" y="4884484"/>
            <a:ext cx="1017959" cy="503978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94141"/>
              </p:ext>
            </p:extLst>
          </p:nvPr>
        </p:nvGraphicFramePr>
        <p:xfrm>
          <a:off x="1319295" y="5589203"/>
          <a:ext cx="749242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"The Semantic Web"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551137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83" y="6312326"/>
            <a:ext cx="2277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"SPARQL Tutorial"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4676" y="6279194"/>
            <a:ext cx="149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too expensive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20240" y="5909263"/>
            <a:ext cx="6418925" cy="640959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8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170281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/book/book1&gt;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68" y="1137631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Namespaces: PREFIX, BASE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2762879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: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$title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68" y="273022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9841" y="4869543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BASE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</a:t>
            </a:r>
          </a:p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&lt;book1&gt;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?title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368" y="4836893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0726" y="200586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URIs in angle brackets as &lt;http://…&gt;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0884" y="409237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Empty prefix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70884" y="618895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Define BASE: no need to write long URIs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996820"/>
            <a:ext cx="7502264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?x  a  :Class1 .</a:t>
            </a:r>
          </a:p>
          <a:p>
            <a:r>
              <a:rPr lang="de-DE" sz="1600" dirty="0">
                <a:latin typeface="Courier"/>
                <a:cs typeface="Courier"/>
              </a:rPr>
              <a:t>  [ a :</a:t>
            </a:r>
            <a:r>
              <a:rPr lang="de-DE" sz="1600" dirty="0" err="1">
                <a:latin typeface="Courier"/>
                <a:cs typeface="Courier"/>
              </a:rPr>
              <a:t>appClass</a:t>
            </a:r>
            <a:r>
              <a:rPr lang="de-DE" sz="1600" dirty="0">
                <a:latin typeface="Courier"/>
                <a:cs typeface="Courier"/>
              </a:rPr>
              <a:t> ] :p "v" 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60" y="1964170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Blank Nodes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4557071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?x    </a:t>
            </a:r>
            <a:r>
              <a:rPr lang="de-DE" sz="1600" dirty="0" err="1">
                <a:latin typeface="Courier"/>
                <a:cs typeface="Courier"/>
              </a:rPr>
              <a:t>rdf:type</a:t>
            </a:r>
            <a:r>
              <a:rPr lang="de-DE" sz="1600" dirty="0">
                <a:latin typeface="Courier"/>
                <a:cs typeface="Courier"/>
              </a:rPr>
              <a:t>  :Class1 .</a:t>
            </a:r>
          </a:p>
          <a:p>
            <a:r>
              <a:rPr lang="de-DE" sz="1600" dirty="0">
                <a:latin typeface="Courier"/>
                <a:cs typeface="Courier"/>
              </a:rPr>
              <a:t>  _:b0  </a:t>
            </a:r>
            <a:r>
              <a:rPr lang="de-DE" sz="1600" dirty="0" err="1">
                <a:latin typeface="Courier"/>
                <a:cs typeface="Courier"/>
              </a:rPr>
              <a:t>rdf:type</a:t>
            </a:r>
            <a:r>
              <a:rPr lang="de-DE" sz="1600" dirty="0">
                <a:latin typeface="Courier"/>
                <a:cs typeface="Courier"/>
              </a:rPr>
              <a:t>  :</a:t>
            </a:r>
            <a:r>
              <a:rPr lang="de-DE" sz="1600" dirty="0" err="1">
                <a:latin typeface="Courier"/>
                <a:cs typeface="Courier"/>
              </a:rPr>
              <a:t>appClass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_:b0  :p        "v" 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7055" y="2600576"/>
            <a:ext cx="120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Short form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2863" y="5382578"/>
            <a:ext cx="114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Long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660" y="4524421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90876" y="2620740"/>
            <a:ext cx="332602" cy="63501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5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 Graph Patterns </a:t>
            </a:r>
          </a:p>
          <a:p>
            <a:pPr lvl="1"/>
            <a:r>
              <a:rPr lang="en-US" sz="2400" dirty="0"/>
              <a:t>a set of triple patterns must match</a:t>
            </a:r>
          </a:p>
          <a:p>
            <a:r>
              <a:rPr lang="en-US" sz="2800" dirty="0"/>
              <a:t>Group Graph Pattern: {}</a:t>
            </a:r>
          </a:p>
          <a:p>
            <a:pPr lvl="1"/>
            <a:r>
              <a:rPr lang="en-US" sz="2400" dirty="0"/>
              <a:t>a set of graph patterns must all match</a:t>
            </a:r>
          </a:p>
          <a:p>
            <a:r>
              <a:rPr lang="en-US" sz="2800" dirty="0"/>
              <a:t>Optional Graph patterns: OPTIONAL </a:t>
            </a:r>
          </a:p>
          <a:p>
            <a:pPr lvl="1"/>
            <a:r>
              <a:rPr lang="en-US" sz="2400" dirty="0"/>
              <a:t>additional patterns may extend the solution</a:t>
            </a:r>
          </a:p>
          <a:p>
            <a:r>
              <a:rPr lang="en-US" sz="2800" dirty="0"/>
              <a:t>Alternative Graph Pattern: UNION </a:t>
            </a:r>
          </a:p>
          <a:p>
            <a:pPr lvl="1"/>
            <a:r>
              <a:rPr lang="en-US" sz="2400" dirty="0"/>
              <a:t>two or more possible patterns are tried</a:t>
            </a:r>
          </a:p>
          <a:p>
            <a:r>
              <a:rPr lang="en-US" sz="2800" dirty="0"/>
              <a:t>Patterns on Named Graphs: GRAPH</a:t>
            </a:r>
          </a:p>
          <a:p>
            <a:pPr lvl="1"/>
            <a:r>
              <a:rPr lang="en-US" sz="2400" dirty="0"/>
              <a:t>patterns are matched against named graphs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2600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SPARQL: Query Language for RDF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SPARQL is based on matching </a:t>
            </a:r>
            <a:r>
              <a:rPr lang="en-US" altLang="en-US" sz="2400" i="1" dirty="0"/>
              <a:t>graph patterns</a:t>
            </a:r>
          </a:p>
          <a:p>
            <a:pPr lvl="1"/>
            <a:r>
              <a:rPr lang="en-US" altLang="en-US" sz="2000" dirty="0"/>
              <a:t>The simplest graph pattern is the </a:t>
            </a:r>
            <a:r>
              <a:rPr lang="en-US" altLang="en-US" sz="2000" i="1" dirty="0"/>
              <a:t>triple </a:t>
            </a:r>
            <a:r>
              <a:rPr lang="en-US" altLang="en-US" sz="2000" dirty="0"/>
              <a:t>pattern :</a:t>
            </a:r>
          </a:p>
          <a:p>
            <a:pPr lvl="2"/>
            <a:r>
              <a:rPr lang="en-US" altLang="en-US" sz="1600" dirty="0"/>
              <a:t>like an RDF triple, but with the possibility of a variable instead of an RDF term in the subject, predicate, or object positions</a:t>
            </a:r>
          </a:p>
          <a:p>
            <a:pPr lvl="1"/>
            <a:r>
              <a:rPr lang="en-US" altLang="en-US" sz="2000" dirty="0"/>
              <a:t>Combining triple patterns gives a </a:t>
            </a:r>
            <a:r>
              <a:rPr lang="en-US" altLang="en-US" sz="2000" i="1" dirty="0"/>
              <a:t>basic graph pattern</a:t>
            </a:r>
            <a:r>
              <a:rPr lang="en-US" altLang="en-US" sz="2000" dirty="0"/>
              <a:t>, where exact match to a graph is needed to satisfy pattern</a:t>
            </a:r>
          </a:p>
          <a:p>
            <a:pPr lvl="2"/>
            <a:r>
              <a:rPr lang="en-US" altLang="en-US" sz="1600" dirty="0"/>
              <a:t>A basic graph pattern is essentially a </a:t>
            </a:r>
            <a:r>
              <a:rPr lang="en-US" altLang="en-US" sz="1600" i="1" dirty="0"/>
              <a:t>conjunctive query</a:t>
            </a:r>
          </a:p>
          <a:p>
            <a:r>
              <a:rPr lang="en-US" altLang="en-US" sz="2400" dirty="0"/>
              <a:t>SPARQL: W3C recommendation</a:t>
            </a:r>
          </a:p>
          <a:p>
            <a:pPr lvl="1"/>
            <a:r>
              <a:rPr lang="en-US" altLang="en-US" sz="2000" dirty="0">
                <a:hlinkClick r:id="rId2"/>
              </a:rPr>
              <a:t>http://www.w3.org/TR/rdf-sparql-query/</a:t>
            </a:r>
            <a:r>
              <a:rPr lang="en-US" altLang="en-US" sz="2000" dirty="0"/>
              <a:t> </a:t>
            </a:r>
          </a:p>
          <a:p>
            <a:pPr lvl="1"/>
            <a:r>
              <a:rPr lang="en-US" sz="2000" dirty="0">
                <a:hlinkClick r:id="rId3"/>
              </a:rPr>
              <a:t>https://www.w3.org/TR/sparql11-overview/</a:t>
            </a:r>
            <a:endParaRPr lang="en-US" altLang="en-US" sz="2000" dirty="0"/>
          </a:p>
          <a:p>
            <a:r>
              <a:rPr lang="en-US" altLang="en-US" sz="2400" dirty="0"/>
              <a:t>Triple Store: RDF data management systems</a:t>
            </a:r>
          </a:p>
          <a:p>
            <a:pPr lvl="1"/>
            <a:r>
              <a:rPr lang="en-US" altLang="en-US" sz="2000" dirty="0"/>
              <a:t>Efficient RDF storage and retrieval</a:t>
            </a:r>
          </a:p>
          <a:p>
            <a:pPr lvl="1"/>
            <a:r>
              <a:rPr lang="en-US" altLang="en-US" sz="2000" dirty="0"/>
              <a:t>Some use relational database </a:t>
            </a:r>
            <a:r>
              <a:rPr lang="en-US" altLang="en-US" sz="2000" dirty="0" err="1"/>
              <a:t>backends</a:t>
            </a:r>
            <a:r>
              <a:rPr lang="en-US" altLang="en-US" sz="2000" dirty="0"/>
              <a:t>: Virtuoso, OWLIM</a:t>
            </a:r>
          </a:p>
          <a:p>
            <a:r>
              <a:rPr lang="en-US" altLang="en-US" sz="2400" dirty="0"/>
              <a:t>SPARQL is used to query Triple Stores</a:t>
            </a:r>
          </a:p>
        </p:txBody>
      </p:sp>
    </p:spTree>
    <p:extLst>
      <p:ext uri="{BB962C8B-B14F-4D97-AF65-F5344CB8AC3E}">
        <p14:creationId xmlns:p14="http://schemas.microsoft.com/office/powerpoint/2010/main" val="3764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583540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sz="1600" dirty="0">
                <a:latin typeface="Courier"/>
                <a:cs typeface="Courier"/>
              </a:rPr>
              <a:t>PREFIX foaf:    &lt;http://xmlns.com/foaf/0.1/&gt;</a:t>
            </a:r>
          </a:p>
          <a:p>
            <a:r>
              <a:rPr lang="ro-RO" sz="1600" dirty="0">
                <a:latin typeface="Courier"/>
                <a:cs typeface="Courier"/>
              </a:rPr>
              <a:t>SELECT ?name ?mbox</a:t>
            </a:r>
          </a:p>
          <a:p>
            <a:r>
              <a:rPr lang="ro-RO" sz="1600" dirty="0">
                <a:latin typeface="Courier"/>
                <a:cs typeface="Courier"/>
              </a:rPr>
              <a:t>WHERE  {</a:t>
            </a:r>
          </a:p>
          <a:p>
            <a:r>
              <a:rPr lang="ro-RO" sz="1600" dirty="0">
                <a:latin typeface="Courier"/>
                <a:cs typeface="Courier"/>
              </a:rPr>
              <a:t>          ?x foaf:name ?name .</a:t>
            </a:r>
          </a:p>
          <a:p>
            <a:r>
              <a:rPr lang="ro-RO" sz="1600" dirty="0">
                <a:latin typeface="Courier"/>
                <a:cs typeface="Courier"/>
              </a:rPr>
              <a:t>          ?x foaf:mbox ?mbox .</a:t>
            </a:r>
          </a:p>
          <a:p>
            <a:r>
              <a:rPr lang="ro-RO" sz="1600" dirty="0">
                <a:latin typeface="Courier"/>
                <a:cs typeface="Courier"/>
              </a:rPr>
              <a:t>    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68" y="155089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Group Graph Patterns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4557071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PREFIX </a:t>
            </a:r>
            <a:r>
              <a:rPr lang="de-DE" sz="1600" dirty="0" err="1">
                <a:latin typeface="Courier"/>
                <a:cs typeface="Courier"/>
              </a:rPr>
              <a:t>foaf</a:t>
            </a:r>
            <a:r>
              <a:rPr lang="de-DE" sz="1600" dirty="0">
                <a:latin typeface="Courier"/>
                <a:cs typeface="Courier"/>
              </a:rPr>
              <a:t>:    &lt;http://</a:t>
            </a:r>
            <a:r>
              <a:rPr lang="de-DE" sz="1600" dirty="0" err="1">
                <a:latin typeface="Courier"/>
                <a:cs typeface="Courier"/>
              </a:rPr>
              <a:t>xmlns.com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</a:t>
            </a:r>
            <a:r>
              <a:rPr lang="de-DE" sz="1600" dirty="0">
                <a:latin typeface="Courier"/>
                <a:cs typeface="Courier"/>
              </a:rPr>
              <a:t>/0.1/&gt;</a:t>
            </a:r>
          </a:p>
          <a:p>
            <a:r>
              <a:rPr lang="de-DE" sz="1600" dirty="0">
                <a:latin typeface="Courier"/>
                <a:cs typeface="Courier"/>
              </a:rPr>
              <a:t>SELECT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WHERE  { {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 }</a:t>
            </a:r>
          </a:p>
          <a:p>
            <a:r>
              <a:rPr lang="de-DE" sz="1600" dirty="0">
                <a:latin typeface="Courier"/>
                <a:cs typeface="Courier"/>
              </a:rPr>
              <a:t>         {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 }</a:t>
            </a:r>
          </a:p>
          <a:p>
            <a:r>
              <a:rPr lang="de-DE" sz="1600" dirty="0">
                <a:latin typeface="Courier"/>
                <a:cs typeface="Courier"/>
              </a:rPr>
              <a:t>    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3868" y="3144871"/>
            <a:ext cx="244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One basic graph pattern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68287" y="5876484"/>
            <a:ext cx="262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Two group graph patterns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68" y="4524421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63506" y="5201142"/>
            <a:ext cx="806303" cy="2017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H="1">
            <a:off x="5563506" y="5463215"/>
            <a:ext cx="806303" cy="2017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691EEA-B147-AD46-97D7-6148B4BE20ED}"/>
              </a:ext>
            </a:extLst>
          </p:cNvPr>
          <p:cNvSpPr txBox="1"/>
          <p:nvPr/>
        </p:nvSpPr>
        <p:spPr>
          <a:xfrm>
            <a:off x="6666909" y="601498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[Same solutions]</a:t>
            </a:r>
          </a:p>
        </p:txBody>
      </p:sp>
    </p:spTree>
    <p:extLst>
      <p:ext uri="{BB962C8B-B14F-4D97-AF65-F5344CB8AC3E}">
        <p14:creationId xmlns:p14="http://schemas.microsoft.com/office/powerpoint/2010/main" val="16119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603710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  { 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</a:t>
            </a:r>
          </a:p>
          <a:p>
            <a:r>
              <a:rPr lang="en-US" sz="1600" dirty="0">
                <a:latin typeface="Courier"/>
                <a:cs typeface="Courier"/>
              </a:rPr>
              <a:t>     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  FILTER regex(?name, "Smith")</a:t>
            </a:r>
          </a:p>
          <a:p>
            <a:r>
              <a:rPr lang="en-US" sz="1600" dirty="0">
                <a:latin typeface="Courier"/>
                <a:cs typeface="Courier"/>
              </a:rPr>
              <a:t>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660" y="1571060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Scope of Filters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3186227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 {  FILTER </a:t>
            </a:r>
            <a:r>
              <a:rPr lang="de-DE" sz="1600" dirty="0" err="1">
                <a:latin typeface="Courier"/>
                <a:cs typeface="Courier"/>
              </a:rPr>
              <a:t>regex</a:t>
            </a:r>
            <a:r>
              <a:rPr lang="de-DE" sz="1600" dirty="0">
                <a:latin typeface="Courier"/>
                <a:cs typeface="Courier"/>
              </a:rPr>
              <a:t>(?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, "Smith")</a:t>
            </a:r>
          </a:p>
          <a:p>
            <a:r>
              <a:rPr lang="de-DE" sz="1600" dirty="0">
                <a:latin typeface="Courier"/>
                <a:cs typeface="Courier"/>
              </a:rPr>
              <a:t>     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 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60" y="3153577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9841" y="4778825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 { 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   FILTER </a:t>
            </a:r>
            <a:r>
              <a:rPr lang="de-DE" sz="1600" dirty="0" err="1">
                <a:latin typeface="Courier"/>
                <a:cs typeface="Courier"/>
              </a:rPr>
              <a:t>regex</a:t>
            </a:r>
            <a:r>
              <a:rPr lang="de-DE" sz="1600" dirty="0">
                <a:latin typeface="Courier"/>
                <a:cs typeface="Courier"/>
              </a:rPr>
              <a:t>(?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, "Smith")</a:t>
            </a:r>
          </a:p>
          <a:p>
            <a:r>
              <a:rPr lang="de-DE" sz="1600" dirty="0">
                <a:latin typeface="Courier"/>
                <a:cs typeface="Courier"/>
              </a:rPr>
              <a:t>    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60" y="4746175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511824" y="1693395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1511824" y="3285993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1511824" y="4878591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9841" y="6031348"/>
            <a:ext cx="543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Scope is whole group where filter appears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B33D1-8CA3-7843-882B-02A96B59D9B0}"/>
              </a:ext>
            </a:extLst>
          </p:cNvPr>
          <p:cNvSpPr txBox="1"/>
          <p:nvPr/>
        </p:nvSpPr>
        <p:spPr>
          <a:xfrm>
            <a:off x="4372329" y="254491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+mn-lt"/>
              </a:rPr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6AA90-B08F-DC4B-AEC4-5D66B383D584}"/>
              </a:ext>
            </a:extLst>
          </p:cNvPr>
          <p:cNvSpPr txBox="1"/>
          <p:nvPr/>
        </p:nvSpPr>
        <p:spPr>
          <a:xfrm>
            <a:off x="4372329" y="416719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+mn-lt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622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579337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?name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785976"/>
            <a:ext cx="7620376" cy="25545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&lt;http://www.w3.org/1999/02/22-rdf-syntax-ns#&gt;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mailto:alice@example.com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"Bob"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7631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54668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Optional Pattern Matching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52925" y="4495558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42832"/>
              </p:ext>
            </p:extLst>
          </p:nvPr>
        </p:nvGraphicFramePr>
        <p:xfrm>
          <a:off x="1319295" y="5180123"/>
          <a:ext cx="7492420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”Alice"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mailto:alice@example.com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”Alice”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mailto:alice@work.example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51022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15769" y="6380469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4532" y="6216209"/>
            <a:ext cx="695756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6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00477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hpage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?name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</a:t>
            </a:r>
            <a:r>
              <a:rPr lang="en-US" sz="1600" dirty="0" err="1">
                <a:latin typeface="Courier"/>
                <a:cs typeface="Courier"/>
              </a:rPr>
              <a:t>foaf:homepage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hpage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37176"/>
            <a:ext cx="7499431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foaf:homepage</a:t>
            </a:r>
            <a:r>
              <a:rPr lang="en-US" sz="1600" dirty="0">
                <a:latin typeface="Courier"/>
                <a:cs typeface="Courier"/>
              </a:rPr>
              <a:t>   &lt;http://</a:t>
            </a:r>
            <a:r>
              <a:rPr lang="en-US" sz="1600" dirty="0" err="1">
                <a:latin typeface="Courier"/>
                <a:cs typeface="Courier"/>
              </a:rPr>
              <a:t>work.example.org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"Bob"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mailto:bob@work.example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9143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297212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Multiple Optional Graph Patterns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42846" y="3920998"/>
            <a:ext cx="735753" cy="6049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0923"/>
              </p:ext>
            </p:extLst>
          </p:nvPr>
        </p:nvGraphicFramePr>
        <p:xfrm>
          <a:off x="1319295" y="4847483"/>
          <a:ext cx="7492419" cy="149654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0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hpage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”Alice"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work.example.org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mailto:bob@work.example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476965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42846" y="4162912"/>
            <a:ext cx="735753" cy="60497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4918459" y="5584146"/>
            <a:ext cx="735753" cy="60497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2197180" y="6188930"/>
            <a:ext cx="735753" cy="6049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6" name="TextBox 15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4304" y="5231323"/>
            <a:ext cx="6204576" cy="13189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26685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dc10: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/dc/elements/1.0/&gt;</a:t>
            </a:r>
          </a:p>
          <a:p>
            <a:r>
              <a:rPr lang="en-US" sz="1600" dirty="0">
                <a:latin typeface="Courier"/>
                <a:cs typeface="Courier"/>
              </a:rPr>
              <a:t>PREFIX dc11: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?title</a:t>
            </a:r>
          </a:p>
          <a:p>
            <a:r>
              <a:rPr lang="en-US" sz="1600" dirty="0">
                <a:latin typeface="Courier"/>
                <a:cs typeface="Courier"/>
              </a:rPr>
              <a:t>WHERE  { { ?book dc10:title  ?title } UNION </a:t>
            </a:r>
          </a:p>
          <a:p>
            <a:r>
              <a:rPr lang="en-US" sz="1600" dirty="0">
                <a:latin typeface="Courier"/>
                <a:cs typeface="Courier"/>
              </a:rPr>
              <a:t>         { ?book dc11:title  ?title } 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785976"/>
            <a:ext cx="7499431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dc10: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/dc/elements/1.0/&gt; .</a:t>
            </a:r>
          </a:p>
          <a:p>
            <a:r>
              <a:rPr lang="en-US" sz="1600" dirty="0">
                <a:latin typeface="Courier"/>
                <a:cs typeface="Courier"/>
              </a:rPr>
              <a:t>@prefix dc11: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dc10:title     "SPARQL Query Language Tutorial" .</a:t>
            </a:r>
          </a:p>
          <a:p>
            <a:r>
              <a:rPr lang="en-US" sz="1600" dirty="0">
                <a:latin typeface="Courier"/>
                <a:cs typeface="Courier"/>
              </a:rPr>
              <a:t>_:a  dc10:creator   "Alice" .</a:t>
            </a:r>
          </a:p>
          <a:p>
            <a:r>
              <a:rPr lang="en-US" sz="1600" dirty="0">
                <a:latin typeface="Courier"/>
                <a:cs typeface="Courier"/>
              </a:rPr>
              <a:t>_:b  dc11:title     "SPARQL Protocol Tutorial" .</a:t>
            </a:r>
          </a:p>
          <a:p>
            <a:r>
              <a:rPr lang="en-US" sz="1600" dirty="0">
                <a:latin typeface="Courier"/>
                <a:cs typeface="Courier"/>
              </a:rPr>
              <a:t>_:b  dc11:creator   "Bob" .</a:t>
            </a:r>
          </a:p>
          <a:p>
            <a:r>
              <a:rPr lang="en-US" sz="1600" dirty="0">
                <a:latin typeface="Courier"/>
                <a:cs typeface="Courier"/>
              </a:rPr>
              <a:t>_:c  dc10:title     "SPARQL" .</a:t>
            </a:r>
          </a:p>
          <a:p>
            <a:r>
              <a:rPr lang="en-US" sz="1600" dirty="0">
                <a:latin typeface="Courier"/>
                <a:cs typeface="Courier"/>
              </a:rPr>
              <a:t>_:c  dc11:title     "SPARQL (updated)"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7631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23420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UNION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63792" y="4183078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92636"/>
              </p:ext>
            </p:extLst>
          </p:nvPr>
        </p:nvGraphicFramePr>
        <p:xfrm>
          <a:off x="1319294" y="5039003"/>
          <a:ext cx="4909409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0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"SPARQL Protocol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 (updated)"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 Query Language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496117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53719" y="4455231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4" name="Straight Arrow Connector 13"/>
          <p:cNvCxnSpPr/>
          <p:nvPr/>
        </p:nvCxnSpPr>
        <p:spPr>
          <a:xfrm flipV="1">
            <a:off x="917172" y="5553922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917172" y="5866393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917172" y="6188944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9" name="Straight Arrow Connector 18"/>
          <p:cNvCxnSpPr/>
          <p:nvPr/>
        </p:nvCxnSpPr>
        <p:spPr>
          <a:xfrm flipV="1">
            <a:off x="917172" y="6541735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0" name="Straight Arrow Connector 19"/>
          <p:cNvCxnSpPr/>
          <p:nvPr/>
        </p:nvCxnSpPr>
        <p:spPr>
          <a:xfrm flipV="1">
            <a:off x="594650" y="1703463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2" name="Straight Arrow Connector 21"/>
          <p:cNvCxnSpPr/>
          <p:nvPr/>
        </p:nvCxnSpPr>
        <p:spPr>
          <a:xfrm flipV="1">
            <a:off x="594650" y="2199385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4" name="Straight Arrow Connector 23"/>
          <p:cNvCxnSpPr/>
          <p:nvPr/>
        </p:nvCxnSpPr>
        <p:spPr>
          <a:xfrm flipV="1">
            <a:off x="594650" y="2695307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5" name="Straight Arrow Connector 24"/>
          <p:cNvCxnSpPr/>
          <p:nvPr/>
        </p:nvCxnSpPr>
        <p:spPr>
          <a:xfrm flipV="1">
            <a:off x="594650" y="2943269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sp>
        <p:nvSpPr>
          <p:cNvPr id="8" name="Rectangle 7"/>
          <p:cNvSpPr/>
          <p:nvPr/>
        </p:nvSpPr>
        <p:spPr>
          <a:xfrm>
            <a:off x="1985526" y="1562359"/>
            <a:ext cx="614808" cy="1501880"/>
          </a:xfrm>
          <a:prstGeom prst="rect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6377597" y="4334275"/>
            <a:ext cx="305448" cy="704728"/>
          </a:xfrm>
          <a:prstGeom prst="straightConnector1">
            <a:avLst/>
          </a:prstGeom>
          <a:ln w="57150" cmpd="sng">
            <a:solidFill>
              <a:schemeClr val="accent3"/>
            </a:solidFill>
            <a:headEnd type="none"/>
            <a:tailEnd type="triangle" w="med" len="lg"/>
          </a:ln>
        </p:spPr>
      </p:cxnSp>
    </p:spTree>
    <p:extLst>
      <p:ext uri="{BB962C8B-B14F-4D97-AF65-F5344CB8AC3E}">
        <p14:creationId xmlns:p14="http://schemas.microsoft.com/office/powerpoint/2010/main" val="16182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5296" y="62603"/>
            <a:ext cx="8280400" cy="1143000"/>
          </a:xfrm>
        </p:spPr>
        <p:txBody>
          <a:bodyPr/>
          <a:lstStyle/>
          <a:p>
            <a:r>
              <a:rPr lang="en-US" sz="4000" dirty="0"/>
              <a:t>FILTER NOT EXISTS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6922" y="1631563"/>
            <a:ext cx="3269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testing whether a pattern exists in the data, </a:t>
            </a:r>
          </a:p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given the bindings already determined by the query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405296" y="3030939"/>
            <a:ext cx="8280400" cy="800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MINUS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43818"/>
              </p:ext>
            </p:extLst>
          </p:nvPr>
        </p:nvGraphicFramePr>
        <p:xfrm>
          <a:off x="552616" y="1155557"/>
          <a:ext cx="2307825" cy="17561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?x3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478696" y="1631563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FILTER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78696" y="2078604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FILTER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78696" y="2220845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FILTER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50376" y="1804283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0376" y="2241163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50376" y="2373243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55761"/>
              </p:ext>
            </p:extLst>
          </p:nvPr>
        </p:nvGraphicFramePr>
        <p:xfrm>
          <a:off x="705017" y="4406757"/>
          <a:ext cx="1798320" cy="17561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?y1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52616" y="3833332"/>
            <a:ext cx="501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Graph Pattern  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MINUS </a:t>
            </a:r>
            <a:r>
              <a:rPr lang="en-US" dirty="0">
                <a:latin typeface="+mn-lt"/>
              </a:rPr>
              <a:t>  Graph Pattern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42151"/>
              </p:ext>
            </p:extLst>
          </p:nvPr>
        </p:nvGraphicFramePr>
        <p:xfrm>
          <a:off x="3519336" y="4406757"/>
          <a:ext cx="2307824" cy="17561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7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?z1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?z2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623736" y="4294997"/>
            <a:ext cx="1239520" cy="1954728"/>
          </a:xfrm>
          <a:prstGeom prst="roundRect">
            <a:avLst/>
          </a:prstGeom>
          <a:ln w="57150" cmpd="sng">
            <a:solidFill>
              <a:schemeClr val="accent5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17736" y="4294997"/>
            <a:ext cx="1371600" cy="1954728"/>
          </a:xfrm>
          <a:prstGeom prst="roundRect">
            <a:avLst/>
          </a:prstGeom>
          <a:ln w="57150" cmpd="sng">
            <a:solidFill>
              <a:schemeClr val="accent5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37416" y="4294997"/>
            <a:ext cx="299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evaluates both its arguments, then removes solutions in the left-hand side that are compatible with the solutions on the right-hand 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875A-90DA-784E-A489-7BAD3E4C8271}"/>
              </a:ext>
            </a:extLst>
          </p:cNvPr>
          <p:cNvSpPr/>
          <p:nvPr/>
        </p:nvSpPr>
        <p:spPr>
          <a:xfrm>
            <a:off x="552616" y="6392665"/>
            <a:ext cx="8057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hlinkClick r:id="rId2"/>
              </a:rPr>
              <a:t>https://www.w3.org/TR/sparql11-query/#neg-notexists-minus</a:t>
            </a:r>
            <a:r>
              <a:rPr lang="en-US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3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 animBg="1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246697"/>
            <a:ext cx="813643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   &lt;http://www.w3.org/1999/02/22-rdf-syntax-ns#&gt; </a:t>
            </a:r>
          </a:p>
          <a:p>
            <a:r>
              <a:rPr lang="en-US" sz="1600" dirty="0">
                <a:latin typeface="Courier"/>
                <a:cs typeface="Courier"/>
              </a:rPr>
              <a:t>PREFIX 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?person</a:t>
            </a:r>
          </a:p>
          <a:p>
            <a:r>
              <a:rPr lang="en-US" sz="1600" dirty="0">
                <a:latin typeface="Courier"/>
                <a:cs typeface="Courier"/>
              </a:rPr>
              <a:t>WHERE </a:t>
            </a:r>
          </a:p>
          <a:p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?person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FILTER NOT EXISTS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876696"/>
            <a:ext cx="8133362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 :      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@prefix 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   &lt;http://www.w3.org/1999/02/22-rdf-syntax-ns#&gt; .</a:t>
            </a:r>
          </a:p>
          <a:p>
            <a:r>
              <a:rPr lang="en-US" sz="1600" dirty="0">
                <a:latin typeface="Courier"/>
                <a:cs typeface="Courier"/>
              </a:rPr>
              <a:t>@prefix 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:bob  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895" y="410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78060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Negation: Absence of a Pattern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78058"/>
              </p:ext>
            </p:extLst>
          </p:nvPr>
        </p:nvGraphicFramePr>
        <p:xfrm>
          <a:off x="694408" y="6097386"/>
          <a:ext cx="4909409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0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person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&lt;http://example/bob&gt;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9367" y="5636513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95605" y="5291849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32773" y="6448153"/>
            <a:ext cx="4163788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8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497" y="917015"/>
            <a:ext cx="5996893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     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"Alice"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"Smith"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:bob  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"Bob"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"Jones"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:carol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"Carol"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"Smith"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713" y="371653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3444" y="278061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8577066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Negation: Removing Possible Solutions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00149"/>
              </p:ext>
            </p:extLst>
          </p:nvPr>
        </p:nvGraphicFramePr>
        <p:xfrm>
          <a:off x="371888" y="5401884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7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&lt;http://example/carol&gt;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766" y="4941012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227839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01290" y="2298180"/>
            <a:ext cx="745829" cy="231822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" name="Rectangle 1"/>
          <p:cNvSpPr/>
          <p:nvPr/>
        </p:nvSpPr>
        <p:spPr>
          <a:xfrm>
            <a:off x="4737030" y="3236629"/>
            <a:ext cx="4162562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   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100" dirty="0">
                <a:latin typeface="Courier"/>
                <a:cs typeface="Courier"/>
              </a:rPr>
              <a:t>&lt;http://</a:t>
            </a:r>
            <a:r>
              <a:rPr lang="en-US" sz="1100" dirty="0" err="1">
                <a:latin typeface="Courier"/>
                <a:cs typeface="Courier"/>
              </a:rPr>
              <a:t>xmlns.com</a:t>
            </a:r>
            <a:r>
              <a:rPr lang="en-US" sz="1100" dirty="0">
                <a:latin typeface="Courier"/>
                <a:cs typeface="Courier"/>
              </a:rPr>
              <a:t>/</a:t>
            </a:r>
            <a:r>
              <a:rPr lang="en-US" sz="1100" dirty="0" err="1">
                <a:latin typeface="Courier"/>
                <a:cs typeface="Courier"/>
              </a:rPr>
              <a:t>foaf</a:t>
            </a:r>
            <a:r>
              <a:rPr lang="en-US" sz="1100" dirty="0">
                <a:latin typeface="Courier"/>
                <a:cs typeface="Courier"/>
              </a:rPr>
              <a:t>/0.1/&gt;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DISTINCT ?s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 ?s ?p ?o .</a:t>
            </a:r>
          </a:p>
          <a:p>
            <a:r>
              <a:rPr lang="en-US" sz="1600" dirty="0">
                <a:latin typeface="Courier"/>
                <a:cs typeface="Courier"/>
              </a:rPr>
              <a:t>   MINUS {</a:t>
            </a:r>
          </a:p>
          <a:p>
            <a:r>
              <a:rPr lang="en-US" sz="1600" dirty="0">
                <a:latin typeface="Courier"/>
                <a:cs typeface="Courier"/>
              </a:rPr>
              <a:t>      ?s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5099811" y="4494320"/>
            <a:ext cx="413232" cy="292608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90580" y="4992551"/>
            <a:ext cx="413232" cy="292608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See section 8.3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2369" y="5831815"/>
            <a:ext cx="3629401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8206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55562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 .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4351" y="393005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2176" y="3087661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8206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76939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 .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7546" y="3731406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03698"/>
              </p:ext>
            </p:extLst>
          </p:nvPr>
        </p:nvGraphicFramePr>
        <p:xfrm>
          <a:off x="428799" y="5924289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&lt;http://example/a&gt;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&lt;http://example/c&gt;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30445" y="5420379"/>
            <a:ext cx="20360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799" y="4216013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 ?s ?p ?o .</a:t>
            </a:r>
          </a:p>
          <a:p>
            <a:r>
              <a:rPr lang="fr-FR" sz="1600" dirty="0">
                <a:latin typeface="Courier"/>
                <a:cs typeface="Courier"/>
              </a:rPr>
              <a:t>   MINUS </a:t>
            </a:r>
          </a:p>
          <a:p>
            <a:r>
              <a:rPr lang="fr-FR" sz="1600" dirty="0">
                <a:latin typeface="Courier"/>
                <a:cs typeface="Courier"/>
              </a:rPr>
              <a:t>    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176" y="6072555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40277" y="4595663"/>
            <a:ext cx="2754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 shared variables!</a:t>
            </a:r>
          </a:p>
        </p:txBody>
      </p:sp>
    </p:spTree>
    <p:extLst>
      <p:ext uri="{BB962C8B-B14F-4D97-AF65-F5344CB8AC3E}">
        <p14:creationId xmlns:p14="http://schemas.microsoft.com/office/powerpoint/2010/main" val="26190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Semantic Web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3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74951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24015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4351" y="393005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2176" y="3087661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799" y="1203639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PREFIX : &lt;http://</a:t>
            </a:r>
            <a:r>
              <a:rPr lang="fr-FR" sz="1600" dirty="0" err="1">
                <a:latin typeface="Courier"/>
                <a:cs typeface="Courier"/>
              </a:rPr>
              <a:t>example</a:t>
            </a:r>
            <a:r>
              <a:rPr lang="fr-FR" sz="1600" dirty="0">
                <a:latin typeface="Courier"/>
                <a:cs typeface="Courier"/>
              </a:rPr>
              <a:t>/&gt;</a:t>
            </a:r>
          </a:p>
          <a:p>
            <a:r>
              <a:rPr lang="fr-FR" sz="1600" dirty="0">
                <a:latin typeface="Courier"/>
                <a:cs typeface="Courier"/>
              </a:rPr>
              <a:t>SELECT * 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 .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:a :b :c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7190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03468"/>
              </p:ext>
            </p:extLst>
          </p:nvPr>
        </p:nvGraphicFramePr>
        <p:xfrm>
          <a:off x="428799" y="2901755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203639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PREFIX : &lt;http://</a:t>
            </a:r>
            <a:r>
              <a:rPr lang="fr-FR" sz="1600" dirty="0" err="1">
                <a:latin typeface="Courier"/>
                <a:cs typeface="Courier"/>
              </a:rPr>
              <a:t>example</a:t>
            </a:r>
            <a:r>
              <a:rPr lang="fr-FR" sz="1600" dirty="0">
                <a:latin typeface="Courier"/>
                <a:cs typeface="Courier"/>
              </a:rPr>
              <a:t>/&gt;</a:t>
            </a:r>
          </a:p>
          <a:p>
            <a:r>
              <a:rPr lang="fr-FR" sz="1600" dirty="0">
                <a:latin typeface="Courier"/>
                <a:cs typeface="Courier"/>
              </a:rPr>
              <a:t>SELECT * 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 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:a :b :c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7546" y="3731406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01775"/>
              </p:ext>
            </p:extLst>
          </p:nvPr>
        </p:nvGraphicFramePr>
        <p:xfrm>
          <a:off x="428799" y="5924289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&lt;http://example/a&gt;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&lt;http://example/c&gt;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30445" y="5420379"/>
            <a:ext cx="20360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799" y="4216013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SELECT * </a:t>
            </a:r>
          </a:p>
          <a:p>
            <a:r>
              <a:rPr lang="en-US" sz="1600" dirty="0">
                <a:latin typeface="Courier"/>
                <a:cs typeface="Courier"/>
              </a:rPr>
              <a:t>{ </a:t>
            </a:r>
          </a:p>
          <a:p>
            <a:r>
              <a:rPr lang="en-US" sz="1600" dirty="0">
                <a:latin typeface="Courier"/>
                <a:cs typeface="Courier"/>
              </a:rPr>
              <a:t>  ?s ?p ?o .</a:t>
            </a:r>
          </a:p>
          <a:p>
            <a:r>
              <a:rPr lang="en-US" sz="1600" dirty="0">
                <a:latin typeface="Courier"/>
                <a:cs typeface="Courier"/>
              </a:rPr>
              <a:t>  MINUS { :a :b :c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2176" y="6072555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40277" y="4595663"/>
            <a:ext cx="2754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 shared variables!</a:t>
            </a:r>
          </a:p>
        </p:txBody>
      </p:sp>
    </p:spTree>
    <p:extLst>
      <p:ext uri="{BB962C8B-B14F-4D97-AF65-F5344CB8AC3E}">
        <p14:creationId xmlns:p14="http://schemas.microsoft.com/office/powerpoint/2010/main" val="1961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03499" y="399246"/>
            <a:ext cx="1645118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</a:t>
            </a:r>
            <a:r>
              <a:rPr lang="en-US" sz="1000" dirty="0">
                <a:latin typeface="Courier"/>
                <a:cs typeface="Courier"/>
              </a:rPr>
              <a:t>&lt;…</a:t>
            </a:r>
          </a:p>
          <a:p>
            <a:r>
              <a:rPr lang="en-US" sz="1600" dirty="0">
                <a:latin typeface="Courier"/>
                <a:cs typeface="Courier"/>
              </a:rPr>
              <a:t>:a :p 1 .</a:t>
            </a:r>
          </a:p>
          <a:p>
            <a:r>
              <a:rPr lang="en-US" sz="1600" dirty="0">
                <a:latin typeface="Courier"/>
                <a:cs typeface="Courier"/>
              </a:rPr>
              <a:t>:a :q 1 .</a:t>
            </a:r>
          </a:p>
          <a:p>
            <a:r>
              <a:rPr lang="en-US" sz="1600" dirty="0">
                <a:latin typeface="Courier"/>
                <a:cs typeface="Courier"/>
              </a:rPr>
              <a:t>:a :q 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 :p 3.0 .</a:t>
            </a:r>
          </a:p>
          <a:p>
            <a:r>
              <a:rPr lang="en-US" sz="1600" dirty="0">
                <a:latin typeface="Courier"/>
                <a:cs typeface="Courier"/>
              </a:rPr>
              <a:t>:b :q 4.0 .</a:t>
            </a:r>
          </a:p>
          <a:p>
            <a:r>
              <a:rPr lang="en-US" sz="1600" dirty="0">
                <a:latin typeface="Courier"/>
                <a:cs typeface="Courier"/>
              </a:rPr>
              <a:t>:b :q 5.0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483" y="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7294" y="1051465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5831474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Brain Teaser: Inner Filter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7519"/>
              </p:ext>
            </p:extLst>
          </p:nvPr>
        </p:nvGraphicFramePr>
        <p:xfrm>
          <a:off x="4924351" y="2920500"/>
          <a:ext cx="3770504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3850" y="2440090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536782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example.com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 .</a:t>
            </a:r>
          </a:p>
          <a:p>
            <a:r>
              <a:rPr lang="en-US" sz="1600" dirty="0">
                <a:latin typeface="Courier"/>
                <a:cs typeface="Courier"/>
              </a:rPr>
              <a:t>        FILTER NOT EXISTS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2126768" y="2071550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43657" y="2814011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6077" y="2266461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64991" y="327981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5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03499" y="399246"/>
            <a:ext cx="1645118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</a:t>
            </a:r>
            <a:r>
              <a:rPr lang="en-US" sz="1000" dirty="0">
                <a:latin typeface="Courier"/>
                <a:cs typeface="Courier"/>
              </a:rPr>
              <a:t>&lt;…</a:t>
            </a:r>
          </a:p>
          <a:p>
            <a:r>
              <a:rPr lang="en-US" sz="1600" dirty="0">
                <a:latin typeface="Courier"/>
                <a:cs typeface="Courier"/>
              </a:rPr>
              <a:t>:a :p 1 .</a:t>
            </a:r>
          </a:p>
          <a:p>
            <a:r>
              <a:rPr lang="en-US" sz="1600" dirty="0">
                <a:latin typeface="Courier"/>
                <a:cs typeface="Courier"/>
              </a:rPr>
              <a:t>:a :q 1 .</a:t>
            </a:r>
          </a:p>
          <a:p>
            <a:r>
              <a:rPr lang="en-US" sz="1600" dirty="0">
                <a:latin typeface="Courier"/>
                <a:cs typeface="Courier"/>
              </a:rPr>
              <a:t>:a :q 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 :p 3.0 .</a:t>
            </a:r>
          </a:p>
          <a:p>
            <a:r>
              <a:rPr lang="en-US" sz="1600" dirty="0">
                <a:latin typeface="Courier"/>
                <a:cs typeface="Courier"/>
              </a:rPr>
              <a:t>:b :q 4.0 .</a:t>
            </a:r>
          </a:p>
          <a:p>
            <a:r>
              <a:rPr lang="en-US" sz="1600" dirty="0">
                <a:latin typeface="Courier"/>
                <a:cs typeface="Courier"/>
              </a:rPr>
              <a:t>:b :q 5.0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483" y="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7294" y="1051465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5831474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Brain Teaser: Inner Filter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00340"/>
              </p:ext>
            </p:extLst>
          </p:nvPr>
        </p:nvGraphicFramePr>
        <p:xfrm>
          <a:off x="4924351" y="2920500"/>
          <a:ext cx="3770504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3850" y="2440090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536782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example.com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 .</a:t>
            </a:r>
          </a:p>
          <a:p>
            <a:r>
              <a:rPr lang="en-US" sz="1600" dirty="0">
                <a:latin typeface="Courier"/>
                <a:cs typeface="Courier"/>
              </a:rPr>
              <a:t>        FILTER NOT EXISTS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2126768" y="2071550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43657" y="2814011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8336" y="3786849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9491" y="4242859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 .</a:t>
            </a:r>
          </a:p>
          <a:p>
            <a:r>
              <a:rPr lang="en-US" sz="1600" dirty="0">
                <a:latin typeface="Courier"/>
                <a:cs typeface="Courier"/>
              </a:rPr>
              <a:t>        MINUS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2110426" y="4777626"/>
            <a:ext cx="413232" cy="292608"/>
          </a:xfrm>
          <a:prstGeom prst="ellipse">
            <a:avLst/>
          </a:prstGeom>
          <a:ln w="57150" cmpd="sng">
            <a:solidFill>
              <a:srgbClr val="00009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04580" y="5520088"/>
            <a:ext cx="413232" cy="292608"/>
          </a:xfrm>
          <a:prstGeom prst="ellipse">
            <a:avLst/>
          </a:prstGeom>
          <a:ln w="57150" cmpd="sng">
            <a:solidFill>
              <a:srgbClr val="FF66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6077" y="2266461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166077" y="4962769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39071"/>
              </p:ext>
            </p:extLst>
          </p:nvPr>
        </p:nvGraphicFramePr>
        <p:xfrm>
          <a:off x="4924351" y="5245575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/a&gt;	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1301" y="4765165"/>
            <a:ext cx="20370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98720" y="5659121"/>
            <a:ext cx="3586480" cy="55880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890561"/>
            <a:ext cx="750226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{ :book1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|</a:t>
            </a:r>
            <a:r>
              <a:rPr lang="en-US" sz="1600" dirty="0" err="1">
                <a:latin typeface="Courier"/>
                <a:cs typeface="Courier"/>
              </a:rPr>
              <a:t>rdfs:label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displayString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660" y="779759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Property Paths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1736506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60" y="1703856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9841" y="3407261"/>
            <a:ext cx="7502264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60" y="3374611"/>
            <a:ext cx="8171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5073" y="1230107"/>
            <a:ext cx="4332661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Alternatives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: Match one or both possibilities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6546" y="2799074"/>
            <a:ext cx="5549716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Sequence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: Find the name of any people that Alice knows.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43754" y="4391466"/>
            <a:ext cx="6115301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Sequence: Find the names of people 2 "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foaf:knows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" links away.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59841" y="5009415"/>
            <a:ext cx="7502264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+/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660" y="4976765"/>
            <a:ext cx="8171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2598" y="5993620"/>
            <a:ext cx="7757615" cy="553998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Arbitrary length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match: 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Find the names of all the people that can be reached from Alice by “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foaf:knows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”: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596390"/>
            <a:ext cx="2494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  <a:p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8" y="6115397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1" grpId="0" animBg="1"/>
      <p:bldP spid="12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Property Path Semantics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961" y="1281449"/>
            <a:ext cx="8160079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1961" y="5223391"/>
            <a:ext cx="8160079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[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[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]]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1961" y="3006198"/>
            <a:ext cx="816007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?a1 .</a:t>
            </a:r>
          </a:p>
          <a:p>
            <a:r>
              <a:rPr lang="de-DE" sz="1600" dirty="0">
                <a:latin typeface="Courier"/>
                <a:cs typeface="Courier"/>
              </a:rPr>
              <a:t>  ?a1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?a2 .</a:t>
            </a:r>
          </a:p>
          <a:p>
            <a:r>
              <a:rPr lang="de-DE" sz="1600" dirty="0">
                <a:latin typeface="Courier"/>
                <a:cs typeface="Courier"/>
              </a:rPr>
              <a:t>  ?a2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380" y="2190197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4BACC6"/>
                </a:solidFill>
                <a:latin typeface="+mn-lt"/>
              </a:rPr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6380" y="4331126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4BACC6"/>
                </a:solidFill>
                <a:latin typeface="+mn-lt"/>
              </a:rPr>
              <a:t>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890561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{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mailto:alice@example</a:t>
            </a:r>
            <a:r>
              <a:rPr lang="en-US" sz="1600" dirty="0">
                <a:latin typeface="Courier"/>
                <a:cs typeface="Courier"/>
              </a:rPr>
              <a:t>&gt; . </a:t>
            </a:r>
          </a:p>
          <a:p>
            <a:r>
              <a:rPr lang="en-US" sz="1600" dirty="0">
                <a:latin typeface="Courier"/>
                <a:cs typeface="Courier"/>
              </a:rPr>
              <a:t>  ?x </a:t>
            </a:r>
            <a:r>
              <a:rPr lang="en-US" sz="1600" dirty="0" err="1">
                <a:latin typeface="Courier"/>
                <a:cs typeface="Courier"/>
              </a:rPr>
              <a:t>foaf:knows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foaf:knows</a:t>
            </a:r>
            <a:r>
              <a:rPr lang="en-US" sz="1600" dirty="0">
                <a:latin typeface="Courier"/>
                <a:cs typeface="Courier"/>
              </a:rPr>
              <a:t> ?y . </a:t>
            </a:r>
          </a:p>
          <a:p>
            <a:r>
              <a:rPr lang="en-US" sz="1600" dirty="0">
                <a:latin typeface="Courier"/>
                <a:cs typeface="Courier"/>
              </a:rPr>
              <a:t>  FILTER ( ?x != ?y ) </a:t>
            </a:r>
          </a:p>
          <a:p>
            <a:r>
              <a:rPr lang="en-US" sz="1600" dirty="0">
                <a:latin typeface="Courier"/>
                <a:cs typeface="Courier"/>
              </a:rPr>
              <a:t>  ?y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660" y="779759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Property Paths (2)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9841" y="3350816"/>
            <a:ext cx="7502264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/^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y</a:t>
            </a:r>
            <a:r>
              <a:rPr lang="de-DE" sz="1600" dirty="0">
                <a:latin typeface="Courier"/>
                <a:cs typeface="Courier"/>
              </a:rPr>
              <a:t> . </a:t>
            </a:r>
          </a:p>
          <a:p>
            <a:r>
              <a:rPr lang="de-DE" sz="1600" dirty="0">
                <a:latin typeface="Courier"/>
                <a:cs typeface="Courier"/>
              </a:rPr>
              <a:t>  FILTER(?x != ?</a:t>
            </a:r>
            <a:r>
              <a:rPr lang="de-DE" sz="1600" dirty="0" err="1">
                <a:latin typeface="Courier"/>
                <a:cs typeface="Courier"/>
              </a:rPr>
              <a:t>y</a:t>
            </a:r>
            <a:r>
              <a:rPr lang="de-DE" sz="1600" dirty="0">
                <a:latin typeface="Courier"/>
                <a:cs typeface="Courier"/>
              </a:rPr>
              <a:t>)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60" y="3318166"/>
            <a:ext cx="8171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0445" y="2116936"/>
            <a:ext cx="670560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Filtering duplicates 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(because someone Alice knows may also know Alice)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3826" y="4049614"/>
            <a:ext cx="7135158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Inverse Path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Sequence: Find all the people who know someone ?x knows.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59841" y="4557855"/>
            <a:ext cx="750226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?gen1 . </a:t>
            </a:r>
          </a:p>
          <a:p>
            <a:r>
              <a:rPr lang="de-DE" sz="1600" dirty="0">
                <a:latin typeface="Courier"/>
                <a:cs typeface="Courier"/>
              </a:rPr>
              <a:t>  ?</a:t>
            </a:r>
            <a:r>
              <a:rPr lang="de-DE" sz="1600" dirty="0" err="1">
                <a:latin typeface="Courier"/>
                <a:cs typeface="Courier"/>
              </a:rPr>
              <a:t>y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?gen1 . </a:t>
            </a:r>
          </a:p>
          <a:p>
            <a:r>
              <a:rPr lang="de-DE" sz="1600" dirty="0">
                <a:latin typeface="Courier"/>
                <a:cs typeface="Courier"/>
              </a:rPr>
              <a:t>  FILTER(?x != ?</a:t>
            </a:r>
            <a:r>
              <a:rPr lang="de-DE" sz="1600" dirty="0" err="1">
                <a:latin typeface="Courier"/>
                <a:cs typeface="Courier"/>
              </a:rPr>
              <a:t>y</a:t>
            </a:r>
            <a:r>
              <a:rPr lang="de-DE" sz="1600" dirty="0">
                <a:latin typeface="Courier"/>
                <a:cs typeface="Courier"/>
              </a:rPr>
              <a:t>)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660" y="4525205"/>
            <a:ext cx="8171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3826" y="5502874"/>
            <a:ext cx="476515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Inverse Path Sequence: (same query as previous)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596390"/>
            <a:ext cx="2494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  <a:p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8" y="6115397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0" grpId="0"/>
      <p:bldP spid="21" grpId="0" animBg="1"/>
      <p:bldP spid="22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purl.org</a:t>
            </a:r>
            <a:r>
              <a:rPr lang="en-US" sz="10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 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   42 .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 0.2 .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 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   23 .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 0.25 .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4536" y="301506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BIND: Assigning to Variables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54420"/>
              </p:ext>
            </p:extLst>
          </p:nvPr>
        </p:nvGraphicFramePr>
        <p:xfrm>
          <a:off x="293870" y="5735924"/>
          <a:ext cx="3535669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"The Semantic Web”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17.25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8829" y="5275051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8741" y="3481158"/>
            <a:ext cx="4590335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purl.org</a:t>
            </a:r>
            <a:r>
              <a:rPr lang="en-US" sz="10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ns: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/ns#&gt;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?title ?price</a:t>
            </a:r>
          </a:p>
          <a:p>
            <a:r>
              <a:rPr lang="en-US" sz="1600" dirty="0">
                <a:latin typeface="Courier"/>
                <a:cs typeface="Courier"/>
              </a:rPr>
              <a:t>{  ?x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?p .</a:t>
            </a:r>
          </a:p>
          <a:p>
            <a:r>
              <a:rPr lang="en-US" sz="1600" dirty="0">
                <a:latin typeface="Courier"/>
                <a:cs typeface="Courier"/>
              </a:rPr>
              <a:t>   ?x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?discount</a:t>
            </a:r>
          </a:p>
          <a:p>
            <a:r>
              <a:rPr lang="en-US" sz="1600" dirty="0">
                <a:latin typeface="Courier"/>
                <a:cs typeface="Courier"/>
              </a:rPr>
              <a:t>   BIND (?p*(1-?discount) AS ?price)</a:t>
            </a:r>
          </a:p>
          <a:p>
            <a:r>
              <a:rPr lang="en-US" sz="1600" dirty="0">
                <a:latin typeface="Courier"/>
                <a:cs typeface="Courier"/>
              </a:rPr>
              <a:t>   FILTER(?price &lt; 20)</a:t>
            </a:r>
          </a:p>
          <a:p>
            <a:r>
              <a:rPr lang="en-US" sz="1600" dirty="0">
                <a:latin typeface="Courier"/>
                <a:cs typeface="Courier"/>
              </a:rPr>
              <a:t>  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. 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12308" y="4943230"/>
            <a:ext cx="953048" cy="19231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:org1 :affiliates :auth1, :auth2 .</a:t>
            </a:r>
          </a:p>
          <a:p>
            <a:r>
              <a:rPr lang="en-US" sz="1600" dirty="0">
                <a:latin typeface="Courier"/>
                <a:cs typeface="Courier"/>
              </a:rPr>
              <a:t>:auth1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:book1, :book2 .</a:t>
            </a:r>
          </a:p>
          <a:p>
            <a:r>
              <a:rPr lang="en-US" sz="1600" dirty="0">
                <a:latin typeface="Courier"/>
                <a:cs typeface="Courier"/>
              </a:rPr>
              <a:t>:book1 :price 9 .</a:t>
            </a:r>
          </a:p>
          <a:p>
            <a:r>
              <a:rPr lang="en-US" sz="1600" dirty="0">
                <a:latin typeface="Courier"/>
                <a:cs typeface="Courier"/>
              </a:rPr>
              <a:t>:book2 :price 5 .</a:t>
            </a:r>
          </a:p>
          <a:p>
            <a:r>
              <a:rPr lang="en-US" sz="1600" dirty="0">
                <a:latin typeface="Courier"/>
                <a:cs typeface="Courier"/>
              </a:rPr>
              <a:t>:auth2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:book3 .</a:t>
            </a:r>
          </a:p>
          <a:p>
            <a:r>
              <a:rPr lang="en-US" sz="1600" dirty="0">
                <a:latin typeface="Courier"/>
                <a:cs typeface="Courier"/>
              </a:rPr>
              <a:t>:book3 :price 7 .</a:t>
            </a:r>
          </a:p>
          <a:p>
            <a:r>
              <a:rPr lang="en-US" sz="1600" dirty="0">
                <a:latin typeface="Courier"/>
                <a:cs typeface="Courier"/>
              </a:rPr>
              <a:t>:org2 :affiliates :auth3 .</a:t>
            </a:r>
          </a:p>
          <a:p>
            <a:r>
              <a:rPr lang="en-US" sz="1600" dirty="0">
                <a:latin typeface="Courier"/>
                <a:cs typeface="Courier"/>
              </a:rPr>
              <a:t>:auth3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:book4 .</a:t>
            </a:r>
          </a:p>
          <a:p>
            <a:r>
              <a:rPr lang="en-US" sz="1600" dirty="0">
                <a:latin typeface="Courier"/>
                <a:cs typeface="Courier"/>
              </a:rPr>
              <a:t>:book4 :price 7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998" y="184275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Aggregation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52887"/>
              </p:ext>
            </p:extLst>
          </p:nvPr>
        </p:nvGraphicFramePr>
        <p:xfrm>
          <a:off x="391572" y="4856693"/>
          <a:ext cx="7521516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8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?org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1600" dirty="0" err="1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auth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?book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?1price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:book4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387" y="4395821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19203" y="2308847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192978" y="1674069"/>
            <a:ext cx="201576" cy="1338495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92978" y="3160631"/>
            <a:ext cx="201576" cy="622852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53910" y="5220301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53910" y="6244176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7959526" y="5220301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flipH="1">
            <a:off x="7959526" y="6244176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96386" y="551962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5704" y="620346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5" name="Freeform 4"/>
          <p:cNvSpPr/>
          <p:nvPr/>
        </p:nvSpPr>
        <p:spPr>
          <a:xfrm>
            <a:off x="7668845" y="4454770"/>
            <a:ext cx="1235094" cy="1924554"/>
          </a:xfrm>
          <a:custGeom>
            <a:avLst/>
            <a:gdLst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338923"/>
              <a:gd name="connsiteY0" fmla="*/ 1944077 h 1944077"/>
              <a:gd name="connsiteX1" fmla="*/ 1299308 w 1338923"/>
              <a:gd name="connsiteY1" fmla="*/ 644769 h 1944077"/>
              <a:gd name="connsiteX2" fmla="*/ 0 w 1338923"/>
              <a:gd name="connsiteY2" fmla="*/ 0 h 1944077"/>
              <a:gd name="connsiteX0" fmla="*/ 996462 w 1367391"/>
              <a:gd name="connsiteY0" fmla="*/ 1944077 h 1944196"/>
              <a:gd name="connsiteX1" fmla="*/ 1299308 w 1367391"/>
              <a:gd name="connsiteY1" fmla="*/ 644769 h 1944196"/>
              <a:gd name="connsiteX2" fmla="*/ 0 w 1367391"/>
              <a:gd name="connsiteY2" fmla="*/ 0 h 1944196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1187763"/>
              <a:gd name="connsiteY0" fmla="*/ 1944077 h 1945644"/>
              <a:gd name="connsiteX1" fmla="*/ 0 w 1187763"/>
              <a:gd name="connsiteY1" fmla="*/ 0 h 1945644"/>
              <a:gd name="connsiteX0" fmla="*/ 830385 w 1058092"/>
              <a:gd name="connsiteY0" fmla="*/ 1924538 h 1926120"/>
              <a:gd name="connsiteX1" fmla="*/ 0 w 1058092"/>
              <a:gd name="connsiteY1" fmla="*/ 0 h 1926120"/>
              <a:gd name="connsiteX0" fmla="*/ 830385 w 1084134"/>
              <a:gd name="connsiteY0" fmla="*/ 1924538 h 1924538"/>
              <a:gd name="connsiteX1" fmla="*/ 0 w 1084134"/>
              <a:gd name="connsiteY1" fmla="*/ 0 h 1924538"/>
              <a:gd name="connsiteX0" fmla="*/ 830385 w 1301185"/>
              <a:gd name="connsiteY0" fmla="*/ 1924538 h 1926120"/>
              <a:gd name="connsiteX1" fmla="*/ 0 w 1301185"/>
              <a:gd name="connsiteY1" fmla="*/ 0 h 1926120"/>
              <a:gd name="connsiteX0" fmla="*/ 830385 w 1380785"/>
              <a:gd name="connsiteY0" fmla="*/ 1924538 h 1926143"/>
              <a:gd name="connsiteX1" fmla="*/ 0 w 1380785"/>
              <a:gd name="connsiteY1" fmla="*/ 0 h 1926143"/>
              <a:gd name="connsiteX0" fmla="*/ 830385 w 1235094"/>
              <a:gd name="connsiteY0" fmla="*/ 1924538 h 1924554"/>
              <a:gd name="connsiteX1" fmla="*/ 0 w 1235094"/>
              <a:gd name="connsiteY1" fmla="*/ 0 h 19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5094" h="1924554">
                <a:moveTo>
                  <a:pt x="830385" y="1924538"/>
                </a:moveTo>
                <a:cubicBezTo>
                  <a:pt x="1504461" y="1931051"/>
                  <a:pt x="1406770" y="52102"/>
                  <a:pt x="0" y="0"/>
                </a:cubicBezTo>
              </a:path>
            </a:pathLst>
          </a:custGeom>
          <a:ln w="5715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15228" y="43600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Aggregation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37904"/>
              </p:ext>
            </p:extLst>
          </p:nvPr>
        </p:nvGraphicFramePr>
        <p:xfrm>
          <a:off x="381802" y="3449935"/>
          <a:ext cx="7521516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8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?org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1600" dirty="0" err="1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auth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?book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?1price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:book4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617" y="2989063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9433" y="902089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44140" y="3813543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44140" y="4837418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7949756" y="3813543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flipH="1">
            <a:off x="7949756" y="4837418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86616" y="4112862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15934" y="4796708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5" name="Freeform 4"/>
          <p:cNvSpPr/>
          <p:nvPr/>
        </p:nvSpPr>
        <p:spPr>
          <a:xfrm>
            <a:off x="7659075" y="3048012"/>
            <a:ext cx="1235094" cy="1924554"/>
          </a:xfrm>
          <a:custGeom>
            <a:avLst/>
            <a:gdLst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338923"/>
              <a:gd name="connsiteY0" fmla="*/ 1944077 h 1944077"/>
              <a:gd name="connsiteX1" fmla="*/ 1299308 w 1338923"/>
              <a:gd name="connsiteY1" fmla="*/ 644769 h 1944077"/>
              <a:gd name="connsiteX2" fmla="*/ 0 w 1338923"/>
              <a:gd name="connsiteY2" fmla="*/ 0 h 1944077"/>
              <a:gd name="connsiteX0" fmla="*/ 996462 w 1367391"/>
              <a:gd name="connsiteY0" fmla="*/ 1944077 h 1944196"/>
              <a:gd name="connsiteX1" fmla="*/ 1299308 w 1367391"/>
              <a:gd name="connsiteY1" fmla="*/ 644769 h 1944196"/>
              <a:gd name="connsiteX2" fmla="*/ 0 w 1367391"/>
              <a:gd name="connsiteY2" fmla="*/ 0 h 1944196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1187763"/>
              <a:gd name="connsiteY0" fmla="*/ 1944077 h 1945644"/>
              <a:gd name="connsiteX1" fmla="*/ 0 w 1187763"/>
              <a:gd name="connsiteY1" fmla="*/ 0 h 1945644"/>
              <a:gd name="connsiteX0" fmla="*/ 830385 w 1058092"/>
              <a:gd name="connsiteY0" fmla="*/ 1924538 h 1926120"/>
              <a:gd name="connsiteX1" fmla="*/ 0 w 1058092"/>
              <a:gd name="connsiteY1" fmla="*/ 0 h 1926120"/>
              <a:gd name="connsiteX0" fmla="*/ 830385 w 1084134"/>
              <a:gd name="connsiteY0" fmla="*/ 1924538 h 1924538"/>
              <a:gd name="connsiteX1" fmla="*/ 0 w 1084134"/>
              <a:gd name="connsiteY1" fmla="*/ 0 h 1924538"/>
              <a:gd name="connsiteX0" fmla="*/ 830385 w 1301185"/>
              <a:gd name="connsiteY0" fmla="*/ 1924538 h 1926120"/>
              <a:gd name="connsiteX1" fmla="*/ 0 w 1301185"/>
              <a:gd name="connsiteY1" fmla="*/ 0 h 1926120"/>
              <a:gd name="connsiteX0" fmla="*/ 830385 w 1380785"/>
              <a:gd name="connsiteY0" fmla="*/ 1924538 h 1926143"/>
              <a:gd name="connsiteX1" fmla="*/ 0 w 1380785"/>
              <a:gd name="connsiteY1" fmla="*/ 0 h 1926143"/>
              <a:gd name="connsiteX0" fmla="*/ 830385 w 1235094"/>
              <a:gd name="connsiteY0" fmla="*/ 1924538 h 1924554"/>
              <a:gd name="connsiteX1" fmla="*/ 0 w 1235094"/>
              <a:gd name="connsiteY1" fmla="*/ 0 h 19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5094" h="1924554">
                <a:moveTo>
                  <a:pt x="830385" y="1924538"/>
                </a:moveTo>
                <a:cubicBezTo>
                  <a:pt x="1504461" y="1931051"/>
                  <a:pt x="1406770" y="52102"/>
                  <a:pt x="0" y="0"/>
                </a:cubicBezTo>
              </a:path>
            </a:pathLst>
          </a:custGeom>
          <a:ln w="5715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22923" y="4845550"/>
            <a:ext cx="6955692" cy="35169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3846" y="4835781"/>
            <a:ext cx="7024077" cy="36146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29152"/>
              </p:ext>
            </p:extLst>
          </p:nvPr>
        </p:nvGraphicFramePr>
        <p:xfrm>
          <a:off x="293870" y="5735924"/>
          <a:ext cx="2470823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totalPrice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98829" y="530435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5575" y="2270933"/>
            <a:ext cx="8932629" cy="87979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 flipH="1" flipV="1">
            <a:off x="7503688" y="4870361"/>
            <a:ext cx="1" cy="5717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Motivation: Music!</a:t>
            </a:r>
            <a:endParaRPr lang="en-US" sz="3600" dirty="0"/>
          </a:p>
        </p:txBody>
      </p:sp>
      <p:sp>
        <p:nvSpPr>
          <p:cNvPr id="6" name="AutoShape 2" descr="data:image/jpeg;base64,/9j/4AAQSkZJRgABAQAAAQABAAD/2wCEAAkGBhMRERQSExQWFRUWGRgYGBgYFx0cHxshHRgVGBseGBoYHiYfHBwkHRoYHy8gIycpLCwsFx8xNTAqNSYrLCkBCQoKDgwOGg8PGjAlHCQpKi4pLywvLCwpMDQuLC8pLC0sLSwsKSwpLCwsKSwqKTQsLCw0NCwsLCwsKSwtKSwqLP/AABEIALsBDgMBIgACEQEDEQH/xAAcAAACAwADAQAAAAAAAAAAAAAABgQFBwEDCAL/xABQEAABAwIDBAUHBQwIBgIDAAABAgMRAAQFEiEGBzFBEyJRYXEygZGTobHTFBdCUlQWIzNicnOCkrKzwdIINDVTdJTR8BUkQ6LC4SWjNkRj/8QAGgEBAAIDAQAAAAAAAAAAAAAAAAEEAgMFBv/EADERAAIBAgUCBAUEAgMAAAAAAAABAgMRBBIhMUETYRRRcZEFIjKhwTOB0fAjQlKx8f/aAAwDAQACEQMRAD8A3GiiigCiiigCiiigCiiigCiouI4qzbo6R91DSPrLUEj0k1UbObeWeIOutWrhcLQSVKCSE9YkDKVATwPAR30Aw0UUUAUUUUAUUUUAUUUUAUUUUAUi7xN67OErQ0plbrq0Z0gEJTEqT1lGTMg8Emnqsq2xwhm62ksGn20uNm2cJSrgSkvkSOeo4UAgYtvkxe+CxbJLLaQpSugQVFKQCSVuEEpgayMtbVuuuVuYTaLcUpa1IJUpRKiTnXqSdTUja60bZwq8Q2hDaBbPgJSkJA+9q4AQKh7pf7Hsvzf/AJroBuooooAooooAooooAooooAooooAooooAooooAooooApT3p4q7a4VcvMLLbiQjKoRIl1tJiR2Ejz02Ukb6VRgl34Nfv2qAyjCdy+KYiQ/dvBsKAOZ1ZdcIOoISCfQVDwpv3OYALHE8UtUrKw0lgZiIJkKUdBw1NOWM7bW+F4ew8/mOZDaUIQJUo5AdJIAAHEnh5wKTtzuPC+xPFLtKChLoYISTJEZk6kafRNAa9RRRQBRRRQBRRRQBRRRQBRRRQFZtJtC1YWzl08TkbAJgSSSQlISO0kgeesf2V26/wCL7RWz6WS0ltl5EFWaRlcOYwBGqgI18a2jFMLauWlsPoS42sQpKuBggjzggEHkRVfs5sXZ4fm+SsJaKtFKElRHGCpRJjumKAyreZuzxbEcRUtJQu3OUNFToSlsQAQUcZmSSAZ9g1rZTARY2bFqFZuiQElXCTxUQOQkmBVtRQBRRRQBRRRQBRRUbEMRat21OvOIbbTxUtQSB5zQEmisw2g/pAYexKWA5dKH1RkR+usT5wk1M3T7x3sXVdl1tttLXRZEoknrdLOZROvkjgBQGh0UUUAUUUUAUUUUAUUUUAV592v2Lx7Eb91DgX0CnCEEuAMpRm6pyg66QeBVPfXoKigF7HNhbW+tmre6R0gaCcqgSkghISSCDzA4GR6BUrZvZS1w9rorVoNpJlWpJUe1SlST/DlVvSvt5vBt8KZzu9d1U9G0D1lnvP0Ujmo+aTpQDK8+lCSpaglIEkkgADtJOgrNtqN/dhayhjNdOD6hyt+dw8f0QR31iO1W3t7izoS85CCoBDKdG0yYGn0j+MqTXXe7EvtFKkAPCRIA94PEd/urOMJS1SA3Xu+XGL0kWyUsp/8A5IB9Ljkie8RUIW2LPavYg8meXTOH2JIA81X62yUFKeoYIEAdUxyHDSlhF7iLBKVtC4TyUOPpTr6RVvoQh9V2QC28ZzdGL18o5K+UrA9EzPmr4cucat+um7uFRqcj61f9qjr6DUpN7iLvksttDtWZPomfZUK9xy9s1AvpQ4g8wIHhIAg+IrF06aV7MGh7q99C3nDa4ipObKpSHiAnyElSkuACJygkEAcI1JFK+0W9vE8SuVNWBcaakhCWh1yJ8pa+KfMQBPPjVDitojEW0vWqCXgoJUgeUZ4T29x7J7NGy92ptcDZTaW7YduAAXTwGaASXFDUnsSOAjUVzcVOVJqMFmb2/lm+lTUruTskQW9kcfWM6rxxKuxV25P/AGyPbXfh+x2Nvz8ov3mgkwMz61k94CVRHiZ7qn4XdY9cID4Nu2lWqW1pgkdvAqAPeQa7l7U4wzo7hyXD9ZpRI/7Sr+FcuWJxGqUo39f5Lio0d2pWK1/CdobM5mLxx9I5B0q9Lb0j0TXdhe/2/tV9Hf2yVxx6pZc9B6p/VHjVns6cXuLlL1yU21umT0IAlehgEaqHiojhoKn7yMNcfsHG2mulcJRAgEpGYElM84EadprKGOnGahUs78rj8GMsLGUXKN16jhsnvTw/EYS07kdP/Sd6qv0dcqv0Sabq8o4lutubeyVduLSFIhSmhqQJA8oaSJmB6auNgd91zZKS1dFVxb6DUy4gfiKPlAfVV5iK6lOrCorwdylOEofUj0tRUXC8UauWUPsrDjaxKVDgf9COBB1BEVKrYYBRRRQBWf79f7Gf/LZ/eprQKyTfjtnZqsX7FL6VXOZuW0hRjKtJIUoDKCAOBM0BY7NbicOYCVupXcrgH74YTOnBCYEdyiqvrdtaoaxXGm20pQhLluEpSAABkc0AGgrs3sbXXlhZMmzQSpzqqdyZ+jASkjSCJUToTI0NV24yyvD8tvLxKgq5U0QpacpXkC5VlgQOskAxrBoDVaKKKAKKKododurGwkXNwhConJOZfd1EyrXtiKAvqKxTaD+kegSmztio/XeMD9REk+dQrZLB8rabWeKkJUY7SAaA76KKKAKKKgY5jbVmw5cPqyttiSfcAOaiYAHaaArduNtGcLtVPu6qOjbYOq1cgOwcyeQ74B82rbuMXfcvbtzKgnVXAADghsHQJTwn3kmoe2+2T2K3ZeXITOVpsahCZ0A7VHiTzPdAE232PunW0IedCEJ8lHlR4gQJ89baUcz2uC9sNk7VBQ4gFREKSc8juOmhqXeYuEPNsJTmcXqdYCU8yfQdK+MEwZNo2U9IVAmSVQAPAcqXsHxJK8UdUT5QWhB/JyxHiEmr18iSSs2yB0qkusZdt1TcIR0JVlDiCdJmM6Try4irDErNbiQEOqaIPFIBkdmtVz2yTbgh119zn1nPcIis55v9QXgNRcUtEusrQrgUnzaSD5jrSziOG3FkOlYdWttPlIWZgeHAp7xBFdWP4ldrYDiIDC0gkoHWAOhSuTPHSRofZWMqtk1JAlbpGD8oK+UoT55J/h7a7WcBSvaJbTwlJeW7B+kMpdSO8HT21d7AW7aE2/RHMFKCiToSZ1kcoiI7qN7jKG3rV9lak3hISgIElQB0J7CFHKOOaSOVcHGXjVjTX+0Hr+7ZcpL/AB5nxJGoVW7QY81ZMKfeJyjQAcVE8Ep7z/AmkTFNrMVtrVpLyG/lNwrIylKJWIy5lKAJRmJUkBIHOTwipdjuvW+gLxG5eecPWyJc6qT2SZk+AA99cBYeMPmqy0vxrf0Oi6zlpBa9+Bl2fvb15RcfaaZZUkFtAUVOawRnPkgRyiZq1xB5aGlrbR0i0pJCJjNGsTBgnl30tr2EWgRb392zEABTnSJEfiqjl30ytfemxnWVZE9ZaoBOUaqVAA5ToK01Ml7x9tf79zZDNaz9yswjFGMUtCoCW3ApC0K4g8FJMc+BBHaDSxi+6jDsoSlamHF6IKnAZPZlX5XgDNVG5/HEdPdtFQSlxQcbBIGuZQIE8TBToPq1f7Y7sBfvF8XC0KIAyqTnSIEQkSCkc+epNW7eHrOGdxjv5le/VpqWW7FvZDae52cvTbXUqtXCCoCSI4B1rv5FPOIOoFejLS7Q6hLjagtCwFJUkyCCJBB7K8uba7HYiwygvOfKGGZyqBJKArLOYKGYDQdoEcqvty28/wCRuCxuV/8ALuH72pR0aUe08kKPHsOvM13qFTqQTun6HLqQyyta3qei6KKK3GsKyZP9Hm1N2p9y4dcaKyvooAJkzCnJkjtgAntHGtZooDhKQBA0ArmiigCiiigCsPxzYJvFto7xt1xbaG2mFnIBKvvbSYBVIHHjBrZ8SxNq3bU884lttOqlKMAf74RzrM9hMbZvNoMRft19I0phkJUAROUNJOigDxBoCBvK3bWGH4NcLt2B0gLQ6VZKl6uoBgnyZEjqgca1nCPwDP5tH7Irz1vA20xTErp7DUNKS30mQMJalSsi5SpS1CRqAqQQkDu1r0RYMlDTaDxShKT4gAGgJFFFFAcE15r3g7VuY5f/ACdlcWjJVlI4KjQuEcyTomeAPKTWt76NozZ4U7kMLfIYSezMCV/9iVa94rG9hbBKLfpBqpwmT2BJIA9589baMM8rAmYTsqxbkKSCpY+ko8PADQVZXl2lptTizCUiT/67zwrupa2+KvkwjhnTm9Co9v8ACujK1ODcUQUTaLjFHSScjST+insAH0lf70q2d2CSlIUy6sOp1SVREjhwEj21bbK2yUWjWX6Scx7ydT/p5qk41n+Tu9HOfIqI4+bvia1xpLLmlqwVOHbW5xkLLi3kyFhsAiQYmZgA0wMOFSQSkpJ+iSCR+qSKW9gLfLbrUQQVLPEcQEpjzSVUz1spNuKbBW22PsOuKZCuuCUlKhGaNDE8fCu25wtJt1W6OqCgoTzjsqk2wwDOn5Q1o4jVUfSA5/lD3DuFSLG7Vf2cJcLbkhKyBzHgRooa6d4rHM7uMlrx3BO2RabsOjQ8+2D0mYlSgkCYGmYzGnGr3EdmEX2I298zdNLS0WypCSFHqKKhlyk8TxmI1NL2AbDWwcbS6npipQzFRInwAOntq2xTc+30qHbN025SoEpMqAgzKDOYHuJPiK898TcYVY5nleWy5Vu5ewyk4Oyur+g9XVi0VoecAzMhZSonycwAUezgOPKq7BdsrW8ecZYWVlsZirKcp1jqqPHX08ppQ3o444861hdtq46UlyO/VKT2D6Z7o76cdlNl27C3DLeqjq4vmtXM+HIDkO+a4MqUYUlKb1ey7eZ0VNyqNR2W5JxjFFsAKTbuvjn0WQkfoqUCfMDSRi20a8XWMPtQtgEE3KnQEqSkGCgImSZiY7hoJrR6yraSydRtDbrZSqVlpSiAYI8hyTwjIDNZ4TK29NUm0zHEZkl5N2ZKxHciyW/vDzgcA/6kFKj35Ugp9vgar9iNr7ixuv8Ah18TlzBCSoyUE+T1ubapEdkgjSa1uso34WKQbZ8aLOdB7SE5VD0FR9NbsPXliH0auqez5TNVakqS6lPS33NWcbCgUqAIIIIIkEHQgg8qz7aHc5bOhSrYqZc1ITOZBPZB1T2SDp2U84Xn6BrpPL6NGf8AKyjN7ZqVVGnWnRl8jLU6cai+ZCruN2+W6FYZdE9MyD0RVxKU6KQZ+kjl+LP1a1+vNO8Qf8NxW3vmDC1EOqT3pVCvMsaHt61ekLO6S62hxJlK0pUk9ygCPYa9XRqKrBTXJwakMknE7qhYpjTFqnO+820ntWsJnwk6+as631bQ37C7O2sFrSu46YENpBWrL0UBJIlPlKOkUgM7k8SuEOXN66GyEKWekWXXDlSTrBgcI1Vp2VtMD0HgmNs3jKX7dedpRUEqgicqik6KAPEGp1Im5D+xLXxe/fOU90AUUUUAq7xdhRi1slgvKZKFhwKCcwkJUmFJkSIUedRN3O69nCA4oOKedcAClkZQANYSkEwJ1MkzA4U60UARRRRQBRVPj22FnZCbm4baPHKVSo+CBKj5hUjAcbavLdFyySW3JykiCYUU8DqNQaAx/wDpI3hUqxtwePSLI8ShCf8AyrPk3TmFOdGr760vrJ+iQeB7deEjwpz32pLuN2jXJLLZPrXlH2AUubbWwcNqD9J3KfBWWasUovK5rcglYFiT9yrpVJDTI8kcSs+J5DujWpm0Vp0tq6n8UqHinrD3VYgRwpW23xVSQm2bnM7xjjEwAPE+7vq7L5IPNqCl2b2wNunonElSB5JHFPONeIphTt1bngHD4I/91zgWxzTKQp1Icc5zqlPcBwPiaYEoAEAADu0rCnCoo2bAtvbetJ/6b3nAHvNSsC2nF2tSUoKQkSSVAzrGgA/jV1IPYeXbUVvCmkudKlASuCCUiJB5EDQ8j5q2WnffQEukrBT8lxFxgeQ5MDs0zp9AJHnp1pJC8+MafRMfqtwfbNY1dHF9waDhP4dr8oU63NwG0KWrghJUfAAk+6krCfw7X5QpwxRvMw6ntbWPSkivMfHv1oX8vydXA/RIzXdOwbq7u8Qd1XMJ7iuSqPBICR3E1qlZfuNuh0d03zCm1+YhQ/h7a081ycdfrteVrexYwv6SZnt9vhaYfcZct1y2tSCUOJUDlJEiQmpLO962InoLoD82CPYumfDNnLa31aaSFHUrIlaieJUs9Yk+NWOcTE6xMTrHCY7KxlUocQfv/wCkqFXmX2ER/fNYpGiHyfq5APSSqkVeOOYzilslYCW84CW5mEg51yeaiEmT3CtuvMOaeTldbQ4OxaQr3isr2+3ffI4vrGUBtQUpAM5NdFonXKDxB4eHC3hKlC9oq0nom3f+DRiIVbXbulvwa4oT3eH8KzjEd4V3hrimbxjpk69G8g5M45E6FM9oER2cy37I4+L20auIAUoELA5KSYVHdzHcRVfvNs0uYZcZvoBK0nsIUn3gkeeqlFRjV6dSN7uxYqtyhng+LmaY9hFxfWjuMPrCeskNtAfQz9HoZ0AJPjBPOt63SYgXsHs1EyUt9H6tSmx7EikROGF3Z9LQGptQoDvCQ57SPbU7dNiVwnZ15VsjpH2lPhpPaeqsac/KJjnEV3cHVzqS8nZenBysRDK0/NFtty5/87gg7Dcn0oT/AKVN3i7yrOwQu2dUpTzjaoQ2mSkKSoArJIAB7JnurO93mBYxd4qxeXyXwhgrUVPgojMlQytoUBxJHkiBHhWjbU7obHELn5U90ocISFZFwF5RAmQSDAA0jhV4rHXuQ/sS18Xv3zlPdRcMwxq2aQwygIbbGVKRwA95PMk6kkmpVAFFFFAFFFFAFZBvnxPEVXlrY2DjiS+2s5G1BBUQVEyuQQAlJ5gaGtfrNdp//wAmwn8zc/un6Az9vcHdBh65u7hCChtbmREuKJSlSoUowBw5Zq1fc7/Ytn+Sv965VTvP3rWtml6xyrdeW0pKgiIRnQQMxJ4woGADoat9zw/+Fs/yF/vXKAz7eczG0DRP0rUFPmLw/gaoNqsMU+wQjy0ELTHMiZA749oFMn9IQli5w+6SNQHEnvCS2Y9ClemlK423YBCWwt5R5JHs11J8BVyjKORxkQfWzu1KHwEOEJeGhB0zd6e/uqLZJD2JurOoZTlT46J95VUrF9lW7kdIAWnSAZ7+xYHPvGvjVRsa2tm7ead0WUzqZmCDIPOQZra3K8Yy2vuB2pX24xB5lLZbWUpVmSqImdCIPEaTw7KaKXtumc1oT9VaT70/xrbVvkdgSdkmCm0bniqVn9Ik+6KlvY0whwNKcSFnSJ954Dz1xgSwbZgjh0aPYkA+0GqS/wBgW1qKkuLSSSTMKGuvcfbUfMoLIrgvMXxRNu0pxXLyR9Y8gP8AfClPYexW4+u5Xw62vapXGPAE+kVZWewyAQXnFPRwSdAPaT5hFX1zhyFtFkpAQREDSOyOyONY5ZTalLjgFngywXmiCCM41BnnTo/dNpKUrWhJXolKlAFU6QkE6+asFY2bxC3di1KzJ6pbWBPZIJEGrzAN2N8/coevTlSFJUrOvOtUGYEExPCSRE6V574tCNWalUllstuX6F/CVJRTjGN7shYK8vBMVKHgQ0qUFUaFCjKVjtggE+ChxrabjEWm2i8taQ0Bmzz1Y5EHnPKONR8c2fYvG+jfbCxyPApPalQ1H+5pDuty2bqIvHA0DKUKRmy+ELAnvgVyJ1KWItKo8r50vctxhUo3UFdcdh9wfHre7QV27qXAOMTI8UkAjzis83vuu21xa3bK1NrKFt5kmPJUFQe0HOdD2U07Jbu2MPWXULcWspykqIAgkHyUjtHMml/fcsFi2R9IuKIHdlAPtIphlBYlKGse/oK2Z0W5aMctkbh5yyYcfVmcWgLJgJ8qSnQaeSRVq60FpKVAFKgQQeYIgg+avm1YCEIQOCUpSPAAAe6u2qE3eTaLUVZJMzvda+LdV/aKUAm3eKgVGOr1kEknQeQk+eq/a7ak4q6nDbHrIUodK7GhCTJj8RPEnmQAO+gwvZd3Fr66WhZRbl1RWvkRnJSlI4KVEHXQceydHctGMFtc7Fs46JAcKNVkQTmWo/REcBoJ5V1quSFXNvN2suE7clCGaUMu0Vz5oZWLZLbSWxohCAkeCUx7hVd/R9Yy4Ys/RXcuqT4ZWk+9JpN2j3q2ztg6GFKS84OjCFJIKc2ijIlOiZgg8YrS9zlr0eDWg+slaz+k4s+6Ks/DaM4KTmrXf9/7NOMqRk4qI6UUUV1SiFFFFAFFFFAFFFFAUu2S7oWT5sgDc5fvY04yJIzaZgmSAeYFZLus2JxReJN39/0qUshyC+olaitC0QkKJIAzTOg007t0ooBQx7dTh17c/Kn2lKcMZoWpIXACRmAPYANI4U1WtqhpCW20hCEAJSlIgAAQAAOArtooDFf6Sw+9WX5bv7LdKOx+EJaYSuBncGYnnB4AdgiD56bv6SyfvVkfx3h/2t/6VVWiQG0AcAlMegVbwsU5NkM7aSseF38qTcNsKAbEJiFSNZzZSdDJEdlNt9fIZQXFmEj29gHaTSsd4qZ0ZJHLrifRFWazjtJ2BKtdu25yvIW0rnpI/goeire6bbvLdSUqCkrEBQ5EaifAxpSTtPtILlKU9DkIM5lannoNBpTbsnhRYt0g+UvrnukCB6AKwpzc5OO6AtbPY+qzWq3uAQkHxyH+KTx08edOQxlgpzdM3HbnH+s1GxvZtq6EqlKxoFjj4HtFLqt3Kp0eEd6D/rRKpT0SugS9oNtkJSUW6syzpnA0T4TxPsqZsTcuuMKW4srlZykmToBOvjSptFs+3aJQOkK3Fa8AAAPSdT7jTxs1adFatJ55cx8Vdb+MeaopucqnzcAvsJ/DtflCnmkbCfw7X5Qp5rzfx/8AVh6fk62A+l+pku8Xam9scSSW3iG8iFJb+gRwUFJ5kqSrXjBEGnDAt5dlcoBLqWV80OHLB7lHqqHnnuFK+/HDCU29wBwKm1efrJ9y6rcJ3UNXts1cW9ypIWNUrQFZVDRQzJI4EHlwiq2ShUw8JT04uvyRmqxqyUdebGj4xtxZWyCtb6FaaJbUFqV4BJ9pgVmmCpex3Ew+6mGGSCU8kpBlKJ5qUeJ8TyAqzstxvWBeupTzDaIJ/SUdPQa0jB8GZtGkssoCED0k8yo8ye2tDqUcPF9J3k+fI2ZKlVrqKyXHmRMf2utbKOndCVESEAFSj+iOA7zApGxjee9doWzh9q6oqBSXMpJEiDlSiQDHMnzVE307OlK271J6qoaWOwgEpI7iAR+j312YRvdDFs2gWRGRISShWVGmkjqmJ4+JrbRw8enGpCOZ+tkjCpWlncJPKhg3XWt1bsG3uLYtJBUpLkp1mJC0zmnsMcNOVPNZ1g2+dh11LbrSmQowF5wpIP42ggd+sVogNUsVGop5qkbN/wB7lmhKDjaLvYxrfFswhh1u5aSEJdlKwkQMw1mPxgTPemedbpuz/smx/MI91ZpvoQDh6SeIfRH6rv8AvzVpm7RMYTYz/cN+6a72Am50FfjQ5eLio1XYZqKKKvFUKKKKAKKKKAKK4miaA5oriaJoDmiuJomgM23+4H0+Fl0eVbuJc/RP3tX7ST+jWcbKX3S2rZ5pGQ/o6D2RXobFsPTcMOsL8l1Cm1eCklJ99eVtmVP2t27altS8qlJcSPolBKSrWBHLXjpVjDzyz9QTcYtF3N6hhxUthJXlQYyjtUSNSdBp20w2OEMsiG20p74k+dR1rtcw9JcS7BC0iMwkEjsPaO40XN823HSLQieGZQHvNXlBRbkyDtdaCxCgFDsUJ99Rbi/ZtkhK1pbHAAn3DjFU202PQGkMupHSqguJIOUaDiOHHj3VNY2RtwOsguKPFayST7Yo5NtqIJDW0Nsrg8351R767HsZYQnMXm47lg+wGTUVzZG1P/RHmKh7jUdzY2zSCpSCAASSVqgD00/ydgLbaTiN9mg9EmJnkgcAe9Rn0nsp9ublLaCtZCUpEk0q4fjhktWNrmQDqoyJ7yf9TNWIwm4uVIN1kS2k5uiRJzHlnJ5dwrVTdk7at+wL7Zi+LrzaujWhOZJSVxKp/FBJHLj201XW04ZfDT7TjSFqCG3iUltRIkAkGUE6gBQ5VQ4Qn7+1p9IU143gqLthbDoOVYjTiDxBHeDrXnPjeVVoKe2X8nTwV8jy73Iu1mAi9tHbcwCoSgnkoapPhOh7iazbdltamxW7ZXZ6IZyUlXBC/JUlXYDAM8NO+mv/AOZtEBtLbN4hAhK5KHCBwzAqAJ8J8aprXEbLFLnoMQsyxd8BJUkq08kkZTMcAqZ5GufRjanKEvmhvo1dd7G2o7zUlpLvs/3H1e0toBJuWAPzqP8AWoLu3+Hp0N015iT+yDUJG6jDR/8ArqPi45/BVSkbucPAgWiPPnPtKqq2w65l9v5N963b7lolu3ukodAbeSNUK0WAe0cQFd/EVOy6Ry7OXorP9rdlGrC3cvLJxVo43BhKjkc1AylKiQTroOHdVvhG8G0XbMuP3DKHFIBWnNqFcD1RJGuuvI1EqLlFSp3avbugqiTyz0ZztFu8s7pKldCEOQSFNQgk8p0ymTzIqFupu312hS6tKktqU2kGekbyx1FyIIAIjsGncGu1vG7lsqZcC0KkZ21Ax4EcD7RXQ3Yps7dSbdhSssqDaT1lk8SVLOpPMkk+PCp6snTdKW91a/HvsMiU88f37me747xTz1pYt6rUc0DmpZ6NsftekVvuD4cm3t2WE+S02hseCUhP8K897sLR3EseNy+kjoSp1aSD1SnqNo14FKiND9Q16PmvSYal0qSgcatPqTcjmiuJomrBqOaK4miaA5oria5mgMSwbZli4S666HFLNxciQ86nQPLA0SsDhXff7L2DCOkd6RCZAk3D/E8OC6nbJ/gXf8Tdfv3Ko96dzDDLf1llX6qY96hXUpU4uKujJI+rLDsKeWG23FKWZgB9/WBPNfZVr9w1p9V3/MPfErJbC8Uy6h1PFCgoeY8PPw89becSR0HyifveTpJ7ozVtlSguCWrCre4bhTKy244pKxEgvv6SJHBfZUvD9mMPfRna6RaZIkXD/ERI1X3isvv71Tzq3VeUtRUfOeHm4eatC3WXEsvI+qsK/WTH/jR0YJbEuNkXH3DWn1Xf8w98Sug7ubCSroVSeJ6V2T4nPrTMEnsorHpw8kYi183Vj/dK9c7/AD18K3aYedSwT4uufz005T2H0VxTpx8gK3zY4d9n/wDsc/mrsG7qw/uleud/nphdfSnylJT4kD319IcChKSCO0GfdTpx8gZntLbYdaO9CLZbigAVf8w6kCdQPKMmNfPV3g+x+G3TCXUsqyqkEF1zQgwQevFd202wHyt3pkOZFEAKBSVAwIBEEQY91X2CYOm1ZSykk5ZJJ4kkyTHLwrJwhbYnSxUI3b2A0DJHg65/PXPzdWP90r1zv89Ma1gCSQB2kwPSa+Wn0q8lSVeBB91Y5I+RAm4hs9hFusIdlCoCgC69wJIB0V3H0V0fJsF/vD65/wDmqp3nf1xP5pH7btQME2Odu2FPNqR1VFOUyCYAOh4c+dZdGm1dpGSWg62Gy2GPglolccctw7I8RnkV3r3c2BIUWVEjgS66SPA56zTA75TFw04kwQtIPeCQCD3EVuMVi6MFwvYhi79wFl9Rfr3v56PuAsvqL9e9/PTEUnsNcFXKselT/wCK9iLi25u7sVCFNKUOwvOn3rrr+bHDvs//ANjn81NBNfDdwlWiVJVHYoH3VPSh5IC81u6sE+S0pPg86Pcuq3aPAcPs2ukU04ok5UpD7okxPHPoAOdPGU9h9FU+02zib1oNlRSpJzJUBMGI1HMGnSp31ivYlChsjh2HXalpTbracAzEB93rCeMhQJIJ4Htpn+4a0+q7/mHviV07KbFiyUpal51qGWQnKAJnSSSSYHopmynsNS6cOEiHYX/uGtPqu/5h74lH3DWn1Xf8w98Srx11KRKiEjtJA99cocChKSCO0GfdTpw8kCi+4a0+q7/mHviUfcNafVd/zD3xKvwK5ynsPop04eSIF/7hrT6rv+Ye+JUW2wlu1v20s50hdu8VAurVJDtuB5ajHE8Kasp7D6Kob7+0Gf8ADP8A722rTXhFQbSB97J/gXf8Tdfv3KTd6VzNw0j6rc/rKP8ALTlsn+Bd/wATdfv3Kzfbq5z3734pSj9VKR75qxQ+lehlEq3cOUllD/0FqWkeKcvvn2GrhW1B/wCGi0nrZ4P5vywP1jHgKZrbAemwZKAOvlLyfHMpQ9KdPPWb1uWpnuSkYcosqf8AoJWlHiVBR9kD9YU17rLiH3kfWbB/VUP4KNWeLYF0GDFsjrJyOL/KK0z6AcvmpZ2AuMl81+MFo9KSR7QKXumRujs3hLIvnNT5LfP8UU97Cn/kGfBf7a6Qt4g/59z8lv8AZFO+wV4g2LYzJlGcKkgR11HXsEEGaxexD2M42lcPyy51P4Vzn+OqtJxPF1W2GodT5fRMpTPIqSgT5tT5qzDHrhLly+tJlKnHCD2gqJBrVbq1acw5CH1ZEdE1KjplOVEHzKiplwS+DLsPsl3r+VTqQtUnO6rj3TzPdT3sbsW5avKcdUkgJhGQmDPEkacBpHf3UtYtsA600p5DjbrSQVSDBjtgyD5jXzsHjTrd020FEtuHKUTI4GCByIPZ31L1Wgeux97xlkXyoJ8hvn+LTRs1iot8KS8vXLn07SXFBI85IpV3j/15X5Df7NWDzRVgSCPouSfDpFj3kVHCHCFq+xG4vnRmKnFKMJQOA7kp4D/c0xbMbKXVtdsOLbKUSQopUDHVV5WU6Dhx0qr2ExBtm8Sp0gApUkKPBJMQT2DlPfWsm+bBSM6ZWYSMwlWk6AcdBSTtoG7GZ7zv64n80j9t2qbDtqH7dpTLSwhKiSdBOoAME8NBVzvO/rifzSP23as9gLq2TarD6mQekJhwpmMqPraxxqeBwKOzzrKbhtdwVBCSFdVMyQZE6zE6mJNaltU+F4e+tBBSpuQRzBKYIrL9plsG6cNvHRSIgQJgZso7JmKbsNWo4E7PIOAeHSD+M1D4YfmJGHYm4y4HGyc4CgDxjMkpkDt1076Ydm8GuxeMPOtOhOeStYPNKtVE6jz1X7EMBd+wCJgqV+qhSh7QK1+5QVIWBxKVAeJBApJ2DZke1m1K7p1QCiGUkhCRoDH0ldpPHXhXRb7N3iEC4Q04kDrBSdFAcZABzR5qq7c5FpKhISoZh2wRI9hFbUNpbXo+l6ZvJE+UJ8MvGe6JqW7bB6GKruFKUVFRJJJOvMmTWl7yVEWTcf3iP2F1m106FOLUkQlSlEDsBUSB5hpWkbyv6k3+cR+wuj3Qe6KndYsl5+Sfwaf2xS9tW4fltxqfwiudMG6r8M/+bT+2KXdrP67cfnFUW45JX3P3t0yHykrQlMIlQ8lIjqJJ4aefvqLsxjK7a4bUkkJKkhaeSgTBkdomQa1nAB/ybH5pH7IrF2Pwqfyx+0KJ3CdzQt4uEXDy2Sy2tYSlYOUcJKYmkO/w99ggPIW2VagK0mttv71DLa3VmEoBJP8Ap3nh56xXGMVXdvqdVxUYSJ0SOCRJ007fE1EWIk7ZLA1Xj4SSro09ZwyeHIDvVw9J5Vot2kDEGABAFs8ABy++21dOzKrS0YS0LhkqOqyHE9ZR8/AcBXfff2gz/hn/AN7bVWxLvBmMmfeyQ+8uf4m6/fuUlYju/vXXXHIb661K8vtUT2Vr726rDFqUtVscylKUqHnhJJJJgORqTXx80mF/Zj6974lV4YrKkrEJ2KnDLQtMtN/UQlPnCQD7aTLfd6tN/wBIQn5OFlYE6/WCcscM2ngK0n5pML+zH173xKPmkwv7MfXvfErLxfYXKTHLAv2zzQ8paFATwmNJ88Uh4PsFeM3DTpDcIWlRhfIHXl2TWr/NJhf2Y+ve+JR80mF/Zj6974lFi7cBSEvbHYz5ZDjZCXUiNeChxAMagjWD30kObv74GOhnvC0R7/fW1/NJhf2Y+ve+JR80mF/Zj6974lSsZbgKRlOB7tHSsKuYSgGSgHMpXdI0A75NNW2GAO3bKW2lpTBzFJBhUDQSOEa8vdTZ80mF/Zj6974lHzSYX9mPr3viVHjOwzGKnYK/HV6LTucTH7VNWx+wirZYfeIKxOVKdQmREk8zHZw760D5pML+zH173xKPmkwv7MfXvfEqXjOwzGbbYbF3N1dF1sIylKB1lQdBB0imLZvA1NWSbd9IPlhQBkEKUo8fA0z/ADSYX9mPr3viUfNJhf2Y+ve+JUeL7DMZLjO7N5CibchxHIEhKh3GdD4yPCu7ZLYq6aum3nEBCUEkyoEnqkaBM9vOK1T5pML+zH173xKPmkwv7MfXvfEqfGdhmZnW2ux9xdXAcaCMobSnrKgyFLPCO8VQ/Nredjf6/wD6rY/mkwv7MfXvfEo+aTC/sx9e98SnjOwzGU4futeKh0ziEp5hEqJ8CQAPHWnLFMEmyXasJA6mRAJ04g6n0me2mT5pML+zH173xKPmkwv7MfXvfEqPGdhmMy2V2Iube6becCMqc8wqTqhSRpHaRWgRU35pML+zH173xKPmkwv7MfXvfEo8XfgN3M52r3fKdcU9bwFK1Ug6AnmUngJ5g8+dL9nu5vFrAWhLaealKSY8Akkn/etbN80mF/Zj6974lHzSYX9mPr3viVPjOwzMx5zdpdhRy9GUyYJXrE6TpxinPbLAnbq2Q00BmC0qOYwICVDjHeKbvmkwv7MfXvfEo+aTC/sx9e98So8Z2GYQdhtlH7Rx1ToTCkBIyqnUKnsqox7YG6euXnUBGVayoSuDB7RFar80mF/Zj6974lHzSYX9mPr3viU8Z2GYp8KtFN27TavKS2lJjhISAazhrdxeBYVDcBQPl989la/80mF/Zj6974lHzSYX9mPr3viUWLtwFISNtsFu7vK2yEBodYyuCpXKRHAe89wpT+bW87G/1/8A1Wx/NJhf2Y+ve+JR80mF/Zj6974lFjLcDMY81u3vAoGG9CD5ff4U7339oM/4Z/8Ae21NXzSYX9mPr3viVKwzdzh9usuNMZVFJTJccVoSkkdZZ5geitdXE9SNrBu5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AutoShape 4" descr="data:image/jpeg;base64,/9j/4AAQSkZJRgABAQAAAQABAAD/2wCEAAkGBhMRERQSExQWFRUWGRgYGBgYFx0cHxshHRgVGBseGBoYHiYfHBwkHRoYHy8gIycpLCwsFx8xNTAqNSYrLCkBCQoKDgwOGg8PGjAlHCQpKi4pLywvLCwpMDQuLC8pLC0sLSwsKSwpLCwsKSwqKTQsLCw0NCwsLCwsKSwtKSwqLP/AABEIALsBDgMBIgACEQEDEQH/xAAcAAACAwADAQAAAAAAAAAAAAAABgQFBwEDCAL/xABQEAABAwIDBAUHBQwIBgIDAAABAgMRAAQFEiEGBzFBEyJRYXEygZGTobHTFBdCUlQWIzNicnOCkrKzwdIINDVTdJTR8BUkQ6LC4SWjNkRj/8QAGgEBAAIDAQAAAAAAAAAAAAAAAAEEAgMFBv/EADERAAIBAgUCBAUEAgMAAAAAAAABAgMRBBIhMUETYRRRcZEFIjKhwTOB0fAjQlKx8f/aAAwDAQACEQMRAD8A3GiiigCiiigCiiigCiiigCiouI4qzbo6R91DSPrLUEj0k1UbObeWeIOutWrhcLQSVKCSE9YkDKVATwPAR30Aw0UUUAUUUUAUUUUAUUUUAUUUUAUi7xN67OErQ0plbrq0Z0gEJTEqT1lGTMg8Emnqsq2xwhm62ksGn20uNm2cJSrgSkvkSOeo4UAgYtvkxe+CxbJLLaQpSugQVFKQCSVuEEpgayMtbVuuuVuYTaLcUpa1IJUpRKiTnXqSdTUja60bZwq8Q2hDaBbPgJSkJA+9q4AQKh7pf7Hsvzf/AJroBuooooAooooAooooAooooAooooAooooAooooAooooApT3p4q7a4VcvMLLbiQjKoRIl1tJiR2Ejz02Ukb6VRgl34Nfv2qAyjCdy+KYiQ/dvBsKAOZ1ZdcIOoISCfQVDwpv3OYALHE8UtUrKw0lgZiIJkKUdBw1NOWM7bW+F4ew8/mOZDaUIQJUo5AdJIAAHEnh5wKTtzuPC+xPFLtKChLoYISTJEZk6kafRNAa9RRRQBRRRQBRRRQBRRRQBRRRQFZtJtC1YWzl08TkbAJgSSSQlISO0kgeesf2V26/wCL7RWz6WS0ltl5EFWaRlcOYwBGqgI18a2jFMLauWlsPoS42sQpKuBggjzggEHkRVfs5sXZ4fm+SsJaKtFKElRHGCpRJjumKAyreZuzxbEcRUtJQu3OUNFToSlsQAQUcZmSSAZ9g1rZTARY2bFqFZuiQElXCTxUQOQkmBVtRQBRRRQBRRRQBRRUbEMRat21OvOIbbTxUtQSB5zQEmisw2g/pAYexKWA5dKH1RkR+usT5wk1M3T7x3sXVdl1tttLXRZEoknrdLOZROvkjgBQGh0UUUAUUUUAUUUUAUUUUAV592v2Lx7Eb91DgX0CnCEEuAMpRm6pyg66QeBVPfXoKigF7HNhbW+tmre6R0gaCcqgSkghISSCDzA4GR6BUrZvZS1w9rorVoNpJlWpJUe1SlST/DlVvSvt5vBt8KZzu9d1U9G0D1lnvP0Ujmo+aTpQDK8+lCSpaglIEkkgADtJOgrNtqN/dhayhjNdOD6hyt+dw8f0QR31iO1W3t7izoS85CCoBDKdG0yYGn0j+MqTXXe7EvtFKkAPCRIA94PEd/urOMJS1SA3Xu+XGL0kWyUsp/8A5IB9Ljkie8RUIW2LPavYg8meXTOH2JIA81X62yUFKeoYIEAdUxyHDSlhF7iLBKVtC4TyUOPpTr6RVvoQh9V2QC28ZzdGL18o5K+UrA9EzPmr4cucat+um7uFRqcj61f9qjr6DUpN7iLvksttDtWZPomfZUK9xy9s1AvpQ4g8wIHhIAg+IrF06aV7MGh7q99C3nDa4ipObKpSHiAnyElSkuACJygkEAcI1JFK+0W9vE8SuVNWBcaakhCWh1yJ8pa+KfMQBPPjVDitojEW0vWqCXgoJUgeUZ4T29x7J7NGy92ptcDZTaW7YduAAXTwGaASXFDUnsSOAjUVzcVOVJqMFmb2/lm+lTUruTskQW9kcfWM6rxxKuxV25P/AGyPbXfh+x2Nvz8ov3mgkwMz61k94CVRHiZ7qn4XdY9cID4Nu2lWqW1pgkdvAqAPeQa7l7U4wzo7hyXD9ZpRI/7Sr+FcuWJxGqUo39f5Lio0d2pWK1/CdobM5mLxx9I5B0q9Lb0j0TXdhe/2/tV9Hf2yVxx6pZc9B6p/VHjVns6cXuLlL1yU21umT0IAlehgEaqHiojhoKn7yMNcfsHG2mulcJRAgEpGYElM84EadprKGOnGahUs78rj8GMsLGUXKN16jhsnvTw/EYS07kdP/Sd6qv0dcqv0Sabq8o4lutubeyVduLSFIhSmhqQJA8oaSJmB6auNgd91zZKS1dFVxb6DUy4gfiKPlAfVV5iK6lOrCorwdylOEofUj0tRUXC8UauWUPsrDjaxKVDgf9COBB1BEVKrYYBRRRQBWf79f7Gf/LZ/eprQKyTfjtnZqsX7FL6VXOZuW0hRjKtJIUoDKCAOBM0BY7NbicOYCVupXcrgH74YTOnBCYEdyiqvrdtaoaxXGm20pQhLluEpSAABkc0AGgrs3sbXXlhZMmzQSpzqqdyZ+jASkjSCJUToTI0NV24yyvD8tvLxKgq5U0QpacpXkC5VlgQOskAxrBoDVaKKKAKKKododurGwkXNwhConJOZfd1EyrXtiKAvqKxTaD+kegSmztio/XeMD9REk+dQrZLB8rabWeKkJUY7SAaA76KKKAKKKgY5jbVmw5cPqyttiSfcAOaiYAHaaArduNtGcLtVPu6qOjbYOq1cgOwcyeQ74B82rbuMXfcvbtzKgnVXAADghsHQJTwn3kmoe2+2T2K3ZeXITOVpsahCZ0A7VHiTzPdAE232PunW0IedCEJ8lHlR4gQJ89baUcz2uC9sNk7VBQ4gFREKSc8juOmhqXeYuEPNsJTmcXqdYCU8yfQdK+MEwZNo2U9IVAmSVQAPAcqXsHxJK8UdUT5QWhB/JyxHiEmr18iSSs2yB0qkusZdt1TcIR0JVlDiCdJmM6Try4irDErNbiQEOqaIPFIBkdmtVz2yTbgh119zn1nPcIis55v9QXgNRcUtEusrQrgUnzaSD5jrSziOG3FkOlYdWttPlIWZgeHAp7xBFdWP4ldrYDiIDC0gkoHWAOhSuTPHSRofZWMqtk1JAlbpGD8oK+UoT55J/h7a7WcBSvaJbTwlJeW7B+kMpdSO8HT21d7AW7aE2/RHMFKCiToSZ1kcoiI7qN7jKG3rV9lak3hISgIElQB0J7CFHKOOaSOVcHGXjVjTX+0Hr+7ZcpL/AB5nxJGoVW7QY81ZMKfeJyjQAcVE8Ep7z/AmkTFNrMVtrVpLyG/lNwrIylKJWIy5lKAJRmJUkBIHOTwipdjuvW+gLxG5eecPWyJc6qT2SZk+AA99cBYeMPmqy0vxrf0Oi6zlpBa9+Bl2fvb15RcfaaZZUkFtAUVOawRnPkgRyiZq1xB5aGlrbR0i0pJCJjNGsTBgnl30tr2EWgRb392zEABTnSJEfiqjl30ytfemxnWVZE9ZaoBOUaqVAA5ToK01Ml7x9tf79zZDNaz9yswjFGMUtCoCW3ApC0K4g8FJMc+BBHaDSxi+6jDsoSlamHF6IKnAZPZlX5XgDNVG5/HEdPdtFQSlxQcbBIGuZQIE8TBToPq1f7Y7sBfvF8XC0KIAyqTnSIEQkSCkc+epNW7eHrOGdxjv5le/VpqWW7FvZDae52cvTbXUqtXCCoCSI4B1rv5FPOIOoFejLS7Q6hLjagtCwFJUkyCCJBB7K8uba7HYiwygvOfKGGZyqBJKArLOYKGYDQdoEcqvty28/wCRuCxuV/8ALuH72pR0aUe08kKPHsOvM13qFTqQTun6HLqQyyta3qei6KKK3GsKyZP9Hm1N2p9y4dcaKyvooAJkzCnJkjtgAntHGtZooDhKQBA0ArmiigCiiigCsPxzYJvFto7xt1xbaG2mFnIBKvvbSYBVIHHjBrZ8SxNq3bU884lttOqlKMAf74RzrM9hMbZvNoMRft19I0phkJUAROUNJOigDxBoCBvK3bWGH4NcLt2B0gLQ6VZKl6uoBgnyZEjqgca1nCPwDP5tH7Irz1vA20xTErp7DUNKS30mQMJalSsi5SpS1CRqAqQQkDu1r0RYMlDTaDxShKT4gAGgJFFFFAcE15r3g7VuY5f/ACdlcWjJVlI4KjQuEcyTomeAPKTWt76NozZ4U7kMLfIYSezMCV/9iVa94rG9hbBKLfpBqpwmT2BJIA9589baMM8rAmYTsqxbkKSCpY+ko8PADQVZXl2lptTizCUiT/67zwrupa2+KvkwjhnTm9Co9v8ACujK1ODcUQUTaLjFHSScjST+insAH0lf70q2d2CSlIUy6sOp1SVREjhwEj21bbK2yUWjWX6Scx7ydT/p5qk41n+Tu9HOfIqI4+bvia1xpLLmlqwVOHbW5xkLLi3kyFhsAiQYmZgA0wMOFSQSkpJ+iSCR+qSKW9gLfLbrUQQVLPEcQEpjzSVUz1spNuKbBW22PsOuKZCuuCUlKhGaNDE8fCu25wtJt1W6OqCgoTzjsqk2wwDOn5Q1o4jVUfSA5/lD3DuFSLG7Vf2cJcLbkhKyBzHgRooa6d4rHM7uMlrx3BO2RabsOjQ8+2D0mYlSgkCYGmYzGnGr3EdmEX2I298zdNLS0WypCSFHqKKhlyk8TxmI1NL2AbDWwcbS6npipQzFRInwAOntq2xTc+30qHbN025SoEpMqAgzKDOYHuJPiK898TcYVY5nleWy5Vu5ewyk4Oyur+g9XVi0VoecAzMhZSonycwAUezgOPKq7BdsrW8ecZYWVlsZirKcp1jqqPHX08ppQ3o444861hdtq46UlyO/VKT2D6Z7o76cdlNl27C3DLeqjq4vmtXM+HIDkO+a4MqUYUlKb1ey7eZ0VNyqNR2W5JxjFFsAKTbuvjn0WQkfoqUCfMDSRi20a8XWMPtQtgEE3KnQEqSkGCgImSZiY7hoJrR6yraSydRtDbrZSqVlpSiAYI8hyTwjIDNZ4TK29NUm0zHEZkl5N2ZKxHciyW/vDzgcA/6kFKj35Ugp9vgar9iNr7ixuv8Ah18TlzBCSoyUE+T1ubapEdkgjSa1uso34WKQbZ8aLOdB7SE5VD0FR9NbsPXliH0auqez5TNVakqS6lPS33NWcbCgUqAIIIIIkEHQgg8qz7aHc5bOhSrYqZc1ITOZBPZB1T2SDp2U84Xn6BrpPL6NGf8AKyjN7ZqVVGnWnRl8jLU6cai+ZCruN2+W6FYZdE9MyD0RVxKU6KQZ+kjl+LP1a1+vNO8Qf8NxW3vmDC1EOqT3pVCvMsaHt61ekLO6S62hxJlK0pUk9ygCPYa9XRqKrBTXJwakMknE7qhYpjTFqnO+820ntWsJnwk6+as631bQ37C7O2sFrSu46YENpBWrL0UBJIlPlKOkUgM7k8SuEOXN66GyEKWekWXXDlSTrBgcI1Vp2VtMD0HgmNs3jKX7dedpRUEqgicqik6KAPEGp1Im5D+xLXxe/fOU90AUUUUAq7xdhRi1slgvKZKFhwKCcwkJUmFJkSIUedRN3O69nCA4oOKedcAClkZQANYSkEwJ1MkzA4U60UARRRRQBRVPj22FnZCbm4baPHKVSo+CBKj5hUjAcbavLdFyySW3JykiCYUU8DqNQaAx/wDpI3hUqxtwePSLI8ShCf8AyrPk3TmFOdGr760vrJ+iQeB7deEjwpz32pLuN2jXJLLZPrXlH2AUubbWwcNqD9J3KfBWWasUovK5rcglYFiT9yrpVJDTI8kcSs+J5DujWpm0Vp0tq6n8UqHinrD3VYgRwpW23xVSQm2bnM7xjjEwAPE+7vq7L5IPNqCl2b2wNunonElSB5JHFPONeIphTt1bngHD4I/91zgWxzTKQp1Icc5zqlPcBwPiaYEoAEAADu0rCnCoo2bAtvbetJ/6b3nAHvNSsC2nF2tSUoKQkSSVAzrGgA/jV1IPYeXbUVvCmkudKlASuCCUiJB5EDQ8j5q2WnffQEukrBT8lxFxgeQ5MDs0zp9AJHnp1pJC8+MafRMfqtwfbNY1dHF9waDhP4dr8oU63NwG0KWrghJUfAAk+6krCfw7X5QpwxRvMw6ntbWPSkivMfHv1oX8vydXA/RIzXdOwbq7u8Qd1XMJ7iuSqPBICR3E1qlZfuNuh0d03zCm1+YhQ/h7a081ycdfrteVrexYwv6SZnt9vhaYfcZct1y2tSCUOJUDlJEiQmpLO962InoLoD82CPYumfDNnLa31aaSFHUrIlaieJUs9Yk+NWOcTE6xMTrHCY7KxlUocQfv/wCkqFXmX2ER/fNYpGiHyfq5APSSqkVeOOYzilslYCW84CW5mEg51yeaiEmT3CtuvMOaeTldbQ4OxaQr3isr2+3ffI4vrGUBtQUpAM5NdFonXKDxB4eHC3hKlC9oq0nom3f+DRiIVbXbulvwa4oT3eH8KzjEd4V3hrimbxjpk69G8g5M45E6FM9oER2cy37I4+L20auIAUoELA5KSYVHdzHcRVfvNs0uYZcZvoBK0nsIUn3gkeeqlFRjV6dSN7uxYqtyhng+LmaY9hFxfWjuMPrCeskNtAfQz9HoZ0AJPjBPOt63SYgXsHs1EyUt9H6tSmx7EikROGF3Z9LQGptQoDvCQ57SPbU7dNiVwnZ15VsjpH2lPhpPaeqsac/KJjnEV3cHVzqS8nZenBysRDK0/NFtty5/87gg7Dcn0oT/AKVN3i7yrOwQu2dUpTzjaoQ2mSkKSoArJIAB7JnurO93mBYxd4qxeXyXwhgrUVPgojMlQytoUBxJHkiBHhWjbU7obHELn5U90ocISFZFwF5RAmQSDAA0jhV4rHXuQ/sS18Xv3zlPdRcMwxq2aQwygIbbGVKRwA95PMk6kkmpVAFFFFAFFFFAFZBvnxPEVXlrY2DjiS+2s5G1BBUQVEyuQQAlJ5gaGtfrNdp//wAmwn8zc/un6Az9vcHdBh65u7hCChtbmREuKJSlSoUowBw5Zq1fc7/Ytn+Sv965VTvP3rWtml6xyrdeW0pKgiIRnQQMxJ4woGADoat9zw/+Fs/yF/vXKAz7eczG0DRP0rUFPmLw/gaoNqsMU+wQjy0ELTHMiZA749oFMn9IQli5w+6SNQHEnvCS2Y9ClemlK423YBCWwt5R5JHs11J8BVyjKORxkQfWzu1KHwEOEJeGhB0zd6e/uqLZJD2JurOoZTlT46J95VUrF9lW7kdIAWnSAZ7+xYHPvGvjVRsa2tm7ead0WUzqZmCDIPOQZra3K8Yy2vuB2pX24xB5lLZbWUpVmSqImdCIPEaTw7KaKXtumc1oT9VaT70/xrbVvkdgSdkmCm0bniqVn9Ik+6KlvY0whwNKcSFnSJ954Dz1xgSwbZgjh0aPYkA+0GqS/wBgW1qKkuLSSSTMKGuvcfbUfMoLIrgvMXxRNu0pxXLyR9Y8gP8AfClPYexW4+u5Xw62vapXGPAE+kVZWewyAQXnFPRwSdAPaT5hFX1zhyFtFkpAQREDSOyOyONY5ZTalLjgFngywXmiCCM41BnnTo/dNpKUrWhJXolKlAFU6QkE6+asFY2bxC3di1KzJ6pbWBPZIJEGrzAN2N8/coevTlSFJUrOvOtUGYEExPCSRE6V574tCNWalUllstuX6F/CVJRTjGN7shYK8vBMVKHgQ0qUFUaFCjKVjtggE+ChxrabjEWm2i8taQ0Bmzz1Y5EHnPKONR8c2fYvG+jfbCxyPApPalQ1H+5pDuty2bqIvHA0DKUKRmy+ELAnvgVyJ1KWItKo8r50vctxhUo3UFdcdh9wfHre7QV27qXAOMTI8UkAjzis83vuu21xa3bK1NrKFt5kmPJUFQe0HOdD2U07Jbu2MPWXULcWspykqIAgkHyUjtHMml/fcsFi2R9IuKIHdlAPtIphlBYlKGse/oK2Z0W5aMctkbh5yyYcfVmcWgLJgJ8qSnQaeSRVq60FpKVAFKgQQeYIgg+avm1YCEIQOCUpSPAAAe6u2qE3eTaLUVZJMzvda+LdV/aKUAm3eKgVGOr1kEknQeQk+eq/a7ak4q6nDbHrIUodK7GhCTJj8RPEnmQAO+gwvZd3Fr66WhZRbl1RWvkRnJSlI4KVEHXQceydHctGMFtc7Fs46JAcKNVkQTmWo/REcBoJ5V1quSFXNvN2suE7clCGaUMu0Vz5oZWLZLbSWxohCAkeCUx7hVd/R9Yy4Ys/RXcuqT4ZWk+9JpN2j3q2ztg6GFKS84OjCFJIKc2ijIlOiZgg8YrS9zlr0eDWg+slaz+k4s+6Ks/DaM4KTmrXf9/7NOMqRk4qI6UUUV1SiFFFFAFFFFAFFFFAUu2S7oWT5sgDc5fvY04yJIzaZgmSAeYFZLus2JxReJN39/0qUshyC+olaitC0QkKJIAzTOg007t0ooBQx7dTh17c/Kn2lKcMZoWpIXACRmAPYANI4U1WtqhpCW20hCEAJSlIgAAQAAOArtooDFf6Sw+9WX5bv7LdKOx+EJaYSuBncGYnnB4AdgiD56bv6SyfvVkfx3h/2t/6VVWiQG0AcAlMegVbwsU5NkM7aSseF38qTcNsKAbEJiFSNZzZSdDJEdlNt9fIZQXFmEj29gHaTSsd4qZ0ZJHLrifRFWazjtJ2BKtdu25yvIW0rnpI/goeire6bbvLdSUqCkrEBQ5EaifAxpSTtPtILlKU9DkIM5lannoNBpTbsnhRYt0g+UvrnukCB6AKwpzc5OO6AtbPY+qzWq3uAQkHxyH+KTx08edOQxlgpzdM3HbnH+s1GxvZtq6EqlKxoFjj4HtFLqt3Kp0eEd6D/rRKpT0SugS9oNtkJSUW6syzpnA0T4TxPsqZsTcuuMKW4srlZykmToBOvjSptFs+3aJQOkK3Fa8AAAPSdT7jTxs1adFatJ55cx8Vdb+MeaopucqnzcAvsJ/DtflCnmkbCfw7X5Qp5rzfx/8AVh6fk62A+l+pku8Xam9scSSW3iG8iFJb+gRwUFJ5kqSrXjBEGnDAt5dlcoBLqWV80OHLB7lHqqHnnuFK+/HDCU29wBwKm1efrJ9y6rcJ3UNXts1cW9ypIWNUrQFZVDRQzJI4EHlwiq2ShUw8JT04uvyRmqxqyUdebGj4xtxZWyCtb6FaaJbUFqV4BJ9pgVmmCpex3Ew+6mGGSCU8kpBlKJ5qUeJ8TyAqzstxvWBeupTzDaIJ/SUdPQa0jB8GZtGkssoCED0k8yo8ye2tDqUcPF9J3k+fI2ZKlVrqKyXHmRMf2utbKOndCVESEAFSj+iOA7zApGxjee9doWzh9q6oqBSXMpJEiDlSiQDHMnzVE307OlK271J6qoaWOwgEpI7iAR+j312YRvdDFs2gWRGRISShWVGmkjqmJ4+JrbRw8enGpCOZ+tkjCpWlncJPKhg3XWt1bsG3uLYtJBUpLkp1mJC0zmnsMcNOVPNZ1g2+dh11LbrSmQowF5wpIP42ggd+sVogNUsVGop5qkbN/wB7lmhKDjaLvYxrfFswhh1u5aSEJdlKwkQMw1mPxgTPemedbpuz/smx/MI91ZpvoQDh6SeIfRH6rv8AvzVpm7RMYTYz/cN+6a72Am50FfjQ5eLio1XYZqKKKvFUKKKKAKKKKAKK4miaA5oriaJoDmiuJomgM23+4H0+Fl0eVbuJc/RP3tX7ST+jWcbKX3S2rZ5pGQ/o6D2RXobFsPTcMOsL8l1Cm1eCklJ99eVtmVP2t27altS8qlJcSPolBKSrWBHLXjpVjDzyz9QTcYtF3N6hhxUthJXlQYyjtUSNSdBp20w2OEMsiG20p74k+dR1rtcw9JcS7BC0iMwkEjsPaO40XN823HSLQieGZQHvNXlBRbkyDtdaCxCgFDsUJ99Rbi/ZtkhK1pbHAAn3DjFU202PQGkMupHSqguJIOUaDiOHHj3VNY2RtwOsguKPFayST7Yo5NtqIJDW0Nsrg8351R767HsZYQnMXm47lg+wGTUVzZG1P/RHmKh7jUdzY2zSCpSCAASSVqgD00/ydgLbaTiN9mg9EmJnkgcAe9Rn0nsp9ublLaCtZCUpEk0q4fjhktWNrmQDqoyJ7yf9TNWIwm4uVIN1kS2k5uiRJzHlnJ5dwrVTdk7at+wL7Zi+LrzaujWhOZJSVxKp/FBJHLj201XW04ZfDT7TjSFqCG3iUltRIkAkGUE6gBQ5VQ4Qn7+1p9IU143gqLthbDoOVYjTiDxBHeDrXnPjeVVoKe2X8nTwV8jy73Iu1mAi9tHbcwCoSgnkoapPhOh7iazbdltamxW7ZXZ6IZyUlXBC/JUlXYDAM8NO+mv/AOZtEBtLbN4hAhK5KHCBwzAqAJ8J8aprXEbLFLnoMQsyxd8BJUkq08kkZTMcAqZ5GufRjanKEvmhvo1dd7G2o7zUlpLvs/3H1e0toBJuWAPzqP8AWoLu3+Hp0N015iT+yDUJG6jDR/8ArqPi45/BVSkbucPAgWiPPnPtKqq2w65l9v5N963b7lolu3ukodAbeSNUK0WAe0cQFd/EVOy6Ry7OXorP9rdlGrC3cvLJxVo43BhKjkc1AylKiQTroOHdVvhG8G0XbMuP3DKHFIBWnNqFcD1RJGuuvI1EqLlFSp3avbugqiTyz0ZztFu8s7pKldCEOQSFNQgk8p0ymTzIqFupu312hS6tKktqU2kGekbyx1FyIIAIjsGncGu1vG7lsqZcC0KkZ21Ax4EcD7RXQ3Yps7dSbdhSssqDaT1lk8SVLOpPMkk+PCp6snTdKW91a/HvsMiU88f37me747xTz1pYt6rUc0DmpZ6NsftekVvuD4cm3t2WE+S02hseCUhP8K897sLR3EseNy+kjoSp1aSD1SnqNo14FKiND9Q16PmvSYal0qSgcatPqTcjmiuJomrBqOaK4miaA5oria5mgMSwbZli4S666HFLNxciQ86nQPLA0SsDhXff7L2DCOkd6RCZAk3D/E8OC6nbJ/gXf8Tdfv3Ko96dzDDLf1llX6qY96hXUpU4uKujJI+rLDsKeWG23FKWZgB9/WBPNfZVr9w1p9V3/MPfErJbC8Uy6h1PFCgoeY8PPw89becSR0HyifveTpJ7ozVtlSguCWrCre4bhTKy244pKxEgvv6SJHBfZUvD9mMPfRna6RaZIkXD/ERI1X3isvv71Tzq3VeUtRUfOeHm4eatC3WXEsvI+qsK/WTH/jR0YJbEuNkXH3DWn1Xf8w98Sug7ubCSroVSeJ6V2T4nPrTMEnsorHpw8kYi183Vj/dK9c7/AD18K3aYedSwT4uufz005T2H0VxTpx8gK3zY4d9n/wDsc/mrsG7qw/uleud/nphdfSnylJT4kD319IcChKSCO0GfdTpx8gZntLbYdaO9CLZbigAVf8w6kCdQPKMmNfPV3g+x+G3TCXUsqyqkEF1zQgwQevFd202wHyt3pkOZFEAKBSVAwIBEEQY91X2CYOm1ZSykk5ZJJ4kkyTHLwrJwhbYnSxUI3b2A0DJHg65/PXPzdWP90r1zv89Ma1gCSQB2kwPSa+Wn0q8lSVeBB91Y5I+RAm4hs9hFusIdlCoCgC69wJIB0V3H0V0fJsF/vD65/wDmqp3nf1xP5pH7btQME2Odu2FPNqR1VFOUyCYAOh4c+dZdGm1dpGSWg62Gy2GPglolccctw7I8RnkV3r3c2BIUWVEjgS66SPA56zTA75TFw04kwQtIPeCQCD3EVuMVi6MFwvYhi79wFl9Rfr3v56PuAsvqL9e9/PTEUnsNcFXKselT/wCK9iLi25u7sVCFNKUOwvOn3rrr+bHDvs//ANjn81NBNfDdwlWiVJVHYoH3VPSh5IC81u6sE+S0pPg86Pcuq3aPAcPs2ukU04ok5UpD7okxPHPoAOdPGU9h9FU+02zib1oNlRSpJzJUBMGI1HMGnSp31ivYlChsjh2HXalpTbracAzEB93rCeMhQJIJ4Htpn+4a0+q7/mHviV07KbFiyUpal51qGWQnKAJnSSSSYHopmynsNS6cOEiHYX/uGtPqu/5h74lH3DWn1Xf8w98Srx11KRKiEjtJA99cocChKSCO0GfdTpw8kCi+4a0+q7/mHviUfcNafVd/zD3xKvwK5ynsPop04eSIF/7hrT6rv+Ye+JUW2wlu1v20s50hdu8VAurVJDtuB5ajHE8Kasp7D6Kob7+0Gf8ADP8A722rTXhFQbSB97J/gXf8Tdfv3KTd6VzNw0j6rc/rKP8ALTlsn+Bd/wATdfv3Kzfbq5z3734pSj9VKR75qxQ+lehlEq3cOUllD/0FqWkeKcvvn2GrhW1B/wCGi0nrZ4P5vywP1jHgKZrbAemwZKAOvlLyfHMpQ9KdPPWb1uWpnuSkYcosqf8AoJWlHiVBR9kD9YU17rLiH3kfWbB/VUP4KNWeLYF0GDFsjrJyOL/KK0z6AcvmpZ2AuMl81+MFo9KSR7QKXumRujs3hLIvnNT5LfP8UU97Cn/kGfBf7a6Qt4g/59z8lv8AZFO+wV4g2LYzJlGcKkgR11HXsEEGaxexD2M42lcPyy51P4Vzn+OqtJxPF1W2GodT5fRMpTPIqSgT5tT5qzDHrhLly+tJlKnHCD2gqJBrVbq1acw5CH1ZEdE1KjplOVEHzKiplwS+DLsPsl3r+VTqQtUnO6rj3TzPdT3sbsW5avKcdUkgJhGQmDPEkacBpHf3UtYtsA600p5DjbrSQVSDBjtgyD5jXzsHjTrd020FEtuHKUTI4GCByIPZ31L1Wgeux97xlkXyoJ8hvn+LTRs1iot8KS8vXLn07SXFBI85IpV3j/15X5Df7NWDzRVgSCPouSfDpFj3kVHCHCFq+xG4vnRmKnFKMJQOA7kp4D/c0xbMbKXVtdsOLbKUSQopUDHVV5WU6Dhx0qr2ExBtm8Sp0gApUkKPBJMQT2DlPfWsm+bBSM6ZWYSMwlWk6AcdBSTtoG7GZ7zv64n80j9t2qbDtqH7dpTLSwhKiSdBOoAME8NBVzvO/rifzSP23as9gLq2TarD6mQekJhwpmMqPraxxqeBwKOzzrKbhtdwVBCSFdVMyQZE6zE6mJNaltU+F4e+tBBSpuQRzBKYIrL9plsG6cNvHRSIgQJgZso7JmKbsNWo4E7PIOAeHSD+M1D4YfmJGHYm4y4HGyc4CgDxjMkpkDt1076Ydm8GuxeMPOtOhOeStYPNKtVE6jz1X7EMBd+wCJgqV+qhSh7QK1+5QVIWBxKVAeJBApJ2DZke1m1K7p1QCiGUkhCRoDH0ldpPHXhXRb7N3iEC4Q04kDrBSdFAcZABzR5qq7c5FpKhISoZh2wRI9hFbUNpbXo+l6ZvJE+UJ8MvGe6JqW7bB6GKruFKUVFRJJJOvMmTWl7yVEWTcf3iP2F1m106FOLUkQlSlEDsBUSB5hpWkbyv6k3+cR+wuj3Qe6KndYsl5+Sfwaf2xS9tW4fltxqfwiudMG6r8M/+bT+2KXdrP67cfnFUW45JX3P3t0yHykrQlMIlQ8lIjqJJ4aefvqLsxjK7a4bUkkJKkhaeSgTBkdomQa1nAB/ybH5pH7IrF2Pwqfyx+0KJ3CdzQt4uEXDy2Sy2tYSlYOUcJKYmkO/w99ggPIW2VagK0mttv71DLa3VmEoBJP8Ap3nh56xXGMVXdvqdVxUYSJ0SOCRJ007fE1EWIk7ZLA1Xj4SSro09ZwyeHIDvVw9J5Vot2kDEGABAFs8ABy++21dOzKrS0YS0LhkqOqyHE9ZR8/AcBXfff2gz/hn/AN7bVWxLvBmMmfeyQ+8uf4m6/fuUlYju/vXXXHIb661K8vtUT2Vr726rDFqUtVscylKUqHnhJJJJgORqTXx80mF/Zj6974lV4YrKkrEJ2KnDLQtMtN/UQlPnCQD7aTLfd6tN/wBIQn5OFlYE6/WCcscM2ngK0n5pML+zH173xKPmkwv7MfXvfErLxfYXKTHLAv2zzQ8paFATwmNJ88Uh4PsFeM3DTpDcIWlRhfIHXl2TWr/NJhf2Y+ve+JR80mF/Zj6974lFi7cBSEvbHYz5ZDjZCXUiNeChxAMagjWD30kObv74GOhnvC0R7/fW1/NJhf2Y+ve+JR80mF/Zj6974lSsZbgKRlOB7tHSsKuYSgGSgHMpXdI0A75NNW2GAO3bKW2lpTBzFJBhUDQSOEa8vdTZ80mF/Zj6974lHzSYX9mPr3viVHjOwzGKnYK/HV6LTucTH7VNWx+wirZYfeIKxOVKdQmREk8zHZw760D5pML+zH173xKPmkwv7MfXvfEqXjOwzGbbYbF3N1dF1sIylKB1lQdBB0imLZvA1NWSbd9IPlhQBkEKUo8fA0z/ADSYX9mPr3viUfNJhf2Y+ve+JUeL7DMZLjO7N5CibchxHIEhKh3GdD4yPCu7ZLYq6aum3nEBCUEkyoEnqkaBM9vOK1T5pML+zH173xKPmkwv7MfXvfEqfGdhmZnW2ux9xdXAcaCMobSnrKgyFLPCO8VQ/Nredjf6/wD6rY/mkwv7MfXvfEo+aTC/sx9e98SnjOwzGU4futeKh0ziEp5hEqJ8CQAPHWnLFMEmyXasJA6mRAJ04g6n0me2mT5pML+zH173xKPmkwv7MfXvfEqPGdhmMy2V2Iube6becCMqc8wqTqhSRpHaRWgRU35pML+zH173xKPmkwv7MfXvfEo8XfgN3M52r3fKdcU9bwFK1Ug6AnmUngJ5g8+dL9nu5vFrAWhLaealKSY8Akkn/etbN80mF/Zj6974lHzSYX9mPr3viVPjOwzMx5zdpdhRy9GUyYJXrE6TpxinPbLAnbq2Q00BmC0qOYwICVDjHeKbvmkwv7MfXvfEo+aTC/sx9e98So8Z2GYQdhtlH7Rx1ToTCkBIyqnUKnsqox7YG6euXnUBGVayoSuDB7RFar80mF/Zj6974lHzSYX9mPr3viU8Z2GYp8KtFN27TavKS2lJjhISAazhrdxeBYVDcBQPl989la/80mF/Zj6974lHzSYX9mPr3viUWLtwFISNtsFu7vK2yEBodYyuCpXKRHAe89wpT+bW87G/1/8A1Wx/NJhf2Y+ve+JR80mF/Zj6974lFjLcDMY81u3vAoGG9CD5ff4U7339oM/4Z/8Ae21NXzSYX9mPr3viVKwzdzh9usuNMZVFJTJccVoSkkdZZ5geitdXE9SNrBu5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73408" y="1424189"/>
            <a:ext cx="1393746" cy="7655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solidFill>
                  <a:prstClr val="black"/>
                </a:solidFill>
                <a:latin typeface="Calibri"/>
              </a:rPr>
              <a:t>Visualization</a:t>
            </a:r>
            <a:r>
              <a:rPr lang="de-DE" sz="1800" dirty="0">
                <a:solidFill>
                  <a:prstClr val="black"/>
                </a:solidFill>
                <a:latin typeface="Calibri"/>
              </a:rPr>
              <a:t> Module</a:t>
            </a:r>
          </a:p>
        </p:txBody>
      </p:sp>
      <p:sp>
        <p:nvSpPr>
          <p:cNvPr id="25" name="Rechteck 24"/>
          <p:cNvSpPr/>
          <p:nvPr/>
        </p:nvSpPr>
        <p:spPr>
          <a:xfrm>
            <a:off x="4930352" y="6266890"/>
            <a:ext cx="210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Metadata</a:t>
            </a:r>
            <a:endParaRPr lang="de-DE" sz="18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02065" y="4622961"/>
            <a:ext cx="4269167" cy="1654562"/>
            <a:chOff x="2284033" y="4431511"/>
            <a:chExt cx="4269167" cy="1654562"/>
          </a:xfrm>
        </p:grpSpPr>
        <p:pic>
          <p:nvPicPr>
            <p:cNvPr id="5122" name="Picture 2" descr="http://searchengineland.com/figz/wp-content/seloads/2012/03/amazon-logo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755" y="5273676"/>
              <a:ext cx="535541" cy="535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://www.bestwestern-koeln.de/imagesupload/youtub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175" y="5300072"/>
              <a:ext cx="595300" cy="5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http://www.robotiklabor.de/sites/default/files/pictures/feed_itunes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771" y="5300072"/>
              <a:ext cx="494962" cy="49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://www.metalsucks.net/wp-content/uploads/2011/07/spotify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665" y="5341812"/>
              <a:ext cx="463069" cy="463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://kameaudio.com/_extinctionist/wp-content/uploads/2011/02/lastfm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297" y="5300072"/>
              <a:ext cx="546550" cy="54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://www.ibiblio.org/images/june2004/june04_icon_etre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999" y="5378484"/>
              <a:ext cx="649468" cy="249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hteck 15"/>
            <p:cNvSpPr/>
            <p:nvPr/>
          </p:nvSpPr>
          <p:spPr>
            <a:xfrm>
              <a:off x="2284033" y="5767663"/>
              <a:ext cx="28514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+mn-ea"/>
                </a:rPr>
                <a:t>Streaming providers</a:t>
              </a:r>
              <a:endPara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806114" y="4431511"/>
              <a:ext cx="3747086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 err="1">
                  <a:solidFill>
                    <a:prstClr val="black"/>
                  </a:solidFill>
                  <a:latin typeface="Calibri"/>
                </a:rPr>
                <a:t>Physical</a:t>
              </a:r>
              <a:r>
                <a:rPr lang="de-DE" sz="1600" dirty="0">
                  <a:solidFill>
                    <a:prstClr val="black"/>
                  </a:solidFill>
                  <a:latin typeface="Calibri"/>
                </a:rPr>
                <a:t> Wrapper</a:t>
              </a:r>
            </a:p>
          </p:txBody>
        </p:sp>
        <p:sp>
          <p:nvSpPr>
            <p:cNvPr id="24" name="Rechteck 23"/>
            <p:cNvSpPr/>
            <p:nvPr/>
          </p:nvSpPr>
          <p:spPr>
            <a:xfrm>
              <a:off x="4434164" y="5778296"/>
              <a:ext cx="21059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+mn-ea"/>
                </a:rPr>
                <a:t>Downloads</a:t>
              </a:r>
              <a:endPara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cxnSp>
          <p:nvCxnSpPr>
            <p:cNvPr id="19" name="Gerade Verbindung mit Pfeil 18"/>
            <p:cNvCxnSpPr>
              <a:stCxn id="5128" idx="0"/>
            </p:cNvCxnSpPr>
            <p:nvPr/>
          </p:nvCxnSpPr>
          <p:spPr>
            <a:xfrm flipH="1" flipV="1">
              <a:off x="3124199" y="4770065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 flipV="1">
              <a:off x="3595589" y="477360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H="1" flipV="1">
              <a:off x="4137872" y="477360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 flipH="1" flipV="1">
              <a:off x="4956613" y="477360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 flipV="1">
              <a:off x="5470535" y="4755875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flipH="1" flipV="1">
              <a:off x="6044717" y="4766508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feld 26"/>
          <p:cNvSpPr txBox="1"/>
          <p:nvPr/>
        </p:nvSpPr>
        <p:spPr>
          <a:xfrm rot="16200000">
            <a:off x="-340876" y="5249342"/>
            <a:ext cx="1362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Data </a:t>
            </a:r>
            <a:r>
              <a:rPr lang="de-DE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acquisition</a:t>
            </a:r>
            <a:endParaRPr lang="de-DE" sz="1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4641055" y="4628714"/>
            <a:ext cx="2238003" cy="1591351"/>
            <a:chOff x="6278537" y="4426687"/>
            <a:chExt cx="2238003" cy="1591351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7547436" y="5137501"/>
              <a:ext cx="896642" cy="880537"/>
              <a:chOff x="3324473" y="4892942"/>
              <a:chExt cx="896642" cy="880537"/>
            </a:xfrm>
          </p:grpSpPr>
          <p:sp>
            <p:nvSpPr>
              <p:cNvPr id="11" name="Zylinder 10"/>
              <p:cNvSpPr/>
              <p:nvPr/>
            </p:nvSpPr>
            <p:spPr>
              <a:xfrm>
                <a:off x="3324473" y="4892942"/>
                <a:ext cx="896642" cy="880537"/>
              </a:xfrm>
              <a:prstGeom prst="ca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pic>
            <p:nvPicPr>
              <p:cNvPr id="12" name="Picture 6" descr="http://rbrainz.rubyforge.org/img/musicbrainz_logo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04" y="5124979"/>
                <a:ext cx="756444" cy="5239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7410890" y="4428176"/>
              <a:ext cx="1105650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400" dirty="0">
                  <a:solidFill>
                    <a:prstClr val="black"/>
                  </a:solidFill>
                  <a:latin typeface="Calibri"/>
                </a:rPr>
                <a:t>D2R </a:t>
              </a:r>
              <a:r>
                <a:rPr lang="de-DE" sz="1400" dirty="0" err="1">
                  <a:solidFill>
                    <a:prstClr val="black"/>
                  </a:solidFill>
                  <a:latin typeface="Calibri"/>
                </a:rPr>
                <a:t>Transf</a:t>
              </a:r>
              <a:r>
                <a:rPr lang="de-DE" sz="1400" dirty="0">
                  <a:solidFill>
                    <a:prstClr val="black"/>
                  </a:solidFill>
                  <a:latin typeface="Calibri"/>
                </a:rPr>
                <a:t>.</a:t>
              </a:r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H="1" flipV="1">
              <a:off x="7974491" y="4745241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34" name="Picture 14" descr="http://upload.wikimedia.org/wikipedia/commons/thumb/7/73/DBpediaLogo.svg/263px-DBpediaLogo.svg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742" y="5316519"/>
              <a:ext cx="698163" cy="430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http://io12-knowledge.appspot.com/images/freebase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537" y="5316519"/>
              <a:ext cx="472263" cy="47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feld 42"/>
            <p:cNvSpPr txBox="1"/>
            <p:nvPr/>
          </p:nvSpPr>
          <p:spPr>
            <a:xfrm>
              <a:off x="6306860" y="4426687"/>
              <a:ext cx="1045595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400" dirty="0">
                  <a:solidFill>
                    <a:prstClr val="black"/>
                  </a:solidFill>
                  <a:latin typeface="Calibri"/>
                </a:rPr>
                <a:t>LD Wrapper</a:t>
              </a:r>
            </a:p>
          </p:txBody>
        </p:sp>
        <p:cxnSp>
          <p:nvCxnSpPr>
            <p:cNvPr id="44" name="Gerade Verbindung mit Pfeil 43"/>
            <p:cNvCxnSpPr/>
            <p:nvPr/>
          </p:nvCxnSpPr>
          <p:spPr>
            <a:xfrm flipH="1" flipV="1">
              <a:off x="7084857" y="472751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 flipH="1" flipV="1">
              <a:off x="6514668" y="4727512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chteck 45"/>
          <p:cNvSpPr/>
          <p:nvPr/>
        </p:nvSpPr>
        <p:spPr>
          <a:xfrm>
            <a:off x="1433508" y="6225343"/>
            <a:ext cx="210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Musical Content</a:t>
            </a:r>
            <a:endParaRPr lang="de-DE" sz="18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8" name="Textfeld 47"/>
          <p:cNvSpPr txBox="1"/>
          <p:nvPr/>
        </p:nvSpPr>
        <p:spPr>
          <a:xfrm rot="16200000">
            <a:off x="-158979" y="1611104"/>
            <a:ext cx="1011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Application</a:t>
            </a:r>
            <a:endParaRPr lang="de-DE" sz="1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9" name="Würfel 48"/>
          <p:cNvSpPr/>
          <p:nvPr/>
        </p:nvSpPr>
        <p:spPr>
          <a:xfrm>
            <a:off x="1562591" y="1382220"/>
            <a:ext cx="1844089" cy="765543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Analysis &amp; Mining Module</a:t>
            </a:r>
          </a:p>
        </p:txBody>
      </p:sp>
      <p:cxnSp>
        <p:nvCxnSpPr>
          <p:cNvPr id="57" name="Gerade Verbindung mit Pfeil 56"/>
          <p:cNvCxnSpPr>
            <a:stCxn id="9" idx="0"/>
          </p:cNvCxnSpPr>
          <p:nvPr/>
        </p:nvCxnSpPr>
        <p:spPr>
          <a:xfrm flipV="1">
            <a:off x="6470281" y="1165847"/>
            <a:ext cx="0" cy="258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38" name="Picture 18" descr="http://icons.iconarchive.com/icons/dryicons/aesthetica-2/128/community-users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23" y="511631"/>
            <a:ext cx="696190" cy="6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 rot="16200000">
            <a:off x="-272400" y="3616202"/>
            <a:ext cx="123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LD Dataset</a:t>
            </a:r>
          </a:p>
        </p:txBody>
      </p:sp>
      <p:sp>
        <p:nvSpPr>
          <p:cNvPr id="64" name="Textfeld 63"/>
          <p:cNvSpPr txBox="1"/>
          <p:nvPr/>
        </p:nvSpPr>
        <p:spPr>
          <a:xfrm rot="16200000">
            <a:off x="-72746" y="2546254"/>
            <a:ext cx="83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Access</a:t>
            </a:r>
          </a:p>
        </p:txBody>
      </p:sp>
      <p:cxnSp>
        <p:nvCxnSpPr>
          <p:cNvPr id="52" name="Gerade Verbindung mit Pfeil 51"/>
          <p:cNvCxnSpPr>
            <a:stCxn id="17" idx="0"/>
          </p:cNvCxnSpPr>
          <p:nvPr/>
        </p:nvCxnSpPr>
        <p:spPr>
          <a:xfrm flipV="1">
            <a:off x="2697689" y="4263656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5224636" y="4247036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6347643" y="4238999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8558499" y="4263656"/>
            <a:ext cx="0" cy="873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44" name="Picture 24" descr="http://richard.cyganiak.de/2007/10/lod/lod-datasets_2010-09-22_color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552" y="5364923"/>
            <a:ext cx="1062273" cy="6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feld 75"/>
          <p:cNvSpPr txBox="1"/>
          <p:nvPr/>
        </p:nvSpPr>
        <p:spPr>
          <a:xfrm>
            <a:off x="7044688" y="4621762"/>
            <a:ext cx="1045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Calibri"/>
              </a:rPr>
              <a:t>LD Wrapper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 flipV="1">
            <a:off x="7514222" y="4243645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lussdiagramm: Mehrere Dokumente 52"/>
          <p:cNvSpPr/>
          <p:nvPr/>
        </p:nvSpPr>
        <p:spPr>
          <a:xfrm>
            <a:off x="8102012" y="5156235"/>
            <a:ext cx="869319" cy="1009931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RDF/ XML</a:t>
            </a:r>
          </a:p>
        </p:txBody>
      </p:sp>
      <p:sp>
        <p:nvSpPr>
          <p:cNvPr id="81" name="Zylinder 80"/>
          <p:cNvSpPr/>
          <p:nvPr/>
        </p:nvSpPr>
        <p:spPr>
          <a:xfrm>
            <a:off x="7331090" y="3266943"/>
            <a:ext cx="1052741" cy="83524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Calibri"/>
              </a:rPr>
              <a:t>Integrated Dataset</a:t>
            </a:r>
          </a:p>
        </p:txBody>
      </p:sp>
      <p:sp>
        <p:nvSpPr>
          <p:cNvPr id="82" name="Rechteck 81"/>
          <p:cNvSpPr/>
          <p:nvPr/>
        </p:nvSpPr>
        <p:spPr>
          <a:xfrm>
            <a:off x="2821367" y="3280326"/>
            <a:ext cx="1393746" cy="765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solidFill>
                  <a:prstClr val="black"/>
                </a:solidFill>
                <a:latin typeface="Calibri"/>
              </a:rPr>
              <a:t>Interlinking</a:t>
            </a:r>
            <a:endParaRPr lang="de-DE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4741642" y="3288210"/>
            <a:ext cx="1393746" cy="765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solidFill>
                  <a:prstClr val="black"/>
                </a:solidFill>
                <a:latin typeface="Calibri"/>
              </a:rPr>
              <a:t>Cleansing</a:t>
            </a:r>
            <a:endParaRPr lang="de-DE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0" name="Gerade Verbindung 59"/>
          <p:cNvCxnSpPr/>
          <p:nvPr/>
        </p:nvCxnSpPr>
        <p:spPr>
          <a:xfrm>
            <a:off x="654018" y="4263656"/>
            <a:ext cx="831985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646923" y="3108197"/>
            <a:ext cx="831985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639828" y="2335526"/>
            <a:ext cx="831985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Picture 20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1" y="2401797"/>
            <a:ext cx="596689" cy="59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hteck 91"/>
          <p:cNvSpPr/>
          <p:nvPr/>
        </p:nvSpPr>
        <p:spPr>
          <a:xfrm>
            <a:off x="947184" y="3288210"/>
            <a:ext cx="1393746" cy="765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solidFill>
                  <a:prstClr val="black"/>
                </a:solidFill>
                <a:latin typeface="Calibri"/>
              </a:rPr>
              <a:t>Vocabulary</a:t>
            </a:r>
            <a:r>
              <a:rPr lang="de-DE" sz="1800" dirty="0">
                <a:solidFill>
                  <a:prstClr val="black"/>
                </a:solidFill>
                <a:latin typeface="Calibri"/>
              </a:rPr>
              <a:t> Mapping</a:t>
            </a:r>
          </a:p>
        </p:txBody>
      </p:sp>
      <p:sp>
        <p:nvSpPr>
          <p:cNvPr id="61" name="Kreuz 60"/>
          <p:cNvSpPr/>
          <p:nvPr/>
        </p:nvSpPr>
        <p:spPr>
          <a:xfrm>
            <a:off x="2484636" y="3590841"/>
            <a:ext cx="202518" cy="187444"/>
          </a:xfrm>
          <a:prstGeom prst="plus">
            <a:avLst>
              <a:gd name="adj" fmla="val 3452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4" name="Kreuz 93"/>
          <p:cNvSpPr/>
          <p:nvPr/>
        </p:nvSpPr>
        <p:spPr>
          <a:xfrm>
            <a:off x="4398984" y="3594964"/>
            <a:ext cx="202518" cy="187444"/>
          </a:xfrm>
          <a:prstGeom prst="plus">
            <a:avLst>
              <a:gd name="adj" fmla="val 3452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Pfeil nach rechts 61"/>
          <p:cNvSpPr/>
          <p:nvPr/>
        </p:nvSpPr>
        <p:spPr>
          <a:xfrm>
            <a:off x="6522486" y="3556221"/>
            <a:ext cx="253396" cy="2134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6" name="Gerade Verbindung mit Pfeil 95"/>
          <p:cNvCxnSpPr/>
          <p:nvPr/>
        </p:nvCxnSpPr>
        <p:spPr>
          <a:xfrm flipV="1">
            <a:off x="7835605" y="2799488"/>
            <a:ext cx="0" cy="461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6210352" y="2412430"/>
            <a:ext cx="129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SPARQL </a:t>
            </a:r>
            <a:r>
              <a:rPr lang="de-DE" sz="1800" dirty="0" err="1">
                <a:solidFill>
                  <a:prstClr val="black"/>
                </a:solidFill>
                <a:latin typeface="Calibri"/>
                <a:ea typeface="+mn-ea"/>
              </a:rPr>
              <a:t>Endpoint</a:t>
            </a:r>
            <a:endParaRPr lang="de-DE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7794867" y="3087213"/>
            <a:ext cx="12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Publishing</a:t>
            </a:r>
          </a:p>
        </p:txBody>
      </p:sp>
      <p:pic>
        <p:nvPicPr>
          <p:cNvPr id="103" name="Picture 20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315" y="529130"/>
            <a:ext cx="596689" cy="59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Flussdiagramm: Mehrere Dokumente 104"/>
          <p:cNvSpPr/>
          <p:nvPr/>
        </p:nvSpPr>
        <p:spPr>
          <a:xfrm>
            <a:off x="4244861" y="1383080"/>
            <a:ext cx="763677" cy="845178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dirty="0" err="1">
                <a:solidFill>
                  <a:prstClr val="black"/>
                </a:solidFill>
                <a:latin typeface="Calibri"/>
              </a:rPr>
              <a:t>RDFa</a:t>
            </a:r>
            <a:endParaRPr lang="de-DE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Gerade Verbindung mit Pfeil 105"/>
          <p:cNvCxnSpPr/>
          <p:nvPr/>
        </p:nvCxnSpPr>
        <p:spPr>
          <a:xfrm flipV="1">
            <a:off x="4555509" y="1149022"/>
            <a:ext cx="0" cy="258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105" idx="3"/>
            <a:endCxn id="9" idx="1"/>
          </p:cNvCxnSpPr>
          <p:nvPr/>
        </p:nvCxnSpPr>
        <p:spPr>
          <a:xfrm>
            <a:off x="5008538" y="1805669"/>
            <a:ext cx="764870" cy="1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88" idx="0"/>
            <a:endCxn id="9" idx="3"/>
          </p:cNvCxnSpPr>
          <p:nvPr/>
        </p:nvCxnSpPr>
        <p:spPr>
          <a:xfrm rot="16200000" flipV="1">
            <a:off x="7172112" y="1802003"/>
            <a:ext cx="594836" cy="6047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6900995" y="6270428"/>
            <a:ext cx="210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Other content</a:t>
            </a:r>
            <a:endParaRPr lang="de-DE" sz="18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03976" y="2565549"/>
            <a:ext cx="349006" cy="3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:org1 :affiliates :auth1, :auth2 .</a:t>
            </a:r>
          </a:p>
          <a:p>
            <a:r>
              <a:rPr lang="en-US" sz="1600" dirty="0">
                <a:latin typeface="Courier"/>
                <a:cs typeface="Courier"/>
              </a:rPr>
              <a:t>:auth1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:book1, :book2 .</a:t>
            </a:r>
          </a:p>
          <a:p>
            <a:r>
              <a:rPr lang="en-US" sz="1600" dirty="0">
                <a:latin typeface="Courier"/>
                <a:cs typeface="Courier"/>
              </a:rPr>
              <a:t>:book1 :price 9 .</a:t>
            </a:r>
          </a:p>
          <a:p>
            <a:r>
              <a:rPr lang="en-US" sz="1600" dirty="0">
                <a:latin typeface="Courier"/>
                <a:cs typeface="Courier"/>
              </a:rPr>
              <a:t>:book2 :price 5 .</a:t>
            </a:r>
          </a:p>
          <a:p>
            <a:r>
              <a:rPr lang="en-US" sz="1600" dirty="0">
                <a:latin typeface="Courier"/>
                <a:cs typeface="Courier"/>
              </a:rPr>
              <a:t>:auth2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:book3 .</a:t>
            </a:r>
          </a:p>
          <a:p>
            <a:r>
              <a:rPr lang="en-US" sz="1600" dirty="0">
                <a:latin typeface="Courier"/>
                <a:cs typeface="Courier"/>
              </a:rPr>
              <a:t>:book3 :price 7 .</a:t>
            </a:r>
          </a:p>
          <a:p>
            <a:r>
              <a:rPr lang="en-US" sz="1600" dirty="0">
                <a:latin typeface="Courier"/>
                <a:cs typeface="Courier"/>
              </a:rPr>
              <a:t>:org2 :affiliates :auth3 .</a:t>
            </a:r>
          </a:p>
          <a:p>
            <a:r>
              <a:rPr lang="en-US" sz="1600" dirty="0">
                <a:latin typeface="Courier"/>
                <a:cs typeface="Courier"/>
              </a:rPr>
              <a:t>:auth3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:book4 .</a:t>
            </a:r>
          </a:p>
          <a:p>
            <a:r>
              <a:rPr lang="en-US" sz="1600" dirty="0">
                <a:latin typeface="Courier"/>
                <a:cs typeface="Courier"/>
              </a:rPr>
              <a:t>:book4 :price 7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998" y="362075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Aggregation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80334"/>
              </p:ext>
            </p:extLst>
          </p:nvPr>
        </p:nvGraphicFramePr>
        <p:xfrm>
          <a:off x="293870" y="5735924"/>
          <a:ext cx="2470823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totalPrice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8829" y="5275051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19203" y="4086847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09462" y="5802922"/>
            <a:ext cx="953048" cy="19231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Left Brace 11"/>
          <p:cNvSpPr/>
          <p:nvPr/>
        </p:nvSpPr>
        <p:spPr>
          <a:xfrm>
            <a:off x="192978" y="1674069"/>
            <a:ext cx="201576" cy="1338495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92978" y="3160631"/>
            <a:ext cx="201576" cy="622852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37946"/>
              </p:ext>
            </p:extLst>
          </p:nvPr>
        </p:nvGraphicFramePr>
        <p:xfrm>
          <a:off x="6145640" y="4993463"/>
          <a:ext cx="2656438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711045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907" y="3197866"/>
            <a:ext cx="4434028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} GROUP BY ?y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80832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34200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701" y="273177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210"/>
              </p:ext>
            </p:extLst>
          </p:nvPr>
        </p:nvGraphicFramePr>
        <p:xfrm>
          <a:off x="5276186" y="2961474"/>
          <a:ext cx="3144891" cy="33830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"Alice"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"Alice Foo"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"Bob"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"Bob Bar"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"B. Bar"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"Carol"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"Carol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75001" y="2500602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5018987" y="3325081"/>
            <a:ext cx="201576" cy="950920"/>
          </a:xfrm>
          <a:prstGeom prst="leftBrace">
            <a:avLst/>
          </a:prstGeom>
          <a:ln w="57150" cmpd="sng">
            <a:solidFill>
              <a:srgbClr val="FF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5018987" y="4350850"/>
            <a:ext cx="201576" cy="950920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018987" y="5366850"/>
            <a:ext cx="201576" cy="950920"/>
          </a:xfrm>
          <a:prstGeom prst="leftBrac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231125" y="4109771"/>
            <a:ext cx="424413" cy="139844"/>
          </a:xfrm>
          <a:prstGeom prst="straightConnector1">
            <a:avLst/>
          </a:prstGeom>
          <a:ln w="57150" cmpd="sng">
            <a:solidFill>
              <a:srgbClr val="FF8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8231125" y="5125771"/>
            <a:ext cx="424413" cy="139844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H="1" flipV="1">
            <a:off x="8231125" y="6151540"/>
            <a:ext cx="424413" cy="139844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triangle" w="med" len="lg"/>
          </a:ln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97287"/>
              </p:ext>
            </p:extLst>
          </p:nvPr>
        </p:nvGraphicFramePr>
        <p:xfrm>
          <a:off x="1075408" y="5315847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urier"/>
                          <a:cs typeface="Courier"/>
                        </a:rPr>
                        <a:t>”B. 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80367" y="4854974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9" y="6259397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733929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0099"/>
              </p:ext>
            </p:extLst>
          </p:nvPr>
        </p:nvGraphicFramePr>
        <p:xfrm>
          <a:off x="6165178" y="4964155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"B.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73868" y="4513052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962769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04550"/>
              </p:ext>
            </p:extLst>
          </p:nvPr>
        </p:nvGraphicFramePr>
        <p:xfrm>
          <a:off x="6165178" y="4964155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"B.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73868" y="4513052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077" y="4220307"/>
            <a:ext cx="2608385" cy="605693"/>
          </a:xfrm>
          <a:prstGeom prst="rect">
            <a:avLst/>
          </a:prstGeom>
          <a:ln w="57150" cmpd="sng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70676"/>
              </p:ext>
            </p:extLst>
          </p:nvPr>
        </p:nvGraphicFramePr>
        <p:xfrm>
          <a:off x="6165178" y="3293609"/>
          <a:ext cx="1220361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53638" y="3272352"/>
            <a:ext cx="144613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588" y="1234245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383" y="768156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918308" y="2506545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94649"/>
              </p:ext>
            </p:extLst>
          </p:nvPr>
        </p:nvGraphicFramePr>
        <p:xfrm>
          <a:off x="2736178" y="4993468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urier"/>
                          <a:cs typeface="Courier"/>
                        </a:rPr>
                        <a:t>"B. 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44868" y="4503289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85" y="1764083"/>
            <a:ext cx="2608385" cy="605693"/>
          </a:xfrm>
          <a:prstGeom prst="rect">
            <a:avLst/>
          </a:prstGeom>
          <a:ln w="57150" cmpd="sng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38861"/>
              </p:ext>
            </p:extLst>
          </p:nvPr>
        </p:nvGraphicFramePr>
        <p:xfrm>
          <a:off x="469721" y="4993468"/>
          <a:ext cx="1220361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2793" y="4503289"/>
            <a:ext cx="224720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53141"/>
              </p:ext>
            </p:extLst>
          </p:nvPr>
        </p:nvGraphicFramePr>
        <p:xfrm>
          <a:off x="6145640" y="4993463"/>
          <a:ext cx="2656438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"B. Bar"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5" name="Oval 4"/>
          <p:cNvSpPr/>
          <p:nvPr/>
        </p:nvSpPr>
        <p:spPr>
          <a:xfrm>
            <a:off x="1895232" y="5364096"/>
            <a:ext cx="693616" cy="429846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JOIN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8232" y="5158164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  <a:latin typeface="+mn-lt"/>
              </a:rPr>
              <a:t>=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5573" y="1234246"/>
            <a:ext cx="3237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BACC6"/>
                </a:solidFill>
                <a:latin typeface="+mn-lt"/>
              </a:rPr>
              <a:t>Return a name (the one with the lowest sort order) for all the people that know Alice and have a name.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73680"/>
              </p:ext>
            </p:extLst>
          </p:nvPr>
        </p:nvGraphicFramePr>
        <p:xfrm>
          <a:off x="6145640" y="4993463"/>
          <a:ext cx="2656438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"B. Bar"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4945" y="1632546"/>
            <a:ext cx="39208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RDF Dataset =</a:t>
            </a:r>
          </a:p>
          <a:p>
            <a:r>
              <a:rPr lang="en-US" sz="3200" dirty="0">
                <a:latin typeface="+mn-lt"/>
              </a:rPr>
              <a:t>	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default graph</a:t>
            </a:r>
          </a:p>
          <a:p>
            <a:r>
              <a:rPr lang="en-US" sz="3200" dirty="0">
                <a:latin typeface="+mn-lt"/>
              </a:rPr>
              <a:t>	+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named graph 1</a:t>
            </a:r>
          </a:p>
          <a:p>
            <a:r>
              <a:rPr lang="en-US" sz="3200" dirty="0">
                <a:latin typeface="+mn-lt"/>
              </a:rPr>
              <a:t>	+ </a:t>
            </a:r>
            <a:r>
              <a:rPr lang="en-US" sz="3200" dirty="0">
                <a:solidFill>
                  <a:srgbClr val="689C9A"/>
                </a:solidFill>
                <a:latin typeface="+mn-lt"/>
              </a:rPr>
              <a:t>named graph 2</a:t>
            </a:r>
          </a:p>
          <a:p>
            <a:r>
              <a:rPr lang="en-US" sz="3200" dirty="0">
                <a:latin typeface="+mn-lt"/>
              </a:rPr>
              <a:t>	+ </a:t>
            </a:r>
            <a:r>
              <a:rPr lang="en-US" sz="3200" dirty="0">
                <a:solidFill>
                  <a:srgbClr val="689C9A"/>
                </a:solidFill>
                <a:latin typeface="+mn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528" y="5542844"/>
            <a:ext cx="857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… the SPARQL queries seen so far target 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82078" y="1426308"/>
            <a:ext cx="2989384" cy="52753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 graph</a:t>
            </a:r>
          </a:p>
        </p:txBody>
      </p:sp>
      <p:sp>
        <p:nvSpPr>
          <p:cNvPr id="4" name="Oval 3"/>
          <p:cNvSpPr/>
          <p:nvPr/>
        </p:nvSpPr>
        <p:spPr>
          <a:xfrm>
            <a:off x="4796692" y="1387231"/>
            <a:ext cx="3028462" cy="52753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named graph 1</a:t>
            </a:r>
          </a:p>
        </p:txBody>
      </p:sp>
      <p:sp>
        <p:nvSpPr>
          <p:cNvPr id="5" name="Oval 4"/>
          <p:cNvSpPr/>
          <p:nvPr/>
        </p:nvSpPr>
        <p:spPr>
          <a:xfrm>
            <a:off x="4796692" y="2237154"/>
            <a:ext cx="3028462" cy="52753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named graph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8403" y="3484610"/>
            <a:ext cx="5173828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?x ?y</a:t>
            </a:r>
          </a:p>
          <a:p>
            <a:r>
              <a:rPr lang="en-US" sz="1600" dirty="0">
                <a:latin typeface="Courier"/>
                <a:cs typeface="Courier"/>
              </a:rPr>
              <a:t>FROM 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/a&gt;</a:t>
            </a:r>
          </a:p>
          <a:p>
            <a:r>
              <a:rPr lang="en-US" sz="1600" dirty="0">
                <a:latin typeface="Courier"/>
                <a:cs typeface="Courier"/>
              </a:rPr>
              <a:t>FROM 		</a:t>
            </a:r>
            <a:r>
              <a:rPr lang="en-US" sz="1600" dirty="0">
                <a:solidFill>
                  <a:srgbClr val="A47B38"/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rgbClr val="A47B38"/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rgbClr val="A47B38"/>
                </a:solidFill>
                <a:latin typeface="Courier"/>
                <a:cs typeface="Courier"/>
              </a:rPr>
              <a:t>/b&gt;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FROM NAMED 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/c&gt;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FROM NAMED 	</a:t>
            </a:r>
            <a:r>
              <a:rPr lang="en-US" sz="1600" dirty="0">
                <a:solidFill>
                  <a:srgbClr val="689C9A"/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rgbClr val="689C9A"/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rgbClr val="689C9A"/>
                </a:solidFill>
                <a:latin typeface="Courier"/>
                <a:cs typeface="Courier"/>
              </a:rPr>
              <a:t>/d&gt;</a:t>
            </a:r>
          </a:p>
          <a:p>
            <a:r>
              <a:rPr lang="en-US" sz="1600" dirty="0">
                <a:latin typeface="Courier"/>
                <a:cs typeface="Courier"/>
              </a:rPr>
              <a:t>WHERE …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Specifying Datasets Explicitly</a:t>
            </a:r>
          </a:p>
        </p:txBody>
      </p:sp>
      <p:sp>
        <p:nvSpPr>
          <p:cNvPr id="10" name="Freeform 9"/>
          <p:cNvSpPr/>
          <p:nvPr/>
        </p:nvSpPr>
        <p:spPr>
          <a:xfrm>
            <a:off x="2364153" y="1944078"/>
            <a:ext cx="2188305" cy="1790902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8305" h="2823308">
                <a:moveTo>
                  <a:pt x="2188305" y="2823308"/>
                </a:moveTo>
                <a:cubicBezTo>
                  <a:pt x="2178538" y="1726713"/>
                  <a:pt x="0" y="1307449"/>
                  <a:pt x="0" y="0"/>
                </a:cubicBezTo>
              </a:path>
            </a:pathLst>
          </a:custGeom>
          <a:ln>
            <a:solidFill>
              <a:srgbClr val="6D5225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61154" y="3734980"/>
            <a:ext cx="2881923" cy="595923"/>
          </a:xfrm>
          <a:prstGeom prst="rect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61154" y="4448134"/>
            <a:ext cx="2881923" cy="361461"/>
          </a:xfrm>
          <a:prstGeom prst="rect">
            <a:avLst/>
          </a:prstGeom>
          <a:ln w="28575" cmpd="sng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1154" y="4956134"/>
            <a:ext cx="2881923" cy="361461"/>
          </a:xfrm>
          <a:prstGeom prst="rect">
            <a:avLst/>
          </a:prstGeom>
          <a:ln w="28575" cmpd="sng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52843" y="2588848"/>
            <a:ext cx="1226908" cy="2022245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  <a:gd name="connsiteX0" fmla="*/ 732690 w 732690"/>
              <a:gd name="connsiteY0" fmla="*/ 2442308 h 2442308"/>
              <a:gd name="connsiteX1" fmla="*/ 0 w 732690"/>
              <a:gd name="connsiteY1" fmla="*/ 0 h 2442308"/>
              <a:gd name="connsiteX0" fmla="*/ 732690 w 1134204"/>
              <a:gd name="connsiteY0" fmla="*/ 2442308 h 2442308"/>
              <a:gd name="connsiteX1" fmla="*/ 0 w 1134204"/>
              <a:gd name="connsiteY1" fmla="*/ 0 h 2442308"/>
              <a:gd name="connsiteX0" fmla="*/ 0 w 791001"/>
              <a:gd name="connsiteY0" fmla="*/ 2989385 h 2989385"/>
              <a:gd name="connsiteX1" fmla="*/ 664310 w 791001"/>
              <a:gd name="connsiteY1" fmla="*/ 0 h 2989385"/>
              <a:gd name="connsiteX0" fmla="*/ 0 w 1106967"/>
              <a:gd name="connsiteY0" fmla="*/ 3096846 h 3096846"/>
              <a:gd name="connsiteX1" fmla="*/ 1103926 w 1106967"/>
              <a:gd name="connsiteY1" fmla="*/ 0 h 3096846"/>
              <a:gd name="connsiteX0" fmla="*/ 0 w 1261233"/>
              <a:gd name="connsiteY0" fmla="*/ 3096846 h 3096846"/>
              <a:gd name="connsiteX1" fmla="*/ 1103926 w 1261233"/>
              <a:gd name="connsiteY1" fmla="*/ 0 h 3096846"/>
              <a:gd name="connsiteX0" fmla="*/ 0 w 1226908"/>
              <a:gd name="connsiteY0" fmla="*/ 3096846 h 3096846"/>
              <a:gd name="connsiteX1" fmla="*/ 1103926 w 1226908"/>
              <a:gd name="connsiteY1" fmla="*/ 0 h 309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6908" h="3096846">
                <a:moveTo>
                  <a:pt x="0" y="3096846"/>
                </a:moveTo>
                <a:cubicBezTo>
                  <a:pt x="976925" y="3065097"/>
                  <a:pt x="1475157" y="594295"/>
                  <a:pt x="1103926" y="0"/>
                </a:cubicBezTo>
              </a:path>
            </a:pathLst>
          </a:custGeom>
          <a:ln>
            <a:solidFill>
              <a:srgbClr val="6D7D7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633305" y="1670539"/>
            <a:ext cx="1609331" cy="3466882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  <a:gd name="connsiteX0" fmla="*/ 732690 w 732690"/>
              <a:gd name="connsiteY0" fmla="*/ 2442308 h 2442308"/>
              <a:gd name="connsiteX1" fmla="*/ 0 w 732690"/>
              <a:gd name="connsiteY1" fmla="*/ 0 h 2442308"/>
              <a:gd name="connsiteX0" fmla="*/ 732690 w 1134204"/>
              <a:gd name="connsiteY0" fmla="*/ 2442308 h 2442308"/>
              <a:gd name="connsiteX1" fmla="*/ 0 w 1134204"/>
              <a:gd name="connsiteY1" fmla="*/ 0 h 2442308"/>
              <a:gd name="connsiteX0" fmla="*/ 0 w 791001"/>
              <a:gd name="connsiteY0" fmla="*/ 2989385 h 2989385"/>
              <a:gd name="connsiteX1" fmla="*/ 664310 w 791001"/>
              <a:gd name="connsiteY1" fmla="*/ 0 h 2989385"/>
              <a:gd name="connsiteX0" fmla="*/ 0 w 1221156"/>
              <a:gd name="connsiteY0" fmla="*/ 4454770 h 4454770"/>
              <a:gd name="connsiteX1" fmla="*/ 1221156 w 1221156"/>
              <a:gd name="connsiteY1" fmla="*/ 0 h 4454770"/>
              <a:gd name="connsiteX0" fmla="*/ 0 w 1632720"/>
              <a:gd name="connsiteY0" fmla="*/ 4454770 h 4454770"/>
              <a:gd name="connsiteX1" fmla="*/ 1221156 w 1632720"/>
              <a:gd name="connsiteY1" fmla="*/ 0 h 4454770"/>
              <a:gd name="connsiteX0" fmla="*/ 0 w 1609331"/>
              <a:gd name="connsiteY0" fmla="*/ 4484078 h 4484078"/>
              <a:gd name="connsiteX1" fmla="*/ 1191848 w 1609331"/>
              <a:gd name="connsiteY1" fmla="*/ 0 h 44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9331" h="4484078">
                <a:moveTo>
                  <a:pt x="0" y="4484078"/>
                </a:moveTo>
                <a:cubicBezTo>
                  <a:pt x="1221156" y="4481636"/>
                  <a:pt x="2198078" y="1512603"/>
                  <a:pt x="1191848" y="0"/>
                </a:cubicBezTo>
              </a:path>
            </a:pathLst>
          </a:custGeom>
          <a:ln>
            <a:solidFill>
              <a:srgbClr val="6D7D7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6" y="5736912"/>
            <a:ext cx="707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Default graph =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“RDF merged” </a:t>
            </a:r>
            <a:r>
              <a:rPr lang="en-US" sz="2000" dirty="0">
                <a:latin typeface="+mn-lt"/>
              </a:rPr>
              <a:t>graphs in FROM clauses </a:t>
            </a:r>
          </a:p>
          <a:p>
            <a:r>
              <a:rPr lang="en-US" sz="2000" dirty="0">
                <a:latin typeface="+mn-lt"/>
              </a:rPr>
              <a:t>RDF merge = union N-triples, renaming blank nodes to not conflict</a:t>
            </a:r>
          </a:p>
        </p:txBody>
      </p:sp>
    </p:spTree>
    <p:extLst>
      <p:ext uri="{BB962C8B-B14F-4D97-AF65-F5344CB8AC3E}">
        <p14:creationId xmlns:p14="http://schemas.microsoft.com/office/powerpoint/2010/main" val="27881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SPARQL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6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367" y="1296773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  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786" y="859766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RDF Datasets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367" y="3289696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5786" y="2852689"/>
            <a:ext cx="622586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1: </a:t>
            </a:r>
            <a:r>
              <a:rPr lang="en-US" dirty="0">
                <a:latin typeface="Courier"/>
                <a:cs typeface="Courier"/>
              </a:rPr>
              <a:t>http://</a:t>
            </a:r>
            <a:r>
              <a:rPr lang="en-US" dirty="0" err="1">
                <a:latin typeface="Courier"/>
                <a:cs typeface="Courier"/>
              </a:rPr>
              <a:t>example.org</a:t>
            </a:r>
            <a:r>
              <a:rPr lang="en-US" dirty="0">
                <a:latin typeface="Courier"/>
                <a:cs typeface="Courier"/>
              </a:rPr>
              <a:t>/bob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7367" y="4999914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786" y="4562907"/>
            <a:ext cx="65952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2: </a:t>
            </a:r>
            <a:r>
              <a:rPr lang="en-US" dirty="0">
                <a:latin typeface="Courier"/>
                <a:cs typeface="Courier"/>
              </a:rPr>
              <a:t>http://</a:t>
            </a:r>
            <a:r>
              <a:rPr lang="en-US" dirty="0" err="1">
                <a:latin typeface="Courier"/>
                <a:cs typeface="Courier"/>
              </a:rPr>
              <a:t>example.org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alice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61462" y="1963616"/>
            <a:ext cx="214923" cy="1167920"/>
          </a:xfrm>
          <a:custGeom>
            <a:avLst/>
            <a:gdLst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46538 w 214923"/>
              <a:gd name="connsiteY3" fmla="*/ 1162539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62681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89587 w 214923"/>
              <a:gd name="connsiteY3" fmla="*/ 1167920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94968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94827"/>
              <a:gd name="connsiteX1" fmla="*/ 0 w 214923"/>
              <a:gd name="connsiteY1" fmla="*/ 0 h 1194827"/>
              <a:gd name="connsiteX2" fmla="*/ 0 w 214923"/>
              <a:gd name="connsiteY2" fmla="*/ 1182077 h 1194827"/>
              <a:gd name="connsiteX3" fmla="*/ 211112 w 214923"/>
              <a:gd name="connsiteY3" fmla="*/ 1194827 h 1194827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87458"/>
              <a:gd name="connsiteX1" fmla="*/ 0 w 214923"/>
              <a:gd name="connsiteY1" fmla="*/ 0 h 1187458"/>
              <a:gd name="connsiteX2" fmla="*/ 0 w 214923"/>
              <a:gd name="connsiteY2" fmla="*/ 1187458 h 1187458"/>
              <a:gd name="connsiteX3" fmla="*/ 211112 w 214923"/>
              <a:gd name="connsiteY3" fmla="*/ 1167920 h 1187458"/>
              <a:gd name="connsiteX0" fmla="*/ 214923 w 214923"/>
              <a:gd name="connsiteY0" fmla="*/ 0 h 1167920"/>
              <a:gd name="connsiteX1" fmla="*/ 0 w 214923"/>
              <a:gd name="connsiteY1" fmla="*/ 0 h 1167920"/>
              <a:gd name="connsiteX2" fmla="*/ 0 w 214923"/>
              <a:gd name="connsiteY2" fmla="*/ 1165932 h 1167920"/>
              <a:gd name="connsiteX3" fmla="*/ 211112 w 214923"/>
              <a:gd name="connsiteY3" fmla="*/ 1167920 h 116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23" h="1167920">
                <a:moveTo>
                  <a:pt x="214923" y="0"/>
                </a:moveTo>
                <a:lnTo>
                  <a:pt x="0" y="0"/>
                </a:lnTo>
                <a:lnTo>
                  <a:pt x="0" y="1165932"/>
                </a:lnTo>
                <a:lnTo>
                  <a:pt x="211112" y="116792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9105" y="2196737"/>
            <a:ext cx="379008" cy="2620311"/>
          </a:xfrm>
          <a:custGeom>
            <a:avLst/>
            <a:gdLst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46538 w 214923"/>
              <a:gd name="connsiteY3" fmla="*/ 1162539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62681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89587 w 214923"/>
              <a:gd name="connsiteY3" fmla="*/ 1167920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94968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94827"/>
              <a:gd name="connsiteX1" fmla="*/ 0 w 214923"/>
              <a:gd name="connsiteY1" fmla="*/ 0 h 1194827"/>
              <a:gd name="connsiteX2" fmla="*/ 0 w 214923"/>
              <a:gd name="connsiteY2" fmla="*/ 1182077 h 1194827"/>
              <a:gd name="connsiteX3" fmla="*/ 211112 w 214923"/>
              <a:gd name="connsiteY3" fmla="*/ 1194827 h 1194827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87458"/>
              <a:gd name="connsiteX1" fmla="*/ 0 w 214923"/>
              <a:gd name="connsiteY1" fmla="*/ 0 h 1187458"/>
              <a:gd name="connsiteX2" fmla="*/ 0 w 214923"/>
              <a:gd name="connsiteY2" fmla="*/ 1187458 h 1187458"/>
              <a:gd name="connsiteX3" fmla="*/ 211112 w 214923"/>
              <a:gd name="connsiteY3" fmla="*/ 1167920 h 1187458"/>
              <a:gd name="connsiteX0" fmla="*/ 214923 w 214923"/>
              <a:gd name="connsiteY0" fmla="*/ 0 h 1167920"/>
              <a:gd name="connsiteX1" fmla="*/ 0 w 214923"/>
              <a:gd name="connsiteY1" fmla="*/ 0 h 1167920"/>
              <a:gd name="connsiteX2" fmla="*/ 0 w 214923"/>
              <a:gd name="connsiteY2" fmla="*/ 1165932 h 1167920"/>
              <a:gd name="connsiteX3" fmla="*/ 211112 w 214923"/>
              <a:gd name="connsiteY3" fmla="*/ 1167920 h 116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23" h="1167920">
                <a:moveTo>
                  <a:pt x="214923" y="0"/>
                </a:moveTo>
                <a:lnTo>
                  <a:pt x="0" y="0"/>
                </a:lnTo>
                <a:lnTo>
                  <a:pt x="0" y="1165932"/>
                </a:lnTo>
                <a:lnTo>
                  <a:pt x="211112" y="1167920"/>
                </a:ln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87847" y="1836616"/>
            <a:ext cx="1670538" cy="4689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Provenance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7502769" y="4024923"/>
            <a:ext cx="1406769" cy="1914769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+mn-lt"/>
              </a:rPr>
              <a:t>Graphs can be merged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633" y="6201519"/>
            <a:ext cx="811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[Note that blank nodes _:a represent different objects in each of the named graphs!]</a:t>
            </a:r>
          </a:p>
        </p:txBody>
      </p:sp>
    </p:spTree>
    <p:extLst>
      <p:ext uri="{BB962C8B-B14F-4D97-AF65-F5344CB8AC3E}">
        <p14:creationId xmlns:p14="http://schemas.microsoft.com/office/powerpoint/2010/main" val="36375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444" y="2051537"/>
            <a:ext cx="5802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n-lt"/>
              </a:rPr>
              <a:t>Separate graphs enable you to reason about who said what and when</a:t>
            </a:r>
          </a:p>
          <a:p>
            <a:pPr algn="ctr"/>
            <a:r>
              <a:rPr lang="en-US" sz="2800" dirty="0">
                <a:solidFill>
                  <a:srgbClr val="689C9A"/>
                </a:solidFill>
                <a:latin typeface="+mn-lt"/>
              </a:rPr>
              <a:t>(provenance)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522" y="1228390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941" y="752306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Provenance Reasoning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9230" y="742462"/>
            <a:ext cx="271610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prefixes omitted to save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522" y="321154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941" y="2735460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522" y="524354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941" y="4767460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5846" y="2784231"/>
            <a:ext cx="3186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RDF collected on 2004-12-06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5846" y="4806462"/>
            <a:ext cx="3186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+mn-lt"/>
              </a:rPr>
              <a:t>RDF collected on 2005-01-10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20308" y="5968999"/>
            <a:ext cx="791308" cy="31261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3" name="Straight Arrow Connector 22"/>
          <p:cNvCxnSpPr/>
          <p:nvPr/>
        </p:nvCxnSpPr>
        <p:spPr>
          <a:xfrm flipH="1">
            <a:off x="4220308" y="3936999"/>
            <a:ext cx="791308" cy="31261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6" name="TextBox 15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2842"/>
              </p:ext>
            </p:extLst>
          </p:nvPr>
        </p:nvGraphicFramePr>
        <p:xfrm>
          <a:off x="439615" y="5446364"/>
          <a:ext cx="8391769" cy="10739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16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8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mailto:bob@oldcorp.example.org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"2004-12-06"^^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xsd:date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mailto:bob@newcorp.example.org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"2005-01-10"^^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xsd:date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98" y="4972205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984" y="15377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619158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307477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9974" y="4174491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pple Casual"/>
                <a:cs typeface="Apple Casual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465" y="169344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8481" y="162896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8481" y="307926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84" y="153774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324141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2471625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420" y="3665547"/>
            <a:ext cx="6994769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?date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</a:t>
            </a: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 ?g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?name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?date .</a:t>
            </a:r>
          </a:p>
          <a:p>
            <a:r>
              <a:rPr lang="en-US" sz="1600" dirty="0">
                <a:latin typeface="Courier"/>
                <a:cs typeface="Courier"/>
              </a:rPr>
              <a:t>    GRAPH ?g</a:t>
            </a:r>
          </a:p>
          <a:p>
            <a:r>
              <a:rPr lang="en-US" sz="1600" dirty="0">
                <a:latin typeface="Courier"/>
                <a:cs typeface="Courier"/>
              </a:rPr>
              <a:t>     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465" y="169344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8481" y="1348773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8481" y="2459921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628" y="5613404"/>
            <a:ext cx="846747" cy="18741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5" name="TextBox 14"/>
          <p:cNvSpPr txBox="1"/>
          <p:nvPr/>
        </p:nvSpPr>
        <p:spPr>
          <a:xfrm>
            <a:off x="4495345" y="5201048"/>
            <a:ext cx="20561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Default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010" y="5734272"/>
            <a:ext cx="16136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Named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Graphs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3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84" y="72959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243326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2390810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420" y="3538552"/>
            <a:ext cx="6994769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?date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</a:t>
            </a: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 ?g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?name ;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?date .</a:t>
            </a:r>
          </a:p>
          <a:p>
            <a:r>
              <a:rPr lang="en-US" sz="1600" dirty="0">
                <a:latin typeface="Courier"/>
                <a:cs typeface="Courier"/>
              </a:rPr>
              <a:t>    GRAPH ?g</a:t>
            </a:r>
          </a:p>
          <a:p>
            <a:r>
              <a:rPr lang="en-US" sz="1600" dirty="0">
                <a:latin typeface="Courier"/>
                <a:cs typeface="Courier"/>
              </a:rPr>
              <a:t>     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465" y="88529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8481" y="126795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8481" y="2379106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7506" y="4932411"/>
            <a:ext cx="20561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Default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009" y="5442947"/>
            <a:ext cx="17938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Named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Graphs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25996"/>
              </p:ext>
            </p:extLst>
          </p:nvPr>
        </p:nvGraphicFramePr>
        <p:xfrm>
          <a:off x="1406814" y="5830238"/>
          <a:ext cx="4749909" cy="822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mbox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"Bob"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&lt;mailto:bob@oldcorp.example.org&gt;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"2004-12-06"^^</a:t>
                      </a:r>
                      <a:r>
                        <a:rPr lang="en-US" sz="1200" dirty="0" err="1"/>
                        <a:t>xsd:date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"Bob"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mailto:bob@newcorp.example.org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"2005-01-10"^^</a:t>
                      </a:r>
                      <a:r>
                        <a:rPr lang="en-US" sz="1200" dirty="0" err="1"/>
                        <a:t>xsd:date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2573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5284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 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33023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9400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30686" y="203811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SELECT</a:t>
            </a:r>
          </a:p>
        </p:txBody>
      </p:sp>
      <p:sp>
        <p:nvSpPr>
          <p:cNvPr id="3" name="Oval 2"/>
          <p:cNvSpPr/>
          <p:nvPr/>
        </p:nvSpPr>
        <p:spPr>
          <a:xfrm>
            <a:off x="4981818" y="2038112"/>
            <a:ext cx="2225081" cy="6491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ASK</a:t>
            </a:r>
          </a:p>
        </p:txBody>
      </p:sp>
      <p:sp>
        <p:nvSpPr>
          <p:cNvPr id="4" name="Oval 3"/>
          <p:cNvSpPr/>
          <p:nvPr/>
        </p:nvSpPr>
        <p:spPr>
          <a:xfrm>
            <a:off x="1132236" y="471092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CONSTRUCT</a:t>
            </a:r>
          </a:p>
        </p:txBody>
      </p:sp>
      <p:sp>
        <p:nvSpPr>
          <p:cNvPr id="5" name="Oval 4"/>
          <p:cNvSpPr/>
          <p:nvPr/>
        </p:nvSpPr>
        <p:spPr>
          <a:xfrm>
            <a:off x="4981818" y="4710923"/>
            <a:ext cx="222508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DESCRIBE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3888" y="2884470"/>
            <a:ext cx="12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Get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4423" y="2884470"/>
            <a:ext cx="237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Yes/No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9339" y="5562203"/>
            <a:ext cx="29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Get some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075" y="5562203"/>
            <a:ext cx="15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Create RDF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4635" y="197944"/>
            <a:ext cx="3956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66FF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4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GRAPH ?g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&lt;c1&gt;, &lt;d1&gt;.</a:t>
            </a:r>
          </a:p>
          <a:p>
            <a:endParaRPr lang="en-US" sz="1200" dirty="0">
              <a:solidFill>
                <a:srgbClr val="C0504D"/>
              </a:solidFill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192010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618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GRAPH ?g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&lt;c1&gt;, &lt;d1&gt;.</a:t>
            </a:r>
          </a:p>
          <a:p>
            <a:endParaRPr lang="en-US" sz="1200" dirty="0">
              <a:solidFill>
                <a:srgbClr val="C0504D"/>
              </a:solidFill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   GRAPH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 ...etc.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15095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Controlling the Output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878" y="1324252"/>
            <a:ext cx="632216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?name</a:t>
            </a:r>
          </a:p>
          <a:p>
            <a:r>
              <a:rPr lang="en-US" sz="1600" dirty="0">
                <a:latin typeface="Courier"/>
                <a:cs typeface="Courier"/>
              </a:rPr>
              <a:t>WHERE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:</a:t>
            </a:r>
            <a:r>
              <a:rPr lang="en-US" sz="1600" dirty="0" err="1">
                <a:latin typeface="Courier"/>
                <a:cs typeface="Courier"/>
              </a:rPr>
              <a:t>empId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emp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ORDER BY ?name DESC(?</a:t>
            </a:r>
            <a:r>
              <a:rPr lang="en-US" sz="1600" dirty="0" err="1">
                <a:latin typeface="Courier"/>
                <a:cs typeface="Courier"/>
              </a:rPr>
              <a:t>emp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5878" y="3112979"/>
            <a:ext cx="632216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DISTINCT ?name </a:t>
            </a:r>
          </a:p>
          <a:p>
            <a:r>
              <a:rPr lang="en-US" sz="1600" dirty="0">
                <a:latin typeface="Courier"/>
                <a:cs typeface="Courier"/>
              </a:rPr>
              <a:t>WHERE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5878" y="4901706"/>
            <a:ext cx="6322163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 ?name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  <a:p>
            <a:r>
              <a:rPr lang="en-US" sz="1600" dirty="0">
                <a:latin typeface="Courier"/>
                <a:cs typeface="Courier"/>
              </a:rPr>
              <a:t>ORDER BY ?name</a:t>
            </a:r>
          </a:p>
          <a:p>
            <a:r>
              <a:rPr lang="en-US" sz="1600" dirty="0">
                <a:latin typeface="Courier"/>
                <a:cs typeface="Courier"/>
              </a:rPr>
              <a:t>LIMIT   5</a:t>
            </a:r>
          </a:p>
          <a:p>
            <a:r>
              <a:rPr lang="en-US" sz="1600" dirty="0">
                <a:latin typeface="Courier"/>
                <a:cs typeface="Courier"/>
              </a:rPr>
              <a:t>OFFSET 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87386" y="1329981"/>
            <a:ext cx="2005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Ordering the solutions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7386" y="3104166"/>
            <a:ext cx="2005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Eliminating duplicates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7387" y="4888046"/>
            <a:ext cx="1908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Selecting a range of results</a:t>
            </a: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(ex: 10-14)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96390"/>
            <a:ext cx="2486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 ,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48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30686" y="203811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SELECT</a:t>
            </a:r>
          </a:p>
        </p:txBody>
      </p:sp>
      <p:sp>
        <p:nvSpPr>
          <p:cNvPr id="3" name="Oval 2"/>
          <p:cNvSpPr/>
          <p:nvPr/>
        </p:nvSpPr>
        <p:spPr>
          <a:xfrm>
            <a:off x="4981818" y="2038112"/>
            <a:ext cx="2225081" cy="6491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ASK</a:t>
            </a:r>
          </a:p>
        </p:txBody>
      </p:sp>
      <p:sp>
        <p:nvSpPr>
          <p:cNvPr id="4" name="Oval 3"/>
          <p:cNvSpPr/>
          <p:nvPr/>
        </p:nvSpPr>
        <p:spPr>
          <a:xfrm>
            <a:off x="1132236" y="471092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CONSTRUCT</a:t>
            </a:r>
          </a:p>
        </p:txBody>
      </p:sp>
      <p:sp>
        <p:nvSpPr>
          <p:cNvPr id="5" name="Oval 4"/>
          <p:cNvSpPr/>
          <p:nvPr/>
        </p:nvSpPr>
        <p:spPr>
          <a:xfrm>
            <a:off x="4981818" y="4710923"/>
            <a:ext cx="222508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DESCRIBE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3888" y="2884470"/>
            <a:ext cx="12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Get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4423" y="2884470"/>
            <a:ext cx="237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Yes/No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9339" y="5562203"/>
            <a:ext cx="29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Get some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075" y="5562203"/>
            <a:ext cx="15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Create RDF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7979" y="4265800"/>
            <a:ext cx="633475" cy="38131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4" name="Rectangle 13"/>
          <p:cNvSpPr/>
          <p:nvPr/>
        </p:nvSpPr>
        <p:spPr>
          <a:xfrm>
            <a:off x="4519073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1177" y="194116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SELECT</a:t>
            </a:r>
          </a:p>
        </p:txBody>
      </p:sp>
      <p:sp>
        <p:nvSpPr>
          <p:cNvPr id="4" name="Oval 3"/>
          <p:cNvSpPr/>
          <p:nvPr/>
        </p:nvSpPr>
        <p:spPr>
          <a:xfrm>
            <a:off x="482727" y="461397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CONSTRUCT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70375"/>
              </p:ext>
            </p:extLst>
          </p:nvPr>
        </p:nvGraphicFramePr>
        <p:xfrm>
          <a:off x="3702885" y="1862020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/a&gt;	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3560" y="1391305"/>
            <a:ext cx="30897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table of bindings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98964" y="3895657"/>
            <a:ext cx="4870654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900" dirty="0">
                <a:latin typeface="Courier"/>
                <a:cs typeface="Courier"/>
              </a:rPr>
              <a:t>&lt;http://www.w3.org/2001/</a:t>
            </a:r>
            <a:r>
              <a:rPr lang="en-US" sz="900" dirty="0" err="1">
                <a:latin typeface="Courier"/>
                <a:cs typeface="Courier"/>
              </a:rPr>
              <a:t>vcard-rdf</a:t>
            </a:r>
            <a:r>
              <a:rPr lang="en-US" sz="900" dirty="0">
                <a:latin typeface="Courier"/>
                <a:cs typeface="Courier"/>
              </a:rPr>
              <a:t>/3.0#&gt;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_:v1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_:x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_:v2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_:z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3866" y="3436950"/>
            <a:ext cx="146193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Result: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RDF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34262" y="4918570"/>
            <a:ext cx="555923" cy="16185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1" name="Straight Arrow Connector 20"/>
          <p:cNvCxnSpPr/>
          <p:nvPr/>
        </p:nvCxnSpPr>
        <p:spPr>
          <a:xfrm flipV="1">
            <a:off x="3034262" y="2252445"/>
            <a:ext cx="555923" cy="16185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2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SELECT </a:t>
            </a:r>
            <a:r>
              <a:rPr lang="en-US" sz="4000" dirty="0" err="1"/>
              <a:t>vs</a:t>
            </a:r>
            <a:r>
              <a:rPr lang="en-US" sz="4000" dirty="0"/>
              <a:t> CONSTRUCT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Form: CONSTRUCT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265" y="4164567"/>
            <a:ext cx="103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Query: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1876" y="4139704"/>
            <a:ext cx="104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Result: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‘Help!’</a:t>
            </a: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‘Let It Be’</a:t>
            </a: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‘Abbey Road’</a:t>
            </a: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477" y="4657522"/>
            <a:ext cx="53629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CONSTRUCT {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 ?album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dc:creator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dbpedia:The_Beatles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.}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WHERE {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dbpedia:The_Beatles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foaf:made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?album .}</a:t>
            </a:r>
          </a:p>
        </p:txBody>
      </p:sp>
      <p:sp>
        <p:nvSpPr>
          <p:cNvPr id="37" name="Oval 36"/>
          <p:cNvSpPr/>
          <p:nvPr/>
        </p:nvSpPr>
        <p:spPr>
          <a:xfrm>
            <a:off x="6105078" y="4369400"/>
            <a:ext cx="1921694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021876" y="5385810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41" name="Oval 40"/>
          <p:cNvSpPr/>
          <p:nvPr/>
        </p:nvSpPr>
        <p:spPr>
          <a:xfrm>
            <a:off x="7389994" y="5296267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2" name="Straight Arrow Connector 41"/>
          <p:cNvCxnSpPr>
            <a:stCxn id="38" idx="0"/>
            <a:endCxn id="37" idx="3"/>
          </p:cNvCxnSpPr>
          <p:nvPr/>
        </p:nvCxnSpPr>
        <p:spPr>
          <a:xfrm flipV="1">
            <a:off x="5809076" y="4986960"/>
            <a:ext cx="577428" cy="398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85596" y="5969255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>
            <a:stCxn id="43" idx="0"/>
            <a:endCxn id="37" idx="4"/>
          </p:cNvCxnSpPr>
          <p:nvPr/>
        </p:nvCxnSpPr>
        <p:spPr>
          <a:xfrm flipH="1" flipV="1">
            <a:off x="7065925" y="5092916"/>
            <a:ext cx="6871" cy="876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0"/>
            <a:endCxn id="37" idx="5"/>
          </p:cNvCxnSpPr>
          <p:nvPr/>
        </p:nvCxnSpPr>
        <p:spPr>
          <a:xfrm flipH="1" flipV="1">
            <a:off x="7745346" y="4986960"/>
            <a:ext cx="431848" cy="309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6037" y="488515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89187" y="516713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12755" y="485872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35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 animBg="1"/>
      <p:bldP spid="41" grpId="0" animBg="1"/>
      <p:bldP spid="43" grpId="0" animBg="1"/>
      <p:bldP spid="56" grpId="0"/>
      <p:bldP spid="58" grpId="0"/>
      <p:bldP spid="5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27800" cy="902411"/>
          </a:xfrm>
        </p:spPr>
        <p:txBody>
          <a:bodyPr>
            <a:normAutofit/>
          </a:bodyPr>
          <a:lstStyle/>
          <a:p>
            <a:r>
              <a:rPr lang="en-US" dirty="0"/>
              <a:t>Query Form: CONSTRUCT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9257" y="1280160"/>
            <a:ext cx="8229600" cy="46634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Subsets of results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possible to combine the query with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modifiers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ORDER BY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LIMIT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OFFSET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199" y="3354597"/>
            <a:ext cx="7424497" cy="298129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&lt;http://xmlns.com/foaf/0.1/&gt;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music-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ont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&lt;http://purl.org/ontology/mo/&gt;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dc: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&lt;http://purl.org/dc/elements/1.1/&gt;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CONSTRUCT {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?album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dc:creator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?track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dc:creator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.}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WHERE {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foaf:made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?album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?album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music-ont:track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?track ;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?date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 ORDER BY DESC(?date)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LIMIT 10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8348" y="2644886"/>
            <a:ext cx="6657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the 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dc:creator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descriptions for the 10 most recent albums and their tracks recorded by ‘The Beatles’.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44" y="2779954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Query: </a:t>
            </a:r>
          </a:p>
        </p:txBody>
      </p:sp>
    </p:spTree>
    <p:extLst>
      <p:ext uri="{BB962C8B-B14F-4D97-AF65-F5344CB8AC3E}">
        <p14:creationId xmlns:p14="http://schemas.microsoft.com/office/powerpoint/2010/main" val="41598457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Assigning Variables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of an expression can be added to a solution mapping by binding a new variable (which can be further used and returned)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BIND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form allows to assign a value to a variable from a BGP</a:t>
            </a: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EUCLID - Querying Linked 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8061" y="3600249"/>
            <a:ext cx="8090498" cy="267299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3"/>
              </a:rPr>
              <a:t>&lt;http://dbpedia.org/resource/&gt;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3"/>
              </a:rPr>
              <a:t>&lt;http://xmlns.com/foaf/0.1/&gt;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music-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ont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3"/>
              </a:rPr>
              <a:t>&lt;http://purl.org/ontology/mo/&gt;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dbpedia-ont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3"/>
              </a:rPr>
              <a:t>&lt;http://dbpedia.org/ontology/&gt;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CONSTRUCT { ?track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dbpedia-ont:runtime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secs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.} 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WHERE {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foaf:made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?album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?album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music-ont:track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?track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?track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music-ont:duration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?duration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BIND((?duration/1000) AS ?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secs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 .}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2061" y="2911898"/>
            <a:ext cx="6916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 the duration of the tracks from 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s, and store the value using the 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dbpedia-ont:runtime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property 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98" y="2890051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Query: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854301" cy="902411"/>
          </a:xfrm>
        </p:spPr>
        <p:txBody>
          <a:bodyPr>
            <a:normAutofit/>
          </a:bodyPr>
          <a:lstStyle/>
          <a:p>
            <a:r>
              <a:rPr lang="en-US" dirty="0"/>
              <a:t>Query Form: CONSTRUCT </a:t>
            </a:r>
          </a:p>
        </p:txBody>
      </p:sp>
    </p:spTree>
    <p:extLst>
      <p:ext uri="{BB962C8B-B14F-4D97-AF65-F5344CB8AC3E}">
        <p14:creationId xmlns:p14="http://schemas.microsoft.com/office/powerpoint/2010/main" val="12924772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819788"/>
            <a:ext cx="5753800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 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  </a:t>
            </a:r>
            <a:r>
              <a:rPr lang="en-US" sz="1600" dirty="0" err="1">
                <a:latin typeface="Courier"/>
                <a:cs typeface="Courier"/>
              </a:rPr>
              <a:t>foaf:family_name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r>
              <a:rPr lang="en-US" sz="1600" dirty="0">
                <a:latin typeface="Courier"/>
                <a:cs typeface="Courier"/>
              </a:rPr>
              <a:t>_:b    </a:t>
            </a:r>
            <a:r>
              <a:rPr lang="en-US" sz="1600" dirty="0" err="1">
                <a:latin typeface="Courier"/>
                <a:cs typeface="Courier"/>
              </a:rPr>
              <a:t>foaf:firstname</a:t>
            </a:r>
            <a:r>
              <a:rPr lang="en-US" sz="1600" dirty="0">
                <a:latin typeface="Courier"/>
                <a:cs typeface="Courier"/>
              </a:rPr>
              <a:t>   "Bob" .</a:t>
            </a:r>
          </a:p>
          <a:p>
            <a:r>
              <a:rPr lang="en-US" sz="1600" dirty="0">
                <a:latin typeface="Courier"/>
                <a:cs typeface="Courier"/>
              </a:rPr>
              <a:t>_:b  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   "Hacker"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314396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Data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4998" y="1542213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CONSTRUCTing</a:t>
            </a:r>
            <a:r>
              <a:rPr lang="en-US" sz="4000" dirty="0"/>
              <a:t> a Graph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332" y="2008302"/>
            <a:ext cx="892103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  &lt;http://www.w3.org/2001/</a:t>
            </a:r>
            <a:r>
              <a:rPr lang="en-US" sz="1600" dirty="0" err="1">
                <a:latin typeface="Courier"/>
                <a:cs typeface="Courier"/>
              </a:rPr>
              <a:t>vcard-rdf</a:t>
            </a:r>
            <a:r>
              <a:rPr lang="en-US" sz="1600" dirty="0">
                <a:latin typeface="Courier"/>
                <a:cs typeface="Courier"/>
              </a:rPr>
              <a:t>/3.0#&gt;</a:t>
            </a:r>
          </a:p>
          <a:p>
            <a:r>
              <a:rPr lang="en-US" sz="1600" dirty="0">
                <a:latin typeface="Courier"/>
                <a:cs typeface="Courier"/>
              </a:rPr>
              <a:t>CONSTRUCT { ?x 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_:v .</a:t>
            </a:r>
          </a:p>
          <a:p>
            <a:r>
              <a:rPr lang="en-US" sz="1600" dirty="0">
                <a:latin typeface="Courier"/>
                <a:cs typeface="Courier"/>
              </a:rPr>
              <a:t>            _:v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        _:v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  { ?x </a:t>
            </a:r>
            <a:r>
              <a:rPr lang="en-US" sz="1600" dirty="0" err="1">
                <a:latin typeface="Courier"/>
                <a:cs typeface="Courier"/>
              </a:rPr>
              <a:t>foaf:firstname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} UNION { ?x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   { ?x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 UNION { ?x </a:t>
            </a:r>
            <a:r>
              <a:rPr lang="en-US" sz="1600" dirty="0" err="1">
                <a:latin typeface="Courier"/>
                <a:cs typeface="Courier"/>
              </a:rPr>
              <a:t>foaf:family_name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07630" y="4455413"/>
            <a:ext cx="7217615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&lt;http://www.w3.org/2001/</a:t>
            </a:r>
            <a:r>
              <a:rPr lang="en-US" sz="1600" dirty="0" err="1">
                <a:latin typeface="Courier"/>
                <a:cs typeface="Courier"/>
              </a:rPr>
              <a:t>vcard-rdf</a:t>
            </a:r>
            <a:r>
              <a:rPr lang="en-US" sz="1600" dirty="0">
                <a:latin typeface="Courier"/>
                <a:cs typeface="Courier"/>
              </a:rPr>
              <a:t>/3.0#&gt;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_:v1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_:x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_:v2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_:z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820" y="4454161"/>
            <a:ext cx="147260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Result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6868" y="5111031"/>
            <a:ext cx="2005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Convert from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foaf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”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to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vcard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" y="627558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4998" y="411244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CONSTRUCTing</a:t>
            </a:r>
            <a:r>
              <a:rPr lang="en-US" sz="4000" dirty="0"/>
              <a:t> a Graph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332" y="877333"/>
            <a:ext cx="892103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  &lt;http://www.w3.org/2001/</a:t>
            </a:r>
            <a:r>
              <a:rPr lang="en-US" sz="1600" dirty="0" err="1">
                <a:latin typeface="Courier"/>
                <a:cs typeface="Courier"/>
              </a:rPr>
              <a:t>vcard-rdf</a:t>
            </a:r>
            <a:r>
              <a:rPr lang="en-US" sz="1600" dirty="0">
                <a:latin typeface="Courier"/>
                <a:cs typeface="Courier"/>
              </a:rPr>
              <a:t>/3.0#&gt;</a:t>
            </a:r>
          </a:p>
          <a:p>
            <a:r>
              <a:rPr lang="en-US" sz="1600" dirty="0">
                <a:latin typeface="Courier"/>
                <a:cs typeface="Courier"/>
              </a:rPr>
              <a:t>CONSTRUCT { ?x 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_:v .</a:t>
            </a:r>
          </a:p>
          <a:p>
            <a:r>
              <a:rPr lang="en-US" sz="1600" dirty="0">
                <a:latin typeface="Courier"/>
                <a:cs typeface="Courier"/>
              </a:rPr>
              <a:t>            _:v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        _:v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  { ?x </a:t>
            </a:r>
            <a:r>
              <a:rPr lang="en-US" sz="1600" dirty="0" err="1">
                <a:latin typeface="Courier"/>
                <a:cs typeface="Courier"/>
              </a:rPr>
              <a:t>foaf:firstname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} UNION { ?x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   { ?x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 UNION { ?x </a:t>
            </a:r>
            <a:r>
              <a:rPr lang="en-US" sz="1600" dirty="0" err="1">
                <a:latin typeface="Courier"/>
                <a:cs typeface="Courier"/>
              </a:rPr>
              <a:t>foaf:family_name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2702" y="6263570"/>
            <a:ext cx="35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Convert from “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foaf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” to “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vcard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" y="6275585"/>
            <a:ext cx="779618" cy="2746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7552" y="3472310"/>
            <a:ext cx="8743869" cy="26161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-TGD 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vcard:N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v) ^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vcard:givenName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(v n1) ^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vcard:familyName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(v n2)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Wingdings"/>
              </a:rPr>
              <a:t>&lt;--  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  <a:sym typeface="Wingdings"/>
              </a:rPr>
              <a:t> 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n1) ^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n2) </a:t>
            </a:r>
            <a:endParaRPr lang="en-US" sz="1600" dirty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n1)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Wingdings"/>
              </a:rPr>
              <a:t>&lt;--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foaf:firstname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n1) 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n1)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Wingdings"/>
              </a:rPr>
              <a:t>&lt;--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foaf:givenname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n1)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n2)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Wingdings"/>
              </a:rPr>
              <a:t>&lt;--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foaf:surname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n2) 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n2)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Wingdings"/>
              </a:rPr>
              <a:t>&lt;--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foaf:family_name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 n2)</a:t>
            </a:r>
          </a:p>
        </p:txBody>
      </p:sp>
    </p:spTree>
    <p:extLst>
      <p:ext uri="{BB962C8B-B14F-4D97-AF65-F5344CB8AC3E}">
        <p14:creationId xmlns:p14="http://schemas.microsoft.com/office/powerpoint/2010/main" val="19846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Help!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Let It Be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Abbey Road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610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Form: 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9454" y="1280160"/>
            <a:ext cx="8229600" cy="466343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Namespaces are added with the ‘PREFIX’ directive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 patterns that make up the graph are specified between brackets (“{}”)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3482898"/>
            <a:ext cx="5726544" cy="1085276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&lt;http://dbpedia.org/ontology/&gt;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ASK WHERE {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dbpedia-ont:bandMember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                        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dbpedia:Paul_McCartney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.}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0058" y="3036169"/>
            <a:ext cx="665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Is Paul McCartney member of ‘The Beatles’?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454" y="2971115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Query: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72611"/>
              </p:ext>
            </p:extLst>
          </p:nvPr>
        </p:nvGraphicFramePr>
        <p:xfrm>
          <a:off x="6357698" y="3447271"/>
          <a:ext cx="2463031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6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357698" y="2984969"/>
            <a:ext cx="116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Results: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8518" y="4751060"/>
            <a:ext cx="665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Is Elvis Presley member of ‘The Beatles’?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7914" y="4670612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Query: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20185"/>
              </p:ext>
            </p:extLst>
          </p:nvPr>
        </p:nvGraphicFramePr>
        <p:xfrm>
          <a:off x="6356158" y="5162162"/>
          <a:ext cx="2463031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6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56158" y="4699860"/>
            <a:ext cx="116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Results: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3357" y="5105425"/>
            <a:ext cx="5726544" cy="105602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&lt;http://dbpedia.org/ontology/&gt;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ASK WHERE {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dbpedia-ont:bandMember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                        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dbpedia:Elvis_Presley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.}</a:t>
            </a:r>
          </a:p>
        </p:txBody>
      </p:sp>
    </p:spTree>
    <p:extLst>
      <p:ext uri="{BB962C8B-B14F-4D97-AF65-F5344CB8AC3E}">
        <p14:creationId xmlns:p14="http://schemas.microsoft.com/office/powerpoint/2010/main" val="2184592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SPARQL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900E72-86F9-054C-AD83-FC89789A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" y="846138"/>
            <a:ext cx="9144000" cy="6396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yasgui.org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31" y="1957290"/>
            <a:ext cx="810991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rdf</a:t>
            </a:r>
            <a:r>
              <a:rPr lang="en-US" sz="2000" dirty="0">
                <a:latin typeface="+mn-lt"/>
              </a:rPr>
              <a:t>: &lt;http://www.w3.org/1999/02/22-rdf-syntax-ns#&gt;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rdfs</a:t>
            </a:r>
            <a:r>
              <a:rPr lang="en-US" sz="2000" dirty="0">
                <a:latin typeface="+mn-lt"/>
              </a:rPr>
              <a:t>: &lt;http://www.w3.org/2000/01/</a:t>
            </a:r>
            <a:r>
              <a:rPr lang="en-US" sz="2000" dirty="0" err="1">
                <a:latin typeface="+mn-lt"/>
              </a:rPr>
              <a:t>rdf</a:t>
            </a:r>
            <a:r>
              <a:rPr lang="en-US" sz="2000" dirty="0">
                <a:latin typeface="+mn-lt"/>
              </a:rPr>
              <a:t>-schema#&gt;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dbpediaowl</a:t>
            </a:r>
            <a:r>
              <a:rPr lang="en-US" sz="2000" dirty="0">
                <a:latin typeface="+mn-lt"/>
              </a:rPr>
              <a:t>: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/ontology/&gt;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dbpedia</a:t>
            </a:r>
            <a:r>
              <a:rPr lang="en-US" sz="2000" dirty="0">
                <a:latin typeface="+mn-lt"/>
              </a:rPr>
              <a:t>: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/resource/&gt;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# People born in Bogota</a:t>
            </a:r>
          </a:p>
          <a:p>
            <a:r>
              <a:rPr lang="en-US" sz="2000" dirty="0">
                <a:latin typeface="+mn-lt"/>
              </a:rPr>
              <a:t>SELECT * WHERE {</a:t>
            </a:r>
          </a:p>
          <a:p>
            <a:r>
              <a:rPr lang="en-US" sz="2000" dirty="0">
                <a:latin typeface="+mn-lt"/>
              </a:rPr>
              <a:t>  ?sub a </a:t>
            </a:r>
            <a:r>
              <a:rPr lang="en-US" sz="2000" dirty="0" err="1">
                <a:latin typeface="+mn-lt"/>
              </a:rPr>
              <a:t>dbpediaowl:Person</a:t>
            </a:r>
            <a:r>
              <a:rPr lang="en-US" sz="2000" dirty="0">
                <a:latin typeface="+mn-lt"/>
              </a:rPr>
              <a:t> .</a:t>
            </a:r>
          </a:p>
          <a:p>
            <a:r>
              <a:rPr lang="en-US" sz="2000" dirty="0">
                <a:latin typeface="+mn-lt"/>
              </a:rPr>
              <a:t>  ?sub </a:t>
            </a:r>
            <a:r>
              <a:rPr lang="en-US" sz="2000" dirty="0" err="1">
                <a:latin typeface="+mn-lt"/>
              </a:rPr>
              <a:t>dbpediaowl:birthPlace</a:t>
            </a:r>
            <a:r>
              <a:rPr lang="en-US" sz="2000" dirty="0">
                <a:latin typeface="+mn-lt"/>
              </a:rPr>
              <a:t>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/resource/Bogot%C3%A1&gt; </a:t>
            </a:r>
          </a:p>
          <a:p>
            <a:r>
              <a:rPr lang="en-US" sz="2000" dirty="0">
                <a:latin typeface="+mn-lt"/>
              </a:rPr>
              <a:t>} LIMIT 100</a:t>
            </a:r>
          </a:p>
          <a:p>
            <a:endParaRPr lang="en-US" sz="20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8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0"/>
            <a:ext cx="7185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150"/>
            <a:ext cx="9144000" cy="52768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 endpoint (Virtuoso):  </a:t>
            </a:r>
            <a:br>
              <a:rPr lang="en-US" dirty="0"/>
            </a:br>
            <a:r>
              <a:rPr lang="en-US" sz="3600" dirty="0"/>
              <a:t>https://</a:t>
            </a:r>
            <a:r>
              <a:rPr lang="en-US" sz="3600" dirty="0" err="1"/>
              <a:t>rdf.pathwaycommons.org</a:t>
            </a:r>
            <a:r>
              <a:rPr lang="en-US" sz="3600" dirty="0"/>
              <a:t>/</a:t>
            </a:r>
            <a:r>
              <a:rPr lang="en-US" sz="3600" dirty="0" err="1"/>
              <a:t>sparql</a:t>
            </a:r>
            <a:r>
              <a:rPr lang="en-US" sz="3600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SPARQL Query: </a:t>
            </a:r>
            <a:br>
              <a:rPr lang="en-US" dirty="0"/>
            </a:br>
            <a:r>
              <a:rPr lang="en-US" dirty="0"/>
              <a:t>Pathway Commons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114300" indent="0">
              <a:buNone/>
            </a:pP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0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34" y="5857739"/>
            <a:ext cx="7880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Andale Mono"/>
                <a:cs typeface="Andale Mono"/>
              </a:rPr>
              <a:t>https://</a:t>
            </a:r>
            <a:r>
              <a:rPr lang="en-US" sz="1000" b="1" dirty="0" err="1">
                <a:solidFill>
                  <a:schemeClr val="accent1"/>
                </a:solidFill>
                <a:latin typeface="Andale Mono"/>
                <a:cs typeface="Andale Mono"/>
              </a:rPr>
              <a:t>chrome.google.com</a:t>
            </a:r>
            <a:r>
              <a:rPr lang="en-US" sz="1000" b="1" dirty="0">
                <a:solidFill>
                  <a:schemeClr val="accent1"/>
                </a:solidFill>
                <a:latin typeface="Andale Mono"/>
                <a:cs typeface="Andale Mono"/>
              </a:rPr>
              <a:t>/</a:t>
            </a:r>
            <a:r>
              <a:rPr lang="en-US" sz="1000" b="1" dirty="0" err="1">
                <a:solidFill>
                  <a:schemeClr val="accent1"/>
                </a:solidFill>
                <a:latin typeface="Andale Mono"/>
                <a:cs typeface="Andale Mono"/>
              </a:rPr>
              <a:t>webstore</a:t>
            </a:r>
            <a:r>
              <a:rPr lang="en-US" sz="1000" b="1" dirty="0">
                <a:solidFill>
                  <a:schemeClr val="accent1"/>
                </a:solidFill>
                <a:latin typeface="Andale Mono"/>
                <a:cs typeface="Andale Mono"/>
              </a:rPr>
              <a:t>/detail/allow-control-allow-</a:t>
            </a:r>
            <a:r>
              <a:rPr lang="en-US" sz="1000" b="1" dirty="0" err="1">
                <a:solidFill>
                  <a:schemeClr val="accent1"/>
                </a:solidFill>
                <a:latin typeface="Andale Mono"/>
                <a:cs typeface="Andale Mono"/>
              </a:rPr>
              <a:t>origi</a:t>
            </a:r>
            <a:r>
              <a:rPr lang="en-US" sz="1000" b="1" dirty="0">
                <a:solidFill>
                  <a:schemeClr val="accent1"/>
                </a:solidFill>
                <a:latin typeface="Andale Mono"/>
                <a:cs typeface="Andale Mono"/>
              </a:rPr>
              <a:t>/</a:t>
            </a:r>
            <a:r>
              <a:rPr lang="en-US" sz="1000" b="1" dirty="0" err="1">
                <a:solidFill>
                  <a:schemeClr val="accent1"/>
                </a:solidFill>
                <a:latin typeface="Andale Mono"/>
                <a:cs typeface="Andale Mono"/>
              </a:rPr>
              <a:t>nlfbmbojpeacfghkpbjhddihlkkiljbi</a:t>
            </a:r>
            <a:endParaRPr lang="en-US" sz="1000" b="1" dirty="0">
              <a:solidFill>
                <a:schemeClr val="accent1"/>
              </a:solidFill>
              <a:latin typeface="Andale Mono"/>
              <a:cs typeface="Andale Mono"/>
            </a:endParaRPr>
          </a:p>
        </p:txBody>
      </p:sp>
      <p:pic>
        <p:nvPicPr>
          <p:cNvPr id="3" name="Picture 2" descr="2014-01-26_20-47-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93"/>
            <a:ext cx="9144000" cy="48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1.1 </a:t>
            </a:r>
            <a:br>
              <a:rPr lang="en-US" dirty="0"/>
            </a:br>
            <a:r>
              <a:rPr lang="en-US" dirty="0"/>
              <a:t>Federated Query Extension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68" y="4842567"/>
            <a:ext cx="6679247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</a:t>
            </a:r>
          </a:p>
          <a:p>
            <a:r>
              <a:rPr lang="en-US" sz="1600" dirty="0">
                <a:latin typeface="Courier"/>
                <a:cs typeface="Courier"/>
              </a:rPr>
              <a:t>SELECT ?name </a:t>
            </a:r>
          </a:p>
          <a:p>
            <a:r>
              <a:rPr lang="en-US" sz="1600" dirty="0">
                <a:latin typeface="Courier"/>
                <a:cs typeface="Courier"/>
              </a:rPr>
              <a:t>FROM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myfoaf.rdf</a:t>
            </a:r>
            <a:r>
              <a:rPr lang="en-US" sz="1600" dirty="0">
                <a:latin typeface="Courier"/>
                <a:cs typeface="Courier"/>
              </a:rPr>
              <a:t>&gt; </a:t>
            </a:r>
          </a:p>
          <a:p>
            <a:r>
              <a:rPr lang="en-US" sz="1600" dirty="0">
                <a:latin typeface="Courier"/>
                <a:cs typeface="Courier"/>
              </a:rPr>
              <a:t>WHERE { </a:t>
            </a:r>
          </a:p>
          <a:p>
            <a:r>
              <a:rPr lang="en-US" sz="1600" dirty="0">
                <a:latin typeface="Courier"/>
                <a:cs typeface="Courier"/>
              </a:rPr>
              <a:t>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myfoaf</a:t>
            </a:r>
            <a:r>
              <a:rPr lang="en-US" sz="1600" dirty="0">
                <a:latin typeface="Courier"/>
                <a:cs typeface="Courier"/>
              </a:rPr>
              <a:t>/I&gt; </a:t>
            </a:r>
            <a:r>
              <a:rPr lang="en-US" sz="1600" dirty="0" err="1">
                <a:latin typeface="Courier"/>
                <a:cs typeface="Courier"/>
              </a:rPr>
              <a:t>foaf:knows</a:t>
            </a:r>
            <a:r>
              <a:rPr lang="en-US" sz="1600" dirty="0">
                <a:latin typeface="Courier"/>
                <a:cs typeface="Courier"/>
              </a:rPr>
              <a:t> ?person .</a:t>
            </a:r>
          </a:p>
          <a:p>
            <a:r>
              <a:rPr lang="en-US" sz="1600" dirty="0">
                <a:latin typeface="Courier"/>
                <a:cs typeface="Courier"/>
              </a:rPr>
              <a:t>  SERVICE &lt;http://</a:t>
            </a:r>
            <a:r>
              <a:rPr lang="en-US" sz="1600" dirty="0" err="1">
                <a:latin typeface="Courier"/>
                <a:cs typeface="Courier"/>
              </a:rPr>
              <a:t>people.example.org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sparql</a:t>
            </a:r>
            <a:r>
              <a:rPr lang="en-US" sz="1600" dirty="0">
                <a:latin typeface="Courier"/>
                <a:cs typeface="Courier"/>
              </a:rPr>
              <a:t>&gt; {</a:t>
            </a:r>
          </a:p>
          <a:p>
            <a:r>
              <a:rPr lang="en-US" sz="1600" dirty="0">
                <a:latin typeface="Courier"/>
                <a:cs typeface="Courier"/>
              </a:rPr>
              <a:t>	   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 }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1002" y="2093158"/>
            <a:ext cx="8133362" cy="13849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@prefix </a:t>
            </a:r>
            <a:r>
              <a:rPr lang="en-US" sz="1400" dirty="0" err="1">
                <a:latin typeface="Courier"/>
                <a:cs typeface="Courier"/>
              </a:rPr>
              <a:t>foaf</a:t>
            </a:r>
            <a:r>
              <a:rPr lang="en-US" sz="1400" dirty="0">
                <a:latin typeface="Courier"/>
                <a:cs typeface="Courier"/>
              </a:rPr>
              <a:t>: &lt;http://</a:t>
            </a:r>
            <a:r>
              <a:rPr lang="en-US" sz="1400" dirty="0" err="1">
                <a:latin typeface="Courier"/>
                <a:cs typeface="Courier"/>
              </a:rPr>
              <a:t>xmlns.com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foaf</a:t>
            </a:r>
            <a:r>
              <a:rPr lang="en-US" sz="1400" dirty="0">
                <a:latin typeface="Courier"/>
                <a:cs typeface="Courier"/>
              </a:rPr>
              <a:t>/0.1/&gt; . </a:t>
            </a:r>
          </a:p>
          <a:p>
            <a:r>
              <a:rPr lang="en-US" sz="1400" dirty="0">
                <a:latin typeface="Courier"/>
                <a:cs typeface="Courier"/>
              </a:rPr>
              <a:t>@prefix : &lt;http://</a:t>
            </a:r>
            <a:r>
              <a:rPr lang="en-US" sz="1400" dirty="0" err="1">
                <a:latin typeface="Courier"/>
                <a:cs typeface="Courier"/>
              </a:rPr>
              <a:t>example.org</a:t>
            </a:r>
            <a:r>
              <a:rPr lang="en-US" sz="1400" dirty="0">
                <a:latin typeface="Courier"/>
                <a:cs typeface="Courier"/>
              </a:rPr>
              <a:t>/&gt; . </a:t>
            </a:r>
          </a:p>
          <a:p>
            <a:r>
              <a:rPr lang="en-US" sz="1400" dirty="0">
                <a:latin typeface="Courier"/>
                <a:cs typeface="Courier"/>
              </a:rPr>
              <a:t>:people15 </a:t>
            </a:r>
            <a:r>
              <a:rPr lang="en-US" sz="1400" dirty="0" err="1">
                <a:latin typeface="Courier"/>
                <a:cs typeface="Courier"/>
              </a:rPr>
              <a:t>foaf:name</a:t>
            </a:r>
            <a:r>
              <a:rPr lang="en-US" sz="1400" dirty="0">
                <a:latin typeface="Courier"/>
                <a:cs typeface="Courier"/>
              </a:rPr>
              <a:t> "Alice" . </a:t>
            </a:r>
          </a:p>
          <a:p>
            <a:r>
              <a:rPr lang="en-US" sz="1400" dirty="0">
                <a:latin typeface="Courier"/>
                <a:cs typeface="Courier"/>
              </a:rPr>
              <a:t>:people16 </a:t>
            </a:r>
            <a:r>
              <a:rPr lang="en-US" sz="1400" dirty="0" err="1">
                <a:latin typeface="Courier"/>
                <a:cs typeface="Courier"/>
              </a:rPr>
              <a:t>foaf:name</a:t>
            </a:r>
            <a:r>
              <a:rPr lang="en-US" sz="1400" dirty="0">
                <a:latin typeface="Courier"/>
                <a:cs typeface="Courier"/>
              </a:rPr>
              <a:t> "Bob" . </a:t>
            </a:r>
          </a:p>
          <a:p>
            <a:r>
              <a:rPr lang="en-US" sz="1400" dirty="0">
                <a:latin typeface="Courier"/>
                <a:cs typeface="Courier"/>
              </a:rPr>
              <a:t>:people17 </a:t>
            </a:r>
            <a:r>
              <a:rPr lang="en-US" sz="1400" dirty="0" err="1">
                <a:latin typeface="Courier"/>
                <a:cs typeface="Courier"/>
              </a:rPr>
              <a:t>foaf:name</a:t>
            </a:r>
            <a:r>
              <a:rPr lang="en-US" sz="1400" dirty="0">
                <a:latin typeface="Courier"/>
                <a:cs typeface="Courier"/>
              </a:rPr>
              <a:t> "Charles" . </a:t>
            </a:r>
          </a:p>
          <a:p>
            <a:r>
              <a:rPr lang="en-US" sz="1400" dirty="0">
                <a:latin typeface="Courier"/>
                <a:cs typeface="Courier"/>
              </a:rPr>
              <a:t>:people18 </a:t>
            </a:r>
            <a:r>
              <a:rPr lang="en-US" sz="1400" dirty="0" err="1">
                <a:latin typeface="Courier"/>
                <a:cs typeface="Courier"/>
              </a:rPr>
              <a:t>foaf:name</a:t>
            </a:r>
            <a:r>
              <a:rPr lang="en-US" sz="1400" dirty="0">
                <a:latin typeface="Courier"/>
                <a:cs typeface="Courier"/>
              </a:rPr>
              <a:t> "Daisy"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002" y="1693048"/>
            <a:ext cx="6227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Available </a:t>
            </a:r>
            <a:r>
              <a:rPr lang="en-US" sz="1800" dirty="0">
                <a:latin typeface="+mn-lt"/>
              </a:rPr>
              <a:t>at SPARQL endpoint: http://</a:t>
            </a:r>
            <a:r>
              <a:rPr lang="en-US" sz="1800" dirty="0" err="1">
                <a:latin typeface="+mn-lt"/>
              </a:rPr>
              <a:t>people.example.org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sparql</a:t>
            </a:r>
            <a:endParaRPr lang="en-US" sz="18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000" y="3859323"/>
            <a:ext cx="8133362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&lt;http://</a:t>
            </a:r>
            <a:r>
              <a:rPr lang="en-US" sz="1400" dirty="0" err="1">
                <a:latin typeface="Courier"/>
                <a:cs typeface="Courier"/>
              </a:rPr>
              <a:t>example.org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myfoaf</a:t>
            </a:r>
            <a:r>
              <a:rPr lang="en-US" sz="1400" dirty="0">
                <a:latin typeface="Courier"/>
                <a:cs typeface="Courier"/>
              </a:rPr>
              <a:t>/I&gt; &lt;http://</a:t>
            </a:r>
            <a:r>
              <a:rPr lang="en-US" sz="1400" dirty="0" err="1">
                <a:latin typeface="Courier"/>
                <a:cs typeface="Courier"/>
              </a:rPr>
              <a:t>xmlns.com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foaf</a:t>
            </a:r>
            <a:r>
              <a:rPr lang="en-US" sz="1400" dirty="0">
                <a:latin typeface="Courier"/>
                <a:cs typeface="Courier"/>
              </a:rPr>
              <a:t>/0.1/knows&gt; &lt;http://</a:t>
            </a:r>
            <a:r>
              <a:rPr lang="en-US" sz="1400" dirty="0" err="1">
                <a:latin typeface="Courier"/>
                <a:cs typeface="Courier"/>
              </a:rPr>
              <a:t>example.org</a:t>
            </a:r>
            <a:r>
              <a:rPr lang="en-US" sz="1400" dirty="0">
                <a:latin typeface="Courier"/>
                <a:cs typeface="Courier"/>
              </a:rPr>
              <a:t>/people15&gt; .</a:t>
            </a:r>
          </a:p>
        </p:txBody>
      </p:sp>
      <p:sp>
        <p:nvSpPr>
          <p:cNvPr id="9" name="Rectangle 8"/>
          <p:cNvSpPr/>
          <p:nvPr/>
        </p:nvSpPr>
        <p:spPr>
          <a:xfrm>
            <a:off x="560999" y="3487226"/>
            <a:ext cx="506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Available at local file: http://</a:t>
            </a:r>
            <a:r>
              <a:rPr lang="en-US" sz="1800" dirty="0" err="1">
                <a:latin typeface="+mn-lt"/>
              </a:rPr>
              <a:t>example.org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myfoaf.rdf</a:t>
            </a:r>
            <a:endParaRPr lang="en-US" sz="18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999" y="4473235"/>
            <a:ext cx="76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Query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4964"/>
              </p:ext>
            </p:extLst>
          </p:nvPr>
        </p:nvGraphicFramePr>
        <p:xfrm>
          <a:off x="7653844" y="4842567"/>
          <a:ext cx="1040517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4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“Alice”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653845" y="4473235"/>
            <a:ext cx="76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90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SPARQL 1.1 Federated Query Extension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69084" y="4230789"/>
            <a:ext cx="6054293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?known </a:t>
            </a:r>
          </a:p>
          <a:p>
            <a:r>
              <a:rPr lang="en-US" sz="1600" dirty="0">
                <a:latin typeface="Courier"/>
                <a:cs typeface="Courier"/>
              </a:rPr>
              <a:t>WHERE { </a:t>
            </a:r>
          </a:p>
          <a:p>
            <a:r>
              <a:rPr lang="en-US" sz="1600" dirty="0">
                <a:latin typeface="Courier"/>
                <a:cs typeface="Courier"/>
              </a:rPr>
              <a:t>SERVICE &lt;http://</a:t>
            </a:r>
            <a:r>
              <a:rPr lang="en-US" sz="1600" dirty="0" err="1">
                <a:latin typeface="Courier"/>
                <a:cs typeface="Courier"/>
              </a:rPr>
              <a:t>people.example.org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sparql</a:t>
            </a:r>
            <a:r>
              <a:rPr lang="en-US" sz="1600" dirty="0">
                <a:latin typeface="Courier"/>
                <a:cs typeface="Courier"/>
              </a:rPr>
              <a:t>&gt; { </a:t>
            </a:r>
          </a:p>
          <a:p>
            <a:r>
              <a:rPr lang="en-US" sz="1600" dirty="0">
                <a:latin typeface="Courier"/>
                <a:cs typeface="Courier"/>
              </a:rPr>
              <a:t>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 </a:t>
            </a:r>
          </a:p>
          <a:p>
            <a:r>
              <a:rPr lang="en-US" sz="1600" dirty="0">
                <a:latin typeface="Courier"/>
                <a:cs typeface="Courier"/>
              </a:rPr>
              <a:t> OPTIONAL { </a:t>
            </a:r>
          </a:p>
          <a:p>
            <a:r>
              <a:rPr lang="en-US" sz="1600" dirty="0">
                <a:latin typeface="Courier"/>
                <a:cs typeface="Courier"/>
              </a:rPr>
              <a:t>  ?person </a:t>
            </a:r>
            <a:r>
              <a:rPr lang="en-US" sz="1600" dirty="0" err="1">
                <a:latin typeface="Courier"/>
                <a:cs typeface="Courier"/>
              </a:rPr>
              <a:t>foaf:interest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. </a:t>
            </a:r>
          </a:p>
          <a:p>
            <a:r>
              <a:rPr lang="en-US" sz="1600" dirty="0">
                <a:latin typeface="Courier"/>
                <a:cs typeface="Courier"/>
              </a:rPr>
              <a:t>  SERVICE &lt;http://people2.example.org/</a:t>
            </a:r>
            <a:r>
              <a:rPr lang="en-US" sz="1600" dirty="0" err="1">
                <a:latin typeface="Courier"/>
                <a:cs typeface="Courier"/>
              </a:rPr>
              <a:t>sparql</a:t>
            </a:r>
            <a:r>
              <a:rPr lang="en-US" sz="1600" dirty="0">
                <a:latin typeface="Courier"/>
                <a:cs typeface="Courier"/>
              </a:rPr>
              <a:t>&gt; { </a:t>
            </a:r>
          </a:p>
          <a:p>
            <a:r>
              <a:rPr lang="en-US" sz="1600" dirty="0">
                <a:latin typeface="Courier"/>
                <a:cs typeface="Courier"/>
              </a:rPr>
              <a:t>    ?person </a:t>
            </a:r>
            <a:r>
              <a:rPr lang="en-US" sz="1600" dirty="0" err="1">
                <a:latin typeface="Courier"/>
                <a:cs typeface="Courier"/>
              </a:rPr>
              <a:t>foaf:knows</a:t>
            </a:r>
            <a:r>
              <a:rPr lang="en-US" sz="1600" dirty="0">
                <a:latin typeface="Courier"/>
                <a:cs typeface="Courier"/>
              </a:rPr>
              <a:t> ?known . } } } }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086" y="1227202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 </a:t>
            </a:r>
          </a:p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/&gt; . </a:t>
            </a:r>
          </a:p>
          <a:p>
            <a:r>
              <a:rPr lang="en-US" sz="1600" dirty="0">
                <a:latin typeface="Courier"/>
                <a:cs typeface="Courier"/>
              </a:rPr>
              <a:t>:p15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 :p16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 </a:t>
            </a:r>
          </a:p>
          <a:p>
            <a:r>
              <a:rPr lang="en-US" sz="1600" dirty="0">
                <a:latin typeface="Courier"/>
                <a:cs typeface="Courier"/>
              </a:rPr>
              <a:t>:p17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"Carl" .  :p17 </a:t>
            </a:r>
            <a:r>
              <a:rPr lang="en-US" sz="1600" dirty="0" err="1">
                <a:latin typeface="Courier"/>
                <a:cs typeface="Courier"/>
              </a:rPr>
              <a:t>foaf:interest</a:t>
            </a:r>
            <a:r>
              <a:rPr lang="en-US" sz="1600" dirty="0">
                <a:latin typeface="Courier"/>
                <a:cs typeface="Courier"/>
              </a:rPr>
              <a:t> :AI 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086" y="827092"/>
            <a:ext cx="6227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Available at SPARQL endpoint: http://</a:t>
            </a:r>
            <a:r>
              <a:rPr lang="en-US" sz="1800" b="1" dirty="0" err="1">
                <a:latin typeface="+mn-lt"/>
              </a:rPr>
              <a:t>people</a:t>
            </a:r>
            <a:r>
              <a:rPr lang="en-US" sz="1800" dirty="0" err="1">
                <a:latin typeface="+mn-lt"/>
              </a:rPr>
              <a:t>.example.org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sparql</a:t>
            </a:r>
            <a:endParaRPr lang="en-US" sz="18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9086" y="2710211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 </a:t>
            </a:r>
          </a:p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/&gt; . </a:t>
            </a:r>
          </a:p>
          <a:p>
            <a:r>
              <a:rPr lang="en-US" sz="1600" dirty="0">
                <a:latin typeface="Courier"/>
                <a:cs typeface="Courier"/>
              </a:rPr>
              <a:t>:p15 </a:t>
            </a:r>
            <a:r>
              <a:rPr lang="en-US" sz="1600" dirty="0" err="1">
                <a:latin typeface="Courier"/>
                <a:cs typeface="Courier"/>
              </a:rPr>
              <a:t>foaf:knows</a:t>
            </a:r>
            <a:r>
              <a:rPr lang="en-US" sz="1600" dirty="0">
                <a:latin typeface="Courier"/>
                <a:cs typeface="Courier"/>
              </a:rPr>
              <a:t> :p18 . :p18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"Mike" . </a:t>
            </a:r>
          </a:p>
          <a:p>
            <a:r>
              <a:rPr lang="en-US" sz="1600" dirty="0">
                <a:latin typeface="Courier"/>
                <a:cs typeface="Courier"/>
              </a:rPr>
              <a:t>:p17 </a:t>
            </a:r>
            <a:r>
              <a:rPr lang="en-US" sz="1600" dirty="0" err="1">
                <a:latin typeface="Courier"/>
                <a:cs typeface="Courier"/>
              </a:rPr>
              <a:t>foaf:knows</a:t>
            </a:r>
            <a:r>
              <a:rPr lang="en-US" sz="1600" dirty="0">
                <a:latin typeface="Courier"/>
                <a:cs typeface="Courier"/>
              </a:rPr>
              <a:t> :p19 . :p19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"Daisy" 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9085" y="2338114"/>
            <a:ext cx="634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Available at </a:t>
            </a:r>
            <a:r>
              <a:rPr lang="da" sz="1800" dirty="0">
                <a:latin typeface="+mn-lt"/>
              </a:rPr>
              <a:t>SPARQL endpoint: http://</a:t>
            </a:r>
            <a:r>
              <a:rPr lang="da" sz="1800" b="1" dirty="0">
                <a:latin typeface="+mn-lt"/>
              </a:rPr>
              <a:t>people2</a:t>
            </a:r>
            <a:r>
              <a:rPr lang="da" sz="1800" dirty="0">
                <a:latin typeface="+mn-lt"/>
              </a:rPr>
              <a:t>.example.org/sparql</a:t>
            </a:r>
            <a:endParaRPr lang="en-US" sz="18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9085" y="3880224"/>
            <a:ext cx="76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Query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12296" y="4467856"/>
            <a:ext cx="76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9786" y="5179466"/>
            <a:ext cx="1022662" cy="58911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8411E7-46CD-0542-A186-80B2CCC6F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20721"/>
              </p:ext>
            </p:extLst>
          </p:nvPr>
        </p:nvGraphicFramePr>
        <p:xfrm>
          <a:off x="6542015" y="4872043"/>
          <a:ext cx="2545541" cy="1203960"/>
        </p:xfrm>
        <a:graphic>
          <a:graphicData uri="http://schemas.openxmlformats.org/drawingml/2006/table">
            <a:tbl>
              <a:tblPr/>
              <a:tblGrid>
                <a:gridCol w="1044118">
                  <a:extLst>
                    <a:ext uri="{9D8B030D-6E8A-4147-A177-3AD203B41FA5}">
                      <a16:colId xmlns:a16="http://schemas.microsoft.com/office/drawing/2014/main" val="1706243015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640820359"/>
                    </a:ext>
                  </a:extLst>
                </a:gridCol>
                <a:gridCol w="869245">
                  <a:extLst>
                    <a:ext uri="{9D8B030D-6E8A-4147-A177-3AD203B41FA5}">
                      <a16:colId xmlns:a16="http://schemas.microsoft.com/office/drawing/2014/main" val="405139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person</a:t>
                      </a: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 err="1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1600" b="1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known</a:t>
                      </a: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6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urier New" panose="02070309020205020404" pitchFamily="49" charset="0"/>
                        </a:rPr>
                        <a:t>"Alice"</a:t>
                      </a: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1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urier New" panose="02070309020205020404" pitchFamily="49" charset="0"/>
                        </a:rPr>
                        <a:t>"Bob"</a:t>
                      </a: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624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</a:rPr>
                        <a:t>"Carl"</a:t>
                      </a: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</a:rPr>
                        <a:t>:AI</a:t>
                      </a: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</a:rPr>
                        <a:t>:p19</a:t>
                      </a:r>
                    </a:p>
                  </a:txBody>
                  <a:tcPr marT="28575" marB="285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06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7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24663" y="5149338"/>
            <a:ext cx="1524000" cy="7235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?album</a:t>
            </a:r>
          </a:p>
        </p:txBody>
      </p:sp>
      <p:sp>
        <p:nvSpPr>
          <p:cNvPr id="8" name="Oval 7"/>
          <p:cNvSpPr/>
          <p:nvPr/>
        </p:nvSpPr>
        <p:spPr>
          <a:xfrm>
            <a:off x="396873" y="5149338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>
            <a:off x="2318567" y="5511096"/>
            <a:ext cx="2006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07861" y="5110853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2622" y="4587891"/>
            <a:ext cx="2029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Graph pattern: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53250" y="4418558"/>
            <a:ext cx="1163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Results: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Help!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Let It Be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Abbey Road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61661"/>
              </p:ext>
            </p:extLst>
          </p:nvPr>
        </p:nvGraphicFramePr>
        <p:xfrm>
          <a:off x="6353250" y="4872870"/>
          <a:ext cx="2353861" cy="1584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5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?album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dbpedia:Help</a:t>
                      </a:r>
                      <a:r>
                        <a:rPr lang="en-US" sz="1600" dirty="0"/>
                        <a:t>!_(album)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dbpedia:Abbey_Road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dbpedia:Let_It_Be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6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idea: </a:t>
            </a:r>
            <a:r>
              <a:rPr lang="en-US" b="1" dirty="0"/>
              <a:t>Pattern matching</a:t>
            </a:r>
          </a:p>
          <a:p>
            <a:r>
              <a:rPr lang="en-US" dirty="0"/>
              <a:t>Queries describe sub-graphs of the queried graph</a:t>
            </a:r>
          </a:p>
          <a:p>
            <a:r>
              <a:rPr lang="en-US" b="1" dirty="0"/>
              <a:t>Graph patterns </a:t>
            </a:r>
            <a:r>
              <a:rPr lang="en-US" dirty="0"/>
              <a:t>are RDF graphs specified in Turtle syntax, which contain variables </a:t>
            </a:r>
            <a:r>
              <a:rPr lang="en-US" sz="2000" dirty="0"/>
              <a:t>(prefixed by either “?” or “$”)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Sub-graphs that match the graph patterns yield a </a:t>
            </a:r>
            <a:r>
              <a:rPr lang="en-US" b="1" dirty="0"/>
              <a:t>result</a:t>
            </a:r>
          </a:p>
        </p:txBody>
      </p:sp>
      <p:sp>
        <p:nvSpPr>
          <p:cNvPr id="7" name="Oval 6"/>
          <p:cNvSpPr/>
          <p:nvPr/>
        </p:nvSpPr>
        <p:spPr>
          <a:xfrm>
            <a:off x="6013882" y="3733032"/>
            <a:ext cx="1524000" cy="7235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?album</a:t>
            </a:r>
          </a:p>
        </p:txBody>
      </p:sp>
      <p:sp>
        <p:nvSpPr>
          <p:cNvPr id="8" name="Oval 7"/>
          <p:cNvSpPr/>
          <p:nvPr/>
        </p:nvSpPr>
        <p:spPr>
          <a:xfrm>
            <a:off x="1202506" y="3756185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 flipV="1">
            <a:off x="3124200" y="4094790"/>
            <a:ext cx="2889682" cy="23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0909" y="3717700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483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28575" cmpd="sng">
          <a:solidFill>
            <a:srgbClr val="008000"/>
          </a:solidFill>
        </a:ln>
      </a:spPr>
      <a:bodyPr rtlCol="0" anchor="ctr">
        <a:noAutofit/>
      </a:bodyPr>
      <a:lstStyle>
        <a:defPPr algn="ctr"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55917</TotalTime>
  <Words>11332</Words>
  <Application>Microsoft Macintosh PowerPoint</Application>
  <PresentationFormat>Overhead</PresentationFormat>
  <Paragraphs>1757</Paragraphs>
  <Slides>79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79</vt:i4>
      </vt:variant>
    </vt:vector>
  </HeadingPairs>
  <TitlesOfParts>
    <vt:vector size="94" baseType="lpstr">
      <vt:lpstr>Andale Mono</vt:lpstr>
      <vt:lpstr>Apple Casual</vt:lpstr>
      <vt:lpstr>Arial</vt:lpstr>
      <vt:lpstr>Calibri</vt:lpstr>
      <vt:lpstr>Cambria</vt:lpstr>
      <vt:lpstr>Consolas</vt:lpstr>
      <vt:lpstr>Corbel</vt:lpstr>
      <vt:lpstr>Courier</vt:lpstr>
      <vt:lpstr>Courier New</vt:lpstr>
      <vt:lpstr>Times</vt:lpstr>
      <vt:lpstr>Adjacency</vt:lpstr>
      <vt:lpstr>Office Theme</vt:lpstr>
      <vt:lpstr>1_Office Theme</vt:lpstr>
      <vt:lpstr>2_Office Theme</vt:lpstr>
      <vt:lpstr>3_Office Theme</vt:lpstr>
      <vt:lpstr>SPARQL </vt:lpstr>
      <vt:lpstr>SPARQL: Query Language for RDF</vt:lpstr>
      <vt:lpstr>Architecture of Semantic Web Applications</vt:lpstr>
      <vt:lpstr>Motivation: Music!</vt:lpstr>
      <vt:lpstr>Basic SPARQL</vt:lpstr>
      <vt:lpstr>SPARQL</vt:lpstr>
      <vt:lpstr>SPARQL Query</vt:lpstr>
      <vt:lpstr>SPARQL Query</vt:lpstr>
      <vt:lpstr>SPARQL Query</vt:lpstr>
      <vt:lpstr>PowerPoint Presentation</vt:lpstr>
      <vt:lpstr>PowerPoint Presentation</vt:lpstr>
      <vt:lpstr>But you’ve seen this before 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NOT EXISTS</vt:lpstr>
      <vt:lpstr>PowerPoint Presentation</vt:lpstr>
      <vt:lpstr>PowerPoint Presentation</vt:lpstr>
      <vt:lpstr>FILTER vs MINUS, Example 1</vt:lpstr>
      <vt:lpstr>FILTER vs MINUS, Example 1</vt:lpstr>
      <vt:lpstr>FILTER vs MINUS, Example 2</vt:lpstr>
      <vt:lpstr>FILTER vs MINUS, 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SPARQL</vt:lpstr>
      <vt:lpstr>PowerPoint Presentation</vt:lpstr>
      <vt:lpstr>Query Form: CONSTRUCT</vt:lpstr>
      <vt:lpstr>Query Form: CONSTRUCT</vt:lpstr>
      <vt:lpstr>Query Form: CONSTRUCT </vt:lpstr>
      <vt:lpstr>PowerPoint Presentation</vt:lpstr>
      <vt:lpstr>PowerPoint Presentation</vt:lpstr>
      <vt:lpstr>Query Form: ASK</vt:lpstr>
      <vt:lpstr>Executing SPARQL Queries</vt:lpstr>
      <vt:lpstr>http://yasgui.org </vt:lpstr>
      <vt:lpstr>Example Query</vt:lpstr>
      <vt:lpstr>PowerPoint Presentation</vt:lpstr>
      <vt:lpstr>SPARQL  endpoint (Virtuoso):   https://rdf.pathwaycommons.org/sparql/</vt:lpstr>
      <vt:lpstr>Awesome SPARQL Query:  Pathway Commons</vt:lpstr>
      <vt:lpstr>PowerPoint Presentation</vt:lpstr>
      <vt:lpstr>SPARQL 1.1  Federated Query Extension</vt:lpstr>
      <vt:lpstr>SPARQL 1.1 Federated Query Extension </vt:lpstr>
    </vt:vector>
  </TitlesOfParts>
  <Company>Information Sciences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Jose-Luis Ambite</cp:lastModifiedBy>
  <cp:revision>1398</cp:revision>
  <cp:lastPrinted>1998-11-17T18:56:32Z</cp:lastPrinted>
  <dcterms:created xsi:type="dcterms:W3CDTF">2010-01-11T19:28:08Z</dcterms:created>
  <dcterms:modified xsi:type="dcterms:W3CDTF">2019-04-02T06:03:25Z</dcterms:modified>
</cp:coreProperties>
</file>